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8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649A-E2B6-4A09-829E-230A0E9934D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BCF-05C4-4A9C-B2A9-E2BB91D7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33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649A-E2B6-4A09-829E-230A0E9934D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BCF-05C4-4A9C-B2A9-E2BB91D7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96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649A-E2B6-4A09-829E-230A0E9934D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BCF-05C4-4A9C-B2A9-E2BB91D7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8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649A-E2B6-4A09-829E-230A0E9934D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BCF-05C4-4A9C-B2A9-E2BB91D7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5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649A-E2B6-4A09-829E-230A0E9934D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BCF-05C4-4A9C-B2A9-E2BB91D7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8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649A-E2B6-4A09-829E-230A0E9934D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BCF-05C4-4A9C-B2A9-E2BB91D7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649A-E2B6-4A09-829E-230A0E9934D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BCF-05C4-4A9C-B2A9-E2BB91D7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649A-E2B6-4A09-829E-230A0E9934D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BCF-05C4-4A9C-B2A9-E2BB91D7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9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649A-E2B6-4A09-829E-230A0E9934D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BCF-05C4-4A9C-B2A9-E2BB91D7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649A-E2B6-4A09-829E-230A0E9934D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BCF-05C4-4A9C-B2A9-E2BB91D7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5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649A-E2B6-4A09-829E-230A0E9934D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EBCF-05C4-4A9C-B2A9-E2BB91D7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6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7649A-E2B6-4A09-829E-230A0E9934D8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CEBCF-05C4-4A9C-B2A9-E2BB91D7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8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8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4657725" cy="1325563"/>
          </a:xfrm>
        </p:spPr>
        <p:txBody>
          <a:bodyPr/>
          <a:lstStyle/>
          <a:p>
            <a:r>
              <a:rPr lang="en-US" dirty="0" smtClean="0"/>
              <a:t>Finish Capillary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7498"/>
            <a:ext cx="4514850" cy="49947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Observe your capillary action experiment.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*Describe what has happened on your paper.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*Answer:  How does water use adhesion and cohesion to climb up trees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143500" y="257175"/>
            <a:ext cx="3924300" cy="6315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524500" y="342900"/>
            <a:ext cx="7905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Name:</a:t>
            </a:r>
            <a:endParaRPr lang="en-US" sz="900" dirty="0"/>
          </a:p>
        </p:txBody>
      </p:sp>
      <p:sp>
        <p:nvSpPr>
          <p:cNvPr id="24" name="TextBox 23"/>
          <p:cNvSpPr txBox="1"/>
          <p:nvPr/>
        </p:nvSpPr>
        <p:spPr>
          <a:xfrm>
            <a:off x="6862762" y="342900"/>
            <a:ext cx="7905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Water Lab</a:t>
            </a:r>
            <a:endParaRPr lang="en-US" sz="11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448300" y="838200"/>
            <a:ext cx="36195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071026"/>
              </p:ext>
            </p:extLst>
          </p:nvPr>
        </p:nvGraphicFramePr>
        <p:xfrm>
          <a:off x="5448300" y="2179424"/>
          <a:ext cx="3448050" cy="908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350"/>
                <a:gridCol w="1149350"/>
                <a:gridCol w="1149350"/>
              </a:tblGrid>
              <a:tr h="3028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Prediction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Actual</a:t>
                      </a:r>
                      <a:endParaRPr lang="en-US" sz="1200" dirty="0"/>
                    </a:p>
                  </a:txBody>
                  <a:tcPr/>
                </a:tc>
              </a:tr>
              <a:tr h="3028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</a:t>
                      </a:r>
                      <a:r>
                        <a:rPr lang="en-US" sz="1200" baseline="0" dirty="0" smtClean="0"/>
                        <a:t> 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028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286375" y="3088109"/>
            <a:ext cx="3781424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7. How close was your prediction?</a:t>
            </a:r>
          </a:p>
          <a:p>
            <a:r>
              <a:rPr lang="en-US" sz="1400" dirty="0" smtClean="0"/>
              <a:t>8. What causes surface tension?</a:t>
            </a:r>
          </a:p>
          <a:p>
            <a:r>
              <a:rPr lang="en-US" sz="1400" dirty="0" smtClean="0"/>
              <a:t>9. Why are the paper clips floating?</a:t>
            </a:r>
          </a:p>
          <a:p>
            <a:pPr marL="228600" indent="-228600">
              <a:buAutoNum type="arabicPeriod" startAt="10"/>
            </a:pPr>
            <a:r>
              <a:rPr lang="en-US" sz="1400" dirty="0" smtClean="0"/>
              <a:t>What does it mean to dissolve something?</a:t>
            </a:r>
          </a:p>
          <a:p>
            <a:pPr marL="228600" indent="-228600">
              <a:buAutoNum type="arabicPeriod" startAt="10"/>
            </a:pPr>
            <a:r>
              <a:rPr lang="en-US" sz="1400" dirty="0" smtClean="0"/>
              <a:t>Why can’t water dissolve oil?</a:t>
            </a:r>
          </a:p>
          <a:p>
            <a:pPr marL="228600" indent="-228600">
              <a:buAutoNum type="arabicPeriod" startAt="10"/>
            </a:pPr>
            <a:r>
              <a:rPr lang="en-US" sz="1400" dirty="0" smtClean="0"/>
              <a:t>What happened to the cup without water?</a:t>
            </a:r>
          </a:p>
          <a:p>
            <a:pPr marL="228600" indent="-228600">
              <a:buAutoNum type="arabicPeriod" startAt="10"/>
            </a:pPr>
            <a:r>
              <a:rPr lang="en-US" sz="1400" dirty="0" smtClean="0"/>
              <a:t>What happened to the cup with water?</a:t>
            </a:r>
          </a:p>
          <a:p>
            <a:pPr marL="228600" indent="-228600">
              <a:buAutoNum type="arabicPeriod" startAt="10"/>
            </a:pPr>
            <a:r>
              <a:rPr lang="en-US" sz="1400" dirty="0" smtClean="0"/>
              <a:t>Why did the water cup not catch fire?</a:t>
            </a:r>
          </a:p>
          <a:p>
            <a:pPr marL="228600" indent="-228600">
              <a:buAutoNum type="arabicPeriod" startAt="10"/>
            </a:pPr>
            <a:r>
              <a:rPr lang="en-US" sz="1400" dirty="0" smtClean="0"/>
              <a:t>Describe what has happened on your paper.</a:t>
            </a:r>
          </a:p>
          <a:p>
            <a:pPr marL="228600" indent="-228600">
              <a:buAutoNum type="arabicPeriod" startAt="10"/>
            </a:pPr>
            <a:r>
              <a:rPr lang="en-US" sz="1400" dirty="0" smtClean="0"/>
              <a:t>How does water use adhesion and cohesion to climb up trees</a:t>
            </a:r>
          </a:p>
          <a:p>
            <a:endParaRPr lang="en-US" sz="1100" dirty="0" smtClean="0"/>
          </a:p>
          <a:p>
            <a:pPr marL="228600" indent="-228600">
              <a:buAutoNum type="arabicPeriod" startAt="10"/>
            </a:pPr>
            <a:endParaRPr lang="en-US" sz="1100" dirty="0" smtClean="0"/>
          </a:p>
          <a:p>
            <a:pPr marL="228600" indent="-228600">
              <a:buAutoNum type="arabicPeriod" startAt="10"/>
            </a:pPr>
            <a:endParaRPr lang="en-US" sz="11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5286375" y="844719"/>
            <a:ext cx="378142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400" dirty="0" smtClean="0"/>
              <a:t>Cohesion:</a:t>
            </a:r>
          </a:p>
          <a:p>
            <a:pPr marL="228600" indent="-228600">
              <a:buFontTx/>
              <a:buAutoNum type="arabicPeriod"/>
            </a:pPr>
            <a:r>
              <a:rPr lang="en-US" sz="1400" dirty="0" smtClean="0"/>
              <a:t>Compare and Contrast Oil and Water Drop:</a:t>
            </a:r>
          </a:p>
          <a:p>
            <a:pPr marL="228600" indent="-228600">
              <a:buFontTx/>
              <a:buAutoNum type="arabicPeriod"/>
            </a:pPr>
            <a:r>
              <a:rPr lang="en-US" sz="1400" dirty="0" smtClean="0"/>
              <a:t>What causes the water to cling together?</a:t>
            </a:r>
          </a:p>
          <a:p>
            <a:r>
              <a:rPr lang="en-US" sz="1400" dirty="0" smtClean="0"/>
              <a:t>4.    Define Adhesion</a:t>
            </a:r>
          </a:p>
          <a:p>
            <a:r>
              <a:rPr lang="en-US" sz="1400" dirty="0" smtClean="0"/>
              <a:t>5.  Why did the water stick to the string?</a:t>
            </a:r>
            <a:br>
              <a:rPr lang="en-US" sz="1400" dirty="0" smtClean="0"/>
            </a:br>
            <a:r>
              <a:rPr lang="en-US" sz="1400" dirty="0" smtClean="0"/>
              <a:t>6. Define Surface Tension:</a:t>
            </a:r>
          </a:p>
          <a:p>
            <a:pPr marL="228600" indent="-228600">
              <a:buFontTx/>
              <a:buAutoNum type="arabicPeriod"/>
            </a:pPr>
            <a:endParaRPr lang="en-US" sz="1100" dirty="0" smtClean="0"/>
          </a:p>
          <a:p>
            <a:pPr marL="228600" indent="-228600">
              <a:buAutoNum type="arabicPeriod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1233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your Lab</a:t>
            </a:r>
          </a:p>
          <a:p>
            <a:r>
              <a:rPr lang="en-US" dirty="0" smtClean="0"/>
              <a:t>Leave your colored water cup on  your table</a:t>
            </a:r>
          </a:p>
          <a:p>
            <a:r>
              <a:rPr lang="en-US" dirty="0" smtClean="0"/>
              <a:t>Empty and rinse out your cups and pipettes at the sink.</a:t>
            </a:r>
          </a:p>
          <a:p>
            <a:r>
              <a:rPr lang="en-US" dirty="0" smtClean="0"/>
              <a:t>Place them back on the tray.</a:t>
            </a:r>
          </a:p>
          <a:p>
            <a:r>
              <a:rPr lang="en-US" dirty="0" smtClean="0"/>
              <a:t>Throw away your paper towel and wax paper.</a:t>
            </a:r>
          </a:p>
          <a:p>
            <a:r>
              <a:rPr lang="en-US" dirty="0" smtClean="0"/>
              <a:t>Return Tray to your desk.</a:t>
            </a:r>
          </a:p>
        </p:txBody>
      </p:sp>
    </p:spTree>
    <p:extLst>
      <p:ext uri="{BB962C8B-B14F-4D97-AF65-F5344CB8AC3E}">
        <p14:creationId xmlns:p14="http://schemas.microsoft.com/office/powerpoint/2010/main" val="131046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3450"/>
            <a:ext cx="7886700" cy="1325563"/>
          </a:xfrm>
        </p:spPr>
        <p:txBody>
          <a:bodyPr/>
          <a:lstStyle/>
          <a:p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2012" y="682388"/>
            <a:ext cx="7246961" cy="6175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</a:t>
            </a:r>
          </a:p>
          <a:p>
            <a:pPr lvl="1"/>
            <a:r>
              <a:rPr lang="en-US" dirty="0" smtClean="0"/>
              <a:t>Lab</a:t>
            </a:r>
            <a:endParaRPr lang="en-US" dirty="0"/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Conversation</a:t>
            </a:r>
          </a:p>
          <a:p>
            <a:pPr lvl="1"/>
            <a:r>
              <a:rPr lang="en-US" dirty="0" smtClean="0"/>
              <a:t>No talking during directions</a:t>
            </a:r>
          </a:p>
          <a:p>
            <a:pPr lvl="1"/>
            <a:r>
              <a:rPr lang="en-US" dirty="0" smtClean="0"/>
              <a:t>Normal talking during the actual lab</a:t>
            </a:r>
            <a:endParaRPr lang="en-US" dirty="0"/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</a:t>
            </a:r>
          </a:p>
          <a:p>
            <a:pPr lvl="1"/>
            <a:r>
              <a:rPr lang="en-US" dirty="0" smtClean="0"/>
              <a:t>EDs may be used to access notes or other educational material</a:t>
            </a:r>
          </a:p>
          <a:p>
            <a:pPr lvl="1"/>
            <a:r>
              <a:rPr lang="en-US" dirty="0" smtClean="0"/>
              <a:t>Raise your hand if you need help</a:t>
            </a:r>
            <a:endParaRPr lang="en-US" dirty="0"/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Integrity</a:t>
            </a:r>
          </a:p>
          <a:p>
            <a:pPr lvl="1"/>
            <a:r>
              <a:rPr lang="en-US" dirty="0" smtClean="0"/>
              <a:t>Collaborate – do not copy answers – if your group comes to an answer and you don’t understand ask them to explain it to you!</a:t>
            </a:r>
          </a:p>
          <a:p>
            <a:pPr lvl="1"/>
            <a:r>
              <a:rPr lang="en-US" dirty="0" smtClean="0"/>
              <a:t>Distribute the work fairly – don’t be a mooch.</a:t>
            </a:r>
            <a:endParaRPr lang="en-US" dirty="0"/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Effort</a:t>
            </a:r>
          </a:p>
          <a:p>
            <a:pPr lvl="1"/>
            <a:r>
              <a:rPr lang="en-US" dirty="0" smtClean="0"/>
              <a:t>Checking Directions</a:t>
            </a:r>
            <a:endParaRPr lang="en-US" dirty="0"/>
          </a:p>
          <a:p>
            <a:pPr lvl="1"/>
            <a:r>
              <a:rPr lang="en-US" dirty="0" smtClean="0"/>
              <a:t>Treating lab material carefully and respectfully</a:t>
            </a:r>
            <a:br>
              <a:rPr lang="en-US" dirty="0" smtClean="0"/>
            </a:br>
            <a:r>
              <a:rPr lang="en-US" dirty="0" smtClean="0"/>
              <a:t>involve everyone in the group </a:t>
            </a:r>
            <a:endParaRPr lang="en-US" dirty="0"/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</a:t>
            </a:r>
          </a:p>
          <a:p>
            <a:pPr lvl="1"/>
            <a:r>
              <a:rPr lang="en-US" dirty="0" smtClean="0"/>
              <a:t>Hands on learning</a:t>
            </a:r>
          </a:p>
          <a:p>
            <a:pPr lvl="1"/>
            <a:r>
              <a:rPr lang="en-US" dirty="0" smtClean="0"/>
              <a:t>Learning laboratory skills</a:t>
            </a:r>
            <a:endParaRPr lang="en-US" dirty="0"/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Efficiency</a:t>
            </a:r>
          </a:p>
          <a:p>
            <a:pPr lvl="1"/>
            <a:r>
              <a:rPr lang="en-US" dirty="0" smtClean="0"/>
              <a:t>Read the directions – most labs can be done easily by taking your time with the directions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58200" y="0"/>
            <a:ext cx="81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77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325563"/>
          </a:xfrm>
        </p:spPr>
        <p:txBody>
          <a:bodyPr/>
          <a:lstStyle/>
          <a:p>
            <a:r>
              <a:rPr lang="en-US" dirty="0" smtClean="0"/>
              <a:t>Set up Capillary Action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" y="1492250"/>
            <a:ext cx="5076825" cy="5080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a paper towel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Fold Paper towel hotdog style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Place one end in cup with </a:t>
            </a:r>
            <a:r>
              <a:rPr lang="en-US" dirty="0" smtClean="0"/>
              <a:t>colored </a:t>
            </a:r>
            <a:r>
              <a:rPr lang="en-US" dirty="0" smtClean="0"/>
              <a:t>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Place other end in cup with no water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Observe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5448300" y="257175"/>
            <a:ext cx="3619500" cy="6315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24500" y="342900"/>
            <a:ext cx="7905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Name:</a:t>
            </a:r>
            <a:endParaRPr lang="en-US" sz="900" dirty="0"/>
          </a:p>
        </p:txBody>
      </p:sp>
      <p:sp>
        <p:nvSpPr>
          <p:cNvPr id="7" name="TextBox 6"/>
          <p:cNvSpPr txBox="1"/>
          <p:nvPr/>
        </p:nvSpPr>
        <p:spPr>
          <a:xfrm>
            <a:off x="6862762" y="342900"/>
            <a:ext cx="7905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Water Lab</a:t>
            </a:r>
            <a:endParaRPr lang="en-US" sz="11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448300" y="838200"/>
            <a:ext cx="36195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97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451485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*Define Cohesion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your pipette, drop four drops of water onto your wax paper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*</a:t>
            </a:r>
            <a:r>
              <a:rPr lang="en-US" dirty="0" smtClean="0"/>
              <a:t>Answer:  What causes the water to cling together</a:t>
            </a:r>
          </a:p>
        </p:txBody>
      </p:sp>
      <p:sp>
        <p:nvSpPr>
          <p:cNvPr id="4" name="Rectangle 3"/>
          <p:cNvSpPr/>
          <p:nvPr/>
        </p:nvSpPr>
        <p:spPr>
          <a:xfrm>
            <a:off x="5448300" y="257175"/>
            <a:ext cx="3619500" cy="6315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24500" y="342900"/>
            <a:ext cx="7905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Name:</a:t>
            </a:r>
            <a:endParaRPr lang="en-US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6862762" y="342900"/>
            <a:ext cx="7905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Water Lab</a:t>
            </a:r>
            <a:endParaRPr lang="en-US" sz="11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448300" y="838200"/>
            <a:ext cx="36195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48299" y="917684"/>
            <a:ext cx="36195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400" dirty="0" smtClean="0"/>
              <a:t>Cohesion:</a:t>
            </a:r>
          </a:p>
          <a:p>
            <a:pPr marL="228600" indent="-228600">
              <a:buFontTx/>
              <a:buAutoNum type="arabicPeriod"/>
            </a:pPr>
            <a:r>
              <a:rPr lang="en-US" sz="1400" dirty="0" smtClean="0"/>
              <a:t>Compare and Contrast Oil and Water Drop:</a:t>
            </a:r>
            <a:endParaRPr lang="en-US" sz="1400" dirty="0" smtClean="0"/>
          </a:p>
          <a:p>
            <a:pPr marL="228600" indent="-228600">
              <a:buFontTx/>
              <a:buAutoNum type="arabicPeriod"/>
            </a:pPr>
            <a:r>
              <a:rPr lang="en-US" sz="1400" dirty="0" smtClean="0"/>
              <a:t>What </a:t>
            </a:r>
            <a:r>
              <a:rPr lang="en-US" sz="1400" dirty="0" smtClean="0"/>
              <a:t>causes the water to cling together?</a:t>
            </a:r>
          </a:p>
          <a:p>
            <a:pPr marL="228600" indent="-228600">
              <a:buAutoNum type="arabicPeriod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66189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4514850" cy="435133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*Define Adhesion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your water cup and one end of the string in it.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Put the other end of the string in the empty cup.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Lift up the water cup until the string is taut.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Carefully tip the water out of the cup and observer.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*Answer:  What causes the water to stick to the string?</a:t>
            </a:r>
          </a:p>
        </p:txBody>
      </p:sp>
      <p:sp>
        <p:nvSpPr>
          <p:cNvPr id="4" name="Rectangle 3"/>
          <p:cNvSpPr/>
          <p:nvPr/>
        </p:nvSpPr>
        <p:spPr>
          <a:xfrm>
            <a:off x="5448300" y="257175"/>
            <a:ext cx="3619500" cy="6315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24500" y="342900"/>
            <a:ext cx="7905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Name:</a:t>
            </a:r>
            <a:endParaRPr lang="en-US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6862762" y="342900"/>
            <a:ext cx="7905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Water Lab</a:t>
            </a:r>
            <a:endParaRPr lang="en-US" sz="11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448300" y="838200"/>
            <a:ext cx="36195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48299" y="844719"/>
            <a:ext cx="36195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400" dirty="0" smtClean="0"/>
              <a:t>Cohesion:</a:t>
            </a:r>
          </a:p>
          <a:p>
            <a:pPr marL="228600" indent="-228600">
              <a:buFontTx/>
              <a:buAutoNum type="arabicPeriod"/>
            </a:pPr>
            <a:r>
              <a:rPr lang="en-US" sz="1400" dirty="0" smtClean="0"/>
              <a:t>Compare and Contrast Oil and Water Drop:</a:t>
            </a:r>
          </a:p>
          <a:p>
            <a:pPr marL="228600" indent="-228600">
              <a:buFontTx/>
              <a:buAutoNum type="arabicPeriod"/>
            </a:pPr>
            <a:r>
              <a:rPr lang="en-US" sz="1400" dirty="0" smtClean="0"/>
              <a:t>What </a:t>
            </a:r>
            <a:r>
              <a:rPr lang="en-US" sz="1400" dirty="0" smtClean="0"/>
              <a:t>causes the water to cling together?</a:t>
            </a:r>
          </a:p>
          <a:p>
            <a:r>
              <a:rPr lang="en-US" sz="1400" dirty="0" smtClean="0"/>
              <a:t>4.    </a:t>
            </a:r>
            <a:r>
              <a:rPr lang="en-US" sz="1400" dirty="0" smtClean="0"/>
              <a:t>Define Adhesion</a:t>
            </a:r>
          </a:p>
          <a:p>
            <a:r>
              <a:rPr lang="en-US" sz="1400" dirty="0" smtClean="0"/>
              <a:t>5.  Why did the water stick to the string?</a:t>
            </a:r>
            <a:br>
              <a:rPr lang="en-US" sz="1400" dirty="0" smtClean="0"/>
            </a:br>
            <a:r>
              <a:rPr lang="en-US" sz="1400" dirty="0" smtClean="0"/>
              <a:t>6. Define Surface Tension:</a:t>
            </a:r>
          </a:p>
          <a:p>
            <a:pPr marL="228600" indent="-228600">
              <a:buFontTx/>
              <a:buAutoNum type="arabicPeriod"/>
            </a:pPr>
            <a:endParaRPr lang="en-US" sz="1100" dirty="0" smtClean="0"/>
          </a:p>
          <a:p>
            <a:pPr marL="228600" indent="-228600">
              <a:buAutoNum type="arabicPeriod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4361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7498"/>
            <a:ext cx="4514850" cy="499475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Surface Tension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*Draw the data table on the right.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Predict the number of water drops your penny can hold.</a:t>
            </a:r>
            <a:br>
              <a:rPr lang="en-US" dirty="0" smtClean="0"/>
            </a:br>
            <a:r>
              <a:rPr lang="en-US" dirty="0" smtClean="0"/>
              <a:t>*Write your prediction on your table.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your pipette, drop as many drops of water onto the penny as you can.  *Write your results onto the data table.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*Answer:  How close was your prediction?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*Answer:  What causes surface tension?</a:t>
            </a:r>
          </a:p>
        </p:txBody>
      </p:sp>
      <p:sp>
        <p:nvSpPr>
          <p:cNvPr id="4" name="Rectangle 3"/>
          <p:cNvSpPr/>
          <p:nvPr/>
        </p:nvSpPr>
        <p:spPr>
          <a:xfrm>
            <a:off x="5448300" y="257175"/>
            <a:ext cx="3619500" cy="6315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24500" y="342900"/>
            <a:ext cx="7905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Name:</a:t>
            </a:r>
            <a:endParaRPr lang="en-US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6862762" y="342900"/>
            <a:ext cx="7905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Water Lab</a:t>
            </a:r>
            <a:endParaRPr lang="en-US" sz="11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448300" y="838200"/>
            <a:ext cx="36195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364303"/>
              </p:ext>
            </p:extLst>
          </p:nvPr>
        </p:nvGraphicFramePr>
        <p:xfrm>
          <a:off x="5524500" y="2170282"/>
          <a:ext cx="3448050" cy="908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350"/>
                <a:gridCol w="1149350"/>
                <a:gridCol w="1149350"/>
              </a:tblGrid>
              <a:tr h="3028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Prediction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Actual</a:t>
                      </a:r>
                      <a:endParaRPr lang="en-US" sz="1200" dirty="0"/>
                    </a:p>
                  </a:txBody>
                  <a:tcPr/>
                </a:tc>
              </a:tr>
              <a:tr h="3028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</a:t>
                      </a:r>
                      <a:r>
                        <a:rPr lang="en-US" sz="1200" baseline="0" dirty="0" smtClean="0"/>
                        <a:t> 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028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524500" y="3047861"/>
            <a:ext cx="3376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7. How close was your prediction?</a:t>
            </a:r>
          </a:p>
          <a:p>
            <a:r>
              <a:rPr lang="en-US" sz="1400" dirty="0" smtClean="0"/>
              <a:t>8. What causes surface tension?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48299" y="844719"/>
            <a:ext cx="36195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400" dirty="0" smtClean="0"/>
              <a:t>Cohesion:</a:t>
            </a:r>
          </a:p>
          <a:p>
            <a:pPr marL="228600" indent="-228600">
              <a:buFontTx/>
              <a:buAutoNum type="arabicPeriod"/>
            </a:pPr>
            <a:r>
              <a:rPr lang="en-US" sz="1400" dirty="0" smtClean="0"/>
              <a:t>Compare and Contrast Oil and Water Drop:</a:t>
            </a:r>
          </a:p>
          <a:p>
            <a:pPr marL="228600" indent="-228600">
              <a:buFontTx/>
              <a:buAutoNum type="arabicPeriod"/>
            </a:pPr>
            <a:r>
              <a:rPr lang="en-US" sz="1400" dirty="0" smtClean="0"/>
              <a:t>What causes the water to cling together?</a:t>
            </a:r>
          </a:p>
          <a:p>
            <a:r>
              <a:rPr lang="en-US" sz="1400" dirty="0" smtClean="0"/>
              <a:t>4.    Define Adhesion</a:t>
            </a:r>
          </a:p>
          <a:p>
            <a:r>
              <a:rPr lang="en-US" sz="1400" dirty="0" smtClean="0"/>
              <a:t>5.  Why did the water stick to the string?</a:t>
            </a:r>
            <a:br>
              <a:rPr lang="en-US" sz="1400" dirty="0" smtClean="0"/>
            </a:br>
            <a:r>
              <a:rPr lang="en-US" sz="1400" dirty="0" smtClean="0"/>
              <a:t>6. Define Surface Tension:</a:t>
            </a:r>
          </a:p>
          <a:p>
            <a:pPr marL="228600" indent="-228600">
              <a:buFontTx/>
              <a:buAutoNum type="arabicPeriod"/>
            </a:pPr>
            <a:endParaRPr lang="en-US" sz="1100" dirty="0" smtClean="0"/>
          </a:p>
          <a:p>
            <a:pPr marL="228600" indent="-228600">
              <a:buAutoNum type="arabicPeriod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41359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7498"/>
            <a:ext cx="4514850" cy="499475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one of your cups and fill it about ¾ of the way full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to your desk and carefully pour the water into your other cup until a bubble forms around the top.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Try to float your paper clips on the water.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*Answer:  Why are the paper clips floating?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448300" y="257175"/>
            <a:ext cx="3619500" cy="6315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524500" y="342900"/>
            <a:ext cx="7905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Name:</a:t>
            </a:r>
            <a:endParaRPr lang="en-US" sz="900" dirty="0"/>
          </a:p>
        </p:txBody>
      </p:sp>
      <p:sp>
        <p:nvSpPr>
          <p:cNvPr id="24" name="TextBox 23"/>
          <p:cNvSpPr txBox="1"/>
          <p:nvPr/>
        </p:nvSpPr>
        <p:spPr>
          <a:xfrm>
            <a:off x="6862762" y="342900"/>
            <a:ext cx="7905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Water Lab</a:t>
            </a:r>
            <a:endParaRPr lang="en-US" sz="11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448300" y="838200"/>
            <a:ext cx="36195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524282"/>
              </p:ext>
            </p:extLst>
          </p:nvPr>
        </p:nvGraphicFramePr>
        <p:xfrm>
          <a:off x="5524500" y="2264721"/>
          <a:ext cx="3448050" cy="908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350"/>
                <a:gridCol w="1149350"/>
                <a:gridCol w="1149350"/>
              </a:tblGrid>
              <a:tr h="3028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Prediction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Actual</a:t>
                      </a:r>
                      <a:endParaRPr lang="en-US" sz="1200" dirty="0"/>
                    </a:p>
                  </a:txBody>
                  <a:tcPr/>
                </a:tc>
              </a:tr>
              <a:tr h="3028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</a:t>
                      </a:r>
                      <a:r>
                        <a:rPr lang="en-US" sz="1200" baseline="0" dirty="0" smtClean="0"/>
                        <a:t> 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028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524500" y="3166933"/>
            <a:ext cx="337661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7. How close was your prediction?</a:t>
            </a:r>
          </a:p>
          <a:p>
            <a:r>
              <a:rPr lang="en-US" sz="1400" dirty="0" smtClean="0"/>
              <a:t>8. What causes surface tension?</a:t>
            </a:r>
          </a:p>
          <a:p>
            <a:r>
              <a:rPr lang="en-US" sz="1400" dirty="0" smtClean="0"/>
              <a:t>9. Why are the paper clips floating?</a:t>
            </a:r>
          </a:p>
          <a:p>
            <a:endParaRPr lang="en-US" sz="11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5448299" y="844719"/>
            <a:ext cx="36195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400" dirty="0" smtClean="0"/>
              <a:t>Cohesion:</a:t>
            </a:r>
          </a:p>
          <a:p>
            <a:pPr marL="228600" indent="-228600">
              <a:buFontTx/>
              <a:buAutoNum type="arabicPeriod"/>
            </a:pPr>
            <a:r>
              <a:rPr lang="en-US" sz="1400" dirty="0" smtClean="0"/>
              <a:t>Compare and Contrast Oil and Water Drop:</a:t>
            </a:r>
          </a:p>
          <a:p>
            <a:pPr marL="228600" indent="-228600">
              <a:buFontTx/>
              <a:buAutoNum type="arabicPeriod"/>
            </a:pPr>
            <a:r>
              <a:rPr lang="en-US" sz="1400" dirty="0" smtClean="0"/>
              <a:t>What causes the water to cling together?</a:t>
            </a:r>
          </a:p>
          <a:p>
            <a:r>
              <a:rPr lang="en-US" sz="1400" dirty="0" smtClean="0"/>
              <a:t>4.    Define Adhesion</a:t>
            </a:r>
          </a:p>
          <a:p>
            <a:r>
              <a:rPr lang="en-US" sz="1400" dirty="0" smtClean="0"/>
              <a:t>5.  Why did the water stick to the string?</a:t>
            </a:r>
            <a:br>
              <a:rPr lang="en-US" sz="1400" dirty="0" smtClean="0"/>
            </a:br>
            <a:r>
              <a:rPr lang="en-US" sz="1400" dirty="0" smtClean="0"/>
              <a:t>6. Define Surface Tension:</a:t>
            </a:r>
          </a:p>
          <a:p>
            <a:pPr marL="228600" indent="-228600">
              <a:buFontTx/>
              <a:buAutoNum type="arabicPeriod"/>
            </a:pPr>
            <a:endParaRPr lang="en-US" sz="1100" dirty="0" smtClean="0"/>
          </a:p>
          <a:p>
            <a:pPr marL="228600" indent="-228600">
              <a:buAutoNum type="arabicPeriod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8820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Solvent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7498"/>
            <a:ext cx="4514850" cy="49947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Observe the demonstration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Observe.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*Answer:  What does it mean to dissolve something?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*Answer: Why can’t water dissolve oil?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448300" y="257175"/>
            <a:ext cx="3619500" cy="6315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524500" y="342900"/>
            <a:ext cx="7905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Name:</a:t>
            </a:r>
            <a:endParaRPr lang="en-US" sz="900" dirty="0"/>
          </a:p>
        </p:txBody>
      </p:sp>
      <p:sp>
        <p:nvSpPr>
          <p:cNvPr id="24" name="TextBox 23"/>
          <p:cNvSpPr txBox="1"/>
          <p:nvPr/>
        </p:nvSpPr>
        <p:spPr>
          <a:xfrm>
            <a:off x="6862762" y="342900"/>
            <a:ext cx="7905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Water Lab</a:t>
            </a:r>
            <a:endParaRPr lang="en-US" sz="11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448300" y="838200"/>
            <a:ext cx="36195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310581"/>
              </p:ext>
            </p:extLst>
          </p:nvPr>
        </p:nvGraphicFramePr>
        <p:xfrm>
          <a:off x="5524500" y="2212867"/>
          <a:ext cx="3448050" cy="908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350"/>
                <a:gridCol w="1149350"/>
                <a:gridCol w="1149350"/>
              </a:tblGrid>
              <a:tr h="3028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Prediction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Actual</a:t>
                      </a:r>
                      <a:endParaRPr lang="en-US" sz="1200" dirty="0"/>
                    </a:p>
                  </a:txBody>
                  <a:tcPr/>
                </a:tc>
              </a:tr>
              <a:tr h="3028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</a:t>
                      </a:r>
                      <a:r>
                        <a:rPr lang="en-US" sz="1200" baseline="0" dirty="0" smtClean="0"/>
                        <a:t> 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028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524500" y="3128545"/>
            <a:ext cx="337661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7. How close was your prediction?</a:t>
            </a:r>
          </a:p>
          <a:p>
            <a:r>
              <a:rPr lang="en-US" sz="1400" dirty="0" smtClean="0"/>
              <a:t>8. What causes surface tension?</a:t>
            </a:r>
          </a:p>
          <a:p>
            <a:r>
              <a:rPr lang="en-US" sz="1400" dirty="0" smtClean="0"/>
              <a:t>9. Why are the paper clips floating?</a:t>
            </a:r>
          </a:p>
          <a:p>
            <a:pPr marL="228600" indent="-228600">
              <a:buAutoNum type="arabicPeriod" startAt="10"/>
            </a:pPr>
            <a:r>
              <a:rPr lang="en-US" sz="1400" dirty="0" smtClean="0"/>
              <a:t>What does it mean to dissolve something?</a:t>
            </a:r>
          </a:p>
          <a:p>
            <a:pPr marL="228600" indent="-228600">
              <a:buAutoNum type="arabicPeriod" startAt="10"/>
            </a:pPr>
            <a:r>
              <a:rPr lang="en-US" sz="1400" dirty="0" smtClean="0"/>
              <a:t>Why can’t water dissolve oil?</a:t>
            </a:r>
          </a:p>
          <a:p>
            <a:pPr marL="228600" indent="-228600">
              <a:buAutoNum type="arabicPeriod" startAt="10"/>
            </a:pPr>
            <a:endParaRPr lang="en-US" sz="1100" dirty="0" smtClean="0"/>
          </a:p>
          <a:p>
            <a:pPr marL="228600" indent="-228600">
              <a:buAutoNum type="arabicPeriod" startAt="10"/>
            </a:pPr>
            <a:endParaRPr lang="en-US" sz="11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5448299" y="844719"/>
            <a:ext cx="36195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400" dirty="0" smtClean="0"/>
              <a:t>Cohesion:</a:t>
            </a:r>
          </a:p>
          <a:p>
            <a:pPr marL="228600" indent="-228600">
              <a:buFontTx/>
              <a:buAutoNum type="arabicPeriod"/>
            </a:pPr>
            <a:r>
              <a:rPr lang="en-US" sz="1400" dirty="0" smtClean="0"/>
              <a:t>Compare and Contrast Oil and Water Drop:</a:t>
            </a:r>
          </a:p>
          <a:p>
            <a:pPr marL="228600" indent="-228600">
              <a:buFontTx/>
              <a:buAutoNum type="arabicPeriod"/>
            </a:pPr>
            <a:r>
              <a:rPr lang="en-US" sz="1400" dirty="0" smtClean="0"/>
              <a:t>What causes the water to cling together?</a:t>
            </a:r>
          </a:p>
          <a:p>
            <a:r>
              <a:rPr lang="en-US" sz="1400" dirty="0" smtClean="0"/>
              <a:t>4.    Define Adhesion</a:t>
            </a:r>
          </a:p>
          <a:p>
            <a:r>
              <a:rPr lang="en-US" sz="1400" dirty="0" smtClean="0"/>
              <a:t>5.  Why did the water stick to the string?</a:t>
            </a:r>
            <a:br>
              <a:rPr lang="en-US" sz="1400" dirty="0" smtClean="0"/>
            </a:br>
            <a:r>
              <a:rPr lang="en-US" sz="1400" dirty="0" smtClean="0"/>
              <a:t>6. Define Surface Tension:</a:t>
            </a:r>
          </a:p>
          <a:p>
            <a:pPr marL="228600" indent="-228600">
              <a:buFontTx/>
              <a:buAutoNum type="arabicPeriod"/>
            </a:pPr>
            <a:endParaRPr lang="en-US" sz="1100" dirty="0" smtClean="0"/>
          </a:p>
          <a:p>
            <a:pPr marL="228600" indent="-228600">
              <a:buAutoNum type="arabicPeriod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47711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Specific 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7498"/>
            <a:ext cx="4514850" cy="49947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Come to the front of the room to watch Ms. Roderick’s Demonstration.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*Answer:  What happened to the cup without water?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*Answer:  What happened to the cup with water?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*Answer:  Why did the water cup not catch fire?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448300" y="257175"/>
            <a:ext cx="3619500" cy="6315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524500" y="342900"/>
            <a:ext cx="7905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Name:</a:t>
            </a:r>
            <a:endParaRPr lang="en-US" sz="900" dirty="0"/>
          </a:p>
        </p:txBody>
      </p:sp>
      <p:sp>
        <p:nvSpPr>
          <p:cNvPr id="33" name="TextBox 32"/>
          <p:cNvSpPr txBox="1"/>
          <p:nvPr/>
        </p:nvSpPr>
        <p:spPr>
          <a:xfrm>
            <a:off x="6862762" y="342900"/>
            <a:ext cx="7905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Water Lab</a:t>
            </a:r>
            <a:endParaRPr lang="en-US" sz="11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5448300" y="838200"/>
            <a:ext cx="36195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811325"/>
              </p:ext>
            </p:extLst>
          </p:nvPr>
        </p:nvGraphicFramePr>
        <p:xfrm>
          <a:off x="5524500" y="2191295"/>
          <a:ext cx="3448050" cy="908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350"/>
                <a:gridCol w="1149350"/>
                <a:gridCol w="1149350"/>
              </a:tblGrid>
              <a:tr h="3028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Prediction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Actual</a:t>
                      </a:r>
                      <a:endParaRPr lang="en-US" sz="1200" dirty="0"/>
                    </a:p>
                  </a:txBody>
                  <a:tcPr/>
                </a:tc>
              </a:tr>
              <a:tr h="3028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</a:t>
                      </a:r>
                      <a:r>
                        <a:rPr lang="en-US" sz="1200" baseline="0" dirty="0" smtClean="0"/>
                        <a:t> 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028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524500" y="3088109"/>
            <a:ext cx="3376612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7. How close was your prediction?</a:t>
            </a:r>
          </a:p>
          <a:p>
            <a:r>
              <a:rPr lang="en-US" sz="1400" dirty="0" smtClean="0"/>
              <a:t>8. What causes surface tension?</a:t>
            </a:r>
          </a:p>
          <a:p>
            <a:r>
              <a:rPr lang="en-US" sz="1400" dirty="0" smtClean="0"/>
              <a:t>9. Why are the paper clips floating?</a:t>
            </a:r>
          </a:p>
          <a:p>
            <a:pPr marL="228600" indent="-228600">
              <a:buAutoNum type="arabicPeriod" startAt="10"/>
            </a:pPr>
            <a:r>
              <a:rPr lang="en-US" sz="1400" dirty="0" smtClean="0"/>
              <a:t>What does it mean to dissolve something?</a:t>
            </a:r>
          </a:p>
          <a:p>
            <a:pPr marL="228600" indent="-228600">
              <a:buAutoNum type="arabicPeriod" startAt="10"/>
            </a:pPr>
            <a:r>
              <a:rPr lang="en-US" sz="1400" dirty="0" smtClean="0"/>
              <a:t>Why can’t water dissolve oil?</a:t>
            </a:r>
          </a:p>
          <a:p>
            <a:pPr marL="228600" indent="-228600">
              <a:buAutoNum type="arabicPeriod" startAt="10"/>
            </a:pPr>
            <a:r>
              <a:rPr lang="en-US" sz="1400" dirty="0" smtClean="0"/>
              <a:t>What happened to the cup without water?</a:t>
            </a:r>
          </a:p>
          <a:p>
            <a:pPr marL="228600" indent="-228600">
              <a:buAutoNum type="arabicPeriod" startAt="10"/>
            </a:pPr>
            <a:r>
              <a:rPr lang="en-US" sz="1400" dirty="0" smtClean="0"/>
              <a:t>What happened to the cup with water?</a:t>
            </a:r>
          </a:p>
          <a:p>
            <a:pPr marL="228600" indent="-228600">
              <a:buAutoNum type="arabicPeriod" startAt="10"/>
            </a:pPr>
            <a:r>
              <a:rPr lang="en-US" sz="1400" dirty="0" smtClean="0"/>
              <a:t>Why did the water cup not catch fire?</a:t>
            </a:r>
          </a:p>
          <a:p>
            <a:endParaRPr lang="en-US" sz="1100" dirty="0" smtClean="0"/>
          </a:p>
          <a:p>
            <a:pPr marL="228600" indent="-228600">
              <a:buAutoNum type="arabicPeriod" startAt="10"/>
            </a:pPr>
            <a:endParaRPr lang="en-US" sz="1100" dirty="0" smtClean="0"/>
          </a:p>
          <a:p>
            <a:pPr marL="228600" indent="-228600">
              <a:buAutoNum type="arabicPeriod" startAt="10"/>
            </a:pPr>
            <a:endParaRPr lang="en-US" sz="1100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5448299" y="844719"/>
            <a:ext cx="36195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400" dirty="0" smtClean="0"/>
              <a:t>Cohesion:</a:t>
            </a:r>
          </a:p>
          <a:p>
            <a:pPr marL="228600" indent="-228600">
              <a:buFontTx/>
              <a:buAutoNum type="arabicPeriod"/>
            </a:pPr>
            <a:r>
              <a:rPr lang="en-US" sz="1400" dirty="0" smtClean="0"/>
              <a:t>Compare and Contrast Oil and Water Drop:</a:t>
            </a:r>
          </a:p>
          <a:p>
            <a:pPr marL="228600" indent="-228600">
              <a:buFontTx/>
              <a:buAutoNum type="arabicPeriod"/>
            </a:pPr>
            <a:r>
              <a:rPr lang="en-US" sz="1400" dirty="0" smtClean="0"/>
              <a:t>What causes the water to cling together?</a:t>
            </a:r>
          </a:p>
          <a:p>
            <a:r>
              <a:rPr lang="en-US" sz="1400" dirty="0" smtClean="0"/>
              <a:t>4.    Define Adhesion</a:t>
            </a:r>
          </a:p>
          <a:p>
            <a:r>
              <a:rPr lang="en-US" sz="1400" dirty="0" smtClean="0"/>
              <a:t>5.  Why did the water stick to the string?</a:t>
            </a:r>
            <a:br>
              <a:rPr lang="en-US" sz="1400" dirty="0" smtClean="0"/>
            </a:br>
            <a:r>
              <a:rPr lang="en-US" sz="1400" dirty="0" smtClean="0"/>
              <a:t>6. Define Surface Tension:</a:t>
            </a:r>
          </a:p>
          <a:p>
            <a:pPr marL="228600" indent="-228600">
              <a:buFontTx/>
              <a:buAutoNum type="arabicPeriod"/>
            </a:pPr>
            <a:endParaRPr lang="en-US" sz="1100" dirty="0" smtClean="0"/>
          </a:p>
          <a:p>
            <a:pPr marL="228600" indent="-228600">
              <a:buAutoNum type="arabicPeriod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9108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</TotalTime>
  <Words>739</Words>
  <Application>Microsoft Office PowerPoint</Application>
  <PresentationFormat>On-screen Show (4:3)</PresentationFormat>
  <Paragraphs>176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Water Lab</vt:lpstr>
      <vt:lpstr>Lab</vt:lpstr>
      <vt:lpstr>Set up Capillary Action </vt:lpstr>
      <vt:lpstr>Cohesion</vt:lpstr>
      <vt:lpstr>Adhesion</vt:lpstr>
      <vt:lpstr>Surface Tension</vt:lpstr>
      <vt:lpstr>Surface Tension</vt:lpstr>
      <vt:lpstr>Universal Solvent</vt:lpstr>
      <vt:lpstr>High Specific Heat</vt:lpstr>
      <vt:lpstr>Finish Capillary Action</vt:lpstr>
      <vt:lpstr>Clean Up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Lab</dc:title>
  <dc:creator>Roderick, Teri</dc:creator>
  <cp:lastModifiedBy>Roderick, Teri</cp:lastModifiedBy>
  <cp:revision>11</cp:revision>
  <dcterms:created xsi:type="dcterms:W3CDTF">2015-09-16T15:19:04Z</dcterms:created>
  <dcterms:modified xsi:type="dcterms:W3CDTF">2015-09-17T17:27:48Z</dcterms:modified>
</cp:coreProperties>
</file>