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64" r:id="rId7"/>
    <p:sldId id="265" r:id="rId8"/>
    <p:sldId id="266" r:id="rId9"/>
    <p:sldId id="267" r:id="rId10"/>
    <p:sldId id="285" r:id="rId11"/>
    <p:sldId id="287" r:id="rId12"/>
    <p:sldId id="288" r:id="rId13"/>
    <p:sldId id="290" r:id="rId14"/>
    <p:sldId id="289" r:id="rId15"/>
    <p:sldId id="291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6" r:id="rId32"/>
    <p:sldId id="279" r:id="rId33"/>
    <p:sldId id="277" r:id="rId34"/>
    <p:sldId id="275" r:id="rId35"/>
    <p:sldId id="278" r:id="rId36"/>
    <p:sldId id="282" r:id="rId37"/>
    <p:sldId id="281" r:id="rId38"/>
    <p:sldId id="283" r:id="rId39"/>
    <p:sldId id="284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4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8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5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ED6F-3273-45AF-BA0B-CBA99CE1392D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3527-36AA-4382-9654-50281402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Awq-I84O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vimeo.com/5507382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XDoo_WXhA2c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jfRSQj2s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hK4vXKaBJko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hannel.nationalgeographic.com/wild/big-cat-week/videos/predator-or-pre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09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00725" y="0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Ecology study?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65171" y="2550695"/>
            <a:ext cx="3686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Interactions living things have with other living things as well as their environment.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this video and try to identify as many interactions between living things and their environment as you can.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www.youtube.com/watch?v=G0Awq-I84Ow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9.2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know the difference between a biotic and abiotic factor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Abiotic and Biotic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Abiotic Factors</a:t>
            </a:r>
          </a:p>
          <a:p>
            <a:pPr lvl="1"/>
            <a:r>
              <a:rPr lang="en-US" dirty="0" smtClean="0"/>
              <a:t>Something that is NOT alive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Biotic Factors</a:t>
            </a:r>
          </a:p>
          <a:p>
            <a:pPr lvl="1"/>
            <a:r>
              <a:rPr lang="en-US" dirty="0" smtClean="0"/>
              <a:t>Something that is alive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7698"/>
            <a:ext cx="8993028" cy="4420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9024" y="0"/>
            <a:ext cx="38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 Biotic and Abiotic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Abiotic Factors are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70535" y="2281188"/>
            <a:ext cx="368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ALIVE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2970634"/>
            <a:ext cx="7886700" cy="45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Biotic Factors are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70535" y="3423145"/>
            <a:ext cx="368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9.3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define and correctly order the levels of organization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653" y="1905000"/>
            <a:ext cx="6591985" cy="3777622"/>
          </a:xfrm>
        </p:spPr>
        <p:txBody>
          <a:bodyPr/>
          <a:lstStyle/>
          <a:p>
            <a:r>
              <a:rPr lang="en-US" sz="4000" dirty="0" smtClean="0"/>
              <a:t>Individual</a:t>
            </a:r>
          </a:p>
          <a:p>
            <a:pPr marL="742950" lvl="2" indent="-342900"/>
            <a:r>
              <a:rPr lang="en-US" sz="3200" dirty="0"/>
              <a:t>One individual of a species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5274644" y="4362363"/>
            <a:ext cx="2057985" cy="193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259" y="1638784"/>
            <a:ext cx="7867135" cy="3777622"/>
          </a:xfrm>
        </p:spPr>
        <p:txBody>
          <a:bodyPr/>
          <a:lstStyle/>
          <a:p>
            <a:r>
              <a:rPr lang="en-US" sz="3200" dirty="0" smtClean="0"/>
              <a:t>Population</a:t>
            </a:r>
          </a:p>
          <a:p>
            <a:pPr lvl="1"/>
            <a:r>
              <a:rPr lang="en-US" sz="2800" dirty="0"/>
              <a:t>A group of individuals of the </a:t>
            </a:r>
            <a:r>
              <a:rPr lang="en-US" sz="2800" b="1" u="sng" dirty="0"/>
              <a:t>same species </a:t>
            </a:r>
            <a:r>
              <a:rPr lang="en-US" sz="2800" dirty="0"/>
              <a:t>that live in the same area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7376985" y="5150191"/>
            <a:ext cx="1643448" cy="154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5342238" y="5150190"/>
            <a:ext cx="1643448" cy="154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6604689" y="3362458"/>
            <a:ext cx="1643448" cy="154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3793525" y="3888712"/>
            <a:ext cx="1643448" cy="154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15" y="451116"/>
            <a:ext cx="6589199" cy="1280890"/>
          </a:xfrm>
        </p:spPr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3" y="1503337"/>
            <a:ext cx="7867135" cy="3777622"/>
          </a:xfrm>
        </p:spPr>
        <p:txBody>
          <a:bodyPr/>
          <a:lstStyle/>
          <a:p>
            <a:r>
              <a:rPr lang="en-US" sz="2800" dirty="0" smtClean="0"/>
              <a:t>Community</a:t>
            </a:r>
          </a:p>
          <a:p>
            <a:pPr lvl="1"/>
            <a:r>
              <a:rPr lang="en-US" sz="2800" dirty="0"/>
              <a:t>Different populations that live together in the same </a:t>
            </a:r>
            <a:r>
              <a:rPr lang="en-US" sz="2800" dirty="0" smtClean="0"/>
              <a:t>area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6717844" y="5948292"/>
            <a:ext cx="609711" cy="573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7724166" y="5989338"/>
            <a:ext cx="609711" cy="573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7221005" y="5382613"/>
            <a:ext cx="609711" cy="573846"/>
          </a:xfrm>
          <a:prstGeom prst="rect">
            <a:avLst/>
          </a:prstGeom>
        </p:spPr>
      </p:pic>
      <p:pic>
        <p:nvPicPr>
          <p:cNvPr id="1026" name="Picture 2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-1564" r="67750" b="49489"/>
          <a:stretch/>
        </p:blipFill>
        <p:spPr bwMode="auto">
          <a:xfrm>
            <a:off x="4600832" y="3413723"/>
            <a:ext cx="1275055" cy="1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-1564" r="67750" b="49489"/>
          <a:stretch/>
        </p:blipFill>
        <p:spPr bwMode="auto">
          <a:xfrm>
            <a:off x="7545031" y="3413724"/>
            <a:ext cx="1275055" cy="1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973" t="30980" r="17567" b="45957"/>
          <a:stretch/>
        </p:blipFill>
        <p:spPr>
          <a:xfrm>
            <a:off x="8248715" y="5366173"/>
            <a:ext cx="609711" cy="573846"/>
          </a:xfrm>
          <a:prstGeom prst="rect">
            <a:avLst/>
          </a:prstGeom>
        </p:spPr>
      </p:pic>
      <p:pic>
        <p:nvPicPr>
          <p:cNvPr id="11" name="Picture 2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-1564" r="67750" b="49489"/>
          <a:stretch/>
        </p:blipFill>
        <p:spPr bwMode="auto">
          <a:xfrm>
            <a:off x="1194486" y="3397284"/>
            <a:ext cx="1275055" cy="1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49566" r="66898"/>
          <a:stretch/>
        </p:blipFill>
        <p:spPr bwMode="auto">
          <a:xfrm>
            <a:off x="2657856" y="3749652"/>
            <a:ext cx="877330" cy="12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49566" r="66898"/>
          <a:stretch/>
        </p:blipFill>
        <p:spPr bwMode="auto">
          <a:xfrm>
            <a:off x="3033257" y="4414607"/>
            <a:ext cx="877330" cy="12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9885" r="26203" b="27052"/>
          <a:stretch/>
        </p:blipFill>
        <p:spPr bwMode="auto">
          <a:xfrm>
            <a:off x="616603" y="4922108"/>
            <a:ext cx="556054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9885" r="26203" b="27052"/>
          <a:stretch/>
        </p:blipFill>
        <p:spPr bwMode="auto">
          <a:xfrm>
            <a:off x="5926549" y="5040341"/>
            <a:ext cx="556054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r="44414" b="75100"/>
          <a:stretch/>
        </p:blipFill>
        <p:spPr bwMode="auto">
          <a:xfrm>
            <a:off x="1194486" y="3749652"/>
            <a:ext cx="466195" cy="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4" r="23532" b="69334"/>
          <a:stretch/>
        </p:blipFill>
        <p:spPr bwMode="auto">
          <a:xfrm>
            <a:off x="760318" y="5718541"/>
            <a:ext cx="437153" cy="5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r="44414" b="75100"/>
          <a:stretch/>
        </p:blipFill>
        <p:spPr bwMode="auto">
          <a:xfrm>
            <a:off x="1932262" y="3620193"/>
            <a:ext cx="466195" cy="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4" r="23532" b="69334"/>
          <a:stretch/>
        </p:blipFill>
        <p:spPr bwMode="auto">
          <a:xfrm>
            <a:off x="1059263" y="5472664"/>
            <a:ext cx="437153" cy="5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4" r="23532" b="69334"/>
          <a:stretch/>
        </p:blipFill>
        <p:spPr bwMode="auto">
          <a:xfrm>
            <a:off x="1386590" y="5688176"/>
            <a:ext cx="437153" cy="5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8" r="6476" b="72628"/>
          <a:stretch/>
        </p:blipFill>
        <p:spPr bwMode="auto">
          <a:xfrm>
            <a:off x="4231016" y="6150901"/>
            <a:ext cx="518984" cy="7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8" r="6476" b="72628"/>
          <a:stretch/>
        </p:blipFill>
        <p:spPr bwMode="auto">
          <a:xfrm>
            <a:off x="4478151" y="5931846"/>
            <a:ext cx="518984" cy="7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8" r="6476" b="72628"/>
          <a:stretch/>
        </p:blipFill>
        <p:spPr bwMode="auto">
          <a:xfrm>
            <a:off x="4845024" y="5989338"/>
            <a:ext cx="518984" cy="7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27357" y="5078346"/>
            <a:ext cx="547537" cy="6469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92511" y="4553664"/>
            <a:ext cx="547537" cy="6469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37041" y="4830792"/>
            <a:ext cx="241266" cy="2085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9.1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describe what is studied in Ecology.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00725" y="0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15330" y="4351886"/>
            <a:ext cx="9020432" cy="2506114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images.clipartpanda.com/river-clip-art-as22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778">
            <a:off x="6299970" y="4047551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23568" y="0"/>
            <a:ext cx="9020432" cy="4336436"/>
          </a:xfrm>
          <a:prstGeom prst="roundRect">
            <a:avLst/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590" y="547901"/>
            <a:ext cx="6589199" cy="1280890"/>
          </a:xfrm>
        </p:spPr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24" y="1800682"/>
            <a:ext cx="7867135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Ecosystem</a:t>
            </a:r>
          </a:p>
          <a:p>
            <a:pPr lvl="1"/>
            <a:r>
              <a:rPr lang="en-US" sz="2800" dirty="0" smtClean="0"/>
              <a:t>Community (biotic factors) </a:t>
            </a:r>
            <a:r>
              <a:rPr lang="en-US" sz="2800" dirty="0"/>
              <a:t>plus physical </a:t>
            </a:r>
            <a:r>
              <a:rPr lang="en-US" sz="2800" dirty="0" smtClean="0"/>
              <a:t>environment (abiotic factors)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62973" t="30980" r="17567" b="45957"/>
          <a:stretch/>
        </p:blipFill>
        <p:spPr>
          <a:xfrm>
            <a:off x="4077130" y="6119209"/>
            <a:ext cx="609711" cy="573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2973" t="30980" r="17567" b="45957"/>
          <a:stretch/>
        </p:blipFill>
        <p:spPr>
          <a:xfrm>
            <a:off x="5083452" y="6160255"/>
            <a:ext cx="609711" cy="573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2973" t="30980" r="17567" b="45957"/>
          <a:stretch/>
        </p:blipFill>
        <p:spPr>
          <a:xfrm>
            <a:off x="4580291" y="5553530"/>
            <a:ext cx="609711" cy="573846"/>
          </a:xfrm>
          <a:prstGeom prst="rect">
            <a:avLst/>
          </a:prstGeom>
        </p:spPr>
      </p:pic>
      <p:pic>
        <p:nvPicPr>
          <p:cNvPr id="1026" name="Picture 2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-1564" r="67750" b="49489"/>
          <a:stretch/>
        </p:blipFill>
        <p:spPr bwMode="auto">
          <a:xfrm>
            <a:off x="4693171" y="2993184"/>
            <a:ext cx="1275055" cy="1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-1564" r="67750" b="49489"/>
          <a:stretch/>
        </p:blipFill>
        <p:spPr bwMode="auto">
          <a:xfrm>
            <a:off x="8029150" y="3762112"/>
            <a:ext cx="1275055" cy="1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973" t="30980" r="17567" b="45957"/>
          <a:stretch/>
        </p:blipFill>
        <p:spPr>
          <a:xfrm>
            <a:off x="5608001" y="5537090"/>
            <a:ext cx="609711" cy="573846"/>
          </a:xfrm>
          <a:prstGeom prst="rect">
            <a:avLst/>
          </a:prstGeom>
        </p:spPr>
      </p:pic>
      <p:pic>
        <p:nvPicPr>
          <p:cNvPr id="11" name="Picture 2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-1564" r="67750" b="49489"/>
          <a:stretch/>
        </p:blipFill>
        <p:spPr bwMode="auto">
          <a:xfrm>
            <a:off x="1194486" y="3397284"/>
            <a:ext cx="1275055" cy="1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49566" r="66898"/>
          <a:stretch/>
        </p:blipFill>
        <p:spPr bwMode="auto">
          <a:xfrm>
            <a:off x="2657856" y="3749652"/>
            <a:ext cx="877330" cy="12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49566" r="66898"/>
          <a:stretch/>
        </p:blipFill>
        <p:spPr bwMode="auto">
          <a:xfrm>
            <a:off x="3162760" y="4398166"/>
            <a:ext cx="877330" cy="12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9885" r="26203" b="27052"/>
          <a:stretch/>
        </p:blipFill>
        <p:spPr bwMode="auto">
          <a:xfrm>
            <a:off x="616603" y="4922108"/>
            <a:ext cx="556054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7" t="49885" r="26203" b="27052"/>
          <a:stretch/>
        </p:blipFill>
        <p:spPr bwMode="auto">
          <a:xfrm>
            <a:off x="5926549" y="5040341"/>
            <a:ext cx="556054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r="44414" b="75100"/>
          <a:stretch/>
        </p:blipFill>
        <p:spPr bwMode="auto">
          <a:xfrm>
            <a:off x="1194486" y="3749652"/>
            <a:ext cx="466195" cy="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4" r="23532" b="69334"/>
          <a:stretch/>
        </p:blipFill>
        <p:spPr bwMode="auto">
          <a:xfrm>
            <a:off x="760318" y="5718541"/>
            <a:ext cx="437153" cy="5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r="44414" b="75100"/>
          <a:stretch/>
        </p:blipFill>
        <p:spPr bwMode="auto">
          <a:xfrm>
            <a:off x="1932262" y="3620193"/>
            <a:ext cx="466195" cy="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4" r="23532" b="69334"/>
          <a:stretch/>
        </p:blipFill>
        <p:spPr bwMode="auto">
          <a:xfrm>
            <a:off x="1059263" y="5472664"/>
            <a:ext cx="437153" cy="5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4" r="23532" b="69334"/>
          <a:stretch/>
        </p:blipFill>
        <p:spPr bwMode="auto">
          <a:xfrm>
            <a:off x="1386590" y="5688176"/>
            <a:ext cx="437153" cy="5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8" r="6476" b="72628"/>
          <a:stretch/>
        </p:blipFill>
        <p:spPr bwMode="auto">
          <a:xfrm flipH="1">
            <a:off x="7197347" y="5975245"/>
            <a:ext cx="453117" cy="7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8" r="6476" b="72628"/>
          <a:stretch/>
        </p:blipFill>
        <p:spPr bwMode="auto">
          <a:xfrm flipH="1">
            <a:off x="7399660" y="5281489"/>
            <a:ext cx="453117" cy="7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img1.etsystatic.com/017/1/7606909/il_340x270.475869777_154k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8" r="6476" b="72628"/>
          <a:stretch/>
        </p:blipFill>
        <p:spPr bwMode="auto">
          <a:xfrm flipH="1">
            <a:off x="8000127" y="6038815"/>
            <a:ext cx="453117" cy="7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7407" y="293062"/>
            <a:ext cx="1298558" cy="1097280"/>
          </a:xfrm>
          <a:prstGeom prst="rect">
            <a:avLst/>
          </a:prstGeom>
        </p:spPr>
      </p:pic>
      <p:pic>
        <p:nvPicPr>
          <p:cNvPr id="2050" name="Picture 2" descr="http://images.clipartpanda.com/cloud-clip-art-11949849491786662466cloud_jon_phillips_01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43" y="257787"/>
            <a:ext cx="1216127" cy="10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mages.clipartpanda.com/cloud-clip-art-11949849491786662466cloud_jon_phillips_01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42" y="1110530"/>
            <a:ext cx="1216127" cy="10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images.clipartpanda.com/cloud-clip-art-11949849491786662466cloud_jon_phillips_01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5" y="26993"/>
            <a:ext cx="1216127" cy="10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clipartpanda.com/boulder-clipart-13308187491768495795Boulders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18" y="5673619"/>
            <a:ext cx="1386410" cy="9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images.clipartpanda.com/boulder-clipart-13308187491768495795Boulders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29" y="3477216"/>
            <a:ext cx="1386410" cy="9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809330" y="5091998"/>
            <a:ext cx="407133" cy="5414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32920" y="4699817"/>
            <a:ext cx="239737" cy="3921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20894" y="4640719"/>
            <a:ext cx="407133" cy="5414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89199" cy="1280890"/>
          </a:xfrm>
        </p:spPr>
        <p:txBody>
          <a:bodyPr/>
          <a:lstStyle/>
          <a:p>
            <a:r>
              <a:rPr lang="en-US" dirty="0" smtClean="0"/>
              <a:t>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66" y="1392195"/>
            <a:ext cx="6591985" cy="3777622"/>
          </a:xfrm>
        </p:spPr>
        <p:txBody>
          <a:bodyPr>
            <a:normAutofit/>
          </a:bodyPr>
          <a:lstStyle/>
          <a:p>
            <a:r>
              <a:rPr lang="en-US" sz="2800" dirty="0"/>
              <a:t>Biome</a:t>
            </a:r>
          </a:p>
          <a:p>
            <a:pPr lvl="1"/>
            <a:r>
              <a:rPr lang="en-US" sz="2400" dirty="0"/>
              <a:t>Group of ecosystems with similar climate, plants and animals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11" y="2903882"/>
            <a:ext cx="4856206" cy="3598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28" y="0"/>
            <a:ext cx="6589199" cy="1280890"/>
          </a:xfrm>
        </p:spPr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28" y="1614617"/>
            <a:ext cx="3648721" cy="3777622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4000" dirty="0" smtClean="0"/>
              <a:t>Biosphere</a:t>
            </a:r>
          </a:p>
          <a:p>
            <a:pPr marL="742950" lvl="2" indent="-342900"/>
            <a:r>
              <a:rPr lang="en-US" sz="3200" dirty="0" smtClean="0"/>
              <a:t>Planet Earth</a:t>
            </a:r>
          </a:p>
          <a:p>
            <a:pPr marL="742950" lvl="2" indent="-342900"/>
            <a:endParaRPr lang="en-US" sz="3200" dirty="0"/>
          </a:p>
          <a:p>
            <a:pPr marL="742950" lvl="2" indent="-342900"/>
            <a:endParaRPr lang="en-US" sz="3200" dirty="0" smtClean="0"/>
          </a:p>
          <a:p>
            <a:pPr marL="742950" lvl="2" indent="-342900"/>
            <a:endParaRPr lang="en-US" sz="3200" dirty="0"/>
          </a:p>
          <a:p>
            <a:pPr marL="742950" lvl="2" indent="-342900"/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vimeo.com/55073825</a:t>
            </a:r>
            <a:r>
              <a:rPr lang="en-US" sz="3200" dirty="0" smtClean="0"/>
              <a:t>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60" y="2084173"/>
            <a:ext cx="4393599" cy="4492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9.4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know the four laws of ecology and can explain what they mean.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0725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24" y="2139562"/>
            <a:ext cx="8173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 Everything is connected to everything else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16042"/>
            <a:ext cx="7886700" cy="854242"/>
          </a:xfrm>
        </p:spPr>
        <p:txBody>
          <a:bodyPr/>
          <a:lstStyle/>
          <a:p>
            <a:r>
              <a:rPr lang="en-US" dirty="0" smtClean="0"/>
              <a:t>The Great Leap Forward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Starting in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1958, Mao Zedong</a:t>
            </a:r>
            <a:r>
              <a:rPr lang="en-US" sz="3200" dirty="0" smtClean="0"/>
              <a:t>, leader of the Communist Party of China, initiated a series of policies to transform the country into a modern, industrialized, communist society.</a:t>
            </a:r>
          </a:p>
          <a:p>
            <a:r>
              <a:rPr lang="en-US" sz="3200" dirty="0" smtClean="0"/>
              <a:t>One of the first actions taken was known as the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Pests Campaign.  </a:t>
            </a:r>
          </a:p>
          <a:p>
            <a:pPr lvl="1"/>
            <a:r>
              <a:rPr lang="en-US" sz="2800" dirty="0" smtClean="0"/>
              <a:t>This campaign sought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 rats, flies, mosquitoes, and sparrows.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96CDB7-5B82-4092-9E09-B9C668259321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  <p:sp>
        <p:nvSpPr>
          <p:cNvPr id="5" name="TextBox 4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Four Pests Campaign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715000" cy="5334000"/>
          </a:xfrm>
        </p:spPr>
        <p:txBody>
          <a:bodyPr/>
          <a:lstStyle/>
          <a:p>
            <a:r>
              <a:rPr lang="en-US" sz="2800" dirty="0" smtClean="0"/>
              <a:t>Masses of people were mobilized to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eradicate the Eurasian Tree Sparrow.</a:t>
            </a:r>
          </a:p>
          <a:p>
            <a:r>
              <a:rPr lang="en-US" sz="2800" dirty="0" smtClean="0"/>
              <a:t>Tactics included: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Banging pots and pans, </a:t>
            </a:r>
            <a:r>
              <a:rPr lang="en-US" sz="2800" dirty="0" smtClean="0"/>
              <a:t>preventing the birds from landing, until they were exhausted.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Tearing down nests.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Shooting</a:t>
            </a:r>
            <a:r>
              <a:rPr lang="en-US" sz="2800" dirty="0" smtClean="0"/>
              <a:t> them from the sky using guns and sling shots.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8243DE-FD85-4751-8515-DAE25FF9EE6E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  <p:pic>
        <p:nvPicPr>
          <p:cNvPr id="4101" name="Picture 2" descr="http://upload.wikimedia.org/wikipedia/commons/thumb/3/3a/1950s_%E5%A4%A7%E5%AE%B6%E9%83%BD%E4%BE%86%E6%89%93%E9%BA%BB%E9%9B%80.jpg/250px-1950s_%E5%A4%A7%E5%AE%B6%E9%83%BD%E4%BE%86%E6%89%93%E9%BA%BB%E9%9B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381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6019800" y="49530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“Everyone come and fight sparrows.”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Unintended Consequences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0126" y="1496255"/>
            <a:ext cx="8830101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sparrows were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hunted because they ate grain </a:t>
            </a:r>
            <a:r>
              <a:rPr lang="en-US" sz="2800" dirty="0" smtClean="0"/>
              <a:t>seeds; reducing crop yields.</a:t>
            </a:r>
          </a:p>
          <a:p>
            <a:r>
              <a:rPr lang="en-US" sz="2800" dirty="0" smtClean="0"/>
              <a:t>By April of 1960, Chinese leaders came to realize that the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sparrows also ate a large number of pest insects, including locusts.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7386E7-BAC2-46E4-A563-3D7F1F8A90B3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  <p:pic>
        <p:nvPicPr>
          <p:cNvPr id="5125" name="Picture 4" descr="http://theboldcorsicanflame.files.wordpress.com/2011/05/locusts_fee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95" y="41243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topnews.net.nz/images/Locust-pl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1313"/>
            <a:ext cx="31765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9507" y="2261936"/>
            <a:ext cx="8303594" cy="221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Ecology: The study of </a:t>
            </a:r>
            <a:r>
              <a:rPr lang="en-US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  <a:r>
              <a:rPr lang="en-US" sz="3600" i="1" dirty="0" smtClean="0"/>
              <a:t> </a:t>
            </a:r>
            <a:r>
              <a:rPr lang="en-US" sz="3600" dirty="0" smtClean="0"/>
              <a:t> between living things and the environment.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00725" y="0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Great Famine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9559" y="1705970"/>
            <a:ext cx="7974842" cy="42052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locust plague</a:t>
            </a:r>
            <a:r>
              <a:rPr lang="en-US" sz="2800" dirty="0" smtClean="0"/>
              <a:t>, overplanting, and over plowing combined with a severe drought.</a:t>
            </a:r>
          </a:p>
          <a:p>
            <a:r>
              <a:rPr lang="en-US" sz="2800" dirty="0" smtClean="0"/>
              <a:t>The number of victims is unknown, but estimated between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20-43 million.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6ABADE-BC7C-44AD-BFF4-118978554617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  <p:sp>
        <p:nvSpPr>
          <p:cNvPr id="5" name="TextBox 4"/>
          <p:cNvSpPr txBox="1"/>
          <p:nvPr/>
        </p:nvSpPr>
        <p:spPr>
          <a:xfrm>
            <a:off x="8202305" y="0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24" y="2139562"/>
            <a:ext cx="8173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2. Everything must go somewhere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5" y="248402"/>
            <a:ext cx="4150339" cy="312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65" y="57751"/>
            <a:ext cx="3429000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762" y="3498863"/>
            <a:ext cx="4546483" cy="3359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0" y="1573280"/>
            <a:ext cx="8166884" cy="3393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7" y="1017851"/>
            <a:ext cx="7478829" cy="4915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44" y="933651"/>
            <a:ext cx="7900028" cy="4446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0555" y="5820159"/>
            <a:ext cx="5548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https://www.youtube.com/watch?v=rxjfRSQj2sY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18" y="-117"/>
            <a:ext cx="5704764" cy="6858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24" y="2139562"/>
            <a:ext cx="8173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Nature knows best.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0725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6194" y="3579607"/>
            <a:ext cx="8917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“Humankind has fashioned technology to improve upon nature, but such change in a natural system is likely to be detrimental to that system”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61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90" y="441558"/>
            <a:ext cx="7353700" cy="4136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636" y="5014762"/>
            <a:ext cx="7873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Close Read: </a:t>
            </a:r>
          </a:p>
          <a:p>
            <a:endParaRPr lang="en-US" dirty="0"/>
          </a:p>
          <a:p>
            <a:r>
              <a:rPr lang="en-US" dirty="0" smtClean="0"/>
              <a:t>We will watch the video, discuss the questions on your worksheet, and write down our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724" y="2139562"/>
            <a:ext cx="8173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There is no such thing as a free lunch.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0725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724" y="4090737"/>
            <a:ext cx="75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we consume has a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1" y="609899"/>
            <a:ext cx="8401509" cy="5685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0724" y="0"/>
            <a:ext cx="212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4133" y="6073822"/>
            <a:ext cx="300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Predation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755" y="-92333"/>
            <a:ext cx="7152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interaction is taking place?</a:t>
            </a:r>
          </a:p>
        </p:txBody>
      </p:sp>
    </p:spTree>
    <p:extLst>
      <p:ext uri="{BB962C8B-B14F-4D97-AF65-F5344CB8AC3E}">
        <p14:creationId xmlns:p14="http://schemas.microsoft.com/office/powerpoint/2010/main" val="30084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342" y="2992475"/>
            <a:ext cx="5736657" cy="3817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83680" cy="3461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83448"/>
            <a:ext cx="3765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Competition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0724" y="0"/>
            <a:ext cx="9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2755" y="-92333"/>
            <a:ext cx="7152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interaction is taking place?</a:t>
            </a:r>
          </a:p>
        </p:txBody>
      </p:sp>
    </p:spTree>
    <p:extLst>
      <p:ext uri="{BB962C8B-B14F-4D97-AF65-F5344CB8AC3E}">
        <p14:creationId xmlns:p14="http://schemas.microsoft.com/office/powerpoint/2010/main" val="6982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nprocessedfood.files.wordpress.com/2012/05/gra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7" y="825918"/>
            <a:ext cx="7727517" cy="55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00725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073822"/>
            <a:ext cx="3001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755" y="-92333"/>
            <a:ext cx="7152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interaction is taking place?</a:t>
            </a:r>
          </a:p>
        </p:txBody>
      </p:sp>
    </p:spTree>
    <p:extLst>
      <p:ext uri="{BB962C8B-B14F-4D97-AF65-F5344CB8AC3E}">
        <p14:creationId xmlns:p14="http://schemas.microsoft.com/office/powerpoint/2010/main" val="20249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01" y="830981"/>
            <a:ext cx="6903519" cy="51906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21597"/>
            <a:ext cx="3294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Mutualism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755" y="-92333"/>
            <a:ext cx="7152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interaction is taking place?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0724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309" y="2506662"/>
            <a:ext cx="5798691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7175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84" y="3462287"/>
            <a:ext cx="3975235" cy="2981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00725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73673" y="6073822"/>
            <a:ext cx="3148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Parasitism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952755" y="-92333"/>
            <a:ext cx="7152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interaction is taking place?</a:t>
            </a:r>
          </a:p>
        </p:txBody>
      </p:sp>
    </p:spTree>
    <p:extLst>
      <p:ext uri="{BB962C8B-B14F-4D97-AF65-F5344CB8AC3E}">
        <p14:creationId xmlns:p14="http://schemas.microsoft.com/office/powerpoint/2010/main" val="42913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42" y="1250792"/>
            <a:ext cx="5709234" cy="4276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0725" y="0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706" y="6073822"/>
            <a:ext cx="2779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Pollution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755" y="-92333"/>
            <a:ext cx="7152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interaction is taking place?</a:t>
            </a:r>
          </a:p>
        </p:txBody>
      </p:sp>
    </p:spTree>
    <p:extLst>
      <p:ext uri="{BB962C8B-B14F-4D97-AF65-F5344CB8AC3E}">
        <p14:creationId xmlns:p14="http://schemas.microsoft.com/office/powerpoint/2010/main" val="16144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572</Words>
  <Application>Microsoft Office PowerPoint</Application>
  <PresentationFormat>On-screen Show (4:3)</PresentationFormat>
  <Paragraphs>131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Unit 09 </vt:lpstr>
      <vt:lpstr>Objective 9.1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In</vt:lpstr>
      <vt:lpstr>Interactions Video</vt:lpstr>
      <vt:lpstr>Objective 9.2</vt:lpstr>
      <vt:lpstr>Abiotic and Biotic Factors</vt:lpstr>
      <vt:lpstr>PowerPoint Presentation</vt:lpstr>
      <vt:lpstr>Check In</vt:lpstr>
      <vt:lpstr>Objective 9.3</vt:lpstr>
      <vt:lpstr>Individual</vt:lpstr>
      <vt:lpstr>Population</vt:lpstr>
      <vt:lpstr>Community</vt:lpstr>
      <vt:lpstr>Ecosystem</vt:lpstr>
      <vt:lpstr>BIOME</vt:lpstr>
      <vt:lpstr>Biosphere</vt:lpstr>
      <vt:lpstr>Review Game</vt:lpstr>
      <vt:lpstr>Objective 9.4</vt:lpstr>
      <vt:lpstr>PowerPoint Presentation</vt:lpstr>
      <vt:lpstr>PowerPoint Presentation</vt:lpstr>
      <vt:lpstr>The Great Leap Forward</vt:lpstr>
      <vt:lpstr>The Four Pests Campaign</vt:lpstr>
      <vt:lpstr>Unintended Consequences</vt:lpstr>
      <vt:lpstr>The Great Famine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08</dc:title>
  <dc:creator>Roderick, Teri</dc:creator>
  <cp:lastModifiedBy>Teri Roderick</cp:lastModifiedBy>
  <cp:revision>21</cp:revision>
  <dcterms:created xsi:type="dcterms:W3CDTF">2016-03-28T15:18:59Z</dcterms:created>
  <dcterms:modified xsi:type="dcterms:W3CDTF">2016-03-30T21:58:57Z</dcterms:modified>
</cp:coreProperties>
</file>