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4" r:id="rId6"/>
    <p:sldId id="263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425A-C0A8-4046-90B3-B02CC952BAC6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848E-9CCF-48CF-BCB6-51E705FD5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29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425A-C0A8-4046-90B3-B02CC952BAC6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848E-9CCF-48CF-BCB6-51E705FD5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61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425A-C0A8-4046-90B3-B02CC952BAC6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848E-9CCF-48CF-BCB6-51E705FD5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3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425A-C0A8-4046-90B3-B02CC952BAC6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848E-9CCF-48CF-BCB6-51E705FD5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4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425A-C0A8-4046-90B3-B02CC952BAC6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848E-9CCF-48CF-BCB6-51E705FD5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425A-C0A8-4046-90B3-B02CC952BAC6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848E-9CCF-48CF-BCB6-51E705FD5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08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425A-C0A8-4046-90B3-B02CC952BAC6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848E-9CCF-48CF-BCB6-51E705FD5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2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425A-C0A8-4046-90B3-B02CC952BAC6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848E-9CCF-48CF-BCB6-51E705FD5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99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425A-C0A8-4046-90B3-B02CC952BAC6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848E-9CCF-48CF-BCB6-51E705FD5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8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425A-C0A8-4046-90B3-B02CC952BAC6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848E-9CCF-48CF-BCB6-51E705FD5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425A-C0A8-4046-90B3-B02CC952BAC6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848E-9CCF-48CF-BCB6-51E705FD5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10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7425A-C0A8-4046-90B3-B02CC952BAC6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E848E-9CCF-48CF-BCB6-51E705FD5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6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07 DNA Mutations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87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91781"/>
          </a:xfrm>
        </p:spPr>
        <p:txBody>
          <a:bodyPr/>
          <a:lstStyle/>
          <a:p>
            <a:r>
              <a:rPr lang="en-US" altLang="en-US" dirty="0" smtClean="0"/>
              <a:t>Mutation: A change in </a:t>
            </a:r>
            <a:r>
              <a:rPr lang="en-US" altLang="en-US" u="sng" dirty="0"/>
              <a:t>DNA</a:t>
            </a:r>
            <a:r>
              <a:rPr lang="en-US" altLang="en-US" dirty="0"/>
              <a:t> that </a:t>
            </a:r>
            <a:r>
              <a:rPr lang="en-US" altLang="en-US" dirty="0" smtClean="0"/>
              <a:t>affects </a:t>
            </a:r>
            <a:r>
              <a:rPr lang="en-US" altLang="en-US" dirty="0"/>
              <a:t>genetic </a:t>
            </a:r>
            <a:r>
              <a:rPr lang="en-US" altLang="en-US" dirty="0" smtClean="0"/>
              <a:t>information</a:t>
            </a:r>
          </a:p>
          <a:p>
            <a:endParaRPr lang="en-US" altLang="en-US" dirty="0"/>
          </a:p>
          <a:p>
            <a:r>
              <a:rPr lang="en-US" altLang="en-US" dirty="0" smtClean="0"/>
              <a:t>Causes of Mutations:</a:t>
            </a:r>
          </a:p>
          <a:p>
            <a:pPr lvl="1"/>
            <a:r>
              <a:rPr lang="en-US" altLang="en-US" dirty="0" smtClean="0"/>
              <a:t>Mistakes made during DNA Replication</a:t>
            </a:r>
          </a:p>
          <a:p>
            <a:pPr lvl="1"/>
            <a:r>
              <a:rPr lang="en-US" altLang="en-US" dirty="0" smtClean="0"/>
              <a:t>Damage to DNA from the environment</a:t>
            </a:r>
          </a:p>
          <a:p>
            <a:pPr lvl="2"/>
            <a:r>
              <a:rPr lang="en-US" altLang="en-US" dirty="0" smtClean="0"/>
              <a:t>UV Rays</a:t>
            </a:r>
          </a:p>
          <a:p>
            <a:pPr lvl="2"/>
            <a:r>
              <a:rPr lang="en-US" altLang="en-US" dirty="0" smtClean="0"/>
              <a:t>Radiation</a:t>
            </a:r>
          </a:p>
          <a:p>
            <a:pPr lvl="2"/>
            <a:r>
              <a:rPr lang="en-US" altLang="en-US" dirty="0" smtClean="0"/>
              <a:t>Exposure to Chemicals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10349" y="45524"/>
            <a:ext cx="130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72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Point Mutations:  Changes in one or a few nucleotides.</a:t>
            </a:r>
            <a:endParaRPr lang="en-US" dirty="0"/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Substitution:</a:t>
            </a:r>
            <a:r>
              <a:rPr lang="en-US" dirty="0" smtClean="0"/>
              <a:t>  One nucleotide is substituted for another</a:t>
            </a:r>
          </a:p>
          <a:p>
            <a:pPr lvl="2"/>
            <a:r>
              <a:rPr lang="en-US" dirty="0" smtClean="0"/>
              <a:t>Original Strand:  </a:t>
            </a:r>
          </a:p>
          <a:p>
            <a:pPr lvl="2"/>
            <a:r>
              <a:rPr lang="en-US" dirty="0" smtClean="0"/>
              <a:t>Mutations:   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  <a:r>
              <a:rPr lang="en-US" dirty="0" smtClean="0"/>
              <a:t> A nucleotide is inserted</a:t>
            </a:r>
          </a:p>
          <a:p>
            <a:pPr lvl="2"/>
            <a:r>
              <a:rPr lang="en-US" dirty="0" smtClean="0"/>
              <a:t>Original Strand:</a:t>
            </a:r>
          </a:p>
          <a:p>
            <a:pPr lvl="2"/>
            <a:r>
              <a:rPr lang="en-US" dirty="0" smtClean="0"/>
              <a:t>Mutation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Deletion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 smtClean="0"/>
              <a:t>A nucleotide is deleted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dirty="0" smtClean="0"/>
              <a:t>Original Strand:</a:t>
            </a:r>
          </a:p>
          <a:p>
            <a:pPr lvl="2"/>
            <a:r>
              <a:rPr lang="en-US" dirty="0" smtClean="0"/>
              <a:t>Mutation:      </a:t>
            </a:r>
          </a:p>
          <a:p>
            <a:pPr lvl="2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090263"/>
              </p:ext>
            </p:extLst>
          </p:nvPr>
        </p:nvGraphicFramePr>
        <p:xfrm>
          <a:off x="3532473" y="2908165"/>
          <a:ext cx="423511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</a:tblGrid>
              <a:tr h="268171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273979"/>
              </p:ext>
            </p:extLst>
          </p:nvPr>
        </p:nvGraphicFramePr>
        <p:xfrm>
          <a:off x="3530869" y="3281945"/>
          <a:ext cx="423511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</a:tblGrid>
              <a:tr h="268171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841507" y="3272589"/>
            <a:ext cx="317634" cy="404261"/>
          </a:xfrm>
          <a:prstGeom prst="roundRect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419527"/>
              </p:ext>
            </p:extLst>
          </p:nvPr>
        </p:nvGraphicFramePr>
        <p:xfrm>
          <a:off x="3521243" y="4100093"/>
          <a:ext cx="423511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</a:tblGrid>
              <a:tr h="268171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449103"/>
              </p:ext>
            </p:extLst>
          </p:nvPr>
        </p:nvGraphicFramePr>
        <p:xfrm>
          <a:off x="3519646" y="4464248"/>
          <a:ext cx="455595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5425"/>
                <a:gridCol w="325425"/>
                <a:gridCol w="325425"/>
                <a:gridCol w="325425"/>
                <a:gridCol w="325425"/>
                <a:gridCol w="325425"/>
                <a:gridCol w="325425"/>
                <a:gridCol w="325425"/>
                <a:gridCol w="325425"/>
                <a:gridCol w="325425"/>
                <a:gridCol w="325425"/>
                <a:gridCol w="325425"/>
                <a:gridCol w="325425"/>
                <a:gridCol w="325425"/>
              </a:tblGrid>
              <a:tr h="268171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754349"/>
              </p:ext>
            </p:extLst>
          </p:nvPr>
        </p:nvGraphicFramePr>
        <p:xfrm>
          <a:off x="3510013" y="5447048"/>
          <a:ext cx="4235114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</a:tblGrid>
              <a:tr h="268171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594566"/>
              </p:ext>
            </p:extLst>
          </p:nvPr>
        </p:nvGraphicFramePr>
        <p:xfrm>
          <a:off x="3508409" y="5811203"/>
          <a:ext cx="391637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5778"/>
                <a:gridCol w="325778"/>
                <a:gridCol w="325778"/>
                <a:gridCol w="325778"/>
                <a:gridCol w="325778"/>
                <a:gridCol w="325778"/>
                <a:gridCol w="325778"/>
                <a:gridCol w="332812"/>
                <a:gridCol w="325778"/>
                <a:gridCol w="325778"/>
                <a:gridCol w="325778"/>
                <a:gridCol w="325778"/>
              </a:tblGrid>
              <a:tr h="268171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5475171" y="4464518"/>
            <a:ext cx="317634" cy="404261"/>
          </a:xfrm>
          <a:prstGeom prst="roundRect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974081" y="6176963"/>
            <a:ext cx="317634" cy="404261"/>
          </a:xfrm>
          <a:prstGeom prst="roundRect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>
            <a:off x="818147" y="3670433"/>
            <a:ext cx="532398" cy="2383858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-731702" y="4481981"/>
            <a:ext cx="2627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Frameshift Mutation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210349" y="45524"/>
            <a:ext cx="130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72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Frameshift Mutations: Cause the entire reading frame to shift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16568" y="3788055"/>
            <a:ext cx="8195912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altLang="en-US" sz="2400" b="1" dirty="0"/>
              <a:t>Insertion</a:t>
            </a:r>
          </a:p>
          <a:p>
            <a:pPr lvl="2">
              <a:lnSpc>
                <a:spcPct val="90000"/>
              </a:lnSpc>
            </a:pPr>
            <a:r>
              <a:rPr lang="en-US" altLang="en-US" sz="2000" b="1" dirty="0" smtClean="0"/>
              <a:t>Normal:  	</a:t>
            </a:r>
          </a:p>
          <a:p>
            <a:pPr lvl="2">
              <a:lnSpc>
                <a:spcPct val="90000"/>
              </a:lnSpc>
            </a:pPr>
            <a:r>
              <a:rPr lang="en-US" altLang="en-US" sz="2000" b="1" dirty="0" smtClean="0"/>
              <a:t>Mutation:</a:t>
            </a:r>
          </a:p>
          <a:p>
            <a:pPr lvl="2">
              <a:lnSpc>
                <a:spcPct val="90000"/>
              </a:lnSpc>
            </a:pPr>
            <a:endParaRPr lang="en-US" altLang="en-US" sz="2000" b="1" dirty="0"/>
          </a:p>
          <a:p>
            <a:pPr lvl="2">
              <a:lnSpc>
                <a:spcPct val="90000"/>
              </a:lnSpc>
            </a:pPr>
            <a:r>
              <a:rPr lang="en-US" altLang="en-US" sz="2000" b="1" dirty="0" smtClean="0"/>
              <a:t>	</a:t>
            </a:r>
            <a:endParaRPr lang="en-US" altLang="en-US" sz="2400" b="1" dirty="0"/>
          </a:p>
          <a:p>
            <a:pPr lvl="1">
              <a:lnSpc>
                <a:spcPct val="90000"/>
              </a:lnSpc>
            </a:pPr>
            <a:r>
              <a:rPr lang="en-US" altLang="en-US" sz="2400" b="1" dirty="0"/>
              <a:t>Deletion</a:t>
            </a:r>
          </a:p>
          <a:p>
            <a:pPr lvl="2">
              <a:lnSpc>
                <a:spcPct val="90000"/>
              </a:lnSpc>
            </a:pPr>
            <a:r>
              <a:rPr lang="en-US" altLang="en-US" sz="2000" b="1" dirty="0" smtClean="0"/>
              <a:t>Normal:  	</a:t>
            </a:r>
          </a:p>
          <a:p>
            <a:pPr lvl="2">
              <a:lnSpc>
                <a:spcPct val="90000"/>
              </a:lnSpc>
            </a:pPr>
            <a:r>
              <a:rPr lang="en-US" altLang="en-US" sz="2000" b="1" dirty="0" smtClean="0"/>
              <a:t>Mutation 	</a:t>
            </a:r>
            <a:endParaRPr lang="en-US" alt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935705" y="3954378"/>
            <a:ext cx="616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465094" y="3954378"/>
            <a:ext cx="529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04108" y="3954378"/>
            <a:ext cx="62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523872" y="3954378"/>
            <a:ext cx="62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043636" y="3956255"/>
            <a:ext cx="62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585959" y="3954378"/>
            <a:ext cx="62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926080" y="4434447"/>
            <a:ext cx="616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455469" y="4434447"/>
            <a:ext cx="529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994483" y="4393187"/>
            <a:ext cx="62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HCA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514247" y="4393187"/>
            <a:ext cx="62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TAT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034011" y="4395064"/>
            <a:ext cx="62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ETH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576334" y="4393187"/>
            <a:ext cx="62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ERA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096098" y="4391310"/>
            <a:ext cx="62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6" name="Up Arrow 35"/>
          <p:cNvSpPr/>
          <p:nvPr/>
        </p:nvSpPr>
        <p:spPr>
          <a:xfrm>
            <a:off x="4109985" y="4719387"/>
            <a:ext cx="115506" cy="20945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4165181" y="4714876"/>
            <a:ext cx="18146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Inserted Nucleotide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2945330" y="5478422"/>
            <a:ext cx="616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474719" y="5478422"/>
            <a:ext cx="529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FAT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013733" y="5478422"/>
            <a:ext cx="62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CAT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533497" y="5478422"/>
            <a:ext cx="62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ATE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053261" y="5480299"/>
            <a:ext cx="62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595584" y="5478422"/>
            <a:ext cx="62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RAT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954955" y="5815557"/>
            <a:ext cx="616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TEF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484344" y="5815557"/>
            <a:ext cx="529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ATC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023358" y="5815557"/>
            <a:ext cx="62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ATA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543122" y="5815557"/>
            <a:ext cx="62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TET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062886" y="5817434"/>
            <a:ext cx="62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GER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605209" y="5815557"/>
            <a:ext cx="62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</a:t>
            </a:r>
            <a:endParaRPr lang="en-US" dirty="0"/>
          </a:p>
        </p:txBody>
      </p:sp>
      <p:sp>
        <p:nvSpPr>
          <p:cNvPr id="50" name="Up Arrow 49"/>
          <p:cNvSpPr/>
          <p:nvPr/>
        </p:nvSpPr>
        <p:spPr>
          <a:xfrm rot="10800000">
            <a:off x="3094408" y="6149548"/>
            <a:ext cx="92719" cy="3247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3131140" y="6183358"/>
            <a:ext cx="18146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Deleted Nucleotide</a:t>
            </a:r>
            <a:endParaRPr lang="en-US" sz="1100" dirty="0"/>
          </a:p>
        </p:txBody>
      </p:sp>
      <p:sp>
        <p:nvSpPr>
          <p:cNvPr id="52" name="Rectangle 51"/>
          <p:cNvSpPr/>
          <p:nvPr/>
        </p:nvSpPr>
        <p:spPr>
          <a:xfrm>
            <a:off x="2945330" y="3943209"/>
            <a:ext cx="5005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503594" y="3943209"/>
            <a:ext cx="5005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032982" y="3943209"/>
            <a:ext cx="5005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571998" y="3943209"/>
            <a:ext cx="5005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098228" y="3943209"/>
            <a:ext cx="5005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630403" y="3943209"/>
            <a:ext cx="5005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935705" y="4404231"/>
            <a:ext cx="5005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474719" y="4414386"/>
            <a:ext cx="5005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023358" y="4407828"/>
            <a:ext cx="5005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543122" y="4406209"/>
            <a:ext cx="5005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5072511" y="4423427"/>
            <a:ext cx="5005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611527" y="4414386"/>
            <a:ext cx="5005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158662" y="4414386"/>
            <a:ext cx="5005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964580" y="5447280"/>
            <a:ext cx="5005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3513220" y="5456132"/>
            <a:ext cx="5005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052234" y="5463262"/>
            <a:ext cx="5005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4571998" y="5456132"/>
            <a:ext cx="5005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102928" y="5467341"/>
            <a:ext cx="5005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630403" y="5464301"/>
            <a:ext cx="5005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974205" y="5851597"/>
            <a:ext cx="5005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532284" y="5860137"/>
            <a:ext cx="5005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4052234" y="5896569"/>
            <a:ext cx="5005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562373" y="5860137"/>
            <a:ext cx="5005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120637" y="5910798"/>
            <a:ext cx="5005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648408" y="5893004"/>
            <a:ext cx="5005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1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574" y="1690689"/>
            <a:ext cx="7527767" cy="484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0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Chromosome Mutations:</a:t>
            </a:r>
          </a:p>
          <a:p>
            <a:r>
              <a:rPr lang="en-US" altLang="en-US" dirty="0" smtClean="0"/>
              <a:t>Changes </a:t>
            </a:r>
            <a:r>
              <a:rPr lang="en-US" altLang="en-US" dirty="0"/>
              <a:t>in number and structure of entire chromosomes </a:t>
            </a:r>
          </a:p>
          <a:p>
            <a:r>
              <a:rPr lang="en-US" altLang="en-US" dirty="0"/>
              <a:t>Original Chromosome 	</a:t>
            </a:r>
            <a:r>
              <a:rPr lang="en-US" altLang="en-US" dirty="0" smtClean="0"/>
              <a:t>	ABC </a:t>
            </a:r>
            <a:r>
              <a:rPr lang="en-US" altLang="en-US" dirty="0"/>
              <a:t>* DEF</a:t>
            </a:r>
          </a:p>
          <a:p>
            <a:r>
              <a:rPr lang="en-US" altLang="en-US" dirty="0"/>
              <a:t>Deletion			</a:t>
            </a:r>
            <a:r>
              <a:rPr lang="en-US" altLang="en-US" dirty="0" smtClean="0"/>
              <a:t>	AC </a:t>
            </a:r>
            <a:r>
              <a:rPr lang="en-US" altLang="en-US" dirty="0"/>
              <a:t>* DEF	</a:t>
            </a:r>
          </a:p>
          <a:p>
            <a:r>
              <a:rPr lang="en-US" altLang="en-US" dirty="0"/>
              <a:t>Duplication			</a:t>
            </a:r>
            <a:r>
              <a:rPr lang="en-US" altLang="en-US" dirty="0" smtClean="0"/>
              <a:t>	ABBC </a:t>
            </a:r>
            <a:r>
              <a:rPr lang="en-US" altLang="en-US" dirty="0"/>
              <a:t>* DEF</a:t>
            </a:r>
          </a:p>
          <a:p>
            <a:r>
              <a:rPr lang="en-US" altLang="en-US" dirty="0"/>
              <a:t>Inversion			</a:t>
            </a:r>
            <a:r>
              <a:rPr lang="en-US" altLang="en-US" dirty="0" smtClean="0"/>
              <a:t>	AED </a:t>
            </a:r>
            <a:r>
              <a:rPr lang="en-US" altLang="en-US" dirty="0"/>
              <a:t>* CBF</a:t>
            </a:r>
          </a:p>
          <a:p>
            <a:r>
              <a:rPr lang="en-US" altLang="en-US" dirty="0"/>
              <a:t>Translocation		</a:t>
            </a:r>
            <a:r>
              <a:rPr lang="en-US" altLang="en-US" dirty="0" smtClean="0"/>
              <a:t>	ABC </a:t>
            </a:r>
            <a:r>
              <a:rPr lang="en-US" altLang="en-US" dirty="0"/>
              <a:t>* JKL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						GHI * DEF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53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Germinal Mutations</a:t>
            </a:r>
          </a:p>
          <a:p>
            <a:pPr lvl="1"/>
            <a:r>
              <a:rPr lang="en-US" dirty="0" smtClean="0"/>
              <a:t>Occur in sex cells</a:t>
            </a:r>
          </a:p>
          <a:p>
            <a:pPr lvl="1"/>
            <a:r>
              <a:rPr lang="en-US" dirty="0" smtClean="0"/>
              <a:t>Child will inherit mutation in all cells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Somatic Mutation</a:t>
            </a:r>
          </a:p>
          <a:p>
            <a:pPr lvl="1"/>
            <a:r>
              <a:rPr lang="en-US" dirty="0" smtClean="0"/>
              <a:t>Occurs in somatic cells</a:t>
            </a:r>
          </a:p>
          <a:p>
            <a:pPr lvl="1"/>
            <a:r>
              <a:rPr lang="en-US" dirty="0" smtClean="0"/>
              <a:t>Stays in the individual, cannot be passed </a:t>
            </a:r>
            <a:r>
              <a:rPr lang="en-US" smtClean="0"/>
              <a:t>onto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99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</TotalTime>
  <Words>220</Words>
  <Application>Microsoft Office PowerPoint</Application>
  <PresentationFormat>On-screen Show (4:3)</PresentationFormat>
  <Paragraphs>155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Unit 07 DNA Mutations</vt:lpstr>
      <vt:lpstr>Mutations</vt:lpstr>
      <vt:lpstr>Types of Mutations</vt:lpstr>
      <vt:lpstr>Types of Mutations</vt:lpstr>
      <vt:lpstr>Chromosome Mutations</vt:lpstr>
      <vt:lpstr>Chromosome Mutations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07 DNA Mutations</dc:title>
  <dc:creator>Roderick, Teri</dc:creator>
  <cp:lastModifiedBy>Roderick, Teri</cp:lastModifiedBy>
  <cp:revision>10</cp:revision>
  <dcterms:created xsi:type="dcterms:W3CDTF">2016-03-03T21:48:07Z</dcterms:created>
  <dcterms:modified xsi:type="dcterms:W3CDTF">2016-03-04T21:37:59Z</dcterms:modified>
</cp:coreProperties>
</file>