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5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6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310" r:id="rId21"/>
    <p:sldId id="318" r:id="rId22"/>
    <p:sldId id="307" r:id="rId23"/>
    <p:sldId id="272" r:id="rId24"/>
    <p:sldId id="274" r:id="rId25"/>
    <p:sldId id="311" r:id="rId26"/>
    <p:sldId id="312" r:id="rId27"/>
    <p:sldId id="275" r:id="rId28"/>
    <p:sldId id="309" r:id="rId29"/>
    <p:sldId id="308" r:id="rId30"/>
    <p:sldId id="313" r:id="rId31"/>
    <p:sldId id="314" r:id="rId32"/>
    <p:sldId id="291" r:id="rId33"/>
    <p:sldId id="315" r:id="rId34"/>
    <p:sldId id="297" r:id="rId35"/>
    <p:sldId id="317" r:id="rId36"/>
    <p:sldId id="316" r:id="rId37"/>
    <p:sldId id="303" r:id="rId38"/>
    <p:sldId id="302" r:id="rId39"/>
    <p:sldId id="299" r:id="rId40"/>
    <p:sldId id="300" r:id="rId41"/>
    <p:sldId id="292" r:id="rId42"/>
    <p:sldId id="301" r:id="rId43"/>
    <p:sldId id="30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4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742-7173-4BF4-B05B-E9E5911D7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7805-6218-4927-8970-84D7B037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4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742-7173-4BF4-B05B-E9E5911D7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7805-6218-4927-8970-84D7B037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5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742-7173-4BF4-B05B-E9E5911D7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7805-6218-4927-8970-84D7B037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742-7173-4BF4-B05B-E9E5911D7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7805-6218-4927-8970-84D7B037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742-7173-4BF4-B05B-E9E5911D7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7805-6218-4927-8970-84D7B037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742-7173-4BF4-B05B-E9E5911D7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7805-6218-4927-8970-84D7B037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1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742-7173-4BF4-B05B-E9E5911D7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7805-6218-4927-8970-84D7B037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7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742-7173-4BF4-B05B-E9E5911D7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7805-6218-4927-8970-84D7B037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3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742-7173-4BF4-B05B-E9E5911D7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7805-6218-4927-8970-84D7B037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7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742-7173-4BF4-B05B-E9E5911D7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7805-6218-4927-8970-84D7B037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0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742-7173-4BF4-B05B-E9E5911D7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7805-6218-4927-8970-84D7B037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7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37742-7173-4BF4-B05B-E9E5911D7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7805-6218-4927-8970-84D7B037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G7uCskUOr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586" y="399959"/>
            <a:ext cx="6125073" cy="5909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497" y="-339032"/>
            <a:ext cx="7290054" cy="1499616"/>
          </a:xfrm>
        </p:spPr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72" y="765579"/>
            <a:ext cx="8792308" cy="6092421"/>
          </a:xfrm>
        </p:spPr>
        <p:txBody>
          <a:bodyPr>
            <a:noAutofit/>
          </a:bodyPr>
          <a:lstStyle/>
          <a:p>
            <a:r>
              <a:rPr lang="en-US" dirty="0" smtClean="0"/>
              <a:t>Living things are made up of proteins.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information needed to create a protein is found on a gene.  (1 gene = 1 protein)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Proteins are a polymer.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monomer of a protein is an amino acid.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There are 20 types of amino acids.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Ribosomes combine amino acids to create proteins</a:t>
            </a:r>
            <a:r>
              <a:rPr lang="en-US" sz="3200" dirty="0" smtClean="0"/>
              <a:t>.</a:t>
            </a: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are proteins important to life?</a:t>
            </a:r>
            <a:br>
              <a:rPr lang="en-US" dirty="0" smtClean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piece of DNA that contains the instructions to make one protein is called a ____________?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Proteins are considered polymers.  What is the monomer of a protein?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many different types of amino acids are there?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4046" y="2271562"/>
            <a:ext cx="458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Life is made up of proteins.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4043" y="4526509"/>
            <a:ext cx="458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Amino Acid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4043" y="5605117"/>
            <a:ext cx="458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0041" y="2938277"/>
            <a:ext cx="458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0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4795" y="3242325"/>
            <a:ext cx="7886700" cy="2852737"/>
          </a:xfrm>
        </p:spPr>
        <p:txBody>
          <a:bodyPr/>
          <a:lstStyle/>
          <a:p>
            <a:r>
              <a:rPr lang="en-US" dirty="0" smtClean="0"/>
              <a:t>DNA is Information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" y="0"/>
            <a:ext cx="9144000" cy="507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8" y="1828799"/>
            <a:ext cx="3329119" cy="4549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3163" y="1528454"/>
            <a:ext cx="20749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DOG</a:t>
            </a:r>
          </a:p>
          <a:p>
            <a:endParaRPr lang="en-US" dirty="0"/>
          </a:p>
          <a:p>
            <a:r>
              <a:rPr lang="en-US" dirty="0" smtClean="0"/>
              <a:t>CAT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APPLE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CAR</a:t>
            </a:r>
          </a:p>
          <a:p>
            <a:endParaRPr lang="en-US" dirty="0"/>
          </a:p>
          <a:p>
            <a:r>
              <a:rPr lang="en-US" dirty="0" smtClean="0"/>
              <a:t>GENES</a:t>
            </a:r>
          </a:p>
          <a:p>
            <a:endParaRPr lang="en-US" dirty="0"/>
          </a:p>
          <a:p>
            <a:r>
              <a:rPr lang="en-US" dirty="0" smtClean="0"/>
              <a:t>AIRPLANE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SCHOOL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70" y="308234"/>
            <a:ext cx="4305300" cy="292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081" y="627184"/>
            <a:ext cx="30099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78" y="3683359"/>
            <a:ext cx="5080885" cy="2845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112" y="4004529"/>
            <a:ext cx="3369837" cy="2524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547" y="2235498"/>
            <a:ext cx="2096965" cy="1726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7993" y="1235847"/>
            <a:ext cx="1494692" cy="1899138"/>
            <a:chOff x="1547446" y="1846385"/>
            <a:chExt cx="1494692" cy="1899138"/>
          </a:xfrm>
        </p:grpSpPr>
        <p:sp>
          <p:nvSpPr>
            <p:cNvPr id="4" name="Rounded Rectangle 3"/>
            <p:cNvSpPr/>
            <p:nvPr/>
          </p:nvSpPr>
          <p:spPr>
            <a:xfrm>
              <a:off x="1547446" y="1846385"/>
              <a:ext cx="1494692" cy="1899138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23536" y="2084832"/>
              <a:ext cx="74251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7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08775" y="1235847"/>
            <a:ext cx="1494692" cy="1899138"/>
            <a:chOff x="1547446" y="1846385"/>
            <a:chExt cx="1494692" cy="1899138"/>
          </a:xfrm>
        </p:grpSpPr>
        <p:sp>
          <p:nvSpPr>
            <p:cNvPr id="8" name="Rounded Rectangle 7"/>
            <p:cNvSpPr/>
            <p:nvPr/>
          </p:nvSpPr>
          <p:spPr>
            <a:xfrm>
              <a:off x="1547446" y="1846385"/>
              <a:ext cx="1494692" cy="189913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00480" y="2084832"/>
              <a:ext cx="58862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  <a:endParaRPr lang="en-US" sz="7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79654" y="1235847"/>
            <a:ext cx="1494692" cy="1899138"/>
            <a:chOff x="1547446" y="1846385"/>
            <a:chExt cx="1494692" cy="1899138"/>
          </a:xfrm>
        </p:grpSpPr>
        <p:sp>
          <p:nvSpPr>
            <p:cNvPr id="11" name="Rounded Rectangle 10"/>
            <p:cNvSpPr/>
            <p:nvPr/>
          </p:nvSpPr>
          <p:spPr>
            <a:xfrm>
              <a:off x="1547446" y="1846385"/>
              <a:ext cx="1494692" cy="189913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6592" y="2084832"/>
              <a:ext cx="89640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sz="7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79931" y="1235847"/>
            <a:ext cx="1494692" cy="1899138"/>
            <a:chOff x="1547446" y="1846385"/>
            <a:chExt cx="1494692" cy="1899138"/>
          </a:xfrm>
        </p:grpSpPr>
        <p:sp>
          <p:nvSpPr>
            <p:cNvPr id="15" name="Rounded Rectangle 14"/>
            <p:cNvSpPr/>
            <p:nvPr/>
          </p:nvSpPr>
          <p:spPr>
            <a:xfrm>
              <a:off x="1547446" y="1846385"/>
              <a:ext cx="1494692" cy="1899138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23536" y="2084832"/>
              <a:ext cx="74251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7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16646" y="347182"/>
            <a:ext cx="5926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DNA Alphabet Letters</a:t>
            </a:r>
            <a:endParaRPr lang="en-US" sz="44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564441" y="4440561"/>
            <a:ext cx="1592153" cy="681667"/>
            <a:chOff x="1716646" y="5007399"/>
            <a:chExt cx="1592153" cy="681667"/>
          </a:xfrm>
        </p:grpSpPr>
        <p:grpSp>
          <p:nvGrpSpPr>
            <p:cNvPr id="27" name="Group 26"/>
            <p:cNvGrpSpPr/>
            <p:nvPr/>
          </p:nvGrpSpPr>
          <p:grpSpPr>
            <a:xfrm>
              <a:off x="1716646" y="5007399"/>
              <a:ext cx="528491" cy="671494"/>
              <a:chOff x="1547446" y="1846385"/>
              <a:chExt cx="1494692" cy="1899138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547446" y="1846385"/>
                <a:ext cx="1494692" cy="1899138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27621" y="2084833"/>
                <a:ext cx="1134319" cy="1479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250387" y="5017572"/>
              <a:ext cx="528491" cy="671494"/>
              <a:chOff x="1547446" y="1846385"/>
              <a:chExt cx="1494692" cy="1899138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47446" y="1846385"/>
                <a:ext cx="1494692" cy="1899138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811492" y="2084833"/>
                <a:ext cx="966575" cy="1479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780308" y="5017572"/>
              <a:ext cx="528491" cy="671494"/>
              <a:chOff x="1547446" y="1846385"/>
              <a:chExt cx="1494692" cy="1899138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547446" y="1846385"/>
                <a:ext cx="1494692" cy="1899138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641482" y="2084833"/>
                <a:ext cx="1306601" cy="1479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229078" y="5653832"/>
            <a:ext cx="528491" cy="671494"/>
            <a:chOff x="1547446" y="1846385"/>
            <a:chExt cx="1494692" cy="1899138"/>
          </a:xfrm>
          <a:solidFill>
            <a:srgbClr val="00B050"/>
          </a:solidFill>
        </p:grpSpPr>
        <p:sp>
          <p:nvSpPr>
            <p:cNvPr id="38" name="Rounded Rectangle 37"/>
            <p:cNvSpPr/>
            <p:nvPr/>
          </p:nvSpPr>
          <p:spPr>
            <a:xfrm>
              <a:off x="1547446" y="1846385"/>
              <a:ext cx="1494692" cy="189913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27621" y="2084833"/>
              <a:ext cx="1134322" cy="147978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51438" y="5653832"/>
            <a:ext cx="528491" cy="671494"/>
            <a:chOff x="1547446" y="1846385"/>
            <a:chExt cx="1494692" cy="1899138"/>
          </a:xfrm>
        </p:grpSpPr>
        <p:sp>
          <p:nvSpPr>
            <p:cNvPr id="41" name="Rounded Rectangle 40"/>
            <p:cNvSpPr/>
            <p:nvPr/>
          </p:nvSpPr>
          <p:spPr>
            <a:xfrm>
              <a:off x="1547446" y="1846385"/>
              <a:ext cx="1494692" cy="189913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11492" y="2084833"/>
              <a:ext cx="966575" cy="14797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  <a:endPara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273789" y="5664005"/>
            <a:ext cx="528491" cy="671494"/>
            <a:chOff x="1547446" y="1846385"/>
            <a:chExt cx="1494692" cy="1899138"/>
          </a:xfrm>
        </p:grpSpPr>
        <p:sp>
          <p:nvSpPr>
            <p:cNvPr id="44" name="Rounded Rectangle 43"/>
            <p:cNvSpPr/>
            <p:nvPr/>
          </p:nvSpPr>
          <p:spPr>
            <a:xfrm>
              <a:off x="1547446" y="1846385"/>
              <a:ext cx="1494692" cy="189913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41482" y="2084833"/>
              <a:ext cx="1306601" cy="14797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403467" y="4455820"/>
            <a:ext cx="1585450" cy="681667"/>
            <a:chOff x="7334286" y="5709412"/>
            <a:chExt cx="1585450" cy="681667"/>
          </a:xfrm>
        </p:grpSpPr>
        <p:grpSp>
          <p:nvGrpSpPr>
            <p:cNvPr id="49" name="Group 48"/>
            <p:cNvGrpSpPr/>
            <p:nvPr/>
          </p:nvGrpSpPr>
          <p:grpSpPr>
            <a:xfrm>
              <a:off x="7334286" y="5709412"/>
              <a:ext cx="528491" cy="671494"/>
              <a:chOff x="1547446" y="1846385"/>
              <a:chExt cx="1494692" cy="1899138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547446" y="1846385"/>
                <a:ext cx="1494692" cy="1899138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27621" y="2084833"/>
                <a:ext cx="1134319" cy="1479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862769" y="5719585"/>
              <a:ext cx="528491" cy="671494"/>
              <a:chOff x="1547446" y="1846385"/>
              <a:chExt cx="1494692" cy="1899138"/>
            </a:xfrm>
            <a:solidFill>
              <a:srgbClr val="00B050"/>
            </a:solidFill>
          </p:grpSpPr>
          <p:sp>
            <p:nvSpPr>
              <p:cNvPr id="53" name="Rounded Rectangle 52"/>
              <p:cNvSpPr/>
              <p:nvPr/>
            </p:nvSpPr>
            <p:spPr>
              <a:xfrm>
                <a:off x="1547446" y="1846385"/>
                <a:ext cx="1494692" cy="189913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727621" y="2084833"/>
                <a:ext cx="1134322" cy="1479785"/>
              </a:xfrm>
              <a:prstGeom prst="rect">
                <a:avLst/>
              </a:prstGeom>
              <a:grp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8391245" y="5709412"/>
              <a:ext cx="528491" cy="671494"/>
              <a:chOff x="1547446" y="1846385"/>
              <a:chExt cx="1494692" cy="1899138"/>
            </a:xfrm>
            <a:solidFill>
              <a:srgbClr val="00B050"/>
            </a:solidFill>
          </p:grpSpPr>
          <p:sp>
            <p:nvSpPr>
              <p:cNvPr id="56" name="Rounded Rectangle 55"/>
              <p:cNvSpPr/>
              <p:nvPr/>
            </p:nvSpPr>
            <p:spPr>
              <a:xfrm>
                <a:off x="1547446" y="1846385"/>
                <a:ext cx="1494692" cy="189913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27621" y="2084833"/>
                <a:ext cx="1134322" cy="1479785"/>
              </a:xfrm>
              <a:prstGeom prst="rect">
                <a:avLst/>
              </a:prstGeom>
              <a:grp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1078101" y="3595478"/>
            <a:ext cx="7203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DNA Alphabet Words (Codons)</a:t>
            </a:r>
            <a:endParaRPr lang="en-US" sz="44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6215685" y="5653832"/>
            <a:ext cx="1616571" cy="691840"/>
            <a:chOff x="6215685" y="5653832"/>
            <a:chExt cx="1616571" cy="691840"/>
          </a:xfrm>
        </p:grpSpPr>
        <p:grpSp>
          <p:nvGrpSpPr>
            <p:cNvPr id="63" name="Group 62"/>
            <p:cNvGrpSpPr/>
            <p:nvPr/>
          </p:nvGrpSpPr>
          <p:grpSpPr>
            <a:xfrm>
              <a:off x="6215685" y="5653832"/>
              <a:ext cx="528491" cy="671494"/>
              <a:chOff x="1547446" y="1846385"/>
              <a:chExt cx="1494692" cy="1899138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1547446" y="1846385"/>
                <a:ext cx="1494692" cy="1899138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41482" y="2084833"/>
                <a:ext cx="1306601" cy="1479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775281" y="5653832"/>
              <a:ext cx="528491" cy="671494"/>
              <a:chOff x="1547446" y="1846385"/>
              <a:chExt cx="1494692" cy="1899138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1547446" y="1846385"/>
                <a:ext cx="1494692" cy="1899138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641482" y="2084833"/>
                <a:ext cx="1306601" cy="1479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303765" y="5674178"/>
              <a:ext cx="528491" cy="671494"/>
              <a:chOff x="1547446" y="1846385"/>
              <a:chExt cx="1494692" cy="1899138"/>
            </a:xfrm>
            <a:solidFill>
              <a:srgbClr val="00B050"/>
            </a:solidFill>
          </p:grpSpPr>
          <p:sp>
            <p:nvSpPr>
              <p:cNvPr id="70" name="Rounded Rectangle 69"/>
              <p:cNvSpPr/>
              <p:nvPr/>
            </p:nvSpPr>
            <p:spPr>
              <a:xfrm>
                <a:off x="1547446" y="1846385"/>
                <a:ext cx="1494692" cy="189913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727621" y="2084833"/>
                <a:ext cx="1134322" cy="1479785"/>
              </a:xfrm>
              <a:prstGeom prst="rect">
                <a:avLst/>
              </a:prstGeom>
              <a:grp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298"/>
            <a:ext cx="5887577" cy="5154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715000" y="539888"/>
            <a:ext cx="342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64 Codons</a:t>
            </a:r>
          </a:p>
          <a:p>
            <a:endParaRPr lang="en-US" sz="6000" dirty="0"/>
          </a:p>
          <a:p>
            <a:endParaRPr lang="en-US" sz="6000" dirty="0" smtClean="0"/>
          </a:p>
          <a:p>
            <a:r>
              <a:rPr lang="en-US" sz="6000" dirty="0" smtClean="0"/>
              <a:t>20 Amino Acids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568"/>
            <a:ext cx="9144000" cy="6576169"/>
          </a:xfrm>
        </p:spPr>
        <p:txBody>
          <a:bodyPr>
            <a:noAutofit/>
          </a:bodyPr>
          <a:lstStyle/>
          <a:p>
            <a:r>
              <a:rPr lang="en-US" sz="3200" dirty="0" smtClean="0"/>
              <a:t>DNA stores two types of information.  </a:t>
            </a:r>
            <a:endParaRPr lang="en-US" dirty="0"/>
          </a:p>
          <a:p>
            <a:pPr lvl="1"/>
            <a:r>
              <a:rPr lang="en-US" dirty="0" smtClean="0"/>
              <a:t>How to make proteins (Genes)</a:t>
            </a:r>
          </a:p>
          <a:p>
            <a:pPr lvl="1"/>
            <a:r>
              <a:rPr lang="en-US" dirty="0" smtClean="0"/>
              <a:t>How many proteins to make and when (Junk DNA)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letters of the DNA alphabet are: A, T, C, 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DNA words (codons) are three nucleotides (or letters) long.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There are 64 codons that code for 20 amino acids.</a:t>
            </a:r>
          </a:p>
          <a:p>
            <a:pPr lvl="1"/>
            <a:r>
              <a:rPr lang="en-US" dirty="0" smtClean="0"/>
              <a:t>Different codons can code for the same amino acid.</a:t>
            </a:r>
          </a:p>
          <a:p>
            <a:pPr lvl="2"/>
            <a:r>
              <a:rPr lang="en-US" dirty="0" smtClean="0"/>
              <a:t>like synonyms in the English language, different words can mean the same thing.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1 codon = 1 amino acid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360804" cy="503237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four letters in the DNA alphabet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DNA can only have three letter words, what do we call these three letter words?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many total codons are there?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one codon code for?</a:t>
            </a:r>
            <a:br>
              <a:rPr lang="en-US" dirty="0" smtClean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Can there be more than one codon for an amino acid?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8196" y="2099256"/>
            <a:ext cx="3850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T, C, G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8196" y="3192897"/>
            <a:ext cx="3850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CODONS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2590" y="4049423"/>
            <a:ext cx="3850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8196" y="4905949"/>
            <a:ext cx="3850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Amino acid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2627" y="5854975"/>
            <a:ext cx="7157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different codons can code for the same amino acid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75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599" y="2634374"/>
            <a:ext cx="4774132" cy="63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Living things are made of proteins.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-26417"/>
            <a:ext cx="4488472" cy="17543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Keratin: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Hair, Skin, Nails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3415" y="3987334"/>
            <a:ext cx="4107791" cy="25853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Melanin: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Skin, Hair,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Eye Color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39378" y="552840"/>
            <a:ext cx="4335867" cy="1754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Anti-Bodies: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Immune System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543" y="4970723"/>
            <a:ext cx="4003661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Enzymes: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Tiny Machines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543" y="2571555"/>
            <a:ext cx="3304687" cy="175432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Myoglobin: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Muscle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2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60" y="150829"/>
            <a:ext cx="9044739" cy="4351338"/>
          </a:xfrm>
        </p:spPr>
        <p:txBody>
          <a:bodyPr/>
          <a:lstStyle/>
          <a:p>
            <a:r>
              <a:rPr lang="en-US" dirty="0" smtClean="0"/>
              <a:t>On a half sheet of paper write:</a:t>
            </a:r>
          </a:p>
          <a:p>
            <a:r>
              <a:rPr lang="en-US" sz="2000" dirty="0" smtClean="0"/>
              <a:t>My Name is: GTCACACACAGA                    My favorite color is: CGTAGTCCAACA </a:t>
            </a:r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/>
          <a:stretch/>
        </p:blipFill>
        <p:spPr>
          <a:xfrm>
            <a:off x="-319384" y="965915"/>
            <a:ext cx="9975272" cy="576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60" y="150829"/>
            <a:ext cx="9044739" cy="4351338"/>
          </a:xfrm>
        </p:spPr>
        <p:txBody>
          <a:bodyPr/>
          <a:lstStyle/>
          <a:p>
            <a:r>
              <a:rPr lang="en-US" dirty="0" smtClean="0"/>
              <a:t>PUT YOUR NAME ON TOP OF THE PAPER</a:t>
            </a:r>
          </a:p>
          <a:p>
            <a:r>
              <a:rPr lang="en-US" sz="2000" dirty="0" smtClean="0"/>
              <a:t>DECODE THE DNA!</a:t>
            </a:r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/>
          <a:stretch/>
        </p:blipFill>
        <p:spPr>
          <a:xfrm>
            <a:off x="-319384" y="965915"/>
            <a:ext cx="9975272" cy="576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CENTRAL DOGMA OF BIOLOGY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0574" y="2740409"/>
            <a:ext cx="1459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12585" y="4275925"/>
            <a:ext cx="2430804" cy="8872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630" y="4298574"/>
            <a:ext cx="2377668" cy="8764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Transcription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2263253" y="1484269"/>
            <a:ext cx="941695" cy="433557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16200000">
            <a:off x="5672533" y="1101881"/>
            <a:ext cx="941695" cy="510035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95213" y="2740409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5430" y="2749370"/>
            <a:ext cx="1409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RNA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6462" y="2853139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62478" y="2749370"/>
            <a:ext cx="296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PROTEINS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0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67" y="1744965"/>
            <a:ext cx="8026622" cy="4829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8561" y="1037079"/>
            <a:ext cx="1453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DNA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5566" y="3836587"/>
            <a:ext cx="112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RNA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7427" y="3574977"/>
            <a:ext cx="173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PROTEIN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674653">
            <a:off x="6169221" y="4959626"/>
            <a:ext cx="221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RIBOSOME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09490" y="3590715"/>
            <a:ext cx="1097937" cy="116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4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4" y="121661"/>
            <a:ext cx="8528916" cy="5258861"/>
          </a:xfrm>
        </p:spPr>
      </p:pic>
    </p:spTree>
    <p:extLst>
      <p:ext uri="{BB962C8B-B14F-4D97-AF65-F5344CB8AC3E}">
        <p14:creationId xmlns:p14="http://schemas.microsoft.com/office/powerpoint/2010/main" val="4821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" y="88637"/>
            <a:ext cx="6574055" cy="6769363"/>
          </a:xfrm>
        </p:spPr>
      </p:pic>
    </p:spTree>
    <p:extLst>
      <p:ext uri="{BB962C8B-B14F-4D97-AF65-F5344CB8AC3E}">
        <p14:creationId xmlns:p14="http://schemas.microsoft.com/office/powerpoint/2010/main" val="18527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234" y="-441574"/>
            <a:ext cx="7290054" cy="1499616"/>
          </a:xfrm>
        </p:spPr>
        <p:txBody>
          <a:bodyPr/>
          <a:lstStyle/>
          <a:p>
            <a:r>
              <a:rPr lang="en-US" dirty="0" smtClean="0"/>
              <a:t>Central Dogma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2900"/>
            <a:ext cx="9144000" cy="5757907"/>
          </a:xfrm>
        </p:spPr>
        <p:txBody>
          <a:bodyPr>
            <a:noAutofit/>
          </a:bodyPr>
          <a:lstStyle/>
          <a:p>
            <a:r>
              <a:rPr lang="en-US" dirty="0" smtClean="0"/>
              <a:t>Information on how to make proteins is stored on genes found in DNA.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sz="2800" dirty="0" smtClean="0"/>
              <a:t>Ribosomes need to read genes to make proteins.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dirty="0" smtClean="0"/>
              <a:t>DNA cannot leave the nucleus, but RNA can.</a:t>
            </a:r>
            <a:br>
              <a:rPr lang="en-US" dirty="0" smtClean="0"/>
            </a:br>
            <a:endParaRPr lang="en-US" dirty="0" smtClean="0"/>
          </a:p>
          <a:p>
            <a:r>
              <a:rPr lang="en-US" sz="2800" dirty="0" smtClean="0"/>
              <a:t>RNA makes a copy of the DNA information and delivers it to the Ribosome.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dirty="0" smtClean="0"/>
              <a:t>Now the ribosome has the information it needs to make a protein.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9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745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Terminology</a:t>
            </a:r>
            <a:br>
              <a:rPr lang="en-US" dirty="0"/>
            </a:br>
            <a:r>
              <a:rPr lang="en-US" sz="3100" dirty="0">
                <a:hlinkClick r:id="rId2"/>
              </a:rPr>
              <a:t>https://</a:t>
            </a:r>
            <a:r>
              <a:rPr lang="en-US" sz="3100" dirty="0" smtClean="0">
                <a:hlinkClick r:id="rId2"/>
              </a:rPr>
              <a:t>www.youtube.com/watch?v=gG7uCskUOrA</a:t>
            </a:r>
            <a:r>
              <a:rPr lang="en-US" sz="3100" dirty="0" smtClean="0"/>
              <a:t>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94" y="1008108"/>
            <a:ext cx="8605501" cy="5849891"/>
          </a:xfrm>
        </p:spPr>
        <p:txBody>
          <a:bodyPr>
            <a:normAutofit/>
          </a:bodyPr>
          <a:lstStyle/>
          <a:p>
            <a:r>
              <a:rPr lang="en-US" dirty="0" smtClean="0"/>
              <a:t>Central Dogma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DNA makes RNA makes protein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Protein Synthesis</a:t>
            </a:r>
          </a:p>
          <a:p>
            <a:pPr lvl="1"/>
            <a:r>
              <a:rPr lang="en-US" dirty="0" smtClean="0"/>
              <a:t>A two step process used by cells to create proteins.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Transcription (step 1 of Protein Synthesis)</a:t>
            </a:r>
          </a:p>
          <a:p>
            <a:pPr lvl="1"/>
            <a:r>
              <a:rPr lang="en-US" dirty="0" smtClean="0"/>
              <a:t>RNA polymerase makes an RNA copy (messenger RNA) of the information found on </a:t>
            </a:r>
            <a:r>
              <a:rPr lang="en-US" dirty="0" smtClean="0"/>
              <a:t>DNA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Translation (Step 2 of Protein Synthesis)</a:t>
            </a:r>
          </a:p>
          <a:p>
            <a:pPr lvl="1"/>
            <a:r>
              <a:rPr lang="en-US" dirty="0" smtClean="0"/>
              <a:t>Ribosomes, Messenger RNA and Transfer RNA work together to build proteins from amino acids in the cytoplasm of the cell.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246" y="585216"/>
            <a:ext cx="2929304" cy="58319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905" y="2079908"/>
            <a:ext cx="5217582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million types of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proteins in the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Human body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the proteins in a human is known as a proteome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Questions</a:t>
            </a:r>
            <a:br>
              <a:rPr lang="en-US" dirty="0" smtClean="0"/>
            </a:br>
            <a:r>
              <a:rPr lang="en-US" dirty="0" smtClean="0"/>
              <a:t>0-45s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structure contains the genome (genes)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DNA is packaged around histones and coiled up into 23 pairs of _______________.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Sections of DNA that contain the instructions for making proteins are called. ________________.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39051" y="123568"/>
            <a:ext cx="136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Questions</a:t>
            </a:r>
            <a:br>
              <a:rPr lang="en-US" dirty="0" smtClean="0"/>
            </a:br>
            <a:r>
              <a:rPr lang="en-US" dirty="0" smtClean="0"/>
              <a:t>0:45 – 1:40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 gene is switched on, this enzyme attaches to DNA and creates a messenger RNA using free RNA nucleotides in the nucleus.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RNA polymerase creates a messenger RNA strand using information from the gene on the DNA we call this process ________________.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39051" y="123568"/>
            <a:ext cx="136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266" y="1890215"/>
            <a:ext cx="7290054" cy="4023360"/>
          </a:xfrm>
        </p:spPr>
        <p:txBody>
          <a:bodyPr>
            <a:noAutofit/>
          </a:bodyPr>
          <a:lstStyle/>
          <a:p>
            <a:r>
              <a:rPr lang="en-US" sz="3200" dirty="0" smtClean="0"/>
              <a:t>Purpose:  Create a Messenger RNA by copying information found on DNA</a:t>
            </a:r>
          </a:p>
          <a:p>
            <a:endParaRPr lang="en-US" sz="3200" dirty="0"/>
          </a:p>
          <a:p>
            <a:r>
              <a:rPr lang="en-US" sz="3200" dirty="0" smtClean="0"/>
              <a:t>Where: Nucleus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RNA Polymerase:  Enzyme that creates the messenger RNA strand.</a:t>
            </a: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Questions</a:t>
            </a:r>
            <a:br>
              <a:rPr lang="en-US" dirty="0" smtClean="0"/>
            </a:br>
            <a:r>
              <a:rPr lang="en-US" dirty="0" smtClean="0"/>
              <a:t>1:40 -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organelle that acts as a protein factory is called a _______________?</a:t>
            </a:r>
          </a:p>
          <a:p>
            <a:endParaRPr lang="en-US" dirty="0"/>
          </a:p>
          <a:p>
            <a:r>
              <a:rPr lang="en-US" dirty="0" smtClean="0"/>
              <a:t>Where does mRNA go after it leaves the nucleus?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RNA molecule carries amino acids?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does the </a:t>
            </a:r>
            <a:r>
              <a:rPr lang="en-US" dirty="0" err="1" smtClean="0"/>
              <a:t>tRNA</a:t>
            </a:r>
            <a:r>
              <a:rPr lang="en-US" dirty="0" smtClean="0"/>
              <a:t> and mRNA work together?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growing chain of amino acids is called a ____________?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39051" y="123568"/>
            <a:ext cx="136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914" y="1876567"/>
            <a:ext cx="7290054" cy="4023360"/>
          </a:xfrm>
        </p:spPr>
        <p:txBody>
          <a:bodyPr>
            <a:noAutofit/>
          </a:bodyPr>
          <a:lstStyle/>
          <a:p>
            <a:r>
              <a:rPr lang="en-US" dirty="0" smtClean="0"/>
              <a:t>Purpose:  Ribosomes create proteins using information from the messenger RNA and amino acids from the transfer RNA.</a:t>
            </a:r>
          </a:p>
          <a:p>
            <a:endParaRPr lang="en-US" dirty="0"/>
          </a:p>
          <a:p>
            <a:r>
              <a:rPr lang="en-US" dirty="0" smtClean="0"/>
              <a:t>Ribosome:  combines amino acids together to create proteins</a:t>
            </a:r>
          </a:p>
          <a:p>
            <a:r>
              <a:rPr lang="en-US" dirty="0" smtClean="0"/>
              <a:t>mRNA: tells the ribosome what amino acids it needs to make a certain protein.</a:t>
            </a:r>
          </a:p>
          <a:p>
            <a:r>
              <a:rPr lang="en-US" dirty="0" err="1" smtClean="0"/>
              <a:t>tRNA</a:t>
            </a:r>
            <a:r>
              <a:rPr lang="en-US" dirty="0" smtClean="0"/>
              <a:t>: Brings the amino acids to the ribosome by base pairing its anticodon to the codon on the mRNA.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and Stop Codons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Certain codons tell the ribosome to when to start making proteins and when to stop.</a:t>
            </a:r>
          </a:p>
          <a:p>
            <a:endParaRPr lang="en-US" dirty="0"/>
          </a:p>
          <a:p>
            <a:r>
              <a:rPr lang="en-US" dirty="0" smtClean="0"/>
              <a:t>START CODON:  </a:t>
            </a:r>
          </a:p>
          <a:p>
            <a:pPr lvl="1"/>
            <a:r>
              <a:rPr lang="en-US" dirty="0" smtClean="0"/>
              <a:t>AUG – MET</a:t>
            </a:r>
          </a:p>
          <a:p>
            <a:endParaRPr lang="en-US" dirty="0"/>
          </a:p>
          <a:p>
            <a:r>
              <a:rPr lang="en-US" dirty="0" smtClean="0"/>
              <a:t>STOP CODONS:</a:t>
            </a:r>
          </a:p>
          <a:p>
            <a:pPr lvl="1"/>
            <a:r>
              <a:rPr lang="en-US" dirty="0" smtClean="0"/>
              <a:t>UAA</a:t>
            </a:r>
          </a:p>
          <a:p>
            <a:pPr lvl="1"/>
            <a:r>
              <a:rPr lang="en-US" dirty="0" smtClean="0"/>
              <a:t>UAG</a:t>
            </a:r>
          </a:p>
          <a:p>
            <a:pPr lvl="1"/>
            <a:r>
              <a:rPr lang="en-US" dirty="0" smtClean="0"/>
              <a:t>UGA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 and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that we’ve learned how the cell undergoes transcription and translation, we can now do transcription and translation ourselves.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0"/>
            <a:ext cx="7615451" cy="6667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219" y="36576"/>
            <a:ext cx="1535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YOUR mRNA strand to decode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04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6.media.tumblr.com/tumblr_ldw7zfW4zo1qazlf4o1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7152" cy="63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76602" y="219758"/>
            <a:ext cx="330412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b="1" dirty="0" smtClean="0"/>
              <a:t>ALA		=	 Alanine</a:t>
            </a:r>
            <a:endParaRPr lang="en-US" b="1" dirty="0"/>
          </a:p>
          <a:p>
            <a:pPr fontAlgn="t"/>
            <a:r>
              <a:rPr lang="en-US" b="1" dirty="0" smtClean="0"/>
              <a:t>ARG		=	Arginine</a:t>
            </a:r>
            <a:endParaRPr lang="en-US" b="1" dirty="0"/>
          </a:p>
          <a:p>
            <a:pPr fontAlgn="t"/>
            <a:r>
              <a:rPr lang="en-US" b="1" dirty="0" smtClean="0"/>
              <a:t>ASN		=	Asparagine</a:t>
            </a:r>
            <a:endParaRPr lang="en-US" b="1" dirty="0"/>
          </a:p>
          <a:p>
            <a:pPr fontAlgn="t"/>
            <a:r>
              <a:rPr lang="en-US" b="1" dirty="0" smtClean="0"/>
              <a:t>ASP		=	Aspartic </a:t>
            </a:r>
            <a:r>
              <a:rPr lang="en-US" b="1" dirty="0"/>
              <a:t>Acid</a:t>
            </a:r>
          </a:p>
          <a:p>
            <a:pPr fontAlgn="t"/>
            <a:r>
              <a:rPr lang="en-US" b="1" dirty="0" smtClean="0"/>
              <a:t>CYS		=	Cysteine</a:t>
            </a:r>
            <a:endParaRPr lang="en-US" b="1" dirty="0"/>
          </a:p>
          <a:p>
            <a:pPr fontAlgn="t"/>
            <a:r>
              <a:rPr lang="en-US" b="1" dirty="0" smtClean="0"/>
              <a:t>GLN		=	Glutamine</a:t>
            </a:r>
            <a:endParaRPr lang="en-US" b="1" dirty="0"/>
          </a:p>
          <a:p>
            <a:pPr fontAlgn="t"/>
            <a:r>
              <a:rPr lang="en-US" b="1" dirty="0" smtClean="0"/>
              <a:t>GLU		=	Glutamic </a:t>
            </a:r>
            <a:r>
              <a:rPr lang="en-US" b="1" dirty="0"/>
              <a:t>Acid</a:t>
            </a:r>
          </a:p>
          <a:p>
            <a:pPr fontAlgn="t"/>
            <a:r>
              <a:rPr lang="en-US" b="1" dirty="0" smtClean="0"/>
              <a:t>GLY		=	Glycine</a:t>
            </a:r>
            <a:endParaRPr lang="en-US" b="1" dirty="0"/>
          </a:p>
          <a:p>
            <a:pPr fontAlgn="t"/>
            <a:r>
              <a:rPr lang="en-US" b="1" dirty="0" smtClean="0"/>
              <a:t>HIS		=	Histidine</a:t>
            </a:r>
            <a:endParaRPr lang="en-US" b="1" dirty="0"/>
          </a:p>
          <a:p>
            <a:pPr fontAlgn="t"/>
            <a:r>
              <a:rPr lang="en-US" b="1" dirty="0" smtClean="0"/>
              <a:t>ILE		=	Isoleucine</a:t>
            </a:r>
            <a:endParaRPr lang="en-US" b="1" dirty="0"/>
          </a:p>
          <a:p>
            <a:pPr fontAlgn="t"/>
            <a:r>
              <a:rPr lang="en-US" b="1" dirty="0" smtClean="0"/>
              <a:t>LEU		=	</a:t>
            </a:r>
            <a:r>
              <a:rPr lang="en-US" b="1" dirty="0" err="1" smtClean="0"/>
              <a:t>Leucine</a:t>
            </a:r>
            <a:endParaRPr lang="en-US" b="1" dirty="0"/>
          </a:p>
          <a:p>
            <a:pPr fontAlgn="t"/>
            <a:r>
              <a:rPr lang="en-US" b="1" dirty="0" smtClean="0"/>
              <a:t>LYS		=	Lysine</a:t>
            </a:r>
            <a:endParaRPr lang="en-US" b="1" dirty="0"/>
          </a:p>
          <a:p>
            <a:pPr fontAlgn="t"/>
            <a:r>
              <a:rPr lang="en-US" b="1" dirty="0" smtClean="0"/>
              <a:t>MET		=	Methionine</a:t>
            </a:r>
            <a:endParaRPr lang="en-US" b="1" dirty="0"/>
          </a:p>
          <a:p>
            <a:pPr fontAlgn="t"/>
            <a:r>
              <a:rPr lang="en-US" b="1" dirty="0" smtClean="0"/>
              <a:t>PHE		=	Phenylalanine</a:t>
            </a:r>
            <a:endParaRPr lang="en-US" b="1" dirty="0"/>
          </a:p>
          <a:p>
            <a:pPr fontAlgn="t"/>
            <a:r>
              <a:rPr lang="en-US" b="1" dirty="0" smtClean="0"/>
              <a:t>PRO		=	</a:t>
            </a:r>
            <a:r>
              <a:rPr lang="en-US" b="1" dirty="0" err="1" smtClean="0"/>
              <a:t>Proline</a:t>
            </a:r>
            <a:endParaRPr lang="en-US" b="1" dirty="0"/>
          </a:p>
          <a:p>
            <a:pPr fontAlgn="t"/>
            <a:r>
              <a:rPr lang="en-US" b="1" dirty="0" smtClean="0"/>
              <a:t>S/TER	=	Stop/Terminate</a:t>
            </a:r>
            <a:endParaRPr lang="en-US" b="1" dirty="0"/>
          </a:p>
          <a:p>
            <a:pPr fontAlgn="t"/>
            <a:r>
              <a:rPr lang="en-US" b="1" dirty="0" smtClean="0"/>
              <a:t>SER		=	Serine</a:t>
            </a:r>
            <a:endParaRPr lang="en-US" b="1" dirty="0"/>
          </a:p>
          <a:p>
            <a:pPr fontAlgn="t"/>
            <a:r>
              <a:rPr lang="en-US" b="1" dirty="0" smtClean="0"/>
              <a:t>THR		=	Threonine</a:t>
            </a:r>
            <a:endParaRPr lang="en-US" b="1" dirty="0"/>
          </a:p>
          <a:p>
            <a:pPr fontAlgn="t"/>
            <a:r>
              <a:rPr lang="en-US" b="1" dirty="0" smtClean="0"/>
              <a:t>TRP		=	Tryptophan</a:t>
            </a:r>
            <a:endParaRPr lang="en-US" b="1" dirty="0"/>
          </a:p>
          <a:p>
            <a:pPr fontAlgn="t"/>
            <a:r>
              <a:rPr lang="en-US" b="1" dirty="0" smtClean="0"/>
              <a:t>TYR		=	Tyrosine</a:t>
            </a:r>
            <a:endParaRPr lang="en-US" b="1" dirty="0"/>
          </a:p>
          <a:p>
            <a:pPr fontAlgn="t"/>
            <a:r>
              <a:rPr lang="en-US" b="1" dirty="0" smtClean="0"/>
              <a:t>VAL		=	</a:t>
            </a:r>
            <a:r>
              <a:rPr lang="en-US" b="1" dirty="0" err="1" smtClean="0"/>
              <a:t>Valine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1419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YOUR mRNA strand to decode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28958"/>
            <a:ext cx="1817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Quiz: Unit 07</a:t>
            </a:r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3/20/2015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20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831" y="188531"/>
            <a:ext cx="7290054" cy="6773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Transcription and Translation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568" y="1828797"/>
            <a:ext cx="81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DNA: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04" y="2198129"/>
            <a:ext cx="11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Transcribe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23568" y="2506482"/>
            <a:ext cx="102183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mRNA:</a:t>
            </a:r>
          </a:p>
          <a:p>
            <a:r>
              <a:rPr lang="en-US" sz="1050" dirty="0" smtClean="0"/>
              <a:t>CODON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04" y="3039638"/>
            <a:ext cx="11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Translate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3567" y="3257044"/>
            <a:ext cx="116153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tRNA</a:t>
            </a:r>
            <a:r>
              <a:rPr lang="en-US" dirty="0"/>
              <a:t>:</a:t>
            </a:r>
          </a:p>
          <a:p>
            <a:r>
              <a:rPr lang="en-US" sz="1050" dirty="0" smtClean="0"/>
              <a:t>ANTI-CODON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680519" y="3514260"/>
            <a:ext cx="469557" cy="1194970"/>
            <a:chOff x="1680519" y="3514260"/>
            <a:chExt cx="469557" cy="1194970"/>
          </a:xfrm>
        </p:grpSpPr>
        <p:grpSp>
          <p:nvGrpSpPr>
            <p:cNvPr id="56" name="Group 55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Plus 23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281879" y="3512561"/>
            <a:ext cx="469557" cy="1194970"/>
            <a:chOff x="1680519" y="3514260"/>
            <a:chExt cx="469557" cy="1194970"/>
          </a:xfrm>
        </p:grpSpPr>
        <p:grpSp>
          <p:nvGrpSpPr>
            <p:cNvPr id="60" name="Group 59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63" name="Rectangle 62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Plus 64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902964" y="3537792"/>
            <a:ext cx="469557" cy="1194970"/>
            <a:chOff x="1680519" y="3514260"/>
            <a:chExt cx="469557" cy="1194970"/>
          </a:xfrm>
        </p:grpSpPr>
        <p:grpSp>
          <p:nvGrpSpPr>
            <p:cNvPr id="69" name="Group 68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72" name="Rectangle 71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Plus 73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549035" y="3537276"/>
            <a:ext cx="469557" cy="1194970"/>
            <a:chOff x="1680519" y="3514260"/>
            <a:chExt cx="469557" cy="1194970"/>
          </a:xfrm>
        </p:grpSpPr>
        <p:grpSp>
          <p:nvGrpSpPr>
            <p:cNvPr id="78" name="Group 77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81" name="Rectangle 80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lus 82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206128" y="3520802"/>
            <a:ext cx="469557" cy="1194970"/>
            <a:chOff x="1680519" y="3514260"/>
            <a:chExt cx="469557" cy="1194970"/>
          </a:xfrm>
        </p:grpSpPr>
        <p:grpSp>
          <p:nvGrpSpPr>
            <p:cNvPr id="87" name="Group 86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90" name="Rectangle 89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Plus 91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810857" y="3557811"/>
            <a:ext cx="469557" cy="1194970"/>
            <a:chOff x="1680519" y="3514260"/>
            <a:chExt cx="469557" cy="1194970"/>
          </a:xfrm>
        </p:grpSpPr>
        <p:grpSp>
          <p:nvGrpSpPr>
            <p:cNvPr id="96" name="Group 95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99" name="Rectangle 98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Plus 100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Oval 96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379186" y="3520802"/>
            <a:ext cx="469557" cy="1194970"/>
            <a:chOff x="1680519" y="3514260"/>
            <a:chExt cx="469557" cy="1194970"/>
          </a:xfrm>
        </p:grpSpPr>
        <p:grpSp>
          <p:nvGrpSpPr>
            <p:cNvPr id="105" name="Group 104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08" name="Rectangle 107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Plus 109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Oval 105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080184" y="3520802"/>
            <a:ext cx="469557" cy="1194970"/>
            <a:chOff x="1680519" y="3514260"/>
            <a:chExt cx="469557" cy="1194970"/>
          </a:xfrm>
        </p:grpSpPr>
        <p:grpSp>
          <p:nvGrpSpPr>
            <p:cNvPr id="114" name="Group 113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17" name="Rectangle 116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Plus 118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Oval 114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765611" y="3553574"/>
            <a:ext cx="469557" cy="1194970"/>
            <a:chOff x="1680519" y="3514260"/>
            <a:chExt cx="469557" cy="1194970"/>
          </a:xfrm>
        </p:grpSpPr>
        <p:grpSp>
          <p:nvGrpSpPr>
            <p:cNvPr id="123" name="Group 122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26" name="Rectangle 125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Plus 127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4" name="Oval 123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368848" y="3520802"/>
            <a:ext cx="469557" cy="1194970"/>
            <a:chOff x="1680519" y="3514260"/>
            <a:chExt cx="469557" cy="1194970"/>
          </a:xfrm>
        </p:grpSpPr>
        <p:grpSp>
          <p:nvGrpSpPr>
            <p:cNvPr id="132" name="Group 131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35" name="Rectangle 134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Plus 136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Oval 132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1586343" y="4348423"/>
            <a:ext cx="6894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35815" y="4346440"/>
            <a:ext cx="161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Amino Acid</a:t>
            </a:r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2266052" y="4339927"/>
            <a:ext cx="519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PHE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920753" y="4365091"/>
            <a:ext cx="4764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LEU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3515998" y="4377218"/>
            <a:ext cx="5693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ARG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4203404" y="4365091"/>
            <a:ext cx="52552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GLY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4876116" y="4377218"/>
            <a:ext cx="39786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ILE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413650" y="4391778"/>
            <a:ext cx="4796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6043631" y="4354965"/>
            <a:ext cx="55816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GLN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743753" y="4377218"/>
            <a:ext cx="54341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ARG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7315055" y="4377218"/>
            <a:ext cx="6134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STOP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-63411" y="-17771"/>
            <a:ext cx="1535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YOUR mRNA strand to decode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510" y="1811073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TAC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2244854" y="1811073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AAA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2916583" y="1830440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3549035" y="1811307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GCC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4135369" y="1811073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CCT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4765557" y="1813350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TAA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5423682" y="1813350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</a:t>
            </a:r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6058230" y="1811510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GTT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6688277" y="1810608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TCC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7288203" y="1830440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ATC</a:t>
            </a:r>
            <a:endParaRPr lang="en-US" dirty="0"/>
          </a:p>
        </p:txBody>
      </p:sp>
      <p:sp>
        <p:nvSpPr>
          <p:cNvPr id="162" name="TextBox 161"/>
          <p:cNvSpPr txBox="1"/>
          <p:nvPr/>
        </p:nvSpPr>
        <p:spPr>
          <a:xfrm>
            <a:off x="1619510" y="2535144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</a:t>
            </a:r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2244854" y="2535144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UUU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2916583" y="2554511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CUA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3549035" y="2535378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CGG</a:t>
            </a: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4135369" y="2535144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GGA</a:t>
            </a:r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4765557" y="2537421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AUU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5423682" y="2537421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UCU</a:t>
            </a:r>
            <a:endParaRPr 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6058230" y="2535581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CAA</a:t>
            </a:r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6688277" y="2534679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AGG</a:t>
            </a:r>
            <a:endParaRPr lang="en-US" dirty="0"/>
          </a:p>
        </p:txBody>
      </p:sp>
      <p:sp>
        <p:nvSpPr>
          <p:cNvPr id="171" name="TextBox 170"/>
          <p:cNvSpPr txBox="1"/>
          <p:nvPr/>
        </p:nvSpPr>
        <p:spPr>
          <a:xfrm>
            <a:off x="7288203" y="2554511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UAG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1575014" y="3098029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 A C</a:t>
            </a:r>
            <a:endParaRPr lang="en-US" dirty="0"/>
          </a:p>
        </p:txBody>
      </p:sp>
      <p:sp>
        <p:nvSpPr>
          <p:cNvPr id="173" name="TextBox 172"/>
          <p:cNvSpPr txBox="1"/>
          <p:nvPr/>
        </p:nvSpPr>
        <p:spPr>
          <a:xfrm>
            <a:off x="2200358" y="3098029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2790807" y="3117662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 A  T</a:t>
            </a:r>
            <a:endParaRPr lang="en-US" dirty="0"/>
          </a:p>
        </p:txBody>
      </p:sp>
      <p:sp>
        <p:nvSpPr>
          <p:cNvPr id="175" name="TextBox 174"/>
          <p:cNvSpPr txBox="1"/>
          <p:nvPr/>
        </p:nvSpPr>
        <p:spPr>
          <a:xfrm>
            <a:off x="3444738" y="3121545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 C </a:t>
            </a:r>
            <a:r>
              <a:rPr lang="en-US" dirty="0" err="1" smtClean="0"/>
              <a:t>C</a:t>
            </a:r>
            <a:endParaRPr lang="en-US" dirty="0"/>
          </a:p>
        </p:txBody>
      </p:sp>
      <p:sp>
        <p:nvSpPr>
          <p:cNvPr id="176" name="TextBox 175"/>
          <p:cNvSpPr txBox="1"/>
          <p:nvPr/>
        </p:nvSpPr>
        <p:spPr>
          <a:xfrm>
            <a:off x="4124702" y="3121545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</a:t>
            </a:r>
            <a:r>
              <a:rPr lang="en-US" dirty="0" err="1" smtClean="0"/>
              <a:t>C</a:t>
            </a:r>
            <a:r>
              <a:rPr lang="en-US" dirty="0" smtClean="0"/>
              <a:t> T</a:t>
            </a:r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4744363" y="3180798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A </a:t>
            </a:r>
            <a:r>
              <a:rPr lang="en-US" dirty="0" err="1" smtClean="0"/>
              <a:t>A</a:t>
            </a:r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5320980" y="3170255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 A</a:t>
            </a:r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5943641" y="3192483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 T  </a:t>
            </a:r>
            <a:r>
              <a:rPr lang="en-US" dirty="0" err="1" smtClean="0"/>
              <a:t>T</a:t>
            </a:r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6678434" y="3200716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C </a:t>
            </a:r>
            <a:r>
              <a:rPr lang="en-US" dirty="0" err="1" smtClean="0"/>
              <a:t>C</a:t>
            </a:r>
            <a:endParaRPr lang="en-US" dirty="0"/>
          </a:p>
        </p:txBody>
      </p:sp>
      <p:sp>
        <p:nvSpPr>
          <p:cNvPr id="181" name="TextBox 180"/>
          <p:cNvSpPr txBox="1"/>
          <p:nvPr/>
        </p:nvSpPr>
        <p:spPr>
          <a:xfrm>
            <a:off x="7301095" y="3198925"/>
            <a:ext cx="7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 C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 flipV="1">
            <a:off x="1683272" y="2869539"/>
            <a:ext cx="6100225" cy="246139"/>
            <a:chOff x="1694250" y="2336791"/>
            <a:chExt cx="6100225" cy="246139"/>
          </a:xfrm>
        </p:grpSpPr>
        <p:sp>
          <p:nvSpPr>
            <p:cNvPr id="7" name="Rectangle 6"/>
            <p:cNvSpPr/>
            <p:nvPr/>
          </p:nvSpPr>
          <p:spPr>
            <a:xfrm>
              <a:off x="1694250" y="2336791"/>
              <a:ext cx="6100225" cy="4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736124" y="2383897"/>
              <a:ext cx="348590" cy="185257"/>
              <a:chOff x="1736124" y="2383897"/>
              <a:chExt cx="348590" cy="18525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36124" y="2393546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1888524" y="2383897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2038995" y="2395474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2386735" y="2373958"/>
              <a:ext cx="348590" cy="185257"/>
              <a:chOff x="1736124" y="2383897"/>
              <a:chExt cx="348590" cy="185257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1736124" y="2393546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888524" y="2383897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2038995" y="2395474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3057466" y="2397673"/>
              <a:ext cx="348590" cy="185257"/>
              <a:chOff x="1736124" y="2383897"/>
              <a:chExt cx="348590" cy="185257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1736124" y="2393546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1888524" y="2383897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2038995" y="2395474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3683476" y="2397474"/>
              <a:ext cx="348590" cy="185257"/>
              <a:chOff x="1736124" y="2383897"/>
              <a:chExt cx="348590" cy="185257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1736124" y="2393546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1888524" y="2383897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2038995" y="2395474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4250708" y="2397240"/>
              <a:ext cx="348590" cy="185257"/>
              <a:chOff x="1736124" y="2383897"/>
              <a:chExt cx="348590" cy="185257"/>
            </a:xfrm>
          </p:grpSpPr>
          <p:sp>
            <p:nvSpPr>
              <p:cNvPr id="197" name="Rectangle 196"/>
              <p:cNvSpPr/>
              <p:nvPr/>
            </p:nvSpPr>
            <p:spPr>
              <a:xfrm>
                <a:off x="1736124" y="2393546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1888524" y="2383897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2038995" y="2395474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4883608" y="2397240"/>
              <a:ext cx="348590" cy="185257"/>
              <a:chOff x="1736124" y="2383897"/>
              <a:chExt cx="348590" cy="18525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736124" y="2393546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1888524" y="2383897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038995" y="2395474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5531449" y="2387757"/>
              <a:ext cx="348590" cy="185257"/>
              <a:chOff x="1736124" y="2383897"/>
              <a:chExt cx="348590" cy="185257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1736124" y="2393546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1888524" y="2383897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2038995" y="2395474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6180285" y="2397415"/>
              <a:ext cx="348590" cy="185257"/>
              <a:chOff x="1736124" y="2383897"/>
              <a:chExt cx="348590" cy="185257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1736124" y="2393546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888524" y="2383897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2038995" y="2395474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6831407" y="2397240"/>
              <a:ext cx="348590" cy="185257"/>
              <a:chOff x="1736124" y="2383897"/>
              <a:chExt cx="348590" cy="185257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1736124" y="2393546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888524" y="2383897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2038995" y="2395474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7393734" y="2397240"/>
              <a:ext cx="348590" cy="185257"/>
              <a:chOff x="1736124" y="2383897"/>
              <a:chExt cx="348590" cy="185257"/>
            </a:xfrm>
          </p:grpSpPr>
          <p:sp>
            <p:nvSpPr>
              <p:cNvPr id="217" name="Rectangle 216"/>
              <p:cNvSpPr/>
              <p:nvPr/>
            </p:nvSpPr>
            <p:spPr>
              <a:xfrm>
                <a:off x="1736124" y="2393546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888524" y="2383897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038995" y="2395474"/>
                <a:ext cx="45719" cy="173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0" name="Rectangle 219"/>
          <p:cNvSpPr/>
          <p:nvPr/>
        </p:nvSpPr>
        <p:spPr>
          <a:xfrm>
            <a:off x="1708321" y="1597971"/>
            <a:ext cx="6100225" cy="457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" name="Group 220"/>
          <p:cNvGrpSpPr/>
          <p:nvPr/>
        </p:nvGrpSpPr>
        <p:grpSpPr>
          <a:xfrm>
            <a:off x="1736124" y="1645444"/>
            <a:ext cx="348590" cy="185257"/>
            <a:chOff x="1736124" y="2383897"/>
            <a:chExt cx="348590" cy="185257"/>
          </a:xfrm>
          <a:solidFill>
            <a:srgbClr val="FF0000"/>
          </a:solidFill>
        </p:grpSpPr>
        <p:sp>
          <p:nvSpPr>
            <p:cNvPr id="222" name="Rectangle 221"/>
            <p:cNvSpPr/>
            <p:nvPr/>
          </p:nvSpPr>
          <p:spPr>
            <a:xfrm>
              <a:off x="1736124" y="2393546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888524" y="2383897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2038995" y="2395474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2386735" y="1635505"/>
            <a:ext cx="348590" cy="185257"/>
            <a:chOff x="1736124" y="2383897"/>
            <a:chExt cx="348590" cy="185257"/>
          </a:xfrm>
          <a:solidFill>
            <a:srgbClr val="FF0000"/>
          </a:solidFill>
        </p:grpSpPr>
        <p:sp>
          <p:nvSpPr>
            <p:cNvPr id="226" name="Rectangle 225"/>
            <p:cNvSpPr/>
            <p:nvPr/>
          </p:nvSpPr>
          <p:spPr>
            <a:xfrm>
              <a:off x="1736124" y="2393546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1888524" y="2383897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038995" y="2395474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057466" y="1659220"/>
            <a:ext cx="348590" cy="185257"/>
            <a:chOff x="1736124" y="2383897"/>
            <a:chExt cx="348590" cy="185257"/>
          </a:xfrm>
          <a:solidFill>
            <a:srgbClr val="FF0000"/>
          </a:solidFill>
        </p:grpSpPr>
        <p:sp>
          <p:nvSpPr>
            <p:cNvPr id="230" name="Rectangle 229"/>
            <p:cNvSpPr/>
            <p:nvPr/>
          </p:nvSpPr>
          <p:spPr>
            <a:xfrm>
              <a:off x="1736124" y="2393546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888524" y="2383897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2038995" y="2395474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3683476" y="1659021"/>
            <a:ext cx="348590" cy="185257"/>
            <a:chOff x="1736124" y="2383897"/>
            <a:chExt cx="348590" cy="185257"/>
          </a:xfrm>
          <a:solidFill>
            <a:srgbClr val="FF0000"/>
          </a:solidFill>
        </p:grpSpPr>
        <p:sp>
          <p:nvSpPr>
            <p:cNvPr id="234" name="Rectangle 233"/>
            <p:cNvSpPr/>
            <p:nvPr/>
          </p:nvSpPr>
          <p:spPr>
            <a:xfrm>
              <a:off x="1736124" y="2393546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1888524" y="2383897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2038995" y="2395474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4250708" y="1658787"/>
            <a:ext cx="348590" cy="185257"/>
            <a:chOff x="1736124" y="2383897"/>
            <a:chExt cx="348590" cy="185257"/>
          </a:xfrm>
          <a:solidFill>
            <a:srgbClr val="FF0000"/>
          </a:solidFill>
        </p:grpSpPr>
        <p:sp>
          <p:nvSpPr>
            <p:cNvPr id="238" name="Rectangle 237"/>
            <p:cNvSpPr/>
            <p:nvPr/>
          </p:nvSpPr>
          <p:spPr>
            <a:xfrm>
              <a:off x="1736124" y="2393546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1888524" y="2383897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2038995" y="2395474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4883608" y="1658787"/>
            <a:ext cx="348590" cy="185257"/>
            <a:chOff x="1736124" y="2383897"/>
            <a:chExt cx="348590" cy="185257"/>
          </a:xfrm>
          <a:solidFill>
            <a:srgbClr val="FF0000"/>
          </a:solidFill>
        </p:grpSpPr>
        <p:sp>
          <p:nvSpPr>
            <p:cNvPr id="242" name="Rectangle 241"/>
            <p:cNvSpPr/>
            <p:nvPr/>
          </p:nvSpPr>
          <p:spPr>
            <a:xfrm>
              <a:off x="1736124" y="2393546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1888524" y="2383897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038995" y="2395474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5531449" y="1649304"/>
            <a:ext cx="348590" cy="185257"/>
            <a:chOff x="1736124" y="2383897"/>
            <a:chExt cx="348590" cy="185257"/>
          </a:xfrm>
          <a:solidFill>
            <a:srgbClr val="FF0000"/>
          </a:solidFill>
        </p:grpSpPr>
        <p:sp>
          <p:nvSpPr>
            <p:cNvPr id="246" name="Rectangle 245"/>
            <p:cNvSpPr/>
            <p:nvPr/>
          </p:nvSpPr>
          <p:spPr>
            <a:xfrm>
              <a:off x="1736124" y="2393546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1888524" y="2383897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2038995" y="2395474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6180285" y="1658962"/>
            <a:ext cx="348590" cy="185257"/>
            <a:chOff x="1736124" y="2383897"/>
            <a:chExt cx="348590" cy="185257"/>
          </a:xfrm>
          <a:solidFill>
            <a:srgbClr val="FF0000"/>
          </a:solidFill>
        </p:grpSpPr>
        <p:sp>
          <p:nvSpPr>
            <p:cNvPr id="250" name="Rectangle 249"/>
            <p:cNvSpPr/>
            <p:nvPr/>
          </p:nvSpPr>
          <p:spPr>
            <a:xfrm>
              <a:off x="1736124" y="2393546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1888524" y="2383897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2038995" y="2395474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6831407" y="1658787"/>
            <a:ext cx="348590" cy="185257"/>
            <a:chOff x="1736124" y="2383897"/>
            <a:chExt cx="348590" cy="185257"/>
          </a:xfrm>
          <a:solidFill>
            <a:srgbClr val="FF0000"/>
          </a:solidFill>
        </p:grpSpPr>
        <p:sp>
          <p:nvSpPr>
            <p:cNvPr id="254" name="Rectangle 253"/>
            <p:cNvSpPr/>
            <p:nvPr/>
          </p:nvSpPr>
          <p:spPr>
            <a:xfrm>
              <a:off x="1736124" y="2393546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1888524" y="2383897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2038995" y="2395474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393734" y="1658787"/>
            <a:ext cx="348590" cy="185257"/>
            <a:chOff x="1736124" y="2383897"/>
            <a:chExt cx="348590" cy="185257"/>
          </a:xfrm>
          <a:solidFill>
            <a:srgbClr val="FF0000"/>
          </a:solidFill>
        </p:grpSpPr>
        <p:sp>
          <p:nvSpPr>
            <p:cNvPr id="258" name="Rectangle 257"/>
            <p:cNvSpPr/>
            <p:nvPr/>
          </p:nvSpPr>
          <p:spPr>
            <a:xfrm>
              <a:off x="1736124" y="2393546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1888524" y="2383897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2038995" y="2395474"/>
              <a:ext cx="45719" cy="1736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052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00087 -0.0898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3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2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047" y="655554"/>
            <a:ext cx="4429799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million types of proteins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 world that we know of so far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276" y="1269743"/>
            <a:ext cx="3849933" cy="3849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40658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219" y="36576"/>
            <a:ext cx="1535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YOUR mRNA strand to decode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67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" y="109728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TURN IN YOUR REVIEW</a:t>
            </a:r>
          </a:p>
          <a:p>
            <a:r>
              <a:rPr lang="en-US" sz="3600" dirty="0" smtClean="0"/>
              <a:t>CLEAR YOUR DESKS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SPREAD OUT – 1 person per table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8" y="11908"/>
            <a:ext cx="8584442" cy="6846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219" y="36576"/>
            <a:ext cx="1535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YOUR mRNA strand to decode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3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 and Monomer Review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477657" y="1608210"/>
            <a:ext cx="2565779" cy="12828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POLYMER</a:t>
            </a:r>
          </a:p>
          <a:p>
            <a:pPr algn="ctr"/>
            <a:r>
              <a:rPr lang="en-US" dirty="0" smtClean="0"/>
              <a:t>MANY ONE THINGS</a:t>
            </a:r>
          </a:p>
          <a:p>
            <a:pPr algn="ctr"/>
            <a:r>
              <a:rPr lang="en-US" dirty="0" smtClean="0"/>
              <a:t>Large Molecule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99553" y="1644555"/>
            <a:ext cx="2565779" cy="12828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MONOMER</a:t>
            </a:r>
          </a:p>
          <a:p>
            <a:pPr algn="ctr"/>
            <a:r>
              <a:rPr lang="en-US" dirty="0" smtClean="0"/>
              <a:t>ONE THING</a:t>
            </a:r>
          </a:p>
          <a:p>
            <a:pPr algn="ctr"/>
            <a:r>
              <a:rPr lang="en-US" dirty="0" smtClean="0"/>
              <a:t>Small molecule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36280" y="2976214"/>
            <a:ext cx="1951629" cy="1010569"/>
            <a:chOff x="1163575" y="3770057"/>
            <a:chExt cx="1951629" cy="10105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9492" y="3770057"/>
              <a:ext cx="825903" cy="8259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63575" y="4411294"/>
              <a:ext cx="1951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Example:  Pearl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91116" y="2976214"/>
            <a:ext cx="2138860" cy="1656900"/>
            <a:chOff x="5691117" y="3613266"/>
            <a:chExt cx="2138860" cy="16569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1117" y="3613266"/>
              <a:ext cx="2138860" cy="101056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878348" y="4623835"/>
              <a:ext cx="1951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Example:  Pearl Necklace</a:t>
              </a:r>
              <a:endParaRPr lang="en-US" dirty="0"/>
            </a:p>
          </p:txBody>
        </p:sp>
      </p:grpSp>
      <p:pic>
        <p:nvPicPr>
          <p:cNvPr id="1026" name="Picture 2" descr="http://thumbs.dreamstime.com/x/chain-link-single-unbroken-strong-17678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5546" y="4859316"/>
            <a:ext cx="979203" cy="114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36279" y="5735031"/>
            <a:ext cx="1951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Single Chain Link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35062" b="37336"/>
          <a:stretch/>
        </p:blipFill>
        <p:spPr>
          <a:xfrm>
            <a:off x="4817446" y="5061568"/>
            <a:ext cx="3886200" cy="8581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1807" y="6024985"/>
            <a:ext cx="195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194690"/>
            <a:ext cx="7290054" cy="1499616"/>
          </a:xfrm>
        </p:spPr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8096" y="3657628"/>
            <a:ext cx="1072661" cy="119575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8096" y="5736481"/>
            <a:ext cx="215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MONOMER:  </a:t>
            </a:r>
          </a:p>
          <a:p>
            <a:r>
              <a:rPr lang="en-US" dirty="0" smtClean="0"/>
              <a:t>Amino Acid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890991" y="1167149"/>
            <a:ext cx="2218401" cy="3744467"/>
            <a:chOff x="5691742" y="765986"/>
            <a:chExt cx="2218401" cy="3744467"/>
          </a:xfrm>
        </p:grpSpPr>
        <p:sp>
          <p:nvSpPr>
            <p:cNvPr id="6" name="Oval 5"/>
            <p:cNvSpPr/>
            <p:nvPr/>
          </p:nvSpPr>
          <p:spPr>
            <a:xfrm>
              <a:off x="6908415" y="3851030"/>
              <a:ext cx="591541" cy="6594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987513" y="1555930"/>
              <a:ext cx="591541" cy="65942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691742" y="765986"/>
              <a:ext cx="591541" cy="659423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4" idx="4"/>
              <a:endCxn id="13" idx="1"/>
            </p:cNvCxnSpPr>
            <p:nvPr/>
          </p:nvCxnSpPr>
          <p:spPr>
            <a:xfrm>
              <a:off x="5987513" y="1425409"/>
              <a:ext cx="86629" cy="2270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2" idx="2"/>
            </p:cNvCxnSpPr>
            <p:nvPr/>
          </p:nvCxnSpPr>
          <p:spPr>
            <a:xfrm flipV="1">
              <a:off x="6566428" y="1629566"/>
              <a:ext cx="160633" cy="2161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262662" y="1649271"/>
              <a:ext cx="86629" cy="2270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6727061" y="1299854"/>
              <a:ext cx="591541" cy="6594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endCxn id="10" idx="7"/>
            </p:cNvCxnSpPr>
            <p:nvPr/>
          </p:nvCxnSpPr>
          <p:spPr>
            <a:xfrm flipH="1">
              <a:off x="7413326" y="2268517"/>
              <a:ext cx="74003" cy="1981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7318602" y="1686452"/>
              <a:ext cx="591541" cy="659423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318602" y="2887129"/>
              <a:ext cx="86629" cy="2270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318601" y="3546552"/>
              <a:ext cx="86630" cy="3155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6908414" y="2370054"/>
              <a:ext cx="591541" cy="65942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204185" y="3077835"/>
              <a:ext cx="591541" cy="659423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222149" y="5736481"/>
            <a:ext cx="270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POLYMER:</a:t>
            </a:r>
          </a:p>
          <a:p>
            <a:r>
              <a:rPr lang="en-US" dirty="0" smtClean="0"/>
              <a:t>Polypeptide (Protein)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4107" y="2569362"/>
            <a:ext cx="562708" cy="61546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34107" y="3403576"/>
            <a:ext cx="562708" cy="61546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4107" y="4237790"/>
            <a:ext cx="562708" cy="61546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4107" y="5072004"/>
            <a:ext cx="562708" cy="615461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4134" y="2569362"/>
            <a:ext cx="562708" cy="6154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54134" y="3403576"/>
            <a:ext cx="562708" cy="6154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54134" y="4237790"/>
            <a:ext cx="562708" cy="6154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54134" y="5072004"/>
            <a:ext cx="562708" cy="61546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59390" y="2569362"/>
            <a:ext cx="562708" cy="6154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59390" y="3403576"/>
            <a:ext cx="562708" cy="61546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59390" y="4237790"/>
            <a:ext cx="562708" cy="615461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59390" y="5072004"/>
            <a:ext cx="562708" cy="615461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39644" y="2569362"/>
            <a:ext cx="562708" cy="61546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139644" y="3403576"/>
            <a:ext cx="562708" cy="61546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39644" y="4237790"/>
            <a:ext cx="562708" cy="615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39644" y="5072004"/>
            <a:ext cx="562708" cy="6154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82312" y="2569362"/>
            <a:ext cx="562708" cy="6154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82312" y="3403576"/>
            <a:ext cx="562708" cy="6154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82312" y="4237790"/>
            <a:ext cx="562708" cy="61546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82312" y="5072004"/>
            <a:ext cx="562708" cy="615461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48657" y="1895378"/>
            <a:ext cx="429534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PROTEINS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MADE</a:t>
            </a:r>
            <a:b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AMINO ACIDS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204" y="158263"/>
            <a:ext cx="9224204" cy="6523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5" y="366334"/>
            <a:ext cx="8106507" cy="6491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1114</TotalTime>
  <Words>663</Words>
  <Application>Microsoft Office PowerPoint</Application>
  <PresentationFormat>On-screen Show (4:3)</PresentationFormat>
  <Paragraphs>292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Office Theme</vt:lpstr>
      <vt:lpstr>PROTEINS</vt:lpstr>
      <vt:lpstr>PowerPoint Presentation</vt:lpstr>
      <vt:lpstr>PowerPoint Presentation</vt:lpstr>
      <vt:lpstr>PowerPoint Presentation</vt:lpstr>
      <vt:lpstr>Polymer and Monomer Review</vt:lpstr>
      <vt:lpstr>Protein</vt:lpstr>
      <vt:lpstr>PowerPoint Presentation</vt:lpstr>
      <vt:lpstr>PowerPoint Presentation</vt:lpstr>
      <vt:lpstr>PowerPoint Presentation</vt:lpstr>
      <vt:lpstr>PowerPoint Presentation</vt:lpstr>
      <vt:lpstr>Proteins</vt:lpstr>
      <vt:lpstr>Review Questions</vt:lpstr>
      <vt:lpstr>DNA is Information</vt:lpstr>
      <vt:lpstr>Alphabets</vt:lpstr>
      <vt:lpstr>PowerPoint Presentation</vt:lpstr>
      <vt:lpstr>PowerPoint Presentation</vt:lpstr>
      <vt:lpstr>PowerPoint Presentation</vt:lpstr>
      <vt:lpstr>PowerPoint Presentation</vt:lpstr>
      <vt:lpstr>Review Questions</vt:lpstr>
      <vt:lpstr>PowerPoint Presentation</vt:lpstr>
      <vt:lpstr>PowerPoint Presentation</vt:lpstr>
      <vt:lpstr>CENTRAL DOGMA</vt:lpstr>
      <vt:lpstr>CENTRAL DOGMA OF BIOLOGY</vt:lpstr>
      <vt:lpstr>PowerPoint Presentation</vt:lpstr>
      <vt:lpstr>PowerPoint Presentation</vt:lpstr>
      <vt:lpstr>PowerPoint Presentation</vt:lpstr>
      <vt:lpstr>Central Dogma</vt:lpstr>
      <vt:lpstr>Terminology https://www.youtube.com/watch?v=gG7uCskUOrA </vt:lpstr>
      <vt:lpstr>Protein Synthesis</vt:lpstr>
      <vt:lpstr>Video Questions 0-45s</vt:lpstr>
      <vt:lpstr>Video Questions 0:45 – 1:40</vt:lpstr>
      <vt:lpstr>Transcription</vt:lpstr>
      <vt:lpstr>Video Questions 1:40 -</vt:lpstr>
      <vt:lpstr>Translation</vt:lpstr>
      <vt:lpstr>Start and Stop Codons</vt:lpstr>
      <vt:lpstr>Transcription and Translation</vt:lpstr>
      <vt:lpstr>PowerPoint Presentation</vt:lpstr>
      <vt:lpstr>PowerPoint Presentation</vt:lpstr>
      <vt:lpstr>Transcription and Translation</vt:lpstr>
      <vt:lpstr>PowerPoint Presentation</vt:lpstr>
      <vt:lpstr>Translation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DOGMA of BIOLOGY</dc:title>
  <dc:creator>Roderick, Teri</dc:creator>
  <cp:lastModifiedBy>Roderick, Teri</cp:lastModifiedBy>
  <cp:revision>24</cp:revision>
  <dcterms:created xsi:type="dcterms:W3CDTF">2016-02-29T17:01:01Z</dcterms:created>
  <dcterms:modified xsi:type="dcterms:W3CDTF">2016-03-04T21:35:47Z</dcterms:modified>
</cp:coreProperties>
</file>