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2" r:id="rId6"/>
    <p:sldId id="286" r:id="rId7"/>
    <p:sldId id="281" r:id="rId8"/>
    <p:sldId id="266" r:id="rId9"/>
    <p:sldId id="267" r:id="rId10"/>
    <p:sldId id="287" r:id="rId11"/>
    <p:sldId id="288" r:id="rId12"/>
    <p:sldId id="289" r:id="rId13"/>
    <p:sldId id="269" r:id="rId14"/>
    <p:sldId id="270" r:id="rId15"/>
    <p:sldId id="293" r:id="rId16"/>
    <p:sldId id="271" r:id="rId17"/>
    <p:sldId id="283" r:id="rId18"/>
    <p:sldId id="284" r:id="rId19"/>
    <p:sldId id="285" r:id="rId20"/>
    <p:sldId id="272" r:id="rId21"/>
    <p:sldId id="290" r:id="rId22"/>
    <p:sldId id="291" r:id="rId23"/>
    <p:sldId id="29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3-12T19:30:01.8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6003 11683 0,'0'0'62,"0"25"-46,-25-25-16,25 25 15,0-25-15,0 24 16,0 1-16,0-25 16,0 25-16,0-25 15,0 25-15,0 0 16,0-25-16,0 24 15,0-24-15,0 25 16,0-25-16,0 25 16,0 0-16,0-25 15,0 25-15,0-25 16,0 24-16,0 1 15,0-25-15,0 25 16,0-25 0,0 50-16,0-50 15,0 24-15,0 1 16,0 0-16,0 0 15,0-25-15,0 25 16,0 0-16,25-1 16,-25 1-16,0 0 15,0 0-15,0 0 16,25-1-16,-25 1 15,24 0-15,-24-25 16,25 50-16,-25-50 16,25 24-16,-25-24 15,25 0-15,0 25 16,-25 0-1,24-25 1,-24 0-16,25 0 16,-25 0-16,25 0 15,0 0 1,0 0 15,-1-25-15,-24 0-16,25 25 15,-25-24-15,25 24 16,0-25-16,-25 25 15,25-25-15,-25 25 16,24-25-16,1 0 16,-25 1-16,0 24 15,25-25-15,-25 25 16,0-25-16,25 0 15,-25 0-15,0 25 16,0-24-16,25 24 16,-25-25-16,0 0 15,0 0-15,0 0 16,0 0-16,0 25 15,0-49-15,0 49 16,0-25-16,0 0 16,0 0-16,0 1 15,0 24-15,0-50 16,0 50-16,0-25 15,0 0-15,0 1 16,0 24 0,0-25-1,0 25-15,0-50 16,0 50-1</inkml:trace>
  <inkml:trace contextRef="#ctx0" brushRef="#br0" timeOffset="1414.8585">6077 15875 0,'0'0'31,"0"-25"-15,0-24 0,0 24-16,0-25 15,0 1-15,0-51 16,0 51-16,0-26 15,0 51-15,0-1 16,0-25-16,0 25 16,0-24-16,0 24 15,0 0-15,0 0 16,0-24-16,0 24 15,0 0-15,25 0 16,-25 0-16,0 25 16,25 0 62,24 0-63,-24 25-15,0 0 16,25 0-16,-1 24 15,1-49-15,-50 25 16,25 0 0,-25 0-16,24 0 15,-24-1-15,25-24 16,-25 25-16,0 0 15,0 0-15,0 0 16,0 0-16,0-1 16,0 1-16,0 0 15,0 25-15,0-50 16,0 24-16,25 26 15,-25-25-15,0 0 16,0-1-16,0-24 16,0 25-16,25 0 15,-25-25-15,0 25 16,0-25-1,0 25-15,25-25 16,-25 24-16,0-24 16,0 25-16,0-25 15,0 25 1,0-25-16,0 25 15,24-25 32,-24 0-16,0 0-31</inkml:trace>
  <inkml:trace contextRef="#ctx0" brushRef="#br0" timeOffset="1870.8129">6127 15652 0,'0'0'78,"0"-25"-62,49 25-16,26 0 15,-26 0-15,-24 0 16,25-25-16,-50 25 16,0 0-1,0-25 1,0 25-16</inkml:trace>
  <inkml:trace contextRef="#ctx0" brushRef="#br0" timeOffset="3102.6897">8930 11981 0,'0'0'46,"0"-50"-30,-50 50 0,50-50-16,-50 50 15,50-24-15,-24 24 16,-1 0-16,25-25 15,-25 0-15,25 25 16,-25 0-16,0 0 16,1 0-1,24 0-15,-50 0 16,25 0-16,25 0 15,-25 0-15,1 25 16,-1 0-16,0-1 16,25 1-16,-25 25 15,0-1-15,25 1 16,0 0-16,0 24 15,0-24-15,0-25 16,0-1-16,0 26 16,0-25-16,0 0 15,0 24-15,0-24 16,25 25-16,0-50 15,0 49-15,0-49 16,-1 25 0,-24-25-16,25 0 15,0 0-15,0 0 16,0 0-16,-1 0 15,26 0-15,0 0 16,-26 0-16,1 0 16,25 0-16,-50 0 15,49 0-15,-49 0 16,25 0-16,-25 0 15,25 0 1,-25 0 15</inkml:trace>
  <inkml:trace contextRef="#ctx0" brushRef="#br0" timeOffset="4158.5841">8731 14684 0,'0'0'15,"-25"0"-15,1-24 16,-1 24-16,0 0 15,0 0-15,-24 0 16,24 0-16,0-25 16,25 25-1,-25 0-15,0 0 16,25 0-16,0 0 15,-24 0-15,24 49 16,0-24 0,0 25-16,0-1 15,0 1-15,0 0 16,0-1-16,0 1 15,0-1-15,0 26 16,0-26-16,0-24 16,24 0-16,-24 25 15,25-26-15,-25 1 16,25-25-16,-25 25 15,25 0-15,-25-25 16,0 0-16,0 25 16,25-25-16,-1 0 15,-24 0-15,25 0 16,0 0-1,0 0-15,0 0 16,-25 0-16,24-25 16,-24 0-16,25 25 15,-25 0-15,0-25 16,25 25-16,-25-25 15,0 25-15,0-24 16</inkml:trace>
  <inkml:trace contextRef="#ctx0" brushRef="#br0" timeOffset="4766.5233">8582 15230 0,'0'-25'0,"0"25"15,25 0-15,0 0 16,-25 0-16,25 0 15,0 0-15,-1 0 16,-24 0 0,25 0-16,0 0 15,0 0 1,-25 0-16,25 0 15,-25 0-15,24 0 16,-24 0 31,0 25-32,0 25-15,50-1 16,-50-24-16,0 25 16,25-25-16,-25 24 15,0-24-15,0 0 16,0 0-16,0-25 15,0 24-15,0-24 16,25 0-16,-25 0 47,24 0-32</inkml:trace>
  <inkml:trace contextRef="#ctx0" brushRef="#br0" timeOffset="5870.4129">10790 11956 0,'0'25'31,"0"-1"-16,0 1-15,0 25 16,0-1 0,0 1-16,0 0 15,0-1-15,0 1 16,0 24-16,0-49 15,25 25-15,0-25 16,-25-1-16,24 26 16,1-50-16,0 25 15,0 0-15,49-1 16,-49 1-16,25-25 15,-1 25-15,26 0 16,-50-25-16,-1 0 16,1 0-16,-25 0 15,25 0-15,0-25 16,-25 0-16,49-24 15,-49 24-15,50-25 16,-25-24-16,-25 24 16,0-24-16,0 24 15,0 1-15,0-26 16,0 25-16,0 26 15,0-1-15,0-25 16,0 1 0,0 49-16,0-25 15,0 0-15,0 0 16,0 25-16,0-25 15,0 1-15,0 24 16,0-25 0,0 25-16,0-25 31</inkml:trace>
  <inkml:trace contextRef="#ctx0" brushRef="#br0" timeOffset="7086.2913">10889 15131 0,'0'0'0,"0"-50"15,0 25-15,0-24 16,0-1-16,0 1 16,0-26-16,0 26 15,-25-1-15,25 0 16,0 1-16,-24-26 15,24 26-15,0-1 16,0 25-16,0-24 16,0 49-16,0-50 15,0 0-15,0 26 16,0-1-16,0-25 15,24 50 1,1-25-16,-25 25 16,0-24-16,25-1 15,-25 25-15,50 0 16,-50 0-16,24 0 15,-24 0-15,25 0 16,-25 0-16,25 0 16,-25 25-16,25-25 15,-25 24-15,49 1 16,-49 0-16,50 25 15,-25-26-15,-25 26 16,0-25-16,25 0 16,-25 0-16,0-25 15,0 24-15,0 26 16,0-25-16,0 24 15,0 1-15,0 0 16,0-1-16,0 1 16,0 24-16,0-24 15,0-1-15,0 1 16,0 0-16,0-1 15,0-24 1,0-25-16,0 50 16,0-50-16,25 0 78,-25 0-47</inkml:trace>
  <inkml:trace contextRef="#ctx0" brushRef="#br0" timeOffset="7558.2441">10988 14734 0,'0'0'94,"25"0"-78,25 0-16,24-25 15,-24 0-15,-25 25 16,0 0-16,-25 0 15,24 0-15,-24-24 16,25 24-16,0 0 16,-25 0 15</inkml:trace>
  <inkml:trace contextRef="#ctx0" brushRef="#br0" timeOffset="9462.0537">13246 14015 0,'-25'0'31,"25"24"-15,0 1-16,-25 50 16,25-26-16,0-24 15,0 25-15,0-1 16,0 26-16,0-26 15,0 26-15,0-26 16,0 1-16,25 24 16,0-24-16,-25-25 15,25 24-15,-1-24 16,1 0-16,0-25 15,0 50-15,-25-50 16,25 24-16,-25-24 16,24 0-1,-24 25-15,25-25 16,0 0-1,25 0 1,-26 0-16,1 0 16,50-25-16,-75 1 15,49 24-15,-49-50 16,25 25-16,0-24 15,-25-1-15,0 0 16,0 26-16,25-26 16,-25 0-16,24 1 15,-24-1-15,25 1 16,-25-26-16,0 25 15,0 26-15,0-26 16,0-24-16,0 49 16,0 0-16,0 0 15,0-24-15,0 24 16,0 0-16,0 0 15,0 25-15,0 0 16</inkml:trace>
  <inkml:trace contextRef="#ctx0" brushRef="#br0" timeOffset="10746.9252">13419 11832 0,'0'0'47,"0"-25"-47,0-25 15,0-24-15,0 0 16,0-1-16,0 26 15,0-1-15,0 0 16,0 1-16,0-26 16,0 75-16,0-24 15,0-26-15,0 25 16,0 0-16,0 25 15,0-25-15,0 25 16,0 0-16,0-24 16,0 24-1,0-25-15,25 25 16,-25 0-1,50 0 17,-25 0-32,24 49 15,26-49-15,-51 25 16,1 0-16,-25-25 15,25 0 1,-25 25-16,0-25 16,25 25-16,0 0 15,-25-25 1,0 24-16,0 1 15,0-25-15,0 25 16,0 0-16,0 0 16,0-1-16,0 51 15,0-26-15,0 1 16,0 0-16,0-1 15,0 26-15,0-51 16,0 1-16,0 0 16,0 0-16,24 0 15,-24-1-15,0 1 16,0 0-16,0-25 15,0 25-15,0 0 16,0-25-16,0 24 16,0-24-1,0 0 32,0-24-31,0-1-16,0 0 15,0 25-15</inkml:trace>
  <inkml:trace contextRef="#ctx0" brushRef="#br0" timeOffset="11261.8737">13469 11534 0,'0'0'31,"0"0"-31,0 0 15,50 0 1,-26 0-16,1 0 16,0 0-16,-25 0 15,50 0-15,-50 0 16,24 0-16,-24 0 15,25 0 1,-25 0 15,25 0 0,-25 0-15,25 0-16</inkml:trace>
  <inkml:trace contextRef="#ctx0" brushRef="#br0" timeOffset="12301.7697">16098 11385 0,'0'-24'15,"-49"-1"1,49 25-16,-50-25 15,-24 0-15,24 0 16,25 25-16,-24 0 16,24 0-16,0 0 15,0 0 1,25 0-1,-25 0 1,1 25-16,24 25 16,-50-50-16,50 49 15,-25-24-15,25 0 16,0 25-16,0-1 15,0 1-15,0-1 16,0 1-16,-25-25 16,25 0-16,0 24 15,0 26-15,0-26 16,25-24-16,0 25 15,0-50-15,0 49 16,-1-49-16,1 50 16,-25-50-16,50 25 15,-1-1-15,-24-24 16,50 25-16,-1-25 15,25 0-15,-49 0 16,-1 0-16,1 0 16,-25-49-16,0 24 15,-25 0-15,0-25 16,0 50-16,0-24 15,0-1 1,0 25 0</inkml:trace>
  <inkml:trace contextRef="#ctx0" brushRef="#br0" timeOffset="12885.7113">16049 11857 0,'0'0'47,"49"0"-31,1 0-16,-1 0 15,1 0 1,-50 0-16,50 0 62,-26 0-62,-24 0 16,25 0 0,-25 0-1,0 0 1,0 24-16,0 1 15,0 25-15,0-1 16,0 1-16,0 0 16,-25-1-16,25 26 15,-49-26-15,49 1 16,-25 0-16,25 24 15,0-24-15,0-1 16,0 1-16,0-1 16,0 1-16,0-50 15,0 25-15,0-25 47</inkml:trace>
  <inkml:trace contextRef="#ctx0" brushRef="#br0" timeOffset="13853.6145">15949 14610 0,'0'-25'0,"0"0"16,0 1-16,0 24 15,-24-50-15,24 50 16,-25-25-16,25 25 15,-25 0-15,25-25 16,-25 25-16,0 0 31,25 0-15,0 0-16,0 0 15,-24 25 1,24-25-16,0 25 16,0 0-16,-25 24 15,25-24-15,0 0 16,0 0-16,0 24 15,0-24-15,0 0 16,0 25-16,0-26 16,0 26-16,25 0 15,24-1-15,-24 1 16,49 24-16,-24-49 15,-25 49-15,49-49 16,-24 0-16,-25-25 16,24 25-16,-49 0 15,25-25-15,0 0 16,0 0-16,-1 0 15,1 0-15,0 0 16,-25 0-16,0 0 16,0 0-1,0-25-15,0 0 16,0 0-16,0 25 15,0-25 1,0 1-16,0-1 16,0 25-1</inkml:trace>
  <inkml:trace contextRef="#ctx0" brushRef="#br0" timeOffset="15293.4705">18331 11584 0,'-25'0'31,"25"49"-31,0 1 16,0 0-16,0-1 15,0 26-15,0-1 16,49 0-16,-49-24 15,50 0-15,-25-1 16,24-24-16,-24 0 16,0 0-16,0-25 15,0 0-15,-25 0 16,25 0-1,-25 0-15,49 0 16,-49 0-16,50-25 16,-25 25-16,-1-25 15,26-25-15,-25 26 16,0-26-16,-25 0 15,24-24-15,-24 24 16,0 1-16,0-26 16,0 1-16,0 24 15,0-24-15,0 24 16,0 1-16,0 24 15,0 0-15,0 25 16</inkml:trace>
  <inkml:trace contextRef="#ctx0" brushRef="#br0" timeOffset="16312.3685">18306 15354 0,'0'0'0,"0"-25"16,0-24-16,0 24 16,0-25-16,0-24 15,0 24-15,0 1 16,0-1-16,0 0 15,0-24-15,0 0 16,0-1-16,25 26 16,-1-1-16,-24 0 15,25 26-15,0-1 16,0-25-16,-25 50 15,25-25-15,-1 1 16,1-1-16,0 25 16,-25 0-16,0 0 46,25 0-46,0 0 16,-25 0-16,25 0 16,-25 25-1,24-25-15,-24 49 16,25-24-16,-25 0 15,0 49-15,0-24 16,0-1-16,0 1 16,0 0-16,0 24 15,0-24-15,0-26 16,0 1-16,0 0 15,0 0-15,0 0 16,0-1-16,0 1 16,0-25-16,25 25 15,-25 0-15,0 0 16,25-25-16,-25 24 31,25-24-31,-25 0 16,24 0-1,-24 25-15,25-25 16,25 0-16,-25 0 15</inkml:trace>
  <inkml:trace contextRef="#ctx0" brushRef="#br0" timeOffset="16949.3049">18355 14858 0,'0'0'47,"25"0"-31,0 0-16,-25-25 15,25 25-15,24-25 16,-24 25-16,25-24 16,-50 24-16,25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7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846D-B862-4EB2-A12A-000A9C44606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3E19B-F019-4311-AFA7-11EEBCB3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4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QQD0KNOi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QQD0KNOi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10 minutes to complete your DNA Replication brochure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128" y="125128"/>
            <a:ext cx="924026" cy="259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128" y="556661"/>
            <a:ext cx="924026" cy="25988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5128" y="1442185"/>
            <a:ext cx="8412480" cy="259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9133" y="1713297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1087" y="1702068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63041" y="1713297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2806" y="1713296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02571" y="1702068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22336" y="1700463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546914" y="1700463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61867" y="1700462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6" y="1713295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82145" y="1700462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21163" y="1713295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60182" y="1710085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99200" y="1708483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238218" y="1700461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96476" y="1713295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25128" y="3288632"/>
            <a:ext cx="8412480" cy="259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9133" y="2701491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71087" y="2701491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463041" y="2690262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82806" y="2690261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02571" y="2701491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22338" y="2690261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32463" y="2701491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42588" y="2701491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72006" y="2712718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91773" y="2712718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5611540" y="2712717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160183" y="2720738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699200" y="2719136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238217" y="2719135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796476" y="2706300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128" y="125128"/>
            <a:ext cx="924026" cy="259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128" y="556661"/>
            <a:ext cx="924026" cy="25988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5128" y="1442185"/>
            <a:ext cx="8412480" cy="259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9133" y="1713297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1087" y="1702068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63041" y="1713297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2806" y="1713296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02571" y="1702068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22336" y="1700463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546914" y="1700463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61867" y="1700462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6" y="1713295"/>
            <a:ext cx="356134" cy="5871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82145" y="1700462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21163" y="1713295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60182" y="1710085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99200" y="1708483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238218" y="1700461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796476" y="1713295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3694" y="3293441"/>
            <a:ext cx="8412480" cy="25988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9133" y="270149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71087" y="2701491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463041" y="2690262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82806" y="2690261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02571" y="2701491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22338" y="2690261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32463" y="270149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42588" y="270149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72006" y="2712718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91773" y="2712718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5611540" y="2712717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160183" y="2720738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699200" y="2719136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238217" y="2719135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796476" y="2706300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128" y="125128"/>
            <a:ext cx="924026" cy="259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128" y="556661"/>
            <a:ext cx="924026" cy="25988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0567" y="405785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62521" y="4057851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554475" y="4046622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74240" y="4046621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94005" y="4057851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113772" y="4046621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23897" y="405785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34022" y="405785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63440" y="4069078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183207" y="4069078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5702974" y="4069077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251617" y="4077098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90634" y="4075496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329651" y="4075495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887910" y="4062660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9756" y="2856696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62521" y="2883569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554475" y="2882163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076646" y="2882162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594005" y="2848676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3119390" y="2882161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3623897" y="2835037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128404" y="2863916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25128" y="2603231"/>
            <a:ext cx="8412480" cy="25988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25128" y="4649801"/>
            <a:ext cx="8412480" cy="25988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65041" y="2873341"/>
            <a:ext cx="356134" cy="5871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183207" y="2873340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724618" y="2873339"/>
            <a:ext cx="356134" cy="58714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261255" y="2882160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789037" y="2863915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7344917" y="2863914"/>
            <a:ext cx="356134" cy="587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907203" y="2878954"/>
            <a:ext cx="356134" cy="58714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24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8" grpId="0" animBg="1"/>
      <p:bldP spid="2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4"/>
            <a:ext cx="7886700" cy="1325563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838200"/>
            <a:ext cx="8375650" cy="5930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type of macromolecule is </a:t>
            </a:r>
            <a:r>
              <a:rPr lang="en-US" dirty="0" smtClean="0"/>
              <a:t>RNA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smtClean="0"/>
              <a:t>RNA </a:t>
            </a:r>
            <a:r>
              <a:rPr lang="en-US" dirty="0"/>
              <a:t>double or single stranded?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a DNA and RNA nucleotide different?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four nitrogenous </a:t>
            </a:r>
            <a:r>
              <a:rPr lang="en-US" dirty="0" smtClean="0"/>
              <a:t>bases for RNA?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bases pair together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3 ways DNA and RNA are different.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8600" y="1219200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Nucleic Acid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8600" y="2128241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Single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600" y="3077964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Different sugars,  Uracil and Thymine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8600" y="3985071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Adenine, Uracil, Cytosine and Guanine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600" y="4892178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= U   and C = 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50" y="5830639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Number of strands,  sugar type, Uracil and Thymine, Age, Function, location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442594"/>
            <a:ext cx="7886700" cy="1325563"/>
          </a:xfrm>
        </p:spPr>
        <p:txBody>
          <a:bodyPr/>
          <a:lstStyle/>
          <a:p>
            <a:r>
              <a:rPr lang="en-US" dirty="0" smtClean="0"/>
              <a:t>RNA World Hypothesis Close 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82969"/>
            <a:ext cx="9144000" cy="65074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www.youtube.com/watch?v=VYQQD0KNOis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main idea of this video?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DNA good for?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proteins good for?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can RNA do?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following by age from oldest to newest:  DNA, RNA, PROTEIN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 or False:  DNA is a mutation of RNA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RNA do inside of our cells?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RNA important?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90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442594"/>
            <a:ext cx="7886700" cy="1325563"/>
          </a:xfrm>
        </p:spPr>
        <p:txBody>
          <a:bodyPr/>
          <a:lstStyle/>
          <a:p>
            <a:r>
              <a:rPr lang="en-US" dirty="0" smtClean="0"/>
              <a:t>RNA World Hypothesis Close 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82969"/>
            <a:ext cx="9144000" cy="65074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www.youtube.com/watch?v=VYQQD0KNOis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main idea of this video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u="sng" dirty="0" smtClean="0"/>
              <a:t>RNA is believed to be the molecule that started life.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DNA good for?</a:t>
            </a:r>
            <a:br>
              <a:rPr lang="en-US" dirty="0" smtClean="0"/>
            </a:br>
            <a:r>
              <a:rPr lang="en-US" i="1" u="sng" dirty="0" smtClean="0"/>
              <a:t>Storing information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proteins good for?</a:t>
            </a:r>
            <a:br>
              <a:rPr lang="en-US" dirty="0" smtClean="0"/>
            </a:br>
            <a:r>
              <a:rPr lang="en-US" i="1" u="sng" dirty="0" smtClean="0"/>
              <a:t>Molecular machines; building, catalyzing, breaking things down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can RNA do?</a:t>
            </a:r>
            <a:br>
              <a:rPr lang="en-US" dirty="0" smtClean="0"/>
            </a:br>
            <a:r>
              <a:rPr lang="en-US" i="1" u="sng" dirty="0" smtClean="0"/>
              <a:t>RNA can store information and act as a molecular machine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following by age from oldest to newest:  DNA, RNA, PROTEIN</a:t>
            </a:r>
            <a:br>
              <a:rPr lang="en-US" dirty="0" smtClean="0"/>
            </a:br>
            <a:r>
              <a:rPr lang="en-US" i="1" u="sng" dirty="0" smtClean="0"/>
              <a:t>RNA, Protein, DNA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 or False:  DNA is a mutation of RNA</a:t>
            </a:r>
            <a:br>
              <a:rPr lang="en-US" dirty="0" smtClean="0"/>
            </a:br>
            <a:r>
              <a:rPr lang="en-US" i="1" u="sng" dirty="0" smtClean="0"/>
              <a:t>True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RNA do inside of our cells?</a:t>
            </a:r>
            <a:br>
              <a:rPr lang="en-US" dirty="0" smtClean="0"/>
            </a:br>
            <a:r>
              <a:rPr lang="en-US" i="1" u="sng" dirty="0" smtClean="0"/>
              <a:t>Codes, Catalyzes, Builds, breaks down, cuts</a:t>
            </a:r>
            <a:endParaRPr lang="en-US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RNA important?</a:t>
            </a:r>
            <a:br>
              <a:rPr lang="en-US" dirty="0" smtClean="0"/>
            </a:br>
            <a:r>
              <a:rPr lang="en-US" i="1" u="sng" dirty="0" smtClean="0"/>
              <a:t>RNA is an ancient molecule that helped start life and is still an important molecule in our bodies today.</a:t>
            </a:r>
            <a:endParaRPr lang="en-US" i="1" u="sng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8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54439"/>
            <a:ext cx="7886700" cy="2852737"/>
          </a:xfrm>
        </p:spPr>
        <p:txBody>
          <a:bodyPr/>
          <a:lstStyle/>
          <a:p>
            <a:r>
              <a:rPr lang="en-US" dirty="0" smtClean="0"/>
              <a:t>Types of RNA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3" y="2199482"/>
            <a:ext cx="8957150" cy="4658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RNA</a:t>
            </a:r>
            <a:endParaRPr lang="en-US" dirty="0"/>
          </a:p>
        </p:txBody>
      </p:sp>
      <p:pic>
        <p:nvPicPr>
          <p:cNvPr id="3074" name="Picture 2" descr="https://upload.wikimedia.org/wikipedia/commons/thumb/5/59/TRNA-Phe_yeast_en.svg/220px-TRNA-Phe_yeast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" y="1557337"/>
            <a:ext cx="4011275" cy="4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b/bf/TRNA_al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90" y="2160588"/>
            <a:ext cx="4081410" cy="45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Ribosomal 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" y="1690689"/>
            <a:ext cx="4304285" cy="5073650"/>
          </a:xfrm>
          <a:prstGeom prst="rect">
            <a:avLst/>
          </a:prstGeom>
        </p:spPr>
      </p:pic>
      <p:pic>
        <p:nvPicPr>
          <p:cNvPr id="4098" name="Picture 2" descr="https://upload.wikimedia.org/wikipedia/commons/c/c6/10_large_subun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11931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0260" y="5022601"/>
            <a:ext cx="7886700" cy="1500187"/>
          </a:xfrm>
        </p:spPr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1026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1538"/>
            <a:ext cx="8843400" cy="34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6629" y="327260"/>
            <a:ext cx="5476774" cy="4196615"/>
            <a:chOff x="125129" y="0"/>
            <a:chExt cx="7921591" cy="5293726"/>
          </a:xfrm>
        </p:grpSpPr>
        <p:pic>
          <p:nvPicPr>
            <p:cNvPr id="4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54" b="28592"/>
            <a:stretch/>
          </p:blipFill>
          <p:spPr bwMode="auto">
            <a:xfrm>
              <a:off x="125129" y="0"/>
              <a:ext cx="7921591" cy="347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6" t="74160" r="67388" b="16547"/>
            <a:stretch/>
          </p:blipFill>
          <p:spPr bwMode="auto">
            <a:xfrm>
              <a:off x="3561347" y="4841507"/>
              <a:ext cx="2156059" cy="45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eft Brace 5"/>
            <p:cNvSpPr/>
            <p:nvPr/>
          </p:nvSpPr>
          <p:spPr>
            <a:xfrm rot="16200000">
              <a:off x="1195940" y="2740793"/>
              <a:ext cx="664143" cy="175661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3137837" y="2671812"/>
              <a:ext cx="664143" cy="175661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5079734" y="2671813"/>
              <a:ext cx="664143" cy="175661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625" y="3941179"/>
              <a:ext cx="1283770" cy="465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Codon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4444" y="3882189"/>
              <a:ext cx="1283770" cy="465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Codon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3263" y="3847772"/>
              <a:ext cx="1236848" cy="465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Codon</a:t>
              </a:r>
              <a:endParaRPr lang="en-US" dirty="0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47394"/>
              </p:ext>
            </p:extLst>
          </p:nvPr>
        </p:nvGraphicFramePr>
        <p:xfrm>
          <a:off x="4348931" y="4147230"/>
          <a:ext cx="4723248" cy="258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523"/>
                <a:gridCol w="2916725"/>
              </a:tblGrid>
              <a:tr h="472445"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Messenger</a:t>
                      </a:r>
                      <a:r>
                        <a:rPr lang="en-US" baseline="0" dirty="0" smtClean="0"/>
                        <a:t> RNA</a:t>
                      </a:r>
                      <a:endParaRPr lang="en-US" dirty="0"/>
                    </a:p>
                  </a:txBody>
                  <a:tcPr/>
                </a:tc>
              </a:tr>
              <a:tr h="472445"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</a:tr>
              <a:tr h="1164933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Delivers information stored</a:t>
                      </a:r>
                      <a:r>
                        <a:rPr lang="en-US" baseline="0" dirty="0" smtClean="0"/>
                        <a:t> in DNA to the ribosome</a:t>
                      </a:r>
                      <a:endParaRPr lang="en-US" dirty="0"/>
                    </a:p>
                  </a:txBody>
                  <a:tcPr/>
                </a:tc>
              </a:tr>
              <a:tr h="472445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and Cytoplasm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8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35645"/>
              </p:ext>
            </p:extLst>
          </p:nvPr>
        </p:nvGraphicFramePr>
        <p:xfrm>
          <a:off x="5359250" y="4520791"/>
          <a:ext cx="363036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43"/>
                <a:gridCol w="20569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  <a:r>
                        <a:rPr lang="en-US" baseline="0" dirty="0" smtClean="0"/>
                        <a:t> amino acids to the ribosome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Cytoplasm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4" t="1" b="28196"/>
          <a:stretch/>
        </p:blipFill>
        <p:spPr bwMode="auto">
          <a:xfrm>
            <a:off x="0" y="-28939"/>
            <a:ext cx="3397718" cy="42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 t="72494" b="18075"/>
          <a:stretch/>
        </p:blipFill>
        <p:spPr bwMode="auto">
          <a:xfrm>
            <a:off x="1659949" y="4755677"/>
            <a:ext cx="1353340" cy="3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2004548" y="3291514"/>
            <a:ext cx="664143" cy="175661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1797" y="4494723"/>
            <a:ext cx="129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Anticodon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13514" y="1183908"/>
            <a:ext cx="231006" cy="16170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9944" y="259882"/>
            <a:ext cx="818147" cy="9432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345398" y="698640"/>
            <a:ext cx="167238" cy="1726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345398" y="2021133"/>
            <a:ext cx="167238" cy="1726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53039" r="1639" b="28196"/>
          <a:stretch/>
        </p:blipFill>
        <p:spPr bwMode="auto">
          <a:xfrm>
            <a:off x="3476115" y="2935888"/>
            <a:ext cx="1891365" cy="11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/>
          <p:cNvSpPr/>
          <p:nvPr/>
        </p:nvSpPr>
        <p:spPr>
          <a:xfrm rot="16200000">
            <a:off x="4082079" y="3262557"/>
            <a:ext cx="664143" cy="175661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7220" y="4524164"/>
            <a:ext cx="129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Anticodon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1026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7" r="25335" b="15992"/>
          <a:stretch/>
        </p:blipFill>
        <p:spPr bwMode="auto">
          <a:xfrm>
            <a:off x="105877" y="0"/>
            <a:ext cx="4061861" cy="48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16943"/>
              </p:ext>
            </p:extLst>
          </p:nvPr>
        </p:nvGraphicFramePr>
        <p:xfrm>
          <a:off x="5414779" y="4988488"/>
          <a:ext cx="363036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43"/>
                <a:gridCol w="20569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Ribosomal 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a part of the ribosome.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387210"/>
              </p:ext>
            </p:extLst>
          </p:nvPr>
        </p:nvGraphicFramePr>
        <p:xfrm>
          <a:off x="496173" y="1927654"/>
          <a:ext cx="822769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43"/>
                <a:gridCol w="2540405"/>
                <a:gridCol w="2056924"/>
                <a:gridCol w="20569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Messenger</a:t>
                      </a:r>
                      <a:r>
                        <a:rPr lang="en-US" baseline="0" dirty="0" smtClean="0"/>
                        <a:t>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Ribosomal 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Delivers information stored</a:t>
                      </a:r>
                      <a:r>
                        <a:rPr lang="en-US" baseline="0" dirty="0" smtClean="0"/>
                        <a:t> in DNA to the ribosome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  <a:r>
                        <a:rPr lang="en-US" baseline="0" dirty="0" smtClean="0"/>
                        <a:t> amino acids to the ribosome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a part of the ribosome.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and 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92109" y="123568"/>
            <a:ext cx="18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and Draw</a:t>
            </a:r>
            <a:endParaRPr lang="en-US" dirty="0"/>
          </a:p>
        </p:txBody>
      </p:sp>
      <p:pic>
        <p:nvPicPr>
          <p:cNvPr id="9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5" b="10642"/>
          <a:stretch/>
        </p:blipFill>
        <p:spPr bwMode="auto">
          <a:xfrm>
            <a:off x="4708001" y="4051261"/>
            <a:ext cx="1585629" cy="25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5" r="23975" b="15541"/>
          <a:stretch/>
        </p:blipFill>
        <p:spPr bwMode="auto">
          <a:xfrm>
            <a:off x="6735699" y="4286160"/>
            <a:ext cx="1705708" cy="20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 b="18412"/>
          <a:stretch/>
        </p:blipFill>
        <p:spPr bwMode="auto">
          <a:xfrm>
            <a:off x="1515167" y="4051261"/>
            <a:ext cx="2971799" cy="19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95" b="25845"/>
          <a:stretch/>
        </p:blipFill>
        <p:spPr bwMode="auto">
          <a:xfrm>
            <a:off x="293820" y="1077998"/>
            <a:ext cx="8568826" cy="5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959676" y="4234754"/>
            <a:ext cx="2456595" cy="2183643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/>
          <p:cNvSpPr/>
          <p:nvPr/>
        </p:nvSpPr>
        <p:spPr>
          <a:xfrm>
            <a:off x="3465219" y="4233307"/>
            <a:ext cx="2620371" cy="2183643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/>
          <p:cNvSpPr/>
          <p:nvPr/>
        </p:nvSpPr>
        <p:spPr>
          <a:xfrm>
            <a:off x="6183486" y="4301521"/>
            <a:ext cx="2524836" cy="2183643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1354" y="6254331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72544" y="6117902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1230" y="6117903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1" t="2264" r="355" b="28818"/>
          <a:stretch/>
        </p:blipFill>
        <p:spPr bwMode="auto">
          <a:xfrm>
            <a:off x="2901461" y="168778"/>
            <a:ext cx="4325816" cy="53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4591902" y="3355248"/>
            <a:ext cx="2456595" cy="2388358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4662" y="6077056"/>
            <a:ext cx="23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ANTI-CODON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95" b="25845"/>
          <a:stretch/>
        </p:blipFill>
        <p:spPr bwMode="auto">
          <a:xfrm>
            <a:off x="293820" y="1077998"/>
            <a:ext cx="8568826" cy="5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34307" y="0"/>
            <a:ext cx="2795953" cy="5136561"/>
            <a:chOff x="1934307" y="0"/>
            <a:chExt cx="2795953" cy="5136561"/>
          </a:xfrm>
        </p:grpSpPr>
        <p:sp>
          <p:nvSpPr>
            <p:cNvPr id="7" name="Pentagon 6"/>
            <p:cNvSpPr/>
            <p:nvPr/>
          </p:nvSpPr>
          <p:spPr>
            <a:xfrm rot="5400000">
              <a:off x="1617783" y="4274915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-7687" t="15843" r="-1"/>
            <a:stretch/>
          </p:blipFill>
          <p:spPr>
            <a:xfrm>
              <a:off x="2842527" y="3909827"/>
              <a:ext cx="590866" cy="1169789"/>
            </a:xfrm>
            <a:prstGeom prst="rect">
              <a:avLst/>
            </a:prstGeom>
          </p:spPr>
        </p:pic>
        <p:sp>
          <p:nvSpPr>
            <p:cNvPr id="10" name="Pentagon 9"/>
            <p:cNvSpPr/>
            <p:nvPr/>
          </p:nvSpPr>
          <p:spPr>
            <a:xfrm rot="5400000">
              <a:off x="3374460" y="4019373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3" t="2264" r="355" b="47157"/>
            <a:stretch/>
          </p:blipFill>
          <p:spPr bwMode="auto">
            <a:xfrm>
              <a:off x="1934307" y="0"/>
              <a:ext cx="2795953" cy="392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8233" y="-225154"/>
            <a:ext cx="2795953" cy="5211683"/>
            <a:chOff x="4566535" y="-216233"/>
            <a:chExt cx="2795953" cy="5211683"/>
          </a:xfrm>
        </p:grpSpPr>
        <p:pic>
          <p:nvPicPr>
            <p:cNvPr id="21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3" t="2264" r="355" b="47157"/>
            <a:stretch/>
          </p:blipFill>
          <p:spPr bwMode="auto">
            <a:xfrm>
              <a:off x="4566535" y="-216233"/>
              <a:ext cx="2795953" cy="392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 rot="16200000">
              <a:off x="4320474" y="4051219"/>
              <a:ext cx="1153680" cy="474788"/>
              <a:chOff x="7636685" y="1570898"/>
              <a:chExt cx="1697168" cy="109127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0173" y="1570898"/>
                <a:ext cx="1153680" cy="1066794"/>
              </a:xfrm>
              <a:prstGeom prst="rect">
                <a:avLst/>
              </a:prstGeom>
              <a:solidFill>
                <a:srgbClr val="9A90C3"/>
              </a:solidFill>
              <a:ln>
                <a:solidFill>
                  <a:srgbClr val="9A90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/>
              <a:srcRect r="43784"/>
              <a:stretch/>
            </p:blipFill>
            <p:spPr>
              <a:xfrm>
                <a:off x="7636685" y="1570898"/>
                <a:ext cx="592913" cy="1091279"/>
              </a:xfrm>
              <a:prstGeom prst="rect">
                <a:avLst/>
              </a:prstGeom>
              <a:ln>
                <a:solidFill>
                  <a:srgbClr val="9A90C3"/>
                </a:solidFill>
              </a:ln>
            </p:spPr>
          </p:pic>
        </p:grpSp>
        <p:sp>
          <p:nvSpPr>
            <p:cNvPr id="27" name="Pentagon 26"/>
            <p:cNvSpPr/>
            <p:nvPr/>
          </p:nvSpPr>
          <p:spPr>
            <a:xfrm rot="5400000">
              <a:off x="6006688" y="4133804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elay 27"/>
            <p:cNvSpPr/>
            <p:nvPr/>
          </p:nvSpPr>
          <p:spPr>
            <a:xfrm rot="5400000">
              <a:off x="5142567" y="4038021"/>
              <a:ext cx="1212744" cy="560250"/>
            </a:xfrm>
            <a:prstGeom prst="flowChartDelay">
              <a:avLst/>
            </a:prstGeom>
            <a:solidFill>
              <a:srgbClr val="C3D0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52080" y="3982680"/>
              <a:ext cx="4643640" cy="174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720" y="3973320"/>
                <a:ext cx="4662360" cy="17604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Oval 32"/>
          <p:cNvSpPr/>
          <p:nvPr/>
        </p:nvSpPr>
        <p:spPr>
          <a:xfrm>
            <a:off x="2868076" y="123419"/>
            <a:ext cx="962537" cy="919812"/>
          </a:xfrm>
          <a:prstGeom prst="ellipse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Acid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94940" y="-40430"/>
            <a:ext cx="962537" cy="919812"/>
          </a:xfrm>
          <a:prstGeom prst="ellipse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Acid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4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 and Anti-Codons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723"/>
            <a:ext cx="7290054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Codon – three nucleotides on a messenger RNA (mRNA) strand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Anti-codon – three nucleotides on a transfer RNA (</a:t>
            </a:r>
            <a:r>
              <a:rPr lang="en-US" sz="3200" dirty="0" err="1" smtClean="0"/>
              <a:t>tRNA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Codons and Anti-codons base pair together.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15939"/>
            <a:ext cx="7290054" cy="1499616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99139"/>
            <a:ext cx="8112135" cy="48181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are the three types of RNA</a:t>
            </a:r>
            <a:br>
              <a:rPr lang="en-US" sz="2600" dirty="0" smtClean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does messenger RNA (mRNA) look like and do?</a:t>
            </a:r>
            <a:br>
              <a:rPr lang="en-US" sz="2600" dirty="0" smtClean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does transfer RNA (</a:t>
            </a:r>
            <a:r>
              <a:rPr lang="en-US" sz="2600" dirty="0" err="1" smtClean="0"/>
              <a:t>tRNA</a:t>
            </a:r>
            <a:r>
              <a:rPr lang="en-US" sz="2600" dirty="0" smtClean="0"/>
              <a:t>) look like and do?</a:t>
            </a:r>
            <a:br>
              <a:rPr lang="en-US" sz="2600" dirty="0" smtClean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Where is ribosomal RNA (</a:t>
            </a:r>
            <a:r>
              <a:rPr lang="en-US" sz="2600" dirty="0" err="1" smtClean="0"/>
              <a:t>rRNA</a:t>
            </a:r>
            <a:r>
              <a:rPr lang="en-US" sz="2600" dirty="0" smtClean="0"/>
              <a:t>) located?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a codon?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an anti-codon?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How do codons and anti-codons interact with one another?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0322" y="2184400"/>
            <a:ext cx="730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Messenger RNA (mRNA), Transfer RNA (</a:t>
            </a:r>
            <a:r>
              <a:rPr lang="en-US" dirty="0" err="1" smtClean="0">
                <a:solidFill>
                  <a:srgbClr val="FF0000"/>
                </a:solidFill>
              </a:rPr>
              <a:t>tRNA</a:t>
            </a:r>
            <a:r>
              <a:rPr lang="en-US" dirty="0" smtClean="0">
                <a:solidFill>
                  <a:srgbClr val="FF0000"/>
                </a:solidFill>
              </a:rPr>
              <a:t>) and Ribosomal RNA (</a:t>
            </a:r>
            <a:r>
              <a:rPr lang="en-US" dirty="0" err="1" smtClean="0">
                <a:solidFill>
                  <a:srgbClr val="FF0000"/>
                </a:solidFill>
              </a:rPr>
              <a:t>rRNA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683" y="2936114"/>
            <a:ext cx="826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strand of RNA that delivers information from the DNA to the Ribosome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321" y="3687829"/>
            <a:ext cx="80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Folded into a T- Shape, transfers amino acids in the cytoplasm to the ribosome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321" y="4394214"/>
            <a:ext cx="80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 of the Ribosome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6584" y="5100599"/>
            <a:ext cx="80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nucleotides found on a messenger 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584" y="5806984"/>
            <a:ext cx="80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nucleotides found on a transfer 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584" y="6433828"/>
            <a:ext cx="80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base pair together.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outthemcat.org/images/biology/dna-vs-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5" y="28675"/>
            <a:ext cx="66675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702" y="1010653"/>
            <a:ext cx="12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Strands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2426" y="932047"/>
            <a:ext cx="12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Strand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701" y="1615440"/>
            <a:ext cx="12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 T, C,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2425" y="1615440"/>
            <a:ext cx="12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 U, C, 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0"/>
            <a:ext cx="0" cy="7007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28"/>
            <a:ext cx="3013875" cy="168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0927"/>
            <a:ext cx="3163870" cy="1762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" y="3503596"/>
            <a:ext cx="2572077" cy="1727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" y="5278129"/>
            <a:ext cx="2442202" cy="17290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16317" y="197539"/>
            <a:ext cx="2938803" cy="1689950"/>
            <a:chOff x="4816317" y="197539"/>
            <a:chExt cx="2938803" cy="1689950"/>
          </a:xfrm>
        </p:grpSpPr>
        <p:grpSp>
          <p:nvGrpSpPr>
            <p:cNvPr id="19" name="Group 18"/>
            <p:cNvGrpSpPr/>
            <p:nvPr/>
          </p:nvGrpSpPr>
          <p:grpSpPr>
            <a:xfrm>
              <a:off x="4816317" y="311661"/>
              <a:ext cx="2371420" cy="1441742"/>
              <a:chOff x="4816317" y="311661"/>
              <a:chExt cx="2371420" cy="1441742"/>
            </a:xfrm>
          </p:grpSpPr>
          <p:sp>
            <p:nvSpPr>
              <p:cNvPr id="13" name="Regular Pentagon 12"/>
              <p:cNvSpPr/>
              <p:nvPr/>
            </p:nvSpPr>
            <p:spPr>
              <a:xfrm>
                <a:off x="5384795" y="738391"/>
                <a:ext cx="990148" cy="1015012"/>
              </a:xfrm>
              <a:prstGeom prst="pentago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R</a:t>
                </a:r>
                <a:endParaRPr lang="en-US" sz="36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816317" y="311661"/>
                <a:ext cx="635072" cy="6256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12" idx="4"/>
                <a:endCxn id="13" idx="1"/>
              </p:cNvCxnSpPr>
              <p:nvPr/>
            </p:nvCxnSpPr>
            <p:spPr>
              <a:xfrm>
                <a:off x="5133853" y="937303"/>
                <a:ext cx="250943" cy="1887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74943" y="1126090"/>
                <a:ext cx="8127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6980"/>
            <a:stretch/>
          </p:blipFill>
          <p:spPr>
            <a:xfrm>
              <a:off x="6458552" y="197539"/>
              <a:ext cx="1296568" cy="16899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816317" y="1930512"/>
            <a:ext cx="3069548" cy="1762669"/>
            <a:chOff x="4816317" y="1930512"/>
            <a:chExt cx="3069548" cy="1762669"/>
          </a:xfrm>
        </p:grpSpPr>
        <p:grpSp>
          <p:nvGrpSpPr>
            <p:cNvPr id="20" name="Group 19"/>
            <p:cNvGrpSpPr/>
            <p:nvPr/>
          </p:nvGrpSpPr>
          <p:grpSpPr>
            <a:xfrm>
              <a:off x="4816317" y="2095169"/>
              <a:ext cx="2371420" cy="1441742"/>
              <a:chOff x="4816317" y="311661"/>
              <a:chExt cx="2371420" cy="1441742"/>
            </a:xfrm>
          </p:grpSpPr>
          <p:sp>
            <p:nvSpPr>
              <p:cNvPr id="21" name="Regular Pentagon 20"/>
              <p:cNvSpPr/>
              <p:nvPr/>
            </p:nvSpPr>
            <p:spPr>
              <a:xfrm>
                <a:off x="5384795" y="738391"/>
                <a:ext cx="990148" cy="1015012"/>
              </a:xfrm>
              <a:prstGeom prst="pentago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R</a:t>
                </a:r>
                <a:endParaRPr lang="en-US" sz="36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816317" y="311661"/>
                <a:ext cx="635072" cy="6256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  <a:endCxn id="21" idx="1"/>
              </p:cNvCxnSpPr>
              <p:nvPr/>
            </p:nvCxnSpPr>
            <p:spPr>
              <a:xfrm>
                <a:off x="5133853" y="937303"/>
                <a:ext cx="250943" cy="1887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374943" y="1126090"/>
                <a:ext cx="8127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55800"/>
            <a:stretch/>
          </p:blipFill>
          <p:spPr>
            <a:xfrm>
              <a:off x="6487427" y="1930512"/>
              <a:ext cx="1398438" cy="176266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840169" y="3653964"/>
            <a:ext cx="2590809" cy="1441742"/>
            <a:chOff x="4840169" y="3653964"/>
            <a:chExt cx="2590809" cy="1441742"/>
          </a:xfrm>
        </p:grpSpPr>
        <p:grpSp>
          <p:nvGrpSpPr>
            <p:cNvPr id="28" name="Group 27"/>
            <p:cNvGrpSpPr/>
            <p:nvPr/>
          </p:nvGrpSpPr>
          <p:grpSpPr>
            <a:xfrm>
              <a:off x="4840169" y="3653964"/>
              <a:ext cx="2371420" cy="1441742"/>
              <a:chOff x="4816317" y="311661"/>
              <a:chExt cx="2371420" cy="1441742"/>
            </a:xfrm>
          </p:grpSpPr>
          <p:sp>
            <p:nvSpPr>
              <p:cNvPr id="30" name="Regular Pentagon 29"/>
              <p:cNvSpPr/>
              <p:nvPr/>
            </p:nvSpPr>
            <p:spPr>
              <a:xfrm>
                <a:off x="5384795" y="738391"/>
                <a:ext cx="990148" cy="1015012"/>
              </a:xfrm>
              <a:prstGeom prst="pentago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R</a:t>
                </a:r>
                <a:endParaRPr lang="en-US" sz="36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816317" y="311661"/>
                <a:ext cx="635072" cy="6256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4"/>
                <a:endCxn id="30" idx="1"/>
              </p:cNvCxnSpPr>
              <p:nvPr/>
            </p:nvCxnSpPr>
            <p:spPr>
              <a:xfrm>
                <a:off x="5133853" y="937303"/>
                <a:ext cx="250943" cy="1887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374943" y="1126090"/>
                <a:ext cx="8127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Hexagon 33"/>
            <p:cNvSpPr/>
            <p:nvPr/>
          </p:nvSpPr>
          <p:spPr>
            <a:xfrm>
              <a:off x="6782694" y="4155268"/>
              <a:ext cx="648284" cy="693019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U</a:t>
              </a:r>
              <a:endParaRPr lang="en-US" sz="3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40169" y="5242650"/>
            <a:ext cx="2590809" cy="1441742"/>
            <a:chOff x="4840169" y="3653964"/>
            <a:chExt cx="2590809" cy="1441742"/>
          </a:xfrm>
        </p:grpSpPr>
        <p:grpSp>
          <p:nvGrpSpPr>
            <p:cNvPr id="37" name="Group 36"/>
            <p:cNvGrpSpPr/>
            <p:nvPr/>
          </p:nvGrpSpPr>
          <p:grpSpPr>
            <a:xfrm>
              <a:off x="4840169" y="3653964"/>
              <a:ext cx="2371420" cy="1441742"/>
              <a:chOff x="4816317" y="311661"/>
              <a:chExt cx="2371420" cy="1441742"/>
            </a:xfrm>
          </p:grpSpPr>
          <p:sp>
            <p:nvSpPr>
              <p:cNvPr id="39" name="Regular Pentagon 38"/>
              <p:cNvSpPr/>
              <p:nvPr/>
            </p:nvSpPr>
            <p:spPr>
              <a:xfrm>
                <a:off x="5384795" y="738391"/>
                <a:ext cx="990148" cy="1015012"/>
              </a:xfrm>
              <a:prstGeom prst="pentago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R</a:t>
                </a:r>
                <a:endParaRPr lang="en-US" sz="3600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16317" y="311661"/>
                <a:ext cx="635072" cy="6256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40" idx="4"/>
                <a:endCxn id="39" idx="1"/>
              </p:cNvCxnSpPr>
              <p:nvPr/>
            </p:nvCxnSpPr>
            <p:spPr>
              <a:xfrm>
                <a:off x="5133853" y="937303"/>
                <a:ext cx="250943" cy="1887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374943" y="1126090"/>
                <a:ext cx="8127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Hexagon 37"/>
            <p:cNvSpPr/>
            <p:nvPr/>
          </p:nvSpPr>
          <p:spPr>
            <a:xfrm>
              <a:off x="6782694" y="4155268"/>
              <a:ext cx="648284" cy="693019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wetware.org/images/thumb/9/9e/Cuc2-4_short_gRNA.png/205px-Cuc2-4_short_g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2496"/>
            <a:ext cx="4200525" cy="61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5/59/TRNA-Phe_yeast_en.svg/220px-TRNA-Phe_yeast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14" y="1093788"/>
            <a:ext cx="4011275" cy="4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4" y="585787"/>
            <a:ext cx="8736285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753" y="259883"/>
            <a:ext cx="5389747" cy="6458417"/>
          </a:xfrm>
          <a:prstGeom prst="ellipse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9626" y="259882"/>
            <a:ext cx="5389747" cy="6458417"/>
          </a:xfrm>
          <a:prstGeom prst="ellipse">
            <a:avLst/>
          </a:prstGeom>
          <a:solidFill>
            <a:schemeClr val="accent6">
              <a:alpha val="5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0572" y="719435"/>
            <a:ext cx="145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6113" y="617835"/>
            <a:ext cx="140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RNA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10" y="1905000"/>
            <a:ext cx="186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Stranded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2598" y="1905000"/>
            <a:ext cx="186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Stranded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526" y="2536567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Deoxyribose Sugar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30793" y="2638167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Ribose Sugar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9035" y="3119758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 T, C, 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72425" y="3302023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 U, C, 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6553" y="3811200"/>
            <a:ext cx="22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has 1 shape and function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2527" y="3995866"/>
            <a:ext cx="237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have multiple shapes and functions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1" y="4716501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23789" y="4966708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20281" y="5321225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Stores Information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3537" y="5422753"/>
            <a:ext cx="22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Moves Information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4972" y="5835096"/>
            <a:ext cx="22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 only in the nucleus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81890" y="5878798"/>
            <a:ext cx="22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 in the nucleus, and the cytoplasm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13479" y="1763693"/>
            <a:ext cx="22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Nucleic Acids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Made up of nucleotides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74" y="314914"/>
            <a:ext cx="7290054" cy="1499616"/>
          </a:xfrm>
        </p:spPr>
        <p:txBody>
          <a:bodyPr/>
          <a:lstStyle/>
          <a:p>
            <a:r>
              <a:rPr lang="en-US" dirty="0" smtClean="0"/>
              <a:t>RNA Base Pairing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3866" y="2241065"/>
            <a:ext cx="2094466" cy="1162872"/>
            <a:chOff x="260402" y="4796272"/>
            <a:chExt cx="2507616" cy="1392258"/>
          </a:xfrm>
        </p:grpSpPr>
        <p:grpSp>
          <p:nvGrpSpPr>
            <p:cNvPr id="5" name="Group 4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7" name="Regular Pentagon 6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cxnSp>
        <p:nvCxnSpPr>
          <p:cNvPr id="11" name="Straight Connector 10"/>
          <p:cNvCxnSpPr>
            <a:stCxn id="7" idx="1"/>
          </p:cNvCxnSpPr>
          <p:nvPr/>
        </p:nvCxnSpPr>
        <p:spPr>
          <a:xfrm flipV="1">
            <a:off x="3637682" y="2241065"/>
            <a:ext cx="1929149" cy="68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>
            <a:off x="4098332" y="2842058"/>
            <a:ext cx="1186582" cy="591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5422229" y="5014436"/>
            <a:ext cx="1094636" cy="1178263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endParaRPr lang="en-US" sz="6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24351" y="5075877"/>
            <a:ext cx="2078266" cy="1153878"/>
            <a:chOff x="260402" y="4796272"/>
            <a:chExt cx="2507616" cy="1392258"/>
          </a:xfrm>
        </p:grpSpPr>
        <p:grpSp>
          <p:nvGrpSpPr>
            <p:cNvPr id="21" name="Group 20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23" name="Regular Pentagon 22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cxnSp>
        <p:nvCxnSpPr>
          <p:cNvPr id="25" name="Straight Connector 24"/>
          <p:cNvCxnSpPr>
            <a:stCxn id="23" idx="1"/>
            <a:endCxn id="19" idx="4"/>
          </p:cNvCxnSpPr>
          <p:nvPr/>
        </p:nvCxnSpPr>
        <p:spPr>
          <a:xfrm flipV="1">
            <a:off x="3745530" y="5014436"/>
            <a:ext cx="1950358" cy="12911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0"/>
            <a:endCxn id="19" idx="3"/>
          </p:cNvCxnSpPr>
          <p:nvPr/>
        </p:nvCxnSpPr>
        <p:spPr>
          <a:xfrm flipV="1">
            <a:off x="4202617" y="5603568"/>
            <a:ext cx="1219612" cy="6865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5"/>
            <a:endCxn id="19" idx="2"/>
          </p:cNvCxnSpPr>
          <p:nvPr/>
        </p:nvCxnSpPr>
        <p:spPr>
          <a:xfrm flipV="1">
            <a:off x="3745530" y="6192699"/>
            <a:ext cx="1950358" cy="8198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5289768" y="2238045"/>
            <a:ext cx="1322750" cy="1423803"/>
          </a:xfrm>
          <a:prstGeom prst="hexagon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190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" y="123568"/>
            <a:ext cx="7886700" cy="1032113"/>
          </a:xfrm>
        </p:spPr>
        <p:txBody>
          <a:bodyPr/>
          <a:lstStyle/>
          <a:p>
            <a:pPr algn="ctr"/>
            <a:r>
              <a:rPr lang="en-US" dirty="0" smtClean="0"/>
              <a:t>Base Pairing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" y="1690689"/>
            <a:ext cx="2724404" cy="4562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DNA </a:t>
            </a:r>
            <a:r>
              <a:rPr lang="en-US" sz="3600" dirty="0" smtClean="0">
                <a:sym typeface="Wingdings" panose="05000000000000000000" pitchFamily="2" charset="2"/>
              </a:rPr>
              <a:t> DNA</a:t>
            </a:r>
          </a:p>
          <a:p>
            <a:pPr marL="0" indent="0">
              <a:buNone/>
            </a:pPr>
            <a:r>
              <a:rPr lang="en-US" sz="3600" dirty="0" smtClean="0"/>
              <a:t>	A = T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T = A</a:t>
            </a:r>
          </a:p>
          <a:p>
            <a:pPr marL="0" indent="0">
              <a:buNone/>
            </a:pPr>
            <a:r>
              <a:rPr lang="en-US" sz="3600" dirty="0" smtClean="0"/>
              <a:t>	C = G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G =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9798" y="1690689"/>
            <a:ext cx="2724404" cy="456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DNA </a:t>
            </a:r>
            <a:r>
              <a:rPr lang="en-US" sz="3600" dirty="0" smtClean="0">
                <a:sym typeface="Wingdings" panose="05000000000000000000" pitchFamily="2" charset="2"/>
              </a:rPr>
              <a:t> RNA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A = 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T =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C = 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G = 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	</a:t>
            </a:r>
            <a:endParaRPr lang="en-US" sz="3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3672" y="1690688"/>
            <a:ext cx="2724404" cy="456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R</a:t>
            </a:r>
            <a:r>
              <a:rPr lang="en-US" sz="3600" dirty="0" smtClean="0"/>
              <a:t>NA </a:t>
            </a:r>
            <a:r>
              <a:rPr lang="en-US" sz="3600" dirty="0" smtClean="0">
                <a:sym typeface="Wingdings" panose="05000000000000000000" pitchFamily="2" charset="2"/>
              </a:rPr>
              <a:t> RNA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A = 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U =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C = 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	G = 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	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69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520</Words>
  <Application>Microsoft Office PowerPoint</Application>
  <PresentationFormat>On-screen Show (4:3)</PresentationFormat>
  <Paragraphs>282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You have 10 minutes to complete your DNA Replication brochure</vt:lpstr>
      <vt:lpstr>RNA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RNA Base Pairing</vt:lpstr>
      <vt:lpstr>Base Pairing Key</vt:lpstr>
      <vt:lpstr>PowerPoint Presentation</vt:lpstr>
      <vt:lpstr>PowerPoint Presentation</vt:lpstr>
      <vt:lpstr>PowerPoint Presentation</vt:lpstr>
      <vt:lpstr>Review Questions</vt:lpstr>
      <vt:lpstr>RNA World Hypothesis Close Read</vt:lpstr>
      <vt:lpstr>RNA World Hypothesis Close Read</vt:lpstr>
      <vt:lpstr>Types of RNA</vt:lpstr>
      <vt:lpstr>Messenger RNA</vt:lpstr>
      <vt:lpstr>Transfer RNA</vt:lpstr>
      <vt:lpstr>Ribosomal RNA</vt:lpstr>
      <vt:lpstr>PowerPoint Presentation</vt:lpstr>
      <vt:lpstr>PowerPoint Presentation</vt:lpstr>
      <vt:lpstr>PowerPoint Presentation</vt:lpstr>
      <vt:lpstr>PowerPoint Presentation</vt:lpstr>
      <vt:lpstr>Types of RNA</vt:lpstr>
      <vt:lpstr>PowerPoint Presentation</vt:lpstr>
      <vt:lpstr>PowerPoint Presentation</vt:lpstr>
      <vt:lpstr>PowerPoint Presentation</vt:lpstr>
      <vt:lpstr>Codons and Anti-Codons</vt:lpstr>
      <vt:lpstr>Review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19</cp:revision>
  <cp:lastPrinted>2016-03-01T17:18:34Z</cp:lastPrinted>
  <dcterms:created xsi:type="dcterms:W3CDTF">2016-02-25T16:34:13Z</dcterms:created>
  <dcterms:modified xsi:type="dcterms:W3CDTF">2016-03-01T17:51:17Z</dcterms:modified>
</cp:coreProperties>
</file>