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8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4D0-35B4-4369-AB84-D972F99C4BA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EB42-616D-4C2D-807B-2F70E94E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8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4D0-35B4-4369-AB84-D972F99C4BA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EB42-616D-4C2D-807B-2F70E94E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4D0-35B4-4369-AB84-D972F99C4BA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EB42-616D-4C2D-807B-2F70E94E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8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4D0-35B4-4369-AB84-D972F99C4BA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EB42-616D-4C2D-807B-2F70E94E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6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4D0-35B4-4369-AB84-D972F99C4BA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EB42-616D-4C2D-807B-2F70E94E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4D0-35B4-4369-AB84-D972F99C4BA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EB42-616D-4C2D-807B-2F70E94E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2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4D0-35B4-4369-AB84-D972F99C4BA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EB42-616D-4C2D-807B-2F70E94E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4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4D0-35B4-4369-AB84-D972F99C4BA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EB42-616D-4C2D-807B-2F70E94E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5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4D0-35B4-4369-AB84-D972F99C4BA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EB42-616D-4C2D-807B-2F70E94E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4D0-35B4-4369-AB84-D972F99C4BA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EB42-616D-4C2D-807B-2F70E94E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3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4D0-35B4-4369-AB84-D972F99C4BA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EB42-616D-4C2D-807B-2F70E94E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0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014D0-35B4-4369-AB84-D972F99C4BA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FEB42-616D-4C2D-807B-2F70E94E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7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07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DNA, RNA and Protein Synthesis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58" y="171843"/>
            <a:ext cx="7290054" cy="1499616"/>
          </a:xfrm>
        </p:spPr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4"/>
            <a:endCxn id="5" idx="1"/>
          </p:cNvCxnSpPr>
          <p:nvPr/>
        </p:nvCxnSpPr>
        <p:spPr>
          <a:xfrm>
            <a:off x="1809746" y="4068576"/>
            <a:ext cx="375805" cy="303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5"/>
            <a:endCxn id="6" idx="3"/>
          </p:cNvCxnSpPr>
          <p:nvPr/>
        </p:nvCxnSpPr>
        <p:spPr>
          <a:xfrm>
            <a:off x="3732061" y="4371809"/>
            <a:ext cx="166258" cy="201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06678" y="123568"/>
            <a:ext cx="253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Draw, Label, and Write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11725" y="3072533"/>
            <a:ext cx="996042" cy="996043"/>
            <a:chOff x="2707388" y="2562394"/>
            <a:chExt cx="996042" cy="996043"/>
          </a:xfrm>
        </p:grpSpPr>
        <p:sp>
          <p:nvSpPr>
            <p:cNvPr id="4" name="Oval 3"/>
            <p:cNvSpPr/>
            <p:nvPr/>
          </p:nvSpPr>
          <p:spPr>
            <a:xfrm>
              <a:off x="2707388" y="2562394"/>
              <a:ext cx="996042" cy="9960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934341" y="2582301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85549" y="3768527"/>
            <a:ext cx="1546514" cy="1579418"/>
            <a:chOff x="3581212" y="3258388"/>
            <a:chExt cx="1546514" cy="1579418"/>
          </a:xfrm>
        </p:grpSpPr>
        <p:sp>
          <p:nvSpPr>
            <p:cNvPr id="5" name="Regular Pentagon 4"/>
            <p:cNvSpPr/>
            <p:nvPr/>
          </p:nvSpPr>
          <p:spPr>
            <a:xfrm>
              <a:off x="3581212" y="3258388"/>
              <a:ext cx="1546514" cy="1579418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41875" y="3710053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98319" y="3904430"/>
            <a:ext cx="1085849" cy="975104"/>
            <a:chOff x="5293982" y="3394291"/>
            <a:chExt cx="1085849" cy="975104"/>
          </a:xfrm>
        </p:grpSpPr>
        <p:sp>
          <p:nvSpPr>
            <p:cNvPr id="6" name="Hexagon 5"/>
            <p:cNvSpPr/>
            <p:nvPr/>
          </p:nvSpPr>
          <p:spPr>
            <a:xfrm>
              <a:off x="5293982" y="3394291"/>
              <a:ext cx="1085849" cy="975104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44566" y="3410091"/>
              <a:ext cx="56137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7487" y="3385888"/>
            <a:ext cx="166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Phosphate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07767" y="5468242"/>
            <a:ext cx="166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Deoxyribose </a:t>
            </a:r>
          </a:p>
          <a:p>
            <a:r>
              <a:rPr lang="en-US" dirty="0" smtClean="0"/>
              <a:t>(Sugar)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71573" y="4963857"/>
            <a:ext cx="166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Deoxyribose </a:t>
            </a:r>
          </a:p>
          <a:p>
            <a:r>
              <a:rPr lang="en-US" dirty="0" smtClean="0"/>
              <a:t>(Sugar)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01270" y="1719734"/>
            <a:ext cx="2942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nucleotide consists of: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A Phosphate</a:t>
            </a:r>
          </a:p>
          <a:p>
            <a:pPr marL="342900" indent="-342900">
              <a:buAutoNum type="arabicPeriod"/>
            </a:pPr>
            <a:r>
              <a:rPr lang="en-US" dirty="0" smtClean="0"/>
              <a:t>A sugar (Deoxyribose)</a:t>
            </a:r>
          </a:p>
          <a:p>
            <a:pPr marL="342900" indent="-342900">
              <a:buAutoNum type="arabicPeriod"/>
            </a:pPr>
            <a:r>
              <a:rPr lang="en-US" dirty="0" smtClean="0"/>
              <a:t>A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4"/>
            <a:endCxn id="5" idx="1"/>
          </p:cNvCxnSpPr>
          <p:nvPr/>
        </p:nvCxnSpPr>
        <p:spPr>
          <a:xfrm>
            <a:off x="3205409" y="3558437"/>
            <a:ext cx="375805" cy="303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5"/>
            <a:endCxn id="6" idx="3"/>
          </p:cNvCxnSpPr>
          <p:nvPr/>
        </p:nvCxnSpPr>
        <p:spPr>
          <a:xfrm>
            <a:off x="5127724" y="3861670"/>
            <a:ext cx="166258" cy="201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81212" y="3258388"/>
            <a:ext cx="1922317" cy="1867451"/>
            <a:chOff x="3581212" y="3258388"/>
            <a:chExt cx="1922317" cy="1867451"/>
          </a:xfrm>
        </p:grpSpPr>
        <p:sp>
          <p:nvSpPr>
            <p:cNvPr id="5" name="Regular Pentagon 4"/>
            <p:cNvSpPr/>
            <p:nvPr/>
          </p:nvSpPr>
          <p:spPr>
            <a:xfrm>
              <a:off x="3581212" y="3258388"/>
              <a:ext cx="1546514" cy="1579418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D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71292" y="4756507"/>
              <a:ext cx="1532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Sugar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93982" y="3394291"/>
            <a:ext cx="1085849" cy="1344436"/>
            <a:chOff x="5293982" y="3394291"/>
            <a:chExt cx="1085849" cy="1344436"/>
          </a:xfrm>
        </p:grpSpPr>
        <p:sp>
          <p:nvSpPr>
            <p:cNvPr id="6" name="Hexagon 5"/>
            <p:cNvSpPr/>
            <p:nvPr/>
          </p:nvSpPr>
          <p:spPr>
            <a:xfrm>
              <a:off x="5293982" y="3394291"/>
              <a:ext cx="1085849" cy="975104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38010" y="4369395"/>
              <a:ext cx="65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Base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07388" y="2562394"/>
            <a:ext cx="1532237" cy="1295770"/>
            <a:chOff x="2707388" y="2562394"/>
            <a:chExt cx="1532237" cy="1295770"/>
          </a:xfrm>
        </p:grpSpPr>
        <p:sp>
          <p:nvSpPr>
            <p:cNvPr id="4" name="Oval 3"/>
            <p:cNvSpPr/>
            <p:nvPr/>
          </p:nvSpPr>
          <p:spPr>
            <a:xfrm>
              <a:off x="2707388" y="2562394"/>
              <a:ext cx="996042" cy="9960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7388" y="3488832"/>
              <a:ext cx="1532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Phosphate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44148" y="2250055"/>
            <a:ext cx="2755227" cy="3216217"/>
            <a:chOff x="2455627" y="2253561"/>
            <a:chExt cx="2755227" cy="3216217"/>
          </a:xfrm>
        </p:grpSpPr>
        <p:sp>
          <p:nvSpPr>
            <p:cNvPr id="3" name="Rounded Rectangle 2"/>
            <p:cNvSpPr/>
            <p:nvPr/>
          </p:nvSpPr>
          <p:spPr>
            <a:xfrm>
              <a:off x="2455627" y="2253561"/>
              <a:ext cx="2755227" cy="3216217"/>
            </a:xfrm>
            <a:prstGeom prst="roundRect">
              <a:avLst/>
            </a:prstGeom>
            <a:solidFill>
              <a:schemeClr val="accent1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191" y="2265609"/>
              <a:ext cx="1147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Backbone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04768" y="2886733"/>
            <a:ext cx="1177681" cy="2115835"/>
            <a:chOff x="5271960" y="2813838"/>
            <a:chExt cx="1177681" cy="2115835"/>
          </a:xfrm>
        </p:grpSpPr>
        <p:sp>
          <p:nvSpPr>
            <p:cNvPr id="11" name="Rounded Rectangle 10"/>
            <p:cNvSpPr/>
            <p:nvPr/>
          </p:nvSpPr>
          <p:spPr>
            <a:xfrm>
              <a:off x="5271960" y="2813838"/>
              <a:ext cx="1129891" cy="2115835"/>
            </a:xfrm>
            <a:prstGeom prst="roundRect">
              <a:avLst/>
            </a:prstGeom>
            <a:solidFill>
              <a:schemeClr val="accent1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02035" y="2825338"/>
              <a:ext cx="1147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Rungs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04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40" y="0"/>
            <a:ext cx="7886700" cy="971345"/>
          </a:xfrm>
        </p:spPr>
        <p:txBody>
          <a:bodyPr/>
          <a:lstStyle/>
          <a:p>
            <a:r>
              <a:rPr lang="en-US" dirty="0" smtClean="0"/>
              <a:t>4 Nucleotides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49490"/>
            <a:ext cx="3013875" cy="16899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76545" y="3064562"/>
            <a:ext cx="241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Adenine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11" y="4037670"/>
            <a:ext cx="3163870" cy="17626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426540" y="5800339"/>
            <a:ext cx="241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Guanine</a:t>
            </a:r>
            <a:endParaRPr lang="en-US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8" y="1384314"/>
            <a:ext cx="2572077" cy="172799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8" y="4037670"/>
            <a:ext cx="2442202" cy="1729063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977685" y="3112304"/>
            <a:ext cx="241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Thymine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977684" y="5953435"/>
            <a:ext cx="241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Cytosine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4 Nucleotides that make up DNA.  They are named after the base.</a:t>
            </a:r>
          </a:p>
          <a:p>
            <a:pPr lvl="1"/>
            <a:r>
              <a:rPr lang="en-US" dirty="0" smtClean="0"/>
              <a:t>Adenine</a:t>
            </a:r>
          </a:p>
          <a:p>
            <a:pPr lvl="1"/>
            <a:r>
              <a:rPr lang="en-US" dirty="0" smtClean="0"/>
              <a:t>Thymine</a:t>
            </a:r>
          </a:p>
          <a:p>
            <a:pPr lvl="1"/>
            <a:r>
              <a:rPr lang="en-US" dirty="0" smtClean="0"/>
              <a:t>Cytosine </a:t>
            </a:r>
          </a:p>
          <a:p>
            <a:pPr lvl="1"/>
            <a:r>
              <a:rPr lang="en-US" dirty="0" smtClean="0"/>
              <a:t>Guanine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97192" y="4083866"/>
            <a:ext cx="35889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 Pairing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= T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= 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4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Purines and Pyrimidines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Adenine and Guanine</a:t>
            </a:r>
          </a:p>
          <a:p>
            <a:r>
              <a:rPr lang="en-US" dirty="0" smtClean="0"/>
              <a:t>Composed of Two Rings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Pyrimidines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Cytosine and Thymine</a:t>
            </a:r>
          </a:p>
          <a:p>
            <a:pPr lvl="1"/>
            <a:r>
              <a:rPr lang="en-US" dirty="0" smtClean="0"/>
              <a:t>(also Uracil)</a:t>
            </a:r>
          </a:p>
          <a:p>
            <a:r>
              <a:rPr lang="en-US" dirty="0" smtClean="0"/>
              <a:t>One Ring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555"/>
          <a:stretch/>
        </p:blipFill>
        <p:spPr>
          <a:xfrm>
            <a:off x="498874" y="4035521"/>
            <a:ext cx="1649186" cy="2034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5216"/>
          <a:stretch/>
        </p:blipFill>
        <p:spPr>
          <a:xfrm>
            <a:off x="1323467" y="5057449"/>
            <a:ext cx="1416915" cy="1762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7633"/>
          <a:stretch/>
        </p:blipFill>
        <p:spPr>
          <a:xfrm>
            <a:off x="6534710" y="4830158"/>
            <a:ext cx="832519" cy="1727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69258"/>
          <a:stretch/>
        </p:blipFill>
        <p:spPr>
          <a:xfrm>
            <a:off x="5984490" y="4188416"/>
            <a:ext cx="750771" cy="17290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1752600" y="42672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49530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>
            <a:off x="1752600" y="56388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0"/>
            <a:endCxn id="4" idx="2"/>
          </p:cNvCxnSpPr>
          <p:nvPr/>
        </p:nvCxnSpPr>
        <p:spPr>
          <a:xfrm>
            <a:off x="1447800" y="4953000"/>
            <a:ext cx="493987" cy="152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0"/>
            <a:endCxn id="9" idx="4"/>
          </p:cNvCxnSpPr>
          <p:nvPr/>
        </p:nvCxnSpPr>
        <p:spPr>
          <a:xfrm flipH="1" flipV="1">
            <a:off x="1447800" y="5562600"/>
            <a:ext cx="8001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5"/>
          </p:cNvCxnSpPr>
          <p:nvPr/>
        </p:nvCxnSpPr>
        <p:spPr>
          <a:xfrm>
            <a:off x="2743199" y="4587363"/>
            <a:ext cx="308865" cy="27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66800" y="35814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4" idx="0"/>
            <a:endCxn id="24" idx="4"/>
          </p:cNvCxnSpPr>
          <p:nvPr/>
        </p:nvCxnSpPr>
        <p:spPr>
          <a:xfrm flipH="1" flipV="1">
            <a:off x="1371600" y="4191000"/>
            <a:ext cx="8763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5"/>
          </p:cNvCxnSpPr>
          <p:nvPr/>
        </p:nvCxnSpPr>
        <p:spPr>
          <a:xfrm>
            <a:off x="2743199" y="5958963"/>
            <a:ext cx="685801" cy="60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gular Pentagon 51"/>
          <p:cNvSpPr/>
          <p:nvPr/>
        </p:nvSpPr>
        <p:spPr>
          <a:xfrm flipV="1">
            <a:off x="6477000" y="41910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96200" y="49530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gular Pentagon 53"/>
          <p:cNvSpPr/>
          <p:nvPr/>
        </p:nvSpPr>
        <p:spPr>
          <a:xfrm flipV="1">
            <a:off x="6477000" y="55626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stCxn id="53" idx="0"/>
            <a:endCxn id="52" idx="0"/>
          </p:cNvCxnSpPr>
          <p:nvPr/>
        </p:nvCxnSpPr>
        <p:spPr>
          <a:xfrm flipH="1">
            <a:off x="6972300" y="4953000"/>
            <a:ext cx="10287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4" idx="4"/>
            <a:endCxn id="53" idx="4"/>
          </p:cNvCxnSpPr>
          <p:nvPr/>
        </p:nvCxnSpPr>
        <p:spPr>
          <a:xfrm flipV="1">
            <a:off x="7278413" y="5562600"/>
            <a:ext cx="72258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772400" y="35052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2" idx="4"/>
            <a:endCxn id="57" idx="4"/>
          </p:cNvCxnSpPr>
          <p:nvPr/>
        </p:nvCxnSpPr>
        <p:spPr>
          <a:xfrm flipV="1">
            <a:off x="7278413" y="4114800"/>
            <a:ext cx="798787" cy="762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2" idx="1"/>
          </p:cNvCxnSpPr>
          <p:nvPr/>
        </p:nvCxnSpPr>
        <p:spPr>
          <a:xfrm flipV="1">
            <a:off x="5715000" y="4709037"/>
            <a:ext cx="762001" cy="15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54" idx="1"/>
          </p:cNvCxnSpPr>
          <p:nvPr/>
        </p:nvCxnSpPr>
        <p:spPr>
          <a:xfrm>
            <a:off x="5873416" y="5758540"/>
            <a:ext cx="603585" cy="322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itle 1"/>
          <p:cNvSpPr>
            <a:spLocks noGrp="1"/>
          </p:cNvSpPr>
          <p:nvPr>
            <p:ph type="title"/>
          </p:nvPr>
        </p:nvSpPr>
        <p:spPr>
          <a:xfrm>
            <a:off x="3033316" y="-152407"/>
            <a:ext cx="8229600" cy="1143000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grpSp>
        <p:nvGrpSpPr>
          <p:cNvPr id="273" name="Group 272"/>
          <p:cNvGrpSpPr/>
          <p:nvPr/>
        </p:nvGrpSpPr>
        <p:grpSpPr>
          <a:xfrm>
            <a:off x="3048000" y="4419600"/>
            <a:ext cx="1066800" cy="762000"/>
            <a:chOff x="2819400" y="3276600"/>
            <a:chExt cx="1066800" cy="762000"/>
          </a:xfrm>
        </p:grpSpPr>
        <p:grpSp>
          <p:nvGrpSpPr>
            <p:cNvPr id="233" name="Group 232"/>
            <p:cNvGrpSpPr/>
            <p:nvPr/>
          </p:nvGrpSpPr>
          <p:grpSpPr>
            <a:xfrm>
              <a:off x="2819400" y="3276600"/>
              <a:ext cx="1066800" cy="762000"/>
              <a:chOff x="3439050" y="2831583"/>
              <a:chExt cx="751950" cy="522011"/>
            </a:xfrm>
            <a:solidFill>
              <a:srgbClr val="92D050"/>
            </a:solidFill>
          </p:grpSpPr>
          <p:cxnSp>
            <p:nvCxnSpPr>
              <p:cNvPr id="202" name="Straight Connector 201"/>
              <p:cNvCxnSpPr>
                <a:stCxn id="200" idx="0"/>
                <a:endCxn id="200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stCxn id="200" idx="5"/>
                <a:endCxn id="200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>
                <a:stCxn id="199" idx="4"/>
                <a:endCxn id="199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199" idx="5"/>
                <a:endCxn id="199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>
                <a:stCxn id="199" idx="1"/>
                <a:endCxn id="199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>
                <a:stCxn id="199" idx="2"/>
                <a:endCxn id="199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>
                <a:stCxn id="199" idx="3"/>
                <a:endCxn id="199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>
                <a:stCxn id="200" idx="2"/>
                <a:endCxn id="200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stCxn id="200" idx="2"/>
                <a:endCxn id="200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199" name="Hexagon 198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gular Pentagon 199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34" name="TextBox 233"/>
            <p:cNvSpPr txBox="1"/>
            <p:nvPr/>
          </p:nvSpPr>
          <p:spPr>
            <a:xfrm>
              <a:off x="31242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4876800" y="5562600"/>
            <a:ext cx="1000650" cy="762000"/>
            <a:chOff x="4953000" y="3276600"/>
            <a:chExt cx="1000650" cy="685800"/>
          </a:xfrm>
        </p:grpSpPr>
        <p:grpSp>
          <p:nvGrpSpPr>
            <p:cNvPr id="252" name="Group 232"/>
            <p:cNvGrpSpPr/>
            <p:nvPr/>
          </p:nvGrpSpPr>
          <p:grpSpPr>
            <a:xfrm flipH="1">
              <a:off x="4953000" y="3276600"/>
              <a:ext cx="1000650" cy="685800"/>
              <a:chOff x="3439050" y="2831583"/>
              <a:chExt cx="751950" cy="522011"/>
            </a:xfrm>
            <a:solidFill>
              <a:srgbClr val="FF0000"/>
            </a:solidFill>
          </p:grpSpPr>
          <p:cxnSp>
            <p:nvCxnSpPr>
              <p:cNvPr id="254" name="Straight Connector 253"/>
              <p:cNvCxnSpPr>
                <a:stCxn id="265" idx="0"/>
                <a:endCxn id="265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>
                <a:stCxn id="265" idx="5"/>
                <a:endCxn id="265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>
                <a:stCxn id="264" idx="4"/>
                <a:endCxn id="264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stCxn id="264" idx="5"/>
                <a:endCxn id="264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>
                <a:stCxn id="264" idx="1"/>
                <a:endCxn id="264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>
                <a:stCxn id="264" idx="2"/>
                <a:endCxn id="264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>
                <a:stCxn id="264" idx="3"/>
                <a:endCxn id="264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>
                <a:stCxn id="265" idx="2"/>
                <a:endCxn id="265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>
                <a:stCxn id="265" idx="2"/>
                <a:endCxn id="265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3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264" name="Hexagon 263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gular Pentagon 264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3" name="TextBox 252"/>
            <p:cNvSpPr txBox="1"/>
            <p:nvPr/>
          </p:nvSpPr>
          <p:spPr>
            <a:xfrm flipH="1">
              <a:off x="5257800" y="3482340"/>
              <a:ext cx="46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29200" y="4419600"/>
            <a:ext cx="685800" cy="609600"/>
            <a:chOff x="4800600" y="3276600"/>
            <a:chExt cx="685800" cy="609600"/>
          </a:xfrm>
        </p:grpSpPr>
        <p:sp>
          <p:nvSpPr>
            <p:cNvPr id="267" name="Hexagon 266"/>
            <p:cNvSpPr/>
            <p:nvPr/>
          </p:nvSpPr>
          <p:spPr>
            <a:xfrm>
              <a:off x="4800600" y="3276600"/>
              <a:ext cx="685800" cy="609600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49530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429000" y="5715000"/>
            <a:ext cx="685800" cy="609600"/>
            <a:chOff x="3200400" y="4572000"/>
            <a:chExt cx="685800" cy="609600"/>
          </a:xfrm>
        </p:grpSpPr>
        <p:sp>
          <p:nvSpPr>
            <p:cNvPr id="266" name="Hexagon 265"/>
            <p:cNvSpPr/>
            <p:nvPr/>
          </p:nvSpPr>
          <p:spPr>
            <a:xfrm>
              <a:off x="3200400" y="4572000"/>
              <a:ext cx="685800" cy="609600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3352800" y="4648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64" name="Straight Connector 63"/>
          <p:cNvCxnSpPr/>
          <p:nvPr/>
        </p:nvCxnSpPr>
        <p:spPr>
          <a:xfrm rot="5400000" flipH="1" flipV="1">
            <a:off x="4476340" y="3919020"/>
            <a:ext cx="204680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4503059" y="4501901"/>
            <a:ext cx="151241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4462980" y="5214420"/>
            <a:ext cx="52280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4488540" y="5797301"/>
            <a:ext cx="1159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114800" y="6019800"/>
            <a:ext cx="762000" cy="2556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gular Pentagon 87"/>
          <p:cNvSpPr/>
          <p:nvPr/>
        </p:nvSpPr>
        <p:spPr>
          <a:xfrm>
            <a:off x="1828800" y="16764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219200" y="23622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gular Pentagon 90"/>
          <p:cNvSpPr/>
          <p:nvPr/>
        </p:nvSpPr>
        <p:spPr>
          <a:xfrm>
            <a:off x="1828800" y="30480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89" idx="0"/>
            <a:endCxn id="88" idx="2"/>
          </p:cNvCxnSpPr>
          <p:nvPr/>
        </p:nvCxnSpPr>
        <p:spPr>
          <a:xfrm>
            <a:off x="1524000" y="2362200"/>
            <a:ext cx="493987" cy="152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0"/>
            <a:endCxn id="89" idx="4"/>
          </p:cNvCxnSpPr>
          <p:nvPr/>
        </p:nvCxnSpPr>
        <p:spPr>
          <a:xfrm flipH="1" flipV="1">
            <a:off x="1524000" y="2971800"/>
            <a:ext cx="8001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8" idx="5"/>
          </p:cNvCxnSpPr>
          <p:nvPr/>
        </p:nvCxnSpPr>
        <p:spPr>
          <a:xfrm>
            <a:off x="2819399" y="1996563"/>
            <a:ext cx="308865" cy="27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143000" y="9906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>
            <a:stCxn id="88" idx="0"/>
            <a:endCxn id="95" idx="4"/>
          </p:cNvCxnSpPr>
          <p:nvPr/>
        </p:nvCxnSpPr>
        <p:spPr>
          <a:xfrm flipH="1" flipV="1">
            <a:off x="1447800" y="1600200"/>
            <a:ext cx="8763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1" idx="5"/>
          </p:cNvCxnSpPr>
          <p:nvPr/>
        </p:nvCxnSpPr>
        <p:spPr>
          <a:xfrm>
            <a:off x="2819399" y="3368163"/>
            <a:ext cx="685801" cy="60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gular Pentagon 97"/>
          <p:cNvSpPr/>
          <p:nvPr/>
        </p:nvSpPr>
        <p:spPr>
          <a:xfrm flipV="1">
            <a:off x="6553200" y="16002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772400" y="23622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gular Pentagon 99"/>
          <p:cNvSpPr/>
          <p:nvPr/>
        </p:nvSpPr>
        <p:spPr>
          <a:xfrm flipV="1">
            <a:off x="6553200" y="29718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>
            <a:stCxn id="99" idx="0"/>
            <a:endCxn id="98" idx="0"/>
          </p:cNvCxnSpPr>
          <p:nvPr/>
        </p:nvCxnSpPr>
        <p:spPr>
          <a:xfrm flipH="1">
            <a:off x="7048500" y="2362200"/>
            <a:ext cx="10287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0" idx="4"/>
            <a:endCxn id="99" idx="4"/>
          </p:cNvCxnSpPr>
          <p:nvPr/>
        </p:nvCxnSpPr>
        <p:spPr>
          <a:xfrm flipV="1">
            <a:off x="7354613" y="2971800"/>
            <a:ext cx="72258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7848600" y="9906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>
            <a:stCxn id="98" idx="4"/>
            <a:endCxn id="103" idx="3"/>
          </p:cNvCxnSpPr>
          <p:nvPr/>
        </p:nvCxnSpPr>
        <p:spPr>
          <a:xfrm flipV="1">
            <a:off x="7354613" y="1510926"/>
            <a:ext cx="583261" cy="892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98" idx="1"/>
          </p:cNvCxnSpPr>
          <p:nvPr/>
        </p:nvCxnSpPr>
        <p:spPr>
          <a:xfrm flipV="1">
            <a:off x="5791200" y="2118237"/>
            <a:ext cx="762001" cy="15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100" idx="1"/>
          </p:cNvCxnSpPr>
          <p:nvPr/>
        </p:nvCxnSpPr>
        <p:spPr>
          <a:xfrm>
            <a:off x="5949616" y="3167740"/>
            <a:ext cx="603585" cy="322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3124200" y="1828800"/>
            <a:ext cx="1066800" cy="762000"/>
            <a:chOff x="2819400" y="3276600"/>
            <a:chExt cx="1066800" cy="762000"/>
          </a:xfrm>
        </p:grpSpPr>
        <p:grpSp>
          <p:nvGrpSpPr>
            <p:cNvPr id="108" name="Group 232"/>
            <p:cNvGrpSpPr/>
            <p:nvPr/>
          </p:nvGrpSpPr>
          <p:grpSpPr>
            <a:xfrm>
              <a:off x="2819393" y="3276613"/>
              <a:ext cx="1066799" cy="762002"/>
              <a:chOff x="3439050" y="2831583"/>
              <a:chExt cx="751950" cy="522011"/>
            </a:xfrm>
            <a:solidFill>
              <a:srgbClr val="92D050"/>
            </a:solidFill>
          </p:grpSpPr>
          <p:cxnSp>
            <p:nvCxnSpPr>
              <p:cNvPr id="110" name="Straight Connector 109"/>
              <p:cNvCxnSpPr>
                <a:stCxn id="122" idx="0"/>
                <a:endCxn id="122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122" idx="5"/>
                <a:endCxn id="122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21" idx="4"/>
                <a:endCxn id="121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21" idx="5"/>
                <a:endCxn id="121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21" idx="1"/>
                <a:endCxn id="121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21" idx="2"/>
                <a:endCxn id="121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21" idx="3"/>
                <a:endCxn id="121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22" idx="2"/>
                <a:endCxn id="122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22" idx="2"/>
                <a:endCxn id="122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121" name="Hexagon 120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gular Pentagon 121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9" name="TextBox 108"/>
            <p:cNvSpPr txBox="1"/>
            <p:nvPr/>
          </p:nvSpPr>
          <p:spPr>
            <a:xfrm>
              <a:off x="31242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953000" y="2971800"/>
            <a:ext cx="1000650" cy="762000"/>
            <a:chOff x="4953000" y="3276600"/>
            <a:chExt cx="1000650" cy="685800"/>
          </a:xfrm>
        </p:grpSpPr>
        <p:grpSp>
          <p:nvGrpSpPr>
            <p:cNvPr id="124" name="Group 232"/>
            <p:cNvGrpSpPr/>
            <p:nvPr/>
          </p:nvGrpSpPr>
          <p:grpSpPr>
            <a:xfrm flipH="1">
              <a:off x="4953002" y="3276605"/>
              <a:ext cx="1000650" cy="685801"/>
              <a:chOff x="3439050" y="2831583"/>
              <a:chExt cx="751950" cy="522011"/>
            </a:xfrm>
            <a:solidFill>
              <a:srgbClr val="FF0000"/>
            </a:solidFill>
          </p:grpSpPr>
          <p:cxnSp>
            <p:nvCxnSpPr>
              <p:cNvPr id="126" name="Straight Connector 125"/>
              <p:cNvCxnSpPr>
                <a:stCxn id="137" idx="0"/>
                <a:endCxn id="137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37" idx="5"/>
                <a:endCxn id="137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36" idx="4"/>
                <a:endCxn id="136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36" idx="5"/>
                <a:endCxn id="136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36" idx="1"/>
                <a:endCxn id="136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36" idx="2"/>
                <a:endCxn id="136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36" idx="3"/>
                <a:endCxn id="136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37" idx="2"/>
                <a:endCxn id="137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37" idx="2"/>
                <a:endCxn id="137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136" name="Hexagon 135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gular Pentagon 136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5" name="TextBox 124"/>
            <p:cNvSpPr txBox="1"/>
            <p:nvPr/>
          </p:nvSpPr>
          <p:spPr>
            <a:xfrm flipH="1">
              <a:off x="5257800" y="3482340"/>
              <a:ext cx="46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05400" y="1828800"/>
            <a:ext cx="685800" cy="609600"/>
            <a:chOff x="4800600" y="3276600"/>
            <a:chExt cx="685800" cy="609600"/>
          </a:xfrm>
        </p:grpSpPr>
        <p:sp>
          <p:nvSpPr>
            <p:cNvPr id="139" name="Hexagon 138"/>
            <p:cNvSpPr/>
            <p:nvPr/>
          </p:nvSpPr>
          <p:spPr>
            <a:xfrm>
              <a:off x="4800600" y="3276600"/>
              <a:ext cx="685800" cy="609600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9530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505200" y="3124200"/>
            <a:ext cx="685800" cy="609600"/>
            <a:chOff x="3200400" y="4572000"/>
            <a:chExt cx="685800" cy="609600"/>
          </a:xfrm>
        </p:grpSpPr>
        <p:sp>
          <p:nvSpPr>
            <p:cNvPr id="142" name="Hexagon 141"/>
            <p:cNvSpPr/>
            <p:nvPr/>
          </p:nvSpPr>
          <p:spPr>
            <a:xfrm>
              <a:off x="3200400" y="4572000"/>
              <a:ext cx="685800" cy="609600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352800" y="4648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144" name="Straight Connector 143"/>
          <p:cNvCxnSpPr/>
          <p:nvPr/>
        </p:nvCxnSpPr>
        <p:spPr>
          <a:xfrm rot="5400000" flipH="1" flipV="1">
            <a:off x="4552540" y="1328220"/>
            <a:ext cx="204680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 flipH="1" flipV="1">
            <a:off x="4579259" y="1911101"/>
            <a:ext cx="151241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 flipH="1">
            <a:off x="4539180" y="2623620"/>
            <a:ext cx="52280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4564740" y="3206501"/>
            <a:ext cx="1159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191000" y="3429000"/>
            <a:ext cx="762000" cy="2556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24" idx="7"/>
            <a:endCxn id="91" idx="2"/>
          </p:cNvCxnSpPr>
          <p:nvPr/>
        </p:nvCxnSpPr>
        <p:spPr>
          <a:xfrm>
            <a:off x="1587126" y="3670674"/>
            <a:ext cx="430861" cy="2155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57" idx="1"/>
            <a:endCxn id="100" idx="0"/>
          </p:cNvCxnSpPr>
          <p:nvPr/>
        </p:nvCxnSpPr>
        <p:spPr>
          <a:xfrm flipH="1">
            <a:off x="7048500" y="3594474"/>
            <a:ext cx="813174" cy="215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16764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Backbone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62484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Backbone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3048000" y="121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7861674" y="-15903"/>
            <a:ext cx="115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Listen</a:t>
            </a:r>
            <a:endParaRPr lang="en-US" sz="2400" dirty="0"/>
          </a:p>
        </p:txBody>
      </p:sp>
      <p:sp>
        <p:nvSpPr>
          <p:cNvPr id="151" name="Rounded Rectangle 150"/>
          <p:cNvSpPr/>
          <p:nvPr/>
        </p:nvSpPr>
        <p:spPr>
          <a:xfrm>
            <a:off x="192952" y="419093"/>
            <a:ext cx="2755227" cy="6416617"/>
          </a:xfrm>
          <a:prstGeom prst="round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/>
          <p:cNvSpPr/>
          <p:nvPr/>
        </p:nvSpPr>
        <p:spPr>
          <a:xfrm>
            <a:off x="5964769" y="435521"/>
            <a:ext cx="2755227" cy="6416617"/>
          </a:xfrm>
          <a:prstGeom prst="round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971682" y="1603614"/>
            <a:ext cx="2971918" cy="1111436"/>
          </a:xfrm>
          <a:prstGeom prst="roundRect">
            <a:avLst/>
          </a:prstGeom>
          <a:solidFill>
            <a:schemeClr val="accent2"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2982267" y="2842755"/>
            <a:ext cx="2971918" cy="1111436"/>
          </a:xfrm>
          <a:prstGeom prst="roundRect">
            <a:avLst/>
          </a:prstGeom>
          <a:solidFill>
            <a:schemeClr val="accent2"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>
            <a:off x="2988672" y="4216882"/>
            <a:ext cx="2971918" cy="1111436"/>
          </a:xfrm>
          <a:prstGeom prst="roundRect">
            <a:avLst/>
          </a:prstGeom>
          <a:solidFill>
            <a:schemeClr val="accent2"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/>
          <p:cNvSpPr/>
          <p:nvPr/>
        </p:nvSpPr>
        <p:spPr>
          <a:xfrm>
            <a:off x="2971682" y="5546878"/>
            <a:ext cx="2971918" cy="1111436"/>
          </a:xfrm>
          <a:prstGeom prst="roundRect">
            <a:avLst/>
          </a:prstGeom>
          <a:solidFill>
            <a:schemeClr val="accent2"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4" grpId="0" animBg="1"/>
      <p:bldP spid="2" grpId="0" animBg="1"/>
      <p:bldP spid="155" grpId="0" animBg="1"/>
      <p:bldP spid="156" grpId="0" animBg="1"/>
      <p:bldP spid="1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Backbone = Phosphate and Sugar</a:t>
            </a:r>
          </a:p>
          <a:p>
            <a:endParaRPr lang="en-US" dirty="0"/>
          </a:p>
          <a:p>
            <a:r>
              <a:rPr lang="en-US" dirty="0" smtClean="0"/>
              <a:t>Rungs = Bases</a:t>
            </a:r>
          </a:p>
          <a:p>
            <a:endParaRPr lang="en-US" dirty="0"/>
          </a:p>
          <a:p>
            <a:r>
              <a:rPr lang="en-US" dirty="0" smtClean="0"/>
              <a:t>Bases are held together by Hydrogen Bonds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313" y="475051"/>
            <a:ext cx="7290054" cy="1499616"/>
          </a:xfrm>
        </p:spPr>
        <p:txBody>
          <a:bodyPr/>
          <a:lstStyle/>
          <a:p>
            <a:r>
              <a:rPr lang="en-US" dirty="0" err="1" smtClean="0"/>
              <a:t>Chagraff’s</a:t>
            </a:r>
            <a:r>
              <a:rPr lang="en-US" dirty="0" smtClean="0"/>
              <a:t> Rule - Base Pairing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03866" y="2241065"/>
            <a:ext cx="2094466" cy="1162872"/>
            <a:chOff x="260402" y="4796272"/>
            <a:chExt cx="2507616" cy="1392258"/>
          </a:xfrm>
        </p:grpSpPr>
        <p:grpSp>
          <p:nvGrpSpPr>
            <p:cNvPr id="5" name="Group 4"/>
            <p:cNvGrpSpPr/>
            <p:nvPr/>
          </p:nvGrpSpPr>
          <p:grpSpPr>
            <a:xfrm>
              <a:off x="260402" y="4796272"/>
              <a:ext cx="2507616" cy="1392258"/>
              <a:chOff x="503820" y="4469700"/>
              <a:chExt cx="2507616" cy="1392258"/>
            </a:xfrm>
          </p:grpSpPr>
          <p:sp>
            <p:nvSpPr>
              <p:cNvPr id="7" name="Regular Pentagon 6"/>
              <p:cNvSpPr/>
              <p:nvPr/>
            </p:nvSpPr>
            <p:spPr>
              <a:xfrm rot="5400000">
                <a:off x="1651593" y="4467296"/>
                <a:ext cx="1275792" cy="1443894"/>
              </a:xfrm>
              <a:prstGeom prst="pentag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Hexagon 7"/>
              <p:cNvSpPr/>
              <p:nvPr/>
            </p:nvSpPr>
            <p:spPr>
              <a:xfrm rot="5400000">
                <a:off x="413031" y="4560489"/>
                <a:ext cx="1392258" cy="1210679"/>
              </a:xfrm>
              <a:prstGeom prst="hexag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52155" y="4984780"/>
              <a:ext cx="6607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9" name="Hexagon 8"/>
          <p:cNvSpPr/>
          <p:nvPr/>
        </p:nvSpPr>
        <p:spPr>
          <a:xfrm>
            <a:off x="5284914" y="2241065"/>
            <a:ext cx="1127666" cy="121381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T</a:t>
            </a:r>
            <a:endParaRPr lang="en-US" sz="6600" dirty="0"/>
          </a:p>
        </p:txBody>
      </p:sp>
      <p:cxnSp>
        <p:nvCxnSpPr>
          <p:cNvPr id="11" name="Straight Connector 10"/>
          <p:cNvCxnSpPr>
            <a:stCxn id="7" idx="1"/>
            <a:endCxn id="9" idx="4"/>
          </p:cNvCxnSpPr>
          <p:nvPr/>
        </p:nvCxnSpPr>
        <p:spPr>
          <a:xfrm flipV="1">
            <a:off x="3637682" y="2241065"/>
            <a:ext cx="1929149" cy="68196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0"/>
            <a:endCxn id="9" idx="3"/>
          </p:cNvCxnSpPr>
          <p:nvPr/>
        </p:nvCxnSpPr>
        <p:spPr>
          <a:xfrm>
            <a:off x="4098332" y="2842058"/>
            <a:ext cx="1186582" cy="591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Hexagon 18"/>
          <p:cNvSpPr/>
          <p:nvPr/>
        </p:nvSpPr>
        <p:spPr>
          <a:xfrm>
            <a:off x="5422229" y="5014436"/>
            <a:ext cx="1094636" cy="1178263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</a:t>
            </a:r>
            <a:endParaRPr lang="en-US" sz="6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124351" y="5075877"/>
            <a:ext cx="2078266" cy="1153878"/>
            <a:chOff x="260402" y="4796272"/>
            <a:chExt cx="2507616" cy="1392258"/>
          </a:xfrm>
        </p:grpSpPr>
        <p:grpSp>
          <p:nvGrpSpPr>
            <p:cNvPr id="21" name="Group 20"/>
            <p:cNvGrpSpPr/>
            <p:nvPr/>
          </p:nvGrpSpPr>
          <p:grpSpPr>
            <a:xfrm>
              <a:off x="260402" y="4796272"/>
              <a:ext cx="2507616" cy="1392258"/>
              <a:chOff x="503820" y="4469700"/>
              <a:chExt cx="2507616" cy="1392258"/>
            </a:xfrm>
          </p:grpSpPr>
          <p:sp>
            <p:nvSpPr>
              <p:cNvPr id="23" name="Regular Pentagon 22"/>
              <p:cNvSpPr/>
              <p:nvPr/>
            </p:nvSpPr>
            <p:spPr>
              <a:xfrm rot="5400000">
                <a:off x="1651593" y="4467296"/>
                <a:ext cx="1275792" cy="1443894"/>
              </a:xfrm>
              <a:prstGeom prst="pent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Hexagon 23"/>
              <p:cNvSpPr/>
              <p:nvPr/>
            </p:nvSpPr>
            <p:spPr>
              <a:xfrm rot="5400000">
                <a:off x="413031" y="4560489"/>
                <a:ext cx="1392258" cy="1210679"/>
              </a:xfrm>
              <a:prstGeom prst="hex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52155" y="4984780"/>
              <a:ext cx="6607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cxnSp>
        <p:nvCxnSpPr>
          <p:cNvPr id="25" name="Straight Connector 24"/>
          <p:cNvCxnSpPr>
            <a:stCxn id="23" idx="1"/>
            <a:endCxn id="19" idx="4"/>
          </p:cNvCxnSpPr>
          <p:nvPr/>
        </p:nvCxnSpPr>
        <p:spPr>
          <a:xfrm flipV="1">
            <a:off x="3745530" y="5014436"/>
            <a:ext cx="1950358" cy="129110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0"/>
            <a:endCxn id="19" idx="3"/>
          </p:cNvCxnSpPr>
          <p:nvPr/>
        </p:nvCxnSpPr>
        <p:spPr>
          <a:xfrm flipV="1">
            <a:off x="4202617" y="5603568"/>
            <a:ext cx="1219612" cy="68654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5"/>
            <a:endCxn id="19" idx="2"/>
          </p:cNvCxnSpPr>
          <p:nvPr/>
        </p:nvCxnSpPr>
        <p:spPr>
          <a:xfrm flipV="1">
            <a:off x="3745530" y="6192699"/>
            <a:ext cx="1950358" cy="8198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42" y="135924"/>
            <a:ext cx="4411362" cy="6722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45989"/>
          <a:stretch/>
        </p:blipFill>
        <p:spPr>
          <a:xfrm>
            <a:off x="1160296" y="1748972"/>
            <a:ext cx="1854754" cy="47449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026" y="0"/>
            <a:ext cx="7290054" cy="1370852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3892"/>
          <a:stretch/>
        </p:blipFill>
        <p:spPr>
          <a:xfrm>
            <a:off x="6301945" y="1748972"/>
            <a:ext cx="1583387" cy="4662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15049" y="2992048"/>
            <a:ext cx="32868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DNA Is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Twisted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(Helical)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20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40011"/>
            <a:ext cx="7290054" cy="4369349"/>
          </a:xfrm>
        </p:spPr>
        <p:txBody>
          <a:bodyPr numCol="2"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type of macromolecule is DNA?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DNA double or single stranded?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DNA is made up of repeating molecules called___________.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the three parts of a nucleotide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two parts of the nucleotide make up the sides of the DNA ladder?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makes up the rungs of the DNA ladder?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DNA straight or twisted (helical)?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four nitrogenous bases?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Which bases pair together?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holds the bases together?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65684" y="2242686"/>
            <a:ext cx="2079057" cy="37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Nucleic Acid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4066" y="3059229"/>
            <a:ext cx="2079057" cy="37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Double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74" y="3469105"/>
            <a:ext cx="2079057" cy="37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Nucleotides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8423" y="4261063"/>
            <a:ext cx="28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Phosphate, Sugar, Base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9322" y="5087512"/>
            <a:ext cx="28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Phosphate and Sugar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9322" y="5940028"/>
            <a:ext cx="28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9489" y="2299892"/>
            <a:ext cx="28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Twisted (helical)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3531" y="3478724"/>
            <a:ext cx="401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Adenine, Thymine, Cytosine, Guanine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3413" y="4261063"/>
            <a:ext cx="401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= T     C = 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5983" y="5011369"/>
            <a:ext cx="401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Hydrogen Bonds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 WS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DNA Structure WS</a:t>
            </a:r>
          </a:p>
          <a:p>
            <a:pPr lvl="1"/>
            <a:r>
              <a:rPr lang="en-US" dirty="0" smtClean="0"/>
              <a:t>Ask questions if you are confused</a:t>
            </a:r>
          </a:p>
          <a:p>
            <a:pPr lvl="1"/>
            <a:r>
              <a:rPr lang="en-US" dirty="0" smtClean="0"/>
              <a:t>Color the DNA Diagram</a:t>
            </a:r>
          </a:p>
          <a:p>
            <a:r>
              <a:rPr lang="en-US" dirty="0" smtClean="0"/>
              <a:t>You may listen to music.</a:t>
            </a:r>
          </a:p>
          <a:p>
            <a:r>
              <a:rPr lang="en-US" dirty="0" smtClean="0"/>
              <a:t>Turn it into the basket when you are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736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DNA?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D.N.A.  = </a:t>
            </a:r>
            <a:r>
              <a:rPr lang="en-US" dirty="0" err="1" smtClean="0"/>
              <a:t>Deoxy</a:t>
            </a:r>
            <a:r>
              <a:rPr lang="en-US" dirty="0" smtClean="0"/>
              <a:t>-</a:t>
            </a:r>
            <a:r>
              <a:rPr lang="en-US" dirty="0" err="1" smtClean="0"/>
              <a:t>ribo</a:t>
            </a:r>
            <a:r>
              <a:rPr lang="en-US" dirty="0" smtClean="0"/>
              <a:t>-nucleic-acid</a:t>
            </a:r>
          </a:p>
          <a:p>
            <a:endParaRPr lang="en-US" dirty="0"/>
          </a:p>
          <a:p>
            <a:r>
              <a:rPr lang="en-US" dirty="0" smtClean="0"/>
              <a:t>DNA:</a:t>
            </a:r>
          </a:p>
          <a:p>
            <a:pPr lvl="1"/>
            <a:r>
              <a:rPr lang="en-US" dirty="0" smtClean="0"/>
              <a:t>Is a double stranded nucleic acid</a:t>
            </a:r>
          </a:p>
          <a:p>
            <a:pPr lvl="1"/>
            <a:r>
              <a:rPr lang="en-US" dirty="0" smtClean="0"/>
              <a:t>Has a helical (twisted) shape</a:t>
            </a:r>
          </a:p>
          <a:p>
            <a:pPr lvl="1"/>
            <a:r>
              <a:rPr lang="en-US" dirty="0" smtClean="0"/>
              <a:t>Stores information</a:t>
            </a:r>
          </a:p>
          <a:p>
            <a:pPr lvl="1"/>
            <a:r>
              <a:rPr lang="en-US" dirty="0" smtClean="0"/>
              <a:t>Is found in the nucleus</a:t>
            </a:r>
            <a:endParaRPr lang="en-US" dirty="0"/>
          </a:p>
        </p:txBody>
      </p:sp>
      <p:pic>
        <p:nvPicPr>
          <p:cNvPr id="6" name="Picture 2" descr="1DN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48350" y="231038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45989"/>
          <a:stretch/>
        </p:blipFill>
        <p:spPr>
          <a:xfrm>
            <a:off x="1160296" y="1748972"/>
            <a:ext cx="1854754" cy="47449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026" y="0"/>
            <a:ext cx="7290054" cy="1370852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3892"/>
          <a:stretch/>
        </p:blipFill>
        <p:spPr>
          <a:xfrm>
            <a:off x="6301945" y="1748972"/>
            <a:ext cx="1583387" cy="46626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22573" y="1759351"/>
            <a:ext cx="528154" cy="4734601"/>
          </a:xfrm>
          <a:prstGeom prst="round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51378" y="1748972"/>
            <a:ext cx="834867" cy="468345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86246" y="1759351"/>
            <a:ext cx="528154" cy="4734601"/>
          </a:xfrm>
          <a:prstGeom prst="round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026" y="0"/>
            <a:ext cx="7290054" cy="1370852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610" y="1759353"/>
            <a:ext cx="3434058" cy="4662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41059" y="123568"/>
            <a:ext cx="180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and label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6649" y="2360141"/>
            <a:ext cx="1392282" cy="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Backbone</a:t>
            </a:r>
            <a:endParaRPr lang="en-US" dirty="0"/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>
          <a:xfrm>
            <a:off x="2248931" y="2545492"/>
            <a:ext cx="8155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96962" y="1319950"/>
            <a:ext cx="12357" cy="8279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88658" y="974699"/>
            <a:ext cx="1087395" cy="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064476" y="6164446"/>
            <a:ext cx="453719" cy="439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91232" y="6164446"/>
            <a:ext cx="384821" cy="439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69610" y="6552946"/>
            <a:ext cx="191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Stranded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770046" y="3966520"/>
            <a:ext cx="341249" cy="3089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1295" y="4010057"/>
            <a:ext cx="108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Helix or twisted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150076" y="3193001"/>
            <a:ext cx="1592445" cy="674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1212" y="3525745"/>
            <a:ext cx="215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Bases held together by hydrogen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is a Nucleic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is a Nucleic Acid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Nucleic Acid = Polymer</a:t>
            </a:r>
          </a:p>
          <a:p>
            <a:r>
              <a:rPr lang="en-US" dirty="0" smtClean="0"/>
              <a:t>Nucleotide = Monomer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89272" y="2502569"/>
            <a:ext cx="2104544" cy="1623860"/>
            <a:chOff x="1347537" y="2396691"/>
            <a:chExt cx="2104544" cy="1623860"/>
          </a:xfrm>
        </p:grpSpPr>
        <p:grpSp>
          <p:nvGrpSpPr>
            <p:cNvPr id="4" name="Group 3"/>
            <p:cNvGrpSpPr/>
            <p:nvPr/>
          </p:nvGrpSpPr>
          <p:grpSpPr>
            <a:xfrm>
              <a:off x="1347537" y="2396691"/>
              <a:ext cx="1932959" cy="891448"/>
              <a:chOff x="2707388" y="2562394"/>
              <a:chExt cx="3672443" cy="227541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6" name="Regular Pentagon 5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8" name="Straight Connector 7"/>
              <p:cNvCxnSpPr>
                <a:stCxn id="5" idx="4"/>
                <a:endCxn id="6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6" idx="5"/>
                <a:endCxn id="7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Left Brace 9"/>
            <p:cNvSpPr/>
            <p:nvPr/>
          </p:nvSpPr>
          <p:spPr>
            <a:xfrm rot="16200000">
              <a:off x="2082175" y="2317280"/>
              <a:ext cx="635268" cy="2104544"/>
            </a:xfrm>
            <a:prstGeom prst="leftBrace">
              <a:avLst>
                <a:gd name="adj1" fmla="val 8333"/>
                <a:gd name="adj2" fmla="val 49543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07467" y="3651219"/>
              <a:ext cx="1249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Nucleotide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70254" y="5467859"/>
            <a:ext cx="1932959" cy="891448"/>
            <a:chOff x="2707388" y="2562394"/>
            <a:chExt cx="3672443" cy="2275412"/>
          </a:xfrm>
        </p:grpSpPr>
        <p:sp>
          <p:nvSpPr>
            <p:cNvPr id="17" name="Oval 16"/>
            <p:cNvSpPr/>
            <p:nvPr/>
          </p:nvSpPr>
          <p:spPr>
            <a:xfrm>
              <a:off x="2707388" y="2562394"/>
              <a:ext cx="996042" cy="9960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Regular Pentagon 17"/>
            <p:cNvSpPr/>
            <p:nvPr/>
          </p:nvSpPr>
          <p:spPr>
            <a:xfrm>
              <a:off x="3581212" y="3258388"/>
              <a:ext cx="1546514" cy="1579418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>
              <a:off x="5293982" y="3394291"/>
              <a:ext cx="1085849" cy="975104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cxnSp>
          <p:nvCxnSpPr>
            <p:cNvPr id="20" name="Straight Connector 19"/>
            <p:cNvCxnSpPr>
              <a:stCxn id="17" idx="4"/>
              <a:endCxn id="18" idx="1"/>
            </p:cNvCxnSpPr>
            <p:nvPr/>
          </p:nvCxnSpPr>
          <p:spPr>
            <a:xfrm>
              <a:off x="3205409" y="3558437"/>
              <a:ext cx="375805" cy="30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5"/>
              <a:endCxn id="19" idx="3"/>
            </p:cNvCxnSpPr>
            <p:nvPr/>
          </p:nvCxnSpPr>
          <p:spPr>
            <a:xfrm>
              <a:off x="5127724" y="3861670"/>
              <a:ext cx="166258" cy="20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570254" y="4730909"/>
            <a:ext cx="1932959" cy="891448"/>
            <a:chOff x="2707388" y="2562394"/>
            <a:chExt cx="3672443" cy="2275412"/>
          </a:xfrm>
        </p:grpSpPr>
        <p:sp>
          <p:nvSpPr>
            <p:cNvPr id="33" name="Oval 32"/>
            <p:cNvSpPr/>
            <p:nvPr/>
          </p:nvSpPr>
          <p:spPr>
            <a:xfrm>
              <a:off x="2707388" y="2562394"/>
              <a:ext cx="996042" cy="9960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4" name="Regular Pentagon 33"/>
            <p:cNvSpPr/>
            <p:nvPr/>
          </p:nvSpPr>
          <p:spPr>
            <a:xfrm>
              <a:off x="3581212" y="3258388"/>
              <a:ext cx="1546514" cy="1579418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exagon 34"/>
            <p:cNvSpPr/>
            <p:nvPr/>
          </p:nvSpPr>
          <p:spPr>
            <a:xfrm>
              <a:off x="5293982" y="3394291"/>
              <a:ext cx="1085849" cy="975104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cxnSp>
          <p:nvCxnSpPr>
            <p:cNvPr id="36" name="Straight Connector 35"/>
            <p:cNvCxnSpPr>
              <a:stCxn id="33" idx="4"/>
              <a:endCxn id="34" idx="1"/>
            </p:cNvCxnSpPr>
            <p:nvPr/>
          </p:nvCxnSpPr>
          <p:spPr>
            <a:xfrm>
              <a:off x="3205409" y="3558437"/>
              <a:ext cx="375805" cy="30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4" idx="5"/>
              <a:endCxn id="35" idx="3"/>
            </p:cNvCxnSpPr>
            <p:nvPr/>
          </p:nvCxnSpPr>
          <p:spPr>
            <a:xfrm>
              <a:off x="5127724" y="3861670"/>
              <a:ext cx="166258" cy="20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570254" y="4047202"/>
            <a:ext cx="1932959" cy="891448"/>
            <a:chOff x="2707388" y="2562394"/>
            <a:chExt cx="3672443" cy="2275412"/>
          </a:xfrm>
        </p:grpSpPr>
        <p:sp>
          <p:nvSpPr>
            <p:cNvPr id="39" name="Oval 38"/>
            <p:cNvSpPr/>
            <p:nvPr/>
          </p:nvSpPr>
          <p:spPr>
            <a:xfrm>
              <a:off x="2707388" y="2562394"/>
              <a:ext cx="996042" cy="9960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0" name="Regular Pentagon 39"/>
            <p:cNvSpPr/>
            <p:nvPr/>
          </p:nvSpPr>
          <p:spPr>
            <a:xfrm>
              <a:off x="3581212" y="3258388"/>
              <a:ext cx="1546514" cy="1579418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Hexagon 40"/>
            <p:cNvSpPr/>
            <p:nvPr/>
          </p:nvSpPr>
          <p:spPr>
            <a:xfrm>
              <a:off x="5293982" y="3394291"/>
              <a:ext cx="1085849" cy="975104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cxnSp>
          <p:nvCxnSpPr>
            <p:cNvPr id="42" name="Straight Connector 41"/>
            <p:cNvCxnSpPr>
              <a:stCxn id="39" idx="4"/>
              <a:endCxn id="40" idx="1"/>
            </p:cNvCxnSpPr>
            <p:nvPr/>
          </p:nvCxnSpPr>
          <p:spPr>
            <a:xfrm>
              <a:off x="3205409" y="3558437"/>
              <a:ext cx="375805" cy="30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5"/>
              <a:endCxn id="41" idx="3"/>
            </p:cNvCxnSpPr>
            <p:nvPr/>
          </p:nvCxnSpPr>
          <p:spPr>
            <a:xfrm>
              <a:off x="5127724" y="3861670"/>
              <a:ext cx="166258" cy="20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570254" y="3346603"/>
            <a:ext cx="1932959" cy="891448"/>
            <a:chOff x="2707388" y="2562394"/>
            <a:chExt cx="3672443" cy="2275412"/>
          </a:xfrm>
        </p:grpSpPr>
        <p:sp>
          <p:nvSpPr>
            <p:cNvPr id="45" name="Oval 44"/>
            <p:cNvSpPr/>
            <p:nvPr/>
          </p:nvSpPr>
          <p:spPr>
            <a:xfrm>
              <a:off x="2707388" y="2562394"/>
              <a:ext cx="996042" cy="9960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6" name="Regular Pentagon 45"/>
            <p:cNvSpPr/>
            <p:nvPr/>
          </p:nvSpPr>
          <p:spPr>
            <a:xfrm>
              <a:off x="3581212" y="3258388"/>
              <a:ext cx="1546514" cy="1579418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Hexagon 46"/>
            <p:cNvSpPr/>
            <p:nvPr/>
          </p:nvSpPr>
          <p:spPr>
            <a:xfrm>
              <a:off x="5293982" y="3394291"/>
              <a:ext cx="1085849" cy="975104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cxnSp>
          <p:nvCxnSpPr>
            <p:cNvPr id="48" name="Straight Connector 47"/>
            <p:cNvCxnSpPr>
              <a:stCxn id="45" idx="4"/>
              <a:endCxn id="46" idx="1"/>
            </p:cNvCxnSpPr>
            <p:nvPr/>
          </p:nvCxnSpPr>
          <p:spPr>
            <a:xfrm>
              <a:off x="3205409" y="3558437"/>
              <a:ext cx="375805" cy="30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6" idx="5"/>
              <a:endCxn id="47" idx="3"/>
            </p:cNvCxnSpPr>
            <p:nvPr/>
          </p:nvCxnSpPr>
          <p:spPr>
            <a:xfrm>
              <a:off x="5127724" y="3861670"/>
              <a:ext cx="166258" cy="20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570254" y="2607396"/>
            <a:ext cx="1932959" cy="891448"/>
            <a:chOff x="2707388" y="2562394"/>
            <a:chExt cx="3672443" cy="2275412"/>
          </a:xfrm>
        </p:grpSpPr>
        <p:sp>
          <p:nvSpPr>
            <p:cNvPr id="51" name="Oval 50"/>
            <p:cNvSpPr/>
            <p:nvPr/>
          </p:nvSpPr>
          <p:spPr>
            <a:xfrm>
              <a:off x="2707388" y="2562394"/>
              <a:ext cx="996042" cy="9960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52" name="Regular Pentagon 51"/>
            <p:cNvSpPr/>
            <p:nvPr/>
          </p:nvSpPr>
          <p:spPr>
            <a:xfrm>
              <a:off x="3581212" y="3258388"/>
              <a:ext cx="1546514" cy="1579418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>
              <a:off x="5293982" y="3394291"/>
              <a:ext cx="1085849" cy="975104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cxnSp>
          <p:nvCxnSpPr>
            <p:cNvPr id="54" name="Straight Connector 53"/>
            <p:cNvCxnSpPr>
              <a:stCxn id="51" idx="4"/>
              <a:endCxn id="52" idx="1"/>
            </p:cNvCxnSpPr>
            <p:nvPr/>
          </p:nvCxnSpPr>
          <p:spPr>
            <a:xfrm>
              <a:off x="3205409" y="3558437"/>
              <a:ext cx="375805" cy="30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5"/>
              <a:endCxn id="53" idx="3"/>
            </p:cNvCxnSpPr>
            <p:nvPr/>
          </p:nvCxnSpPr>
          <p:spPr>
            <a:xfrm>
              <a:off x="5127724" y="3861670"/>
              <a:ext cx="166258" cy="20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570254" y="1885277"/>
            <a:ext cx="1932959" cy="891448"/>
            <a:chOff x="2707388" y="2562394"/>
            <a:chExt cx="3672443" cy="2275412"/>
          </a:xfrm>
        </p:grpSpPr>
        <p:sp>
          <p:nvSpPr>
            <p:cNvPr id="57" name="Oval 56"/>
            <p:cNvSpPr/>
            <p:nvPr/>
          </p:nvSpPr>
          <p:spPr>
            <a:xfrm>
              <a:off x="2707388" y="2562394"/>
              <a:ext cx="996042" cy="9960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58" name="Regular Pentagon 57"/>
            <p:cNvSpPr/>
            <p:nvPr/>
          </p:nvSpPr>
          <p:spPr>
            <a:xfrm>
              <a:off x="3581212" y="3258388"/>
              <a:ext cx="1546514" cy="1579418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>
              <a:off x="5293982" y="3394291"/>
              <a:ext cx="1085849" cy="975104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cxnSp>
          <p:nvCxnSpPr>
            <p:cNvPr id="60" name="Straight Connector 59"/>
            <p:cNvCxnSpPr>
              <a:stCxn id="57" idx="4"/>
              <a:endCxn id="58" idx="1"/>
            </p:cNvCxnSpPr>
            <p:nvPr/>
          </p:nvCxnSpPr>
          <p:spPr>
            <a:xfrm>
              <a:off x="3205409" y="3558437"/>
              <a:ext cx="375805" cy="30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8" idx="5"/>
              <a:endCxn id="59" idx="3"/>
            </p:cNvCxnSpPr>
            <p:nvPr/>
          </p:nvCxnSpPr>
          <p:spPr>
            <a:xfrm>
              <a:off x="5127724" y="3861670"/>
              <a:ext cx="166258" cy="20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589092" y="1116807"/>
            <a:ext cx="1932959" cy="891448"/>
            <a:chOff x="2707388" y="2562394"/>
            <a:chExt cx="3672443" cy="2275412"/>
          </a:xfrm>
        </p:grpSpPr>
        <p:sp>
          <p:nvSpPr>
            <p:cNvPr id="63" name="Oval 62"/>
            <p:cNvSpPr/>
            <p:nvPr/>
          </p:nvSpPr>
          <p:spPr>
            <a:xfrm>
              <a:off x="2707388" y="2562394"/>
              <a:ext cx="996042" cy="9960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4" name="Regular Pentagon 63"/>
            <p:cNvSpPr/>
            <p:nvPr/>
          </p:nvSpPr>
          <p:spPr>
            <a:xfrm>
              <a:off x="3581212" y="3258388"/>
              <a:ext cx="1546514" cy="1579418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>
              <a:off x="5293982" y="3394291"/>
              <a:ext cx="1085849" cy="975104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cxnSp>
          <p:nvCxnSpPr>
            <p:cNvPr id="66" name="Straight Connector 65"/>
            <p:cNvCxnSpPr>
              <a:stCxn id="63" idx="4"/>
              <a:endCxn id="64" idx="1"/>
            </p:cNvCxnSpPr>
            <p:nvPr/>
          </p:nvCxnSpPr>
          <p:spPr>
            <a:xfrm>
              <a:off x="3205409" y="3558437"/>
              <a:ext cx="375805" cy="30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4" idx="5"/>
              <a:endCxn id="65" idx="3"/>
            </p:cNvCxnSpPr>
            <p:nvPr/>
          </p:nvCxnSpPr>
          <p:spPr>
            <a:xfrm>
              <a:off x="5127724" y="3861670"/>
              <a:ext cx="166258" cy="20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589092" y="383903"/>
            <a:ext cx="1932959" cy="891448"/>
            <a:chOff x="2707388" y="2562394"/>
            <a:chExt cx="3672443" cy="2275412"/>
          </a:xfrm>
        </p:grpSpPr>
        <p:sp>
          <p:nvSpPr>
            <p:cNvPr id="69" name="Oval 68"/>
            <p:cNvSpPr/>
            <p:nvPr/>
          </p:nvSpPr>
          <p:spPr>
            <a:xfrm>
              <a:off x="2707388" y="2562394"/>
              <a:ext cx="996042" cy="9960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0" name="Regular Pentagon 69"/>
            <p:cNvSpPr/>
            <p:nvPr/>
          </p:nvSpPr>
          <p:spPr>
            <a:xfrm>
              <a:off x="3581212" y="3258388"/>
              <a:ext cx="1546514" cy="1579418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>
              <a:off x="5293982" y="3394291"/>
              <a:ext cx="1085849" cy="975104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cxnSp>
          <p:nvCxnSpPr>
            <p:cNvPr id="72" name="Straight Connector 71"/>
            <p:cNvCxnSpPr>
              <a:stCxn id="69" idx="4"/>
              <a:endCxn id="70" idx="1"/>
            </p:cNvCxnSpPr>
            <p:nvPr/>
          </p:nvCxnSpPr>
          <p:spPr>
            <a:xfrm>
              <a:off x="3205409" y="3558437"/>
              <a:ext cx="375805" cy="30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0" idx="5"/>
              <a:endCxn id="71" idx="3"/>
            </p:cNvCxnSpPr>
            <p:nvPr/>
          </p:nvCxnSpPr>
          <p:spPr>
            <a:xfrm>
              <a:off x="5127724" y="3861670"/>
              <a:ext cx="166258" cy="20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>
            <a:stCxn id="17" idx="6"/>
            <a:endCxn id="34" idx="2"/>
          </p:cNvCxnSpPr>
          <p:nvPr/>
        </p:nvCxnSpPr>
        <p:spPr>
          <a:xfrm flipV="1">
            <a:off x="7094512" y="5622355"/>
            <a:ext cx="91132" cy="406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3" idx="5"/>
            <a:endCxn id="40" idx="2"/>
          </p:cNvCxnSpPr>
          <p:nvPr/>
        </p:nvCxnSpPr>
        <p:spPr>
          <a:xfrm flipV="1">
            <a:off x="7017736" y="4938648"/>
            <a:ext cx="167908" cy="125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39" idx="6"/>
            <a:endCxn id="46" idx="2"/>
          </p:cNvCxnSpPr>
          <p:nvPr/>
        </p:nvCxnSpPr>
        <p:spPr>
          <a:xfrm flipV="1">
            <a:off x="7094512" y="4238049"/>
            <a:ext cx="91132" cy="42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5" idx="6"/>
            <a:endCxn id="52" idx="2"/>
          </p:cNvCxnSpPr>
          <p:nvPr/>
        </p:nvCxnSpPr>
        <p:spPr>
          <a:xfrm flipV="1">
            <a:off x="7094512" y="3498842"/>
            <a:ext cx="91132" cy="428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51" idx="6"/>
            <a:endCxn id="58" idx="2"/>
          </p:cNvCxnSpPr>
          <p:nvPr/>
        </p:nvCxnSpPr>
        <p:spPr>
          <a:xfrm flipV="1">
            <a:off x="7094512" y="2776723"/>
            <a:ext cx="91132" cy="257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7" idx="6"/>
            <a:endCxn id="64" idx="2"/>
          </p:cNvCxnSpPr>
          <p:nvPr/>
        </p:nvCxnSpPr>
        <p:spPr>
          <a:xfrm flipV="1">
            <a:off x="7094512" y="2008253"/>
            <a:ext cx="109970" cy="721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63" idx="6"/>
            <a:endCxn id="70" idx="2"/>
          </p:cNvCxnSpPr>
          <p:nvPr/>
        </p:nvCxnSpPr>
        <p:spPr>
          <a:xfrm flipV="1">
            <a:off x="7113350" y="1275349"/>
            <a:ext cx="91132" cy="36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ight Brace 94"/>
          <p:cNvSpPr/>
          <p:nvPr/>
        </p:nvSpPr>
        <p:spPr>
          <a:xfrm rot="10800000">
            <a:off x="5733258" y="282807"/>
            <a:ext cx="1251284" cy="643206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16200000">
            <a:off x="3490610" y="3162302"/>
            <a:ext cx="38906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Polymer:  Nucleic Acid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5921" y="3760556"/>
            <a:ext cx="124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Monomer: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0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1863500" y="365126"/>
            <a:ext cx="1951797" cy="5975404"/>
            <a:chOff x="1863500" y="365126"/>
            <a:chExt cx="1951797" cy="5975404"/>
          </a:xfrm>
        </p:grpSpPr>
        <p:grpSp>
          <p:nvGrpSpPr>
            <p:cNvPr id="4" name="Group 3"/>
            <p:cNvGrpSpPr/>
            <p:nvPr/>
          </p:nvGrpSpPr>
          <p:grpSpPr>
            <a:xfrm>
              <a:off x="1863500" y="5449082"/>
              <a:ext cx="1932959" cy="891448"/>
              <a:chOff x="2707388" y="2562394"/>
              <a:chExt cx="3672443" cy="227541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6" name="Regular Pentagon 5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8" name="Straight Connector 7"/>
              <p:cNvCxnSpPr>
                <a:stCxn id="5" idx="4"/>
                <a:endCxn id="6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6" idx="5"/>
                <a:endCxn id="7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1863500" y="4712132"/>
              <a:ext cx="1932959" cy="891448"/>
              <a:chOff x="2707388" y="2562394"/>
              <a:chExt cx="3672443" cy="2275412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2" name="Regular Pentagon 11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Hexagon 12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14" name="Straight Connector 13"/>
              <p:cNvCxnSpPr>
                <a:stCxn id="11" idx="4"/>
                <a:endCxn id="12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2" idx="5"/>
                <a:endCxn id="13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1863500" y="4028425"/>
              <a:ext cx="1932959" cy="891448"/>
              <a:chOff x="2707388" y="2562394"/>
              <a:chExt cx="3672443" cy="227541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8" name="Regular Pentagon 17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20" name="Straight Connector 19"/>
              <p:cNvCxnSpPr>
                <a:stCxn id="17" idx="4"/>
                <a:endCxn id="18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8" idx="5"/>
                <a:endCxn id="19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1863500" y="3327826"/>
              <a:ext cx="1932959" cy="891448"/>
              <a:chOff x="2707388" y="2562394"/>
              <a:chExt cx="3672443" cy="2275412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4" name="Regular Pentagon 23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26" name="Straight Connector 25"/>
              <p:cNvCxnSpPr>
                <a:stCxn id="23" idx="4"/>
                <a:endCxn id="24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4" idx="5"/>
                <a:endCxn id="25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1863500" y="2588619"/>
              <a:ext cx="1932959" cy="891448"/>
              <a:chOff x="2707388" y="2562394"/>
              <a:chExt cx="3672443" cy="227541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30" name="Regular Pentagon 29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32" name="Straight Connector 31"/>
              <p:cNvCxnSpPr>
                <a:stCxn id="29" idx="4"/>
                <a:endCxn id="30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0" idx="5"/>
                <a:endCxn id="31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1863500" y="1866500"/>
              <a:ext cx="1932959" cy="891448"/>
              <a:chOff x="2707388" y="2562394"/>
              <a:chExt cx="3672443" cy="227541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36" name="Regular Pentagon 35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38" name="Straight Connector 37"/>
              <p:cNvCxnSpPr>
                <a:stCxn id="35" idx="4"/>
                <a:endCxn id="36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5"/>
                <a:endCxn id="37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1882338" y="1098030"/>
              <a:ext cx="1932959" cy="891448"/>
              <a:chOff x="2707388" y="2562394"/>
              <a:chExt cx="3672443" cy="2275412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42" name="Regular Pentagon 41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Hexagon 42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44" name="Straight Connector 43"/>
              <p:cNvCxnSpPr>
                <a:stCxn id="41" idx="4"/>
                <a:endCxn id="42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2" idx="5"/>
                <a:endCxn id="43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1882338" y="365126"/>
              <a:ext cx="1932959" cy="891448"/>
              <a:chOff x="2707388" y="2562394"/>
              <a:chExt cx="3672443" cy="227541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48" name="Regular Pentagon 47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Hexagon 48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50" name="Straight Connector 49"/>
              <p:cNvCxnSpPr>
                <a:stCxn id="47" idx="4"/>
                <a:endCxn id="48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5"/>
                <a:endCxn id="49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>
              <a:stCxn id="5" idx="6"/>
              <a:endCxn id="12" idx="2"/>
            </p:cNvCxnSpPr>
            <p:nvPr/>
          </p:nvCxnSpPr>
          <p:spPr>
            <a:xfrm flipV="1">
              <a:off x="2387758" y="5603578"/>
              <a:ext cx="91132" cy="406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1" idx="5"/>
              <a:endCxn id="18" idx="2"/>
            </p:cNvCxnSpPr>
            <p:nvPr/>
          </p:nvCxnSpPr>
          <p:spPr>
            <a:xfrm flipV="1">
              <a:off x="2310982" y="4919871"/>
              <a:ext cx="167908" cy="1253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7" idx="6"/>
              <a:endCxn id="24" idx="2"/>
            </p:cNvCxnSpPr>
            <p:nvPr/>
          </p:nvCxnSpPr>
          <p:spPr>
            <a:xfrm flipV="1">
              <a:off x="2387758" y="4219272"/>
              <a:ext cx="91132" cy="42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3" idx="6"/>
              <a:endCxn id="30" idx="2"/>
            </p:cNvCxnSpPr>
            <p:nvPr/>
          </p:nvCxnSpPr>
          <p:spPr>
            <a:xfrm flipV="1">
              <a:off x="2387758" y="3480065"/>
              <a:ext cx="91132" cy="428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9" idx="6"/>
              <a:endCxn id="36" idx="2"/>
            </p:cNvCxnSpPr>
            <p:nvPr/>
          </p:nvCxnSpPr>
          <p:spPr>
            <a:xfrm flipV="1">
              <a:off x="2387758" y="2757946"/>
              <a:ext cx="91132" cy="257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5" idx="6"/>
              <a:endCxn id="42" idx="2"/>
            </p:cNvCxnSpPr>
            <p:nvPr/>
          </p:nvCxnSpPr>
          <p:spPr>
            <a:xfrm flipV="1">
              <a:off x="2387758" y="1989476"/>
              <a:ext cx="109970" cy="721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1" idx="6"/>
              <a:endCxn id="48" idx="2"/>
            </p:cNvCxnSpPr>
            <p:nvPr/>
          </p:nvCxnSpPr>
          <p:spPr>
            <a:xfrm flipV="1">
              <a:off x="2406596" y="1256572"/>
              <a:ext cx="91132" cy="365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4048434" y="492363"/>
            <a:ext cx="1951797" cy="5975404"/>
            <a:chOff x="4828081" y="428425"/>
            <a:chExt cx="1951797" cy="5975404"/>
          </a:xfrm>
        </p:grpSpPr>
        <p:grpSp>
          <p:nvGrpSpPr>
            <p:cNvPr id="59" name="Group 58"/>
            <p:cNvGrpSpPr/>
            <p:nvPr/>
          </p:nvGrpSpPr>
          <p:grpSpPr>
            <a:xfrm>
              <a:off x="4828081" y="5512381"/>
              <a:ext cx="1932959" cy="891448"/>
              <a:chOff x="2707388" y="2562394"/>
              <a:chExt cx="3672443" cy="2275412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61" name="Regular Pentagon 60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Hexagon 61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63" name="Straight Connector 62"/>
              <p:cNvCxnSpPr>
                <a:stCxn id="60" idx="4"/>
                <a:endCxn id="61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1" idx="5"/>
                <a:endCxn id="62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4828081" y="4775431"/>
              <a:ext cx="1932959" cy="891448"/>
              <a:chOff x="2707388" y="2562394"/>
              <a:chExt cx="3672443" cy="2275412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67" name="Regular Pentagon 66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Hexagon 67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69" name="Straight Connector 68"/>
              <p:cNvCxnSpPr>
                <a:stCxn id="66" idx="4"/>
                <a:endCxn id="67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7" idx="5"/>
                <a:endCxn id="68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4828081" y="4091724"/>
              <a:ext cx="1932959" cy="891448"/>
              <a:chOff x="2707388" y="2562394"/>
              <a:chExt cx="3672443" cy="2275412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73" name="Regular Pentagon 72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Hexagon 73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75" name="Straight Connector 74"/>
              <p:cNvCxnSpPr>
                <a:stCxn id="72" idx="4"/>
                <a:endCxn id="73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3" idx="5"/>
                <a:endCxn id="74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828081" y="3391125"/>
              <a:ext cx="1932959" cy="891448"/>
              <a:chOff x="2707388" y="2562394"/>
              <a:chExt cx="3672443" cy="2275412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79" name="Regular Pentagon 78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Hexagon 79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81" name="Straight Connector 80"/>
              <p:cNvCxnSpPr>
                <a:stCxn id="78" idx="4"/>
                <a:endCxn id="79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9" idx="5"/>
                <a:endCxn id="80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4828081" y="2651918"/>
              <a:ext cx="1932959" cy="891448"/>
              <a:chOff x="2707388" y="2562394"/>
              <a:chExt cx="3672443" cy="2275412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85" name="Regular Pentagon 84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Hexagon 85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87" name="Straight Connector 86"/>
              <p:cNvCxnSpPr>
                <a:stCxn id="84" idx="4"/>
                <a:endCxn id="85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85" idx="5"/>
                <a:endCxn id="86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4828081" y="1929799"/>
              <a:ext cx="1932959" cy="891448"/>
              <a:chOff x="2707388" y="2562394"/>
              <a:chExt cx="3672443" cy="2275412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91" name="Regular Pentagon 90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Hexagon 91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93" name="Straight Connector 92"/>
              <p:cNvCxnSpPr>
                <a:stCxn id="90" idx="4"/>
                <a:endCxn id="91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91" idx="5"/>
                <a:endCxn id="92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4846919" y="1161329"/>
              <a:ext cx="1932959" cy="891448"/>
              <a:chOff x="2707388" y="2562394"/>
              <a:chExt cx="3672443" cy="2275412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97" name="Regular Pentagon 96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Hexagon 97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99" name="Straight Connector 98"/>
              <p:cNvCxnSpPr>
                <a:stCxn id="96" idx="4"/>
                <a:endCxn id="97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7" idx="5"/>
                <a:endCxn id="98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4846919" y="428425"/>
              <a:ext cx="1932959" cy="891448"/>
              <a:chOff x="2707388" y="2562394"/>
              <a:chExt cx="3672443" cy="2275412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2707388" y="2562394"/>
                <a:ext cx="996042" cy="99604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3" name="Regular Pentagon 102"/>
              <p:cNvSpPr/>
              <p:nvPr/>
            </p:nvSpPr>
            <p:spPr>
              <a:xfrm>
                <a:off x="3581212" y="3258388"/>
                <a:ext cx="1546514" cy="157941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Hexagon 103"/>
              <p:cNvSpPr/>
              <p:nvPr/>
            </p:nvSpPr>
            <p:spPr>
              <a:xfrm>
                <a:off x="5293982" y="3394291"/>
                <a:ext cx="1085849" cy="975104"/>
              </a:xfrm>
              <a:prstGeom prst="hexagon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105" name="Straight Connector 104"/>
              <p:cNvCxnSpPr>
                <a:stCxn id="102" idx="4"/>
                <a:endCxn id="103" idx="1"/>
              </p:cNvCxnSpPr>
              <p:nvPr/>
            </p:nvCxnSpPr>
            <p:spPr>
              <a:xfrm>
                <a:off x="3205409" y="3558437"/>
                <a:ext cx="375805" cy="303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3" idx="5"/>
                <a:endCxn id="104" idx="3"/>
              </p:cNvCxnSpPr>
              <p:nvPr/>
            </p:nvCxnSpPr>
            <p:spPr>
              <a:xfrm>
                <a:off x="5127724" y="3861670"/>
                <a:ext cx="166258" cy="201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Straight Connector 106"/>
            <p:cNvCxnSpPr>
              <a:stCxn id="60" idx="6"/>
              <a:endCxn id="67" idx="2"/>
            </p:cNvCxnSpPr>
            <p:nvPr/>
          </p:nvCxnSpPr>
          <p:spPr>
            <a:xfrm flipV="1">
              <a:off x="5352339" y="5666877"/>
              <a:ext cx="91132" cy="406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66" idx="5"/>
              <a:endCxn id="73" idx="2"/>
            </p:cNvCxnSpPr>
            <p:nvPr/>
          </p:nvCxnSpPr>
          <p:spPr>
            <a:xfrm flipV="1">
              <a:off x="5275563" y="4983170"/>
              <a:ext cx="167908" cy="1253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72" idx="6"/>
              <a:endCxn id="79" idx="2"/>
            </p:cNvCxnSpPr>
            <p:nvPr/>
          </p:nvCxnSpPr>
          <p:spPr>
            <a:xfrm flipV="1">
              <a:off x="5352339" y="4282571"/>
              <a:ext cx="91132" cy="42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78" idx="6"/>
              <a:endCxn id="85" idx="2"/>
            </p:cNvCxnSpPr>
            <p:nvPr/>
          </p:nvCxnSpPr>
          <p:spPr>
            <a:xfrm flipV="1">
              <a:off x="5352339" y="3543364"/>
              <a:ext cx="91132" cy="428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84" idx="6"/>
              <a:endCxn id="91" idx="2"/>
            </p:cNvCxnSpPr>
            <p:nvPr/>
          </p:nvCxnSpPr>
          <p:spPr>
            <a:xfrm flipV="1">
              <a:off x="5352339" y="2821245"/>
              <a:ext cx="91132" cy="257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90" idx="6"/>
              <a:endCxn id="97" idx="2"/>
            </p:cNvCxnSpPr>
            <p:nvPr/>
          </p:nvCxnSpPr>
          <p:spPr>
            <a:xfrm flipV="1">
              <a:off x="5352339" y="2052775"/>
              <a:ext cx="109970" cy="721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96" idx="6"/>
              <a:endCxn id="103" idx="2"/>
            </p:cNvCxnSpPr>
            <p:nvPr/>
          </p:nvCxnSpPr>
          <p:spPr>
            <a:xfrm flipV="1">
              <a:off x="5371177" y="1319871"/>
              <a:ext cx="91132" cy="365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6487427" y="77002"/>
            <a:ext cx="2502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 is made up of two nucleic acid strands (double stranded)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0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328</Words>
  <Application>Microsoft Office PowerPoint</Application>
  <PresentationFormat>On-screen Show (4:3)</PresentationFormat>
  <Paragraphs>143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Unit 07 </vt:lpstr>
      <vt:lpstr>Nucleic Acids</vt:lpstr>
      <vt:lpstr>PowerPoint Presentation</vt:lpstr>
      <vt:lpstr>What is DNA?</vt:lpstr>
      <vt:lpstr>DNA Structure</vt:lpstr>
      <vt:lpstr>DNA Structure</vt:lpstr>
      <vt:lpstr>DNA is a Nucleic Acid</vt:lpstr>
      <vt:lpstr>PowerPoint Presentation</vt:lpstr>
      <vt:lpstr>PowerPoint Presentation</vt:lpstr>
      <vt:lpstr>NUCLEOTIDES</vt:lpstr>
      <vt:lpstr>NUCLEOTIDES</vt:lpstr>
      <vt:lpstr>4 Nucleotides</vt:lpstr>
      <vt:lpstr>4 Nucleotides</vt:lpstr>
      <vt:lpstr>Purines and Pyrimidines</vt:lpstr>
      <vt:lpstr>DNA Structure</vt:lpstr>
      <vt:lpstr>DNA Structure</vt:lpstr>
      <vt:lpstr>Chagraff’s Rule - Base Pairing</vt:lpstr>
      <vt:lpstr>PowerPoint Presentation</vt:lpstr>
      <vt:lpstr>DNA Structure</vt:lpstr>
      <vt:lpstr>Review Questions</vt:lpstr>
      <vt:lpstr>DNA Structure WS Directions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07</dc:title>
  <dc:creator>Roderick, Teri</dc:creator>
  <cp:lastModifiedBy>Roderick, Teri</cp:lastModifiedBy>
  <cp:revision>10</cp:revision>
  <dcterms:created xsi:type="dcterms:W3CDTF">2016-02-03T16:07:14Z</dcterms:created>
  <dcterms:modified xsi:type="dcterms:W3CDTF">2016-02-05T21:38:09Z</dcterms:modified>
</cp:coreProperties>
</file>