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67" r:id="rId5"/>
    <p:sldId id="269" r:id="rId6"/>
    <p:sldId id="268" r:id="rId7"/>
    <p:sldId id="270" r:id="rId8"/>
    <p:sldId id="271" r:id="rId9"/>
    <p:sldId id="261" r:id="rId10"/>
    <p:sldId id="263" r:id="rId11"/>
    <p:sldId id="273" r:id="rId12"/>
    <p:sldId id="383" r:id="rId13"/>
    <p:sldId id="275" r:id="rId14"/>
    <p:sldId id="272" r:id="rId15"/>
    <p:sldId id="277" r:id="rId16"/>
    <p:sldId id="264" r:id="rId17"/>
    <p:sldId id="262" r:id="rId18"/>
    <p:sldId id="306" r:id="rId19"/>
    <p:sldId id="309" r:id="rId20"/>
    <p:sldId id="278" r:id="rId21"/>
    <p:sldId id="279" r:id="rId22"/>
    <p:sldId id="301" r:id="rId23"/>
    <p:sldId id="280" r:id="rId24"/>
    <p:sldId id="297" r:id="rId25"/>
    <p:sldId id="310" r:id="rId26"/>
    <p:sldId id="312" r:id="rId27"/>
    <p:sldId id="313" r:id="rId28"/>
    <p:sldId id="315" r:id="rId29"/>
    <p:sldId id="316" r:id="rId30"/>
    <p:sldId id="314" r:id="rId31"/>
    <p:sldId id="318" r:id="rId32"/>
    <p:sldId id="308" r:id="rId33"/>
    <p:sldId id="323" r:id="rId34"/>
    <p:sldId id="324" r:id="rId35"/>
    <p:sldId id="317" r:id="rId36"/>
    <p:sldId id="319" r:id="rId37"/>
    <p:sldId id="320" r:id="rId38"/>
    <p:sldId id="325" r:id="rId39"/>
    <p:sldId id="321" r:id="rId40"/>
    <p:sldId id="283" r:id="rId41"/>
    <p:sldId id="285" r:id="rId42"/>
    <p:sldId id="286" r:id="rId43"/>
    <p:sldId id="284" r:id="rId44"/>
    <p:sldId id="287" r:id="rId45"/>
    <p:sldId id="288" r:id="rId46"/>
    <p:sldId id="282" r:id="rId47"/>
    <p:sldId id="289" r:id="rId48"/>
    <p:sldId id="290" r:id="rId49"/>
    <p:sldId id="291" r:id="rId50"/>
    <p:sldId id="292" r:id="rId51"/>
    <p:sldId id="296" r:id="rId52"/>
    <p:sldId id="299" r:id="rId53"/>
    <p:sldId id="335" r:id="rId54"/>
    <p:sldId id="326" r:id="rId55"/>
    <p:sldId id="294" r:id="rId56"/>
    <p:sldId id="295" r:id="rId57"/>
    <p:sldId id="327" r:id="rId58"/>
    <p:sldId id="328" r:id="rId59"/>
    <p:sldId id="330" r:id="rId60"/>
    <p:sldId id="331" r:id="rId61"/>
    <p:sldId id="300" r:id="rId62"/>
    <p:sldId id="336" r:id="rId63"/>
    <p:sldId id="338" r:id="rId64"/>
    <p:sldId id="341" r:id="rId65"/>
    <p:sldId id="342" r:id="rId66"/>
    <p:sldId id="339" r:id="rId67"/>
    <p:sldId id="343" r:id="rId68"/>
    <p:sldId id="344" r:id="rId69"/>
    <p:sldId id="345" r:id="rId70"/>
    <p:sldId id="346" r:id="rId71"/>
    <p:sldId id="378" r:id="rId72"/>
    <p:sldId id="347" r:id="rId73"/>
    <p:sldId id="350" r:id="rId74"/>
    <p:sldId id="349" r:id="rId75"/>
    <p:sldId id="379" r:id="rId76"/>
    <p:sldId id="370" r:id="rId77"/>
    <p:sldId id="337" r:id="rId78"/>
    <p:sldId id="352" r:id="rId79"/>
    <p:sldId id="384" r:id="rId80"/>
    <p:sldId id="351" r:id="rId81"/>
    <p:sldId id="381" r:id="rId82"/>
    <p:sldId id="371" r:id="rId83"/>
    <p:sldId id="356" r:id="rId84"/>
    <p:sldId id="357" r:id="rId85"/>
    <p:sldId id="354" r:id="rId86"/>
    <p:sldId id="355" r:id="rId87"/>
    <p:sldId id="353" r:id="rId88"/>
    <p:sldId id="382" r:id="rId89"/>
    <p:sldId id="369" r:id="rId90"/>
    <p:sldId id="373" r:id="rId91"/>
    <p:sldId id="374" r:id="rId92"/>
    <p:sldId id="359" r:id="rId93"/>
    <p:sldId id="360" r:id="rId94"/>
    <p:sldId id="362" r:id="rId95"/>
    <p:sldId id="363" r:id="rId96"/>
    <p:sldId id="361" r:id="rId97"/>
    <p:sldId id="375" r:id="rId98"/>
    <p:sldId id="366" r:id="rId99"/>
    <p:sldId id="367" r:id="rId100"/>
    <p:sldId id="365" r:id="rId101"/>
    <p:sldId id="364" r:id="rId102"/>
    <p:sldId id="368" r:id="rId103"/>
    <p:sldId id="348" r:id="rId104"/>
    <p:sldId id="358" r:id="rId105"/>
    <p:sldId id="376" r:id="rId106"/>
    <p:sldId id="386" r:id="rId107"/>
    <p:sldId id="385" r:id="rId108"/>
    <p:sldId id="380" r:id="rId109"/>
    <p:sldId id="377" r:id="rId110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erick, Teri" initials="RT" lastIdx="1" clrIdx="0">
    <p:extLst>
      <p:ext uri="{19B8F6BF-5375-455C-9EA6-DF929625EA0E}">
        <p15:presenceInfo xmlns:p15="http://schemas.microsoft.com/office/powerpoint/2012/main" userId="S-1-5-21-172434320-657810488-1862565094-247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01E"/>
    <a:srgbClr val="9A90C3"/>
    <a:srgbClr val="FFC700"/>
    <a:srgbClr val="F45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3-12T19:30:01.8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6003 11683 0,'0'0'62,"0"25"-46,-25-25-16,25 25 15,0-25-15,0 24 16,0 1-16,0-25 16,0 25-16,0-25 15,0 25-15,0 0 16,0-25-16,0 24 15,0-24-15,0 25 16,0-25-16,0 25 16,0 0-16,0-25 15,0 25-15,0-25 16,0 24-16,0 1 15,0-25-15,0 25 16,0-25 0,0 50-16,0-50 15,0 24-15,0 1 16,0 0-16,0 0 15,0-25-15,0 25 16,0 0-16,25-1 16,-25 1-16,0 0 15,0 0-15,0 0 16,25-1-16,-25 1 15,24 0-15,-24-25 16,25 50-16,-25-50 16,25 24-16,-25-24 15,25 0-15,0 25 16,-25 0-1,24-25 1,-24 0-16,25 0 16,-25 0-16,25 0 15,0 0 1,0 0 15,-1-25-15,-24 0-16,25 25 15,-25-24-15,25 24 16,0-25-16,-25 25 15,25-25-15,-25 25 16,24-25-16,1 0 16,-25 1-16,0 24 15,25-25-15,-25 25 16,0-25-16,25 0 15,-25 0-15,0 25 16,0-24-16,25 24 16,-25-25-16,0 0 15,0 0-15,0 0 16,0 0-16,0 25 15,0-49-15,0 49 16,0-25-16,0 0 16,0 0-16,0 1 15,0 24-15,0-50 16,0 50-16,0-25 15,0 0-15,0 1 16,0 24 0,0-25-1,0 25-15,0-50 16,0 50-1</inkml:trace>
  <inkml:trace contextRef="#ctx0" brushRef="#br0" timeOffset="1414.8585">6077 15875 0,'0'0'31,"0"-25"-15,0-24 0,0 24-16,0-25 15,0 1-15,0-51 16,0 51-16,0-26 15,0 51-15,0-1 16,0-25-16,0 25 16,0-24-16,0 24 15,0 0-15,0 0 16,0-24-16,0 24 15,0 0-15,25 0 16,-25 0-16,0 25 16,25 0 62,24 0-63,-24 25-15,0 0 16,25 0-16,-1 24 15,1-49-15,-50 25 16,25 0 0,-25 0-16,24 0 15,-24-1-15,25-24 16,-25 25-16,0 0 15,0 0-15,0 0 16,0 0-16,0-1 16,0 1-16,0 0 15,0 25-15,0-50 16,0 24-16,25 26 15,-25-25-15,0 0 16,0-1-16,0-24 16,0 25-16,25 0 15,-25-25-15,0 25 16,0-25-1,0 25-15,25-25 16,-25 24-16,0-24 16,0 25-16,0-25 15,0 25 1,0-25-16,0 25 15,24-25 32,-24 0-16,0 0-31</inkml:trace>
  <inkml:trace contextRef="#ctx0" brushRef="#br0" timeOffset="1870.8129">6127 15652 0,'0'0'78,"0"-25"-62,49 25-16,26 0 15,-26 0-15,-24 0 16,25-25-16,-50 25 16,0 0-1,0-25 1,0 25-16</inkml:trace>
  <inkml:trace contextRef="#ctx0" brushRef="#br0" timeOffset="3102.6897">8930 11981 0,'0'0'46,"0"-50"-30,-50 50 0,50-50-16,-50 50 15,50-24-15,-24 24 16,-1 0-16,25-25 15,-25 0-15,25 25 16,-25 0-16,0 0 16,1 0-1,24 0-15,-50 0 16,25 0-16,25 0 15,-25 0-15,1 25 16,-1 0-16,0-1 16,25 1-16,-25 25 15,0-1-15,25 1 16,0 0-16,0 24 15,0-24-15,0-25 16,0-1-16,0 26 16,0-25-16,0 0 15,0 24-15,0-24 16,25 25-16,0-50 15,0 49-15,0-49 16,-1 25 0,-24-25-16,25 0 15,0 0-15,0 0 16,0 0-16,-1 0 15,26 0-15,0 0 16,-26 0-16,1 0 16,25 0-16,-50 0 15,49 0-15,-49 0 16,25 0-16,-25 0 15,25 0 1,-25 0 15</inkml:trace>
  <inkml:trace contextRef="#ctx0" brushRef="#br0" timeOffset="4158.5841">8731 14684 0,'0'0'15,"-25"0"-15,1-24 16,-1 24-16,0 0 15,0 0-15,-24 0 16,24 0-16,0-25 16,25 25-1,-25 0-15,0 0 16,25 0-16,0 0 15,-24 0-15,24 49 16,0-24 0,0 25-16,0-1 15,0 1-15,0 0 16,0-1-16,0 1 15,0-1-15,0 26 16,0-26-16,0-24 16,24 0-16,-24 25 15,25-26-15,-25 1 16,25-25-16,-25 25 15,25 0-15,-25-25 16,0 0-16,0 25 16,25-25-16,-1 0 15,-24 0-15,25 0 16,0 0-1,0 0-15,0 0 16,-25 0-16,24-25 16,-24 0-16,25 25 15,-25 0-15,0-25 16,25 25-16,-25-25 15,0 25-15,0-24 16</inkml:trace>
  <inkml:trace contextRef="#ctx0" brushRef="#br0" timeOffset="4766.5233">8582 15230 0,'0'-25'0,"0"25"15,25 0-15,0 0 16,-25 0-16,25 0 15,0 0-15,-1 0 16,-24 0 0,25 0-16,0 0 15,0 0 1,-25 0-16,25 0 15,-25 0-15,24 0 16,-24 0 31,0 25-32,0 25-15,50-1 16,-50-24-16,0 25 16,25-25-16,-25 24 15,0-24-15,0 0 16,0 0-16,0-25 15,0 24-15,0-24 16,25 0-16,-25 0 47,24 0-32</inkml:trace>
  <inkml:trace contextRef="#ctx0" brushRef="#br0" timeOffset="5870.4129">10790 11956 0,'0'25'31,"0"-1"-16,0 1-15,0 25 16,0-1 0,0 1-16,0 0 15,0-1-15,0 1 16,0 24-16,0-49 15,25 25-15,0-25 16,-25-1-16,24 26 16,1-50-16,0 25 15,0 0-15,49-1 16,-49 1-16,25-25 15,-1 25-15,26 0 16,-50-25-16,-1 0 16,1 0-16,-25 0 15,25 0-15,0-25 16,-25 0-16,49-24 15,-49 24-15,50-25 16,-25-24-16,-25 24 16,0-24-16,0 24 15,0 1-15,0-26 16,0 25-16,0 26 15,0-1-15,0-25 16,0 1 0,0 49-16,0-25 15,0 0-15,0 0 16,0 25-16,0-25 15,0 1-15,0 24 16,0-25 0,0 25-16,0-25 31</inkml:trace>
  <inkml:trace contextRef="#ctx0" brushRef="#br0" timeOffset="7086.2913">10889 15131 0,'0'0'0,"0"-50"15,0 25-15,0-24 16,0-1-16,0 1 16,0-26-16,0 26 15,-25-1-15,25 0 16,0 1-16,-24-26 15,24 26-15,0-1 16,0 25-16,0-24 16,0 49-16,0-50 15,0 0-15,0 26 16,0-1-16,0-25 15,24 50 1,1-25-16,-25 25 16,0-24-16,25-1 15,-25 25-15,50 0 16,-50 0-16,24 0 15,-24 0-15,25 0 16,-25 0-16,25 0 16,-25 25-16,25-25 15,-25 24-15,49 1 16,-49 0-16,50 25 15,-25-26-15,-25 26 16,0-25-16,25 0 16,-25 0-16,0-25 15,0 24-15,0 26 16,0-25-16,0 24 15,0 1-15,0 0 16,0-1-16,0 1 16,0 24-16,0-24 15,0-1-15,0 1 16,0 0-16,0-1 15,0-24 1,0-25-16,0 50 16,0-50-16,25 0 78,-25 0-47</inkml:trace>
  <inkml:trace contextRef="#ctx0" brushRef="#br0" timeOffset="7558.2441">10988 14734 0,'0'0'94,"25"0"-78,25 0-16,24-25 15,-24 0-15,-25 25 16,0 0-16,-25 0 15,24 0-15,-24-24 16,25 24-16,0 0 16,-25 0 15</inkml:trace>
  <inkml:trace contextRef="#ctx0" brushRef="#br0" timeOffset="9462.0537">13246 14015 0,'-25'0'31,"25"24"-15,0 1-16,-25 50 16,25-26-16,0-24 15,0 25-15,0-1 16,0 26-16,0-26 15,0 26-15,0-26 16,0 1-16,25 24 16,0-24-16,-25-25 15,25 24-15,-1-24 16,1 0-16,0-25 15,0 50-15,-25-50 16,25 24-16,-25-24 16,24 0-1,-24 25-15,25-25 16,0 0-1,25 0 1,-26 0-16,1 0 16,50-25-16,-75 1 15,49 24-15,-49-50 16,25 25-16,0-24 15,-25-1-15,0 0 16,0 26-16,25-26 16,-25 0-16,24 1 15,-24-1-15,25 1 16,-25-26-16,0 25 15,0 26-15,0-26 16,0-24-16,0 49 16,0 0-16,0 0 15,0-24-15,0 24 16,0 0-16,0 0 15,0 25-15,0 0 16</inkml:trace>
  <inkml:trace contextRef="#ctx0" brushRef="#br0" timeOffset="10746.9252">13419 11832 0,'0'0'47,"0"-25"-47,0-25 15,0-24-15,0 0 16,0-1-16,0 26 15,0-1-15,0 0 16,0 1-16,0-26 16,0 75-16,0-24 15,0-26-15,0 25 16,0 0-16,0 25 15,0-25-15,0 25 16,0 0-16,0-24 16,0 24-1,0-25-15,25 25 16,-25 0-1,50 0 17,-25 0-32,24 49 15,26-49-15,-51 25 16,1 0-16,-25-25 15,25 0 1,-25 25-16,0-25 16,25 25-16,0 0 15,-25-25 1,0 24-16,0 1 15,0-25-15,0 25 16,0 0-16,0 0 16,0-1-16,0 51 15,0-26-15,0 1 16,0 0-16,0-1 15,0 26-15,0-51 16,0 1-16,0 0 16,0 0-16,24 0 15,-24-1-15,0 1 16,0 0-16,0-25 15,0 25-15,0 0 16,0-25-16,0 24 16,0-24-1,0 0 32,0-24-31,0-1-16,0 0 15,0 25-15</inkml:trace>
  <inkml:trace contextRef="#ctx0" brushRef="#br0" timeOffset="11261.8737">13469 11534 0,'0'0'31,"0"0"-31,0 0 15,50 0 1,-26 0-16,1 0 16,0 0-16,-25 0 15,50 0-15,-50 0 16,24 0-16,-24 0 15,25 0 1,-25 0 15,25 0 0,-25 0-15,25 0-16</inkml:trace>
  <inkml:trace contextRef="#ctx0" brushRef="#br0" timeOffset="12301.7697">16098 11385 0,'0'-24'15,"-49"-1"1,49 25-16,-50-25 15,-24 0-15,24 0 16,25 25-16,-24 0 16,24 0-16,0 0 15,0 0 1,25 0-1,-25 0 1,1 25-16,24 25 16,-50-50-16,50 49 15,-25-24-15,25 0 16,0 25-16,0-1 15,0 1-15,0-1 16,0 1-16,-25-25 16,25 0-16,0 24 15,0 26-15,0-26 16,25-24-16,0 25 15,0-50-15,0 49 16,-1-49-16,1 50 16,-25-50-16,50 25 15,-1-1-15,-24-24 16,50 25-16,-1-25 15,25 0-15,-49 0 16,-1 0-16,1 0 16,-25-49-16,0 24 15,-25 0-15,0-25 16,0 50-16,0-24 15,0-1 1,0 25 0</inkml:trace>
  <inkml:trace contextRef="#ctx0" brushRef="#br0" timeOffset="12885.7113">16049 11857 0,'0'0'47,"49"0"-31,1 0-16,-1 0 15,1 0 1,-50 0-16,50 0 62,-26 0-62,-24 0 16,25 0 0,-25 0-1,0 0 1,0 24-16,0 1 15,0 25-15,0-1 16,0 1-16,0 0 16,-25-1-16,25 26 15,-49-26-15,49 1 16,-25 0-16,25 24 15,0-24-15,0-1 16,0 1-16,0-1 16,0 1-16,0-50 15,0 25-15,0-25 47</inkml:trace>
  <inkml:trace contextRef="#ctx0" brushRef="#br0" timeOffset="13853.6145">15949 14610 0,'0'-25'0,"0"0"16,0 1-16,0 24 15,-24-50-15,24 50 16,-25-25-16,25 25 15,-25 0-15,25-25 16,-25 25-16,0 0 31,25 0-15,0 0-16,0 0 15,-24 25 1,24-25-16,0 25 16,0 0-16,-25 24 15,25-24-15,0 0 16,0 0-16,0 24 15,0-24-15,0 0 16,0 25-16,0-26 16,0 26-16,25 0 15,24-1-15,-24 1 16,49 24-16,-24-49 15,-25 49-15,49-49 16,-24 0-16,-25-25 16,24 25-16,-49 0 15,25-25-15,0 0 16,0 0-16,-1 0 15,1 0-15,0 0 16,-25 0-16,0 0 16,0 0-1,0-25-15,0 0 16,0 0-16,0 25 15,0-25 1,0 1-16,0-1 16,0 25-1</inkml:trace>
  <inkml:trace contextRef="#ctx0" brushRef="#br0" timeOffset="15293.4705">18331 11584 0,'-25'0'31,"25"49"-31,0 1 16,0 0-16,0-1 15,0 26-15,0-1 16,49 0-16,-49-24 15,50 0-15,-25-1 16,24-24-16,-24 0 16,0 0-16,0-25 15,0 0-15,-25 0 16,25 0-1,-25 0-15,49 0 16,-49 0-16,50-25 16,-25 25-16,-1-25 15,26-25-15,-25 26 16,0-26-16,-25 0 15,24-24-15,-24 24 16,0 1-16,0-26 16,0 1-16,0 24 15,0-24-15,0 24 16,0 1-16,0 24 15,0 0-15,0 25 16</inkml:trace>
  <inkml:trace contextRef="#ctx0" brushRef="#br0" timeOffset="16312.3685">18306 15354 0,'0'0'0,"0"-25"16,0-24-16,0 24 16,0-25-16,0-24 15,0 24-15,0 1 16,0-1-16,0 0 15,0-24-15,0 0 16,0-1-16,25 26 16,-1-1-16,-24 0 15,25 26-15,0-1 16,0-25-16,-25 50 15,25-25-15,-1 1 16,1-1-16,0 25 16,-25 0-16,0 0 46,25 0-46,0 0 16,-25 0-16,25 0 16,-25 25-1,24-25-15,-24 49 16,25-24-16,-25 0 15,0 49-15,0-24 16,0-1-16,0 1 16,0 0-16,0 24 15,0-24-15,0-26 16,0 1-16,0 0 15,0 0-15,0 0 16,0-1-16,0 1 16,0-25-16,25 25 15,-25 0-15,0 0 16,25-25-16,-25 24 31,25-24-31,-25 0 16,24 0-1,-24 25-15,25-25 16,25 0-16,-25 0 15</inkml:trace>
  <inkml:trace contextRef="#ctx0" brushRef="#br0" timeOffset="16949.3049">18355 14858 0,'0'0'47,"25"0"-31,0 0-16,-25-25 15,25 25-15,24-25 16,-24 25-16,25-24 16,-50 24-16,25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3-17T19:27:07.9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6003 11683 0,'0'0'62,"0"25"-46,-25-25-16,25 25 15,0-25-15,0 24 16,0 1-16,0-25 16,0 25-16,0-25 15,0 25-15,0 0 16,0-25-16,0 24 15,0-24-15,0 25 16,0-25-16,0 25 16,0 0-16,0-25 15,0 25-15,0-25 16,0 24-16,0 1 15,0-25-15,0 25 16,0-25 0,0 50-16,0-50 15,0 24-15,0 1 16,0 0-16,0 0 15,0-25-15,0 25 16,0 0-16,25-1 16,-25 1-16,0 0 15,0 0-15,0 0 16,25-1-16,-25 1 15,24 0-15,-24-25 16,25 50-16,-25-50 16,25 24-16,-25-24 15,25 0-15,0 25 16,-25 0-1,24-25 1,-24 0-16,25 0 16,-25 0-16,25 0 15,0 0 1,0 0 15,-1-25-15,-24 0-16,25 25 15,-25-24-15,25 24 16,0-25-16,-25 25 15,25-25-15,-25 25 16,24-25-16,1 0 16,-25 1-16,0 24 15,25-25-15,-25 25 16,0-25-16,25 0 15,-25 0-15,0 25 16,0-24-16,25 24 16,-25-25-16,0 0 15,0 0-15,0 0 16,0 0-16,0 25 15,0-49-15,0 49 16,0-25-16,0 0 16,0 0-16,0 1 15,0 24-15,0-50 16,0 50-16,0-25 15,0 0-15,0 1 16,0 24 0,0-25-1,0 25-15,0-50 16,0 50-1</inkml:trace>
  <inkml:trace contextRef="#ctx0" brushRef="#br0" timeOffset="1">6077 15875 0,'0'0'31,"0"-25"-15,0-24 0,0 24-16,0-25 15,0 1-15,0-51 16,0 51-16,0-26 15,0 51-15,0-1 16,0-25-16,0 25 16,0-24-16,0 24 15,0 0-15,0 0 16,0-24-16,0 24 15,0 0-15,25 0 16,-25 0-16,0 25 16,25 0 62,24 0-63,-24 25-15,0 0 16,25 0-16,-1 24 15,1-49-15,-50 25 16,25 0 0,-25 0-16,24 0 15,-24-1-15,25-24 16,-25 25-16,0 0 15,0 0-15,0 0 16,0 0-16,0-1 16,0 1-16,0 0 15,0 25-15,0-50 16,0 24-16,25 26 15,-25-25-15,0 0 16,0-1-16,0-24 16,0 25-16,25 0 15,-25-25-15,0 25 16,0-25-1,0 25-15,25-25 16,-25 24-16,0-24 16,0 25-16,0-25 15,0 25 1,0-25-16,0 25 15,24-25 32,-24 0-16,0 0-31</inkml:trace>
  <inkml:trace contextRef="#ctx0" brushRef="#br0" timeOffset="2">6127 15652 0,'0'0'78,"0"-25"-62,49 25-16,26 0 15,-26 0-15,-24 0 16,25-25-16,-50 25 16,0 0-1,0-25 1,0 25-16</inkml:trace>
  <inkml:trace contextRef="#ctx0" brushRef="#br0" timeOffset="3">8930 11981 0,'0'0'46,"0"-50"-30,-50 50 0,50-50-16,-50 50 15,50-24-15,-24 24 16,-1 0-16,25-25 15,-25 0-15,25 25 16,-25 0-16,0 0 16,1 0-1,24 0-15,-50 0 16,25 0-16,25 0 15,-25 0-15,1 25 16,-1 0-16,0-1 16,25 1-16,-25 25 15,0-1-15,25 1 16,0 0-16,0 24 15,0-24-15,0-25 16,0-1-16,0 26 16,0-25-16,0 0 15,0 24-15,0-24 16,25 25-16,0-50 15,0 49-15,0-49 16,-1 25 0,-24-25-16,25 0 15,0 0-15,0 0 16,0 0-16,-1 0 15,26 0-15,0 0 16,-26 0-16,1 0 16,25 0-16,-50 0 15,49 0-15,-49 0 16,25 0-16,-25 0 15,25 0 1,-25 0 15</inkml:trace>
  <inkml:trace contextRef="#ctx0" brushRef="#br0" timeOffset="4">8731 14684 0,'0'0'15,"-25"0"-15,1-24 16,-1 24-16,0 0 15,0 0-15,-24 0 16,24 0-16,0-25 16,25 25-1,-25 0-15,0 0 16,25 0-16,0 0 15,-24 0-15,24 49 16,0-24 0,0 25-16,0-1 15,0 1-15,0 0 16,0-1-16,0 1 15,0-1-15,0 26 16,0-26-16,0-24 16,24 0-16,-24 25 15,25-26-15,-25 1 16,25-25-16,-25 25 15,25 0-15,-25-25 16,0 0-16,0 25 16,25-25-16,-1 0 15,-24 0-15,25 0 16,0 0-1,0 0-15,0 0 16,-25 0-16,24-25 16,-24 0-16,25 25 15,-25 0-15,0-25 16,25 25-16,-25-25 15,0 25-15,0-24 16</inkml:trace>
  <inkml:trace contextRef="#ctx0" brushRef="#br0" timeOffset="5">8582 15230 0,'0'-25'0,"0"25"15,25 0-15,0 0 16,-25 0-16,25 0 15,0 0-15,-1 0 16,-24 0 0,25 0-16,0 0 15,0 0 1,-25 0-16,25 0 15,-25 0-15,24 0 16,-24 0 31,0 25-32,0 25-15,50-1 16,-50-24-16,0 25 16,25-25-16,-25 24 15,0-24-15,0 0 16,0 0-16,0-25 15,0 24-15,0-24 16,25 0-16,-25 0 47,24 0-32</inkml:trace>
  <inkml:trace contextRef="#ctx0" brushRef="#br0" timeOffset="6">10790 11956 0,'0'25'31,"0"-1"-16,0 1-15,0 25 16,0-1 0,0 1-16,0 0 15,0-1-15,0 1 16,0 24-16,0-49 15,25 25-15,0-25 16,-25-1-16,24 26 16,1-50-16,0 25 15,0 0-15,49-1 16,-49 1-16,25-25 15,-1 25-15,26 0 16,-50-25-16,-1 0 16,1 0-16,-25 0 15,25 0-15,0-25 16,-25 0-16,49-24 15,-49 24-15,50-25 16,-25-24-16,-25 24 16,0-24-16,0 24 15,0 1-15,0-26 16,0 25-16,0 26 15,0-1-15,0-25 16,0 1 0,0 49-16,0-25 15,0 0-15,0 0 16,0 25-16,0-25 15,0 1-15,0 24 16,0-25 0,0 25-16,0-25 31</inkml:trace>
  <inkml:trace contextRef="#ctx0" brushRef="#br0" timeOffset="7">10889 15131 0,'0'0'0,"0"-50"15,0 25-15,0-24 16,0-1-16,0 1 16,0-26-16,0 26 15,-25-1-15,25 0 16,0 1-16,-24-26 15,24 26-15,0-1 16,0 25-16,0-24 16,0 49-16,0-50 15,0 0-15,0 26 16,0-1-16,0-25 15,24 50 1,1-25-16,-25 25 16,0-24-16,25-1 15,-25 25-15,50 0 16,-50 0-16,24 0 15,-24 0-15,25 0 16,-25 0-16,25 0 16,-25 25-16,25-25 15,-25 24-15,49 1 16,-49 0-16,50 25 15,-25-26-15,-25 26 16,0-25-16,25 0 16,-25 0-16,0-25 15,0 24-15,0 26 16,0-25-16,0 24 15,0 1-15,0 0 16,0-1-16,0 1 16,0 24-16,0-24 15,0-1-15,0 1 16,0 0-16,0-1 15,0-24 1,0-25-16,0 50 16,0-50-16,25 0 78,-25 0-47</inkml:trace>
  <inkml:trace contextRef="#ctx0" brushRef="#br0" timeOffset="8">10988 14734 0,'0'0'94,"25"0"-78,25 0-16,24-25 15,-24 0-15,-25 25 16,0 0-16,-25 0 15,24 0-15,-24-24 16,25 24-16,0 0 16,-25 0 15</inkml:trace>
  <inkml:trace contextRef="#ctx0" brushRef="#br0" timeOffset="9">13246 14015 0,'-25'0'31,"25"24"-15,0 1-16,-25 50 16,25-26-16,0-24 15,0 25-15,0-1 16,0 26-16,0-26 15,0 26-15,0-26 16,0 1-16,25 24 16,0-24-16,-25-25 15,25 24-15,-1-24 16,1 0-16,0-25 15,0 50-15,-25-50 16,25 24-16,-25-24 16,24 0-1,-24 25-15,25-25 16,0 0-1,25 0 1,-26 0-16,1 0 16,50-25-16,-75 1 15,49 24-15,-49-50 16,25 25-16,0-24 15,-25-1-15,0 0 16,0 26-16,25-26 16,-25 0-16,24 1 15,-24-1-15,25 1 16,-25-26-16,0 25 15,0 26-15,0-26 16,0-24-16,0 49 16,0 0-16,0 0 15,0-24-15,0 24 16,0 0-16,0 0 15,0 25-15,0 0 16</inkml:trace>
  <inkml:trace contextRef="#ctx0" brushRef="#br0" timeOffset="10">13419 11832 0,'0'0'47,"0"-25"-47,0-25 15,0-24-15,0 0 16,0-1-16,0 26 15,0-1-15,0 0 16,0 1-16,0-26 16,0 75-16,0-24 15,0-26-15,0 25 16,0 0-16,0 25 15,0-25-15,0 25 16,0 0-16,0-24 16,0 24-1,0-25-15,25 25 16,-25 0-1,50 0 17,-25 0-32,24 49 15,26-49-15,-51 25 16,1 0-16,-25-25 15,25 0 1,-25 25-16,0-25 16,25 25-16,0 0 15,-25-25 1,0 24-16,0 1 15,0-25-15,0 25 16,0 0-16,0 0 16,0-1-16,0 51 15,0-26-15,0 1 16,0 0-16,0-1 15,0 26-15,0-51 16,0 1-16,0 0 16,0 0-16,24 0 15,-24-1-15,0 1 16,0 0-16,0-25 15,0 25-15,0 0 16,0-25-16,0 24 16,0-24-1,0 0 32,0-24-31,0-1-16,0 0 15,0 25-15</inkml:trace>
  <inkml:trace contextRef="#ctx0" brushRef="#br0" timeOffset="11">13469 11534 0,'0'0'31,"0"0"-31,0 0 15,50 0 1,-26 0-16,1 0 16,0 0-16,-25 0 15,50 0-15,-50 0 16,24 0-16,-24 0 15,25 0 1,-25 0 15,25 0 0,-25 0-15,25 0-16</inkml:trace>
  <inkml:trace contextRef="#ctx0" brushRef="#br0" timeOffset="12">16098 11385 0,'0'-24'15,"-49"-1"1,49 25-16,-50-25 15,-24 0-15,24 0 16,25 25-16,-24 0 16,24 0-16,0 0 15,0 0 1,25 0-1,-25 0 1,1 25-16,24 25 16,-50-50-16,50 49 15,-25-24-15,25 0 16,0 25-16,0-1 15,0 1-15,0-1 16,0 1-16,-25-25 16,25 0-16,0 24 15,0 26-15,0-26 16,25-24-16,0 25 15,0-50-15,0 49 16,-1-49-16,1 50 16,-25-50-16,50 25 15,-1-1-15,-24-24 16,50 25-16,-1-25 15,25 0-15,-49 0 16,-1 0-16,1 0 16,-25-49-16,0 24 15,-25 0-15,0-25 16,0 50-16,0-24 15,0-1 1,0 25 0</inkml:trace>
  <inkml:trace contextRef="#ctx0" brushRef="#br0" timeOffset="13">16049 11857 0,'0'0'47,"49"0"-31,1 0-16,-1 0 15,1 0 1,-50 0-16,50 0 62,-26 0-62,-24 0 16,25 0 0,-25 0-1,0 0 1,0 24-16,0 1 15,0 25-15,0-1 16,0 1-16,0 0 16,-25-1-16,25 26 15,-49-26-15,49 1 16,-25 0-16,25 24 15,0-24-15,0-1 16,0 1-16,0-1 16,0 1-16,0-50 15,0 25-15,0-25 47</inkml:trace>
  <inkml:trace contextRef="#ctx0" brushRef="#br0" timeOffset="14">15949 14610 0,'0'-25'0,"0"0"16,0 1-16,0 24 15,-24-50-15,24 50 16,-25-25-16,25 25 15,-25 0-15,25-25 16,-25 25-16,0 0 31,25 0-15,0 0-16,0 0 15,-24 25 1,24-25-16,0 25 16,0 0-16,-25 24 15,25-24-15,0 0 16,0 0-16,0 24 15,0-24-15,0 0 16,0 25-16,0-26 16,0 26-16,25 0 15,24-1-15,-24 1 16,49 24-16,-24-49 15,-25 49-15,49-49 16,-24 0-16,-25-25 16,24 25-16,-49 0 15,25-25-15,0 0 16,0 0-16,-1 0 15,1 0-15,0 0 16,-25 0-16,0 0 16,0 0-1,0-25-15,0 0 16,0 0-16,0 25 15,0-25 1,0 1-16,0-1 16,0 25-1</inkml:trace>
  <inkml:trace contextRef="#ctx0" brushRef="#br0" timeOffset="15">18331 11584 0,'-25'0'31,"25"49"-31,0 1 16,0 0-16,0-1 15,0 26-15,0-1 16,49 0-16,-49-24 15,50 0-15,-25-1 16,24-24-16,-24 0 16,0 0-16,0-25 15,0 0-15,-25 0 16,25 0-1,-25 0-15,49 0 16,-49 0-16,50-25 16,-25 25-16,-1-25 15,26-25-15,-25 26 16,0-26-16,-25 0 15,24-24-15,-24 24 16,0 1-16,0-26 16,0 1-16,0 24 15,0-24-15,0 24 16,0 1-16,0 24 15,0 0-15,0 25 16</inkml:trace>
  <inkml:trace contextRef="#ctx0" brushRef="#br0" timeOffset="16">18306 15354 0,'0'0'0,"0"-25"16,0-24-16,0 24 16,0-25-16,0-24 15,0 24-15,0 1 16,0-1-16,0 0 15,0-24-15,0 0 16,0-1-16,25 26 16,-1-1-16,-24 0 15,25 26-15,0-1 16,0-25-16,-25 50 15,25-25-15,-1 1 16,1-1-16,0 25 16,-25 0-16,0 0 46,25 0-46,0 0 16,-25 0-16,25 0 16,-25 25-1,24-25-15,-24 49 16,25-24-16,-25 0 15,0 49-15,0-24 16,0-1-16,0 1 16,0 0-16,0 24 15,0-24-15,0-26 16,0 1-16,0 0 15,0 0-15,0 0 16,0-1-16,0 1 16,0-25-16,25 25 15,-25 0-15,0 0 16,25-25-16,-25 24 31,25-24-31,-25 0 16,24 0-1,-24 25-15,25-25 16,25 0-16,-25 0 15</inkml:trace>
  <inkml:trace contextRef="#ctx0" brushRef="#br0" timeOffset="17">18355 14858 0,'0'0'47,"25"0"-31,0 0-16,-25-25 15,25 25-15,24-25 16,-24 25-16,25-24 16,-50 24-16,25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9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1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85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5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8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6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7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0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0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dsTvBaUMvw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QQD0KNOi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lc.org/resources/3d/12-transcription-basic.html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07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DNA and RNA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4"/>
            <a:endCxn id="5" idx="1"/>
          </p:cNvCxnSpPr>
          <p:nvPr/>
        </p:nvCxnSpPr>
        <p:spPr>
          <a:xfrm>
            <a:off x="3205409" y="3558437"/>
            <a:ext cx="375805" cy="303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6" idx="3"/>
          </p:cNvCxnSpPr>
          <p:nvPr/>
        </p:nvCxnSpPr>
        <p:spPr>
          <a:xfrm>
            <a:off x="5127724" y="3861670"/>
            <a:ext cx="166258" cy="20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81212" y="3258388"/>
            <a:ext cx="1922317" cy="1867451"/>
            <a:chOff x="3581212" y="3258388"/>
            <a:chExt cx="1922317" cy="1867451"/>
          </a:xfrm>
        </p:grpSpPr>
        <p:sp>
          <p:nvSpPr>
            <p:cNvPr id="5" name="Regular Pentagon 4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71292" y="4756507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Sugar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93982" y="3394291"/>
            <a:ext cx="1085849" cy="1344436"/>
            <a:chOff x="5293982" y="3394291"/>
            <a:chExt cx="1085849" cy="1344436"/>
          </a:xfrm>
        </p:grpSpPr>
        <p:sp>
          <p:nvSpPr>
            <p:cNvPr id="6" name="Hexagon 5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8010" y="4369395"/>
              <a:ext cx="65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Base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07388" y="2562394"/>
            <a:ext cx="1532237" cy="1295770"/>
            <a:chOff x="2707388" y="2562394"/>
            <a:chExt cx="1532237" cy="1295770"/>
          </a:xfrm>
        </p:grpSpPr>
        <p:sp>
          <p:nvSpPr>
            <p:cNvPr id="4" name="Oval 3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7388" y="3488832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Phosphate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44148" y="2250055"/>
            <a:ext cx="2755227" cy="3216217"/>
            <a:chOff x="2455627" y="2253561"/>
            <a:chExt cx="2755227" cy="3216217"/>
          </a:xfrm>
        </p:grpSpPr>
        <p:sp>
          <p:nvSpPr>
            <p:cNvPr id="3" name="Rounded Rectangle 2"/>
            <p:cNvSpPr/>
            <p:nvPr/>
          </p:nvSpPr>
          <p:spPr>
            <a:xfrm>
              <a:off x="2455627" y="2253561"/>
              <a:ext cx="2755227" cy="3216217"/>
            </a:xfrm>
            <a:prstGeom prst="roundRect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191" y="2265609"/>
              <a:ext cx="1147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Backbone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04768" y="2886733"/>
            <a:ext cx="1177681" cy="2115835"/>
            <a:chOff x="5271960" y="2813838"/>
            <a:chExt cx="1177681" cy="2115835"/>
          </a:xfrm>
        </p:grpSpPr>
        <p:sp>
          <p:nvSpPr>
            <p:cNvPr id="11" name="Rounded Rectangle 10"/>
            <p:cNvSpPr/>
            <p:nvPr/>
          </p:nvSpPr>
          <p:spPr>
            <a:xfrm>
              <a:off x="5271960" y="2813838"/>
              <a:ext cx="1129891" cy="2115835"/>
            </a:xfrm>
            <a:prstGeom prst="roundRect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2035" y="2825338"/>
              <a:ext cx="1147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Rungs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62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95" b="25845"/>
          <a:stretch/>
        </p:blipFill>
        <p:spPr bwMode="auto">
          <a:xfrm>
            <a:off x="293820" y="1077998"/>
            <a:ext cx="8568826" cy="5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34307" y="0"/>
            <a:ext cx="2795953" cy="5136561"/>
            <a:chOff x="1934307" y="0"/>
            <a:chExt cx="2795953" cy="5136561"/>
          </a:xfrm>
        </p:grpSpPr>
        <p:sp>
          <p:nvSpPr>
            <p:cNvPr id="7" name="Pentagon 6"/>
            <p:cNvSpPr/>
            <p:nvPr/>
          </p:nvSpPr>
          <p:spPr>
            <a:xfrm rot="5400000">
              <a:off x="1617783" y="4274915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-7687" t="15843" r="-1"/>
            <a:stretch/>
          </p:blipFill>
          <p:spPr>
            <a:xfrm>
              <a:off x="2842527" y="3909827"/>
              <a:ext cx="590866" cy="1169789"/>
            </a:xfrm>
            <a:prstGeom prst="rect">
              <a:avLst/>
            </a:prstGeom>
          </p:spPr>
        </p:pic>
        <p:sp>
          <p:nvSpPr>
            <p:cNvPr id="10" name="Pentagon 9"/>
            <p:cNvSpPr/>
            <p:nvPr/>
          </p:nvSpPr>
          <p:spPr>
            <a:xfrm rot="5400000">
              <a:off x="3374460" y="4019373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3" t="2264" r="355" b="47157"/>
            <a:stretch/>
          </p:blipFill>
          <p:spPr bwMode="auto">
            <a:xfrm>
              <a:off x="1934307" y="0"/>
              <a:ext cx="2795953" cy="392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8233" y="-225154"/>
            <a:ext cx="2795953" cy="5211683"/>
            <a:chOff x="4566535" y="-216233"/>
            <a:chExt cx="2795953" cy="5211683"/>
          </a:xfrm>
        </p:grpSpPr>
        <p:pic>
          <p:nvPicPr>
            <p:cNvPr id="21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3" t="2264" r="355" b="47157"/>
            <a:stretch/>
          </p:blipFill>
          <p:spPr bwMode="auto">
            <a:xfrm>
              <a:off x="4566535" y="-216233"/>
              <a:ext cx="2795953" cy="392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 rot="16200000">
              <a:off x="4320474" y="4051219"/>
              <a:ext cx="1153680" cy="474788"/>
              <a:chOff x="7636685" y="1570898"/>
              <a:chExt cx="1697168" cy="109127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0173" y="1570898"/>
                <a:ext cx="1153680" cy="1066794"/>
              </a:xfrm>
              <a:prstGeom prst="rect">
                <a:avLst/>
              </a:prstGeom>
              <a:solidFill>
                <a:srgbClr val="9A90C3"/>
              </a:solidFill>
              <a:ln>
                <a:solidFill>
                  <a:srgbClr val="9A90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/>
              <a:srcRect r="43784"/>
              <a:stretch/>
            </p:blipFill>
            <p:spPr>
              <a:xfrm>
                <a:off x="7636685" y="1570898"/>
                <a:ext cx="592913" cy="1091279"/>
              </a:xfrm>
              <a:prstGeom prst="rect">
                <a:avLst/>
              </a:prstGeom>
              <a:ln>
                <a:solidFill>
                  <a:srgbClr val="9A90C3"/>
                </a:solidFill>
              </a:ln>
            </p:spPr>
          </p:pic>
        </p:grpSp>
        <p:sp>
          <p:nvSpPr>
            <p:cNvPr id="27" name="Pentagon 26"/>
            <p:cNvSpPr/>
            <p:nvPr/>
          </p:nvSpPr>
          <p:spPr>
            <a:xfrm rot="5400000">
              <a:off x="6006688" y="4133804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elay 27"/>
            <p:cNvSpPr/>
            <p:nvPr/>
          </p:nvSpPr>
          <p:spPr>
            <a:xfrm rot="5400000">
              <a:off x="5142567" y="4038021"/>
              <a:ext cx="1212744" cy="560250"/>
            </a:xfrm>
            <a:prstGeom prst="flowChartDelay">
              <a:avLst/>
            </a:prstGeom>
            <a:solidFill>
              <a:srgbClr val="C3D0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ouble Bracket 29"/>
          <p:cNvSpPr/>
          <p:nvPr/>
        </p:nvSpPr>
        <p:spPr>
          <a:xfrm>
            <a:off x="1675836" y="3597342"/>
            <a:ext cx="2795953" cy="2751394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30"/>
          <p:cNvSpPr/>
          <p:nvPr/>
        </p:nvSpPr>
        <p:spPr>
          <a:xfrm>
            <a:off x="4527514" y="3573985"/>
            <a:ext cx="2694645" cy="2751394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2152080" y="3982680"/>
              <a:ext cx="4643640" cy="174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720" y="3973320"/>
                <a:ext cx="4662360" cy="17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9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www.youtube.com/watch?v=8dsTvBaUMvw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14" y="1876567"/>
            <a:ext cx="7290054" cy="4023360"/>
          </a:xfrm>
        </p:spPr>
        <p:txBody>
          <a:bodyPr>
            <a:noAutofit/>
          </a:bodyPr>
          <a:lstStyle/>
          <a:p>
            <a:r>
              <a:rPr lang="en-US" sz="3600" dirty="0" smtClean="0"/>
              <a:t>mRNA attaches to Ribosome</a:t>
            </a:r>
          </a:p>
          <a:p>
            <a:endParaRPr lang="en-US" sz="3600" dirty="0"/>
          </a:p>
          <a:p>
            <a:r>
              <a:rPr lang="en-US" sz="3600" dirty="0" err="1" smtClean="0"/>
              <a:t>tRNA</a:t>
            </a:r>
            <a:r>
              <a:rPr lang="en-US" sz="3600" dirty="0" smtClean="0"/>
              <a:t> anti-codons attach to mRNA codons.</a:t>
            </a:r>
          </a:p>
          <a:p>
            <a:endParaRPr lang="en-US" sz="3600" dirty="0"/>
          </a:p>
          <a:p>
            <a:r>
              <a:rPr lang="en-US" sz="3600" dirty="0" smtClean="0"/>
              <a:t>Ribosome attaches amino acids that </a:t>
            </a:r>
            <a:r>
              <a:rPr lang="en-US" sz="3600" dirty="0" err="1" smtClean="0"/>
              <a:t>tRNA</a:t>
            </a:r>
            <a:r>
              <a:rPr lang="en-US" sz="3600" dirty="0" smtClean="0"/>
              <a:t> drops off and creates a protein.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OUR BODY MAKE PROTEINS?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1828800"/>
            <a:ext cx="8326315" cy="468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831" y="188531"/>
            <a:ext cx="7290054" cy="1499616"/>
          </a:xfrm>
        </p:spPr>
        <p:txBody>
          <a:bodyPr/>
          <a:lstStyle/>
          <a:p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568" y="1828797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04" y="2198129"/>
            <a:ext cx="11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Transcribe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3568" y="2506482"/>
            <a:ext cx="81554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mRNA:</a:t>
            </a:r>
          </a:p>
          <a:p>
            <a:r>
              <a:rPr lang="en-US" sz="1050" dirty="0" smtClean="0"/>
              <a:t>CODON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3642" y="1828797"/>
            <a:ext cx="673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GGG   ATC   GAT   GCC   CCT   TAA   AGA   GTT   TAC   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83642" y="2475128"/>
            <a:ext cx="673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CCC  UAG   CUA   CGG   GGA  AUU  UCU   CAA   AUG  UAU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568" y="2907168"/>
            <a:ext cx="11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Translate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567" y="3257044"/>
            <a:ext cx="116153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tRNA</a:t>
            </a:r>
            <a:r>
              <a:rPr lang="en-US" dirty="0"/>
              <a:t>:</a:t>
            </a:r>
          </a:p>
          <a:p>
            <a:r>
              <a:rPr lang="en-US" sz="1050" dirty="0" smtClean="0"/>
              <a:t>ANTI-CODON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83642" y="3180878"/>
            <a:ext cx="673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GGG  AUC  GAU   GCC   CCU  UAA  AGA    GUU   UAC  AUA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680519" y="3514260"/>
            <a:ext cx="469557" cy="1194970"/>
            <a:chOff x="1680519" y="3514260"/>
            <a:chExt cx="469557" cy="1194970"/>
          </a:xfrm>
        </p:grpSpPr>
        <p:grpSp>
          <p:nvGrpSpPr>
            <p:cNvPr id="56" name="Group 55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lus 23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1879" y="3512561"/>
            <a:ext cx="469557" cy="1194970"/>
            <a:chOff x="1680519" y="3514260"/>
            <a:chExt cx="469557" cy="1194970"/>
          </a:xfrm>
        </p:grpSpPr>
        <p:grpSp>
          <p:nvGrpSpPr>
            <p:cNvPr id="60" name="Group 59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Plus 64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902964" y="3537792"/>
            <a:ext cx="469557" cy="1194970"/>
            <a:chOff x="1680519" y="3514260"/>
            <a:chExt cx="469557" cy="1194970"/>
          </a:xfrm>
        </p:grpSpPr>
        <p:grpSp>
          <p:nvGrpSpPr>
            <p:cNvPr id="69" name="Group 68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Plus 73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49035" y="3537276"/>
            <a:ext cx="469557" cy="1194970"/>
            <a:chOff x="1680519" y="3514260"/>
            <a:chExt cx="469557" cy="1194970"/>
          </a:xfrm>
        </p:grpSpPr>
        <p:grpSp>
          <p:nvGrpSpPr>
            <p:cNvPr id="78" name="Group 77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lus 82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06128" y="3520802"/>
            <a:ext cx="469557" cy="1194970"/>
            <a:chOff x="1680519" y="3514260"/>
            <a:chExt cx="469557" cy="1194970"/>
          </a:xfrm>
        </p:grpSpPr>
        <p:grpSp>
          <p:nvGrpSpPr>
            <p:cNvPr id="87" name="Group 86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Plus 91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10857" y="3557811"/>
            <a:ext cx="469557" cy="1194970"/>
            <a:chOff x="1680519" y="3514260"/>
            <a:chExt cx="469557" cy="1194970"/>
          </a:xfrm>
        </p:grpSpPr>
        <p:grpSp>
          <p:nvGrpSpPr>
            <p:cNvPr id="96" name="Group 95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99" name="Rectangle 98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Plus 100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379186" y="3520802"/>
            <a:ext cx="469557" cy="1194970"/>
            <a:chOff x="1680519" y="3514260"/>
            <a:chExt cx="469557" cy="1194970"/>
          </a:xfrm>
        </p:grpSpPr>
        <p:grpSp>
          <p:nvGrpSpPr>
            <p:cNvPr id="105" name="Group 104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lus 109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80184" y="3520802"/>
            <a:ext cx="469557" cy="1194970"/>
            <a:chOff x="1680519" y="3514260"/>
            <a:chExt cx="469557" cy="1194970"/>
          </a:xfrm>
        </p:grpSpPr>
        <p:grpSp>
          <p:nvGrpSpPr>
            <p:cNvPr id="114" name="Group 113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17" name="Rectangle 116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lus 118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765611" y="3553574"/>
            <a:ext cx="469557" cy="1194970"/>
            <a:chOff x="1680519" y="3514260"/>
            <a:chExt cx="469557" cy="1194970"/>
          </a:xfrm>
        </p:grpSpPr>
        <p:grpSp>
          <p:nvGrpSpPr>
            <p:cNvPr id="123" name="Group 122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Plus 127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Oval 123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368848" y="3520802"/>
            <a:ext cx="469557" cy="1194970"/>
            <a:chOff x="1680519" y="3514260"/>
            <a:chExt cx="469557" cy="11949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1680519" y="3514260"/>
              <a:ext cx="469557" cy="957221"/>
              <a:chOff x="1680519" y="3514260"/>
              <a:chExt cx="469557" cy="957221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742303" y="3522501"/>
                <a:ext cx="0" cy="0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>
                <a:off x="1680519" y="3522501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680519" y="3787959"/>
                <a:ext cx="469557" cy="45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lus 136"/>
              <p:cNvSpPr/>
              <p:nvPr/>
            </p:nvSpPr>
            <p:spPr>
              <a:xfrm>
                <a:off x="1812322" y="3514260"/>
                <a:ext cx="214185" cy="957221"/>
              </a:xfrm>
              <a:prstGeom prst="mathPlus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894704" y="3514260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092415" y="3538975"/>
                <a:ext cx="55605" cy="2654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Oval 132"/>
            <p:cNvSpPr/>
            <p:nvPr/>
          </p:nvSpPr>
          <p:spPr>
            <a:xfrm>
              <a:off x="1774225" y="4326170"/>
              <a:ext cx="296562" cy="383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1656779" y="4348423"/>
            <a:ext cx="5485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5815" y="4346440"/>
            <a:ext cx="161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2208792" y="4339927"/>
            <a:ext cx="6342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920753" y="4365091"/>
            <a:ext cx="4764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LEU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515998" y="4377218"/>
            <a:ext cx="5693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203404" y="4365091"/>
            <a:ext cx="5255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GLY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876116" y="4377218"/>
            <a:ext cx="3978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ILE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413650" y="4391778"/>
            <a:ext cx="4796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043631" y="4354965"/>
            <a:ext cx="5581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GLN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754012" y="4377218"/>
            <a:ext cx="52290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376354" y="4377218"/>
            <a:ext cx="4908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TYR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-63411" y="-17771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2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3" grpId="0" build="p"/>
      <p:bldP spid="140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065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" y="36576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3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TURN IN YOUR REVIEW</a:t>
            </a:r>
          </a:p>
          <a:p>
            <a:r>
              <a:rPr lang="en-US" sz="3600" dirty="0" smtClean="0"/>
              <a:t>CLEAR YOUR DESKS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SPREAD OUT – 1 person per 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6.media.tumblr.com/tumblr_ldw7zfW4zo1qazlf4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7152" cy="63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6602" y="219758"/>
            <a:ext cx="33041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dirty="0" smtClean="0"/>
              <a:t>ALA		=	 Alanine</a:t>
            </a:r>
            <a:endParaRPr lang="en-US" b="1" dirty="0"/>
          </a:p>
          <a:p>
            <a:pPr fontAlgn="t"/>
            <a:r>
              <a:rPr lang="en-US" b="1" dirty="0" smtClean="0"/>
              <a:t>ARG		=	Arginine</a:t>
            </a:r>
            <a:endParaRPr lang="en-US" b="1" dirty="0"/>
          </a:p>
          <a:p>
            <a:pPr fontAlgn="t"/>
            <a:r>
              <a:rPr lang="en-US" b="1" dirty="0" smtClean="0"/>
              <a:t>ASN		=	Asparagine</a:t>
            </a:r>
            <a:endParaRPr lang="en-US" b="1" dirty="0"/>
          </a:p>
          <a:p>
            <a:pPr fontAlgn="t"/>
            <a:r>
              <a:rPr lang="en-US" b="1" dirty="0" smtClean="0"/>
              <a:t>ASP		=	Aspartic </a:t>
            </a:r>
            <a:r>
              <a:rPr lang="en-US" b="1" dirty="0"/>
              <a:t>Acid</a:t>
            </a:r>
          </a:p>
          <a:p>
            <a:pPr fontAlgn="t"/>
            <a:r>
              <a:rPr lang="en-US" b="1" dirty="0" smtClean="0"/>
              <a:t>CYS		=	Cysteine</a:t>
            </a:r>
            <a:endParaRPr lang="en-US" b="1" dirty="0"/>
          </a:p>
          <a:p>
            <a:pPr fontAlgn="t"/>
            <a:r>
              <a:rPr lang="en-US" b="1" dirty="0" smtClean="0"/>
              <a:t>GLN		=	Glutamine</a:t>
            </a:r>
            <a:endParaRPr lang="en-US" b="1" dirty="0"/>
          </a:p>
          <a:p>
            <a:pPr fontAlgn="t"/>
            <a:r>
              <a:rPr lang="en-US" b="1" dirty="0" smtClean="0"/>
              <a:t>GLU		=	Glutamic </a:t>
            </a:r>
            <a:r>
              <a:rPr lang="en-US" b="1" dirty="0"/>
              <a:t>Acid</a:t>
            </a:r>
          </a:p>
          <a:p>
            <a:pPr fontAlgn="t"/>
            <a:r>
              <a:rPr lang="en-US" b="1" dirty="0" smtClean="0"/>
              <a:t>GLY		=	Glycine</a:t>
            </a:r>
            <a:endParaRPr lang="en-US" b="1" dirty="0"/>
          </a:p>
          <a:p>
            <a:pPr fontAlgn="t"/>
            <a:r>
              <a:rPr lang="en-US" b="1" dirty="0" smtClean="0"/>
              <a:t>HIS		=	Histidine</a:t>
            </a:r>
            <a:endParaRPr lang="en-US" b="1" dirty="0"/>
          </a:p>
          <a:p>
            <a:pPr fontAlgn="t"/>
            <a:r>
              <a:rPr lang="en-US" b="1" dirty="0" smtClean="0"/>
              <a:t>ILE		=	Isoleucine</a:t>
            </a:r>
            <a:endParaRPr lang="en-US" b="1" dirty="0"/>
          </a:p>
          <a:p>
            <a:pPr fontAlgn="t"/>
            <a:r>
              <a:rPr lang="en-US" b="1" dirty="0" smtClean="0"/>
              <a:t>LEU		=	</a:t>
            </a:r>
            <a:r>
              <a:rPr lang="en-US" b="1" dirty="0" err="1" smtClean="0"/>
              <a:t>Leucine</a:t>
            </a:r>
            <a:endParaRPr lang="en-US" b="1" dirty="0"/>
          </a:p>
          <a:p>
            <a:pPr fontAlgn="t"/>
            <a:r>
              <a:rPr lang="en-US" b="1" dirty="0" smtClean="0"/>
              <a:t>LYS		=	Lysine</a:t>
            </a:r>
            <a:endParaRPr lang="en-US" b="1" dirty="0"/>
          </a:p>
          <a:p>
            <a:pPr fontAlgn="t"/>
            <a:r>
              <a:rPr lang="en-US" b="1" dirty="0" smtClean="0"/>
              <a:t>MET		=	Methionine</a:t>
            </a:r>
            <a:endParaRPr lang="en-US" b="1" dirty="0"/>
          </a:p>
          <a:p>
            <a:pPr fontAlgn="t"/>
            <a:r>
              <a:rPr lang="en-US" b="1" dirty="0" smtClean="0"/>
              <a:t>PHE		=	Phenylalanine</a:t>
            </a:r>
            <a:endParaRPr lang="en-US" b="1" dirty="0"/>
          </a:p>
          <a:p>
            <a:pPr fontAlgn="t"/>
            <a:r>
              <a:rPr lang="en-US" b="1" dirty="0" smtClean="0"/>
              <a:t>PRO		=	</a:t>
            </a:r>
            <a:r>
              <a:rPr lang="en-US" b="1" dirty="0" err="1" smtClean="0"/>
              <a:t>Proline</a:t>
            </a:r>
            <a:endParaRPr lang="en-US" b="1" dirty="0"/>
          </a:p>
          <a:p>
            <a:pPr fontAlgn="t"/>
            <a:r>
              <a:rPr lang="en-US" b="1" dirty="0" smtClean="0"/>
              <a:t>S/TER	=	Stop/Terminate</a:t>
            </a:r>
            <a:endParaRPr lang="en-US" b="1" dirty="0"/>
          </a:p>
          <a:p>
            <a:pPr fontAlgn="t"/>
            <a:r>
              <a:rPr lang="en-US" b="1" dirty="0" smtClean="0"/>
              <a:t>SER		=	Serine</a:t>
            </a:r>
            <a:endParaRPr lang="en-US" b="1" dirty="0"/>
          </a:p>
          <a:p>
            <a:pPr fontAlgn="t"/>
            <a:r>
              <a:rPr lang="en-US" b="1" dirty="0" smtClean="0"/>
              <a:t>THR		=	Threonine</a:t>
            </a:r>
            <a:endParaRPr lang="en-US" b="1" dirty="0"/>
          </a:p>
          <a:p>
            <a:pPr fontAlgn="t"/>
            <a:r>
              <a:rPr lang="en-US" b="1" dirty="0" smtClean="0"/>
              <a:t>TRP		=	Tryptophan</a:t>
            </a:r>
            <a:endParaRPr lang="en-US" b="1" dirty="0"/>
          </a:p>
          <a:p>
            <a:pPr fontAlgn="t"/>
            <a:r>
              <a:rPr lang="en-US" b="1" dirty="0" smtClean="0"/>
              <a:t>TYR		=	Tyrosine</a:t>
            </a:r>
            <a:endParaRPr lang="en-US" b="1" dirty="0"/>
          </a:p>
          <a:p>
            <a:pPr fontAlgn="t"/>
            <a:r>
              <a:rPr lang="en-US" b="1" dirty="0" smtClean="0"/>
              <a:t>VAL		=	</a:t>
            </a:r>
            <a:r>
              <a:rPr lang="en-US" b="1" dirty="0" err="1" smtClean="0"/>
              <a:t>Valine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1419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28958"/>
            <a:ext cx="1817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Quiz: Unit 07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3/20/2015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0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0"/>
            <a:ext cx="7615451" cy="6667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" y="36576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5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8" y="11908"/>
            <a:ext cx="8584442" cy="6846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19" y="36576"/>
            <a:ext cx="1535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mRNA strand to decode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9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07388" y="2562394"/>
            <a:ext cx="996042" cy="99604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5" name="Regular Pentagon 4"/>
          <p:cNvSpPr/>
          <p:nvPr/>
        </p:nvSpPr>
        <p:spPr>
          <a:xfrm>
            <a:off x="3581212" y="3258388"/>
            <a:ext cx="1546514" cy="1579418"/>
          </a:xfrm>
          <a:prstGeom prst="pen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5293982" y="3394291"/>
            <a:ext cx="1085849" cy="975104"/>
          </a:xfrm>
          <a:prstGeom prst="hex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4" idx="4"/>
            <a:endCxn id="5" idx="1"/>
          </p:cNvCxnSpPr>
          <p:nvPr/>
        </p:nvCxnSpPr>
        <p:spPr>
          <a:xfrm>
            <a:off x="3205409" y="3558437"/>
            <a:ext cx="375805" cy="303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6" idx="3"/>
          </p:cNvCxnSpPr>
          <p:nvPr/>
        </p:nvCxnSpPr>
        <p:spPr>
          <a:xfrm>
            <a:off x="5127724" y="3861670"/>
            <a:ext cx="166258" cy="20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93925" y="123568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3620" y="3450386"/>
            <a:ext cx="15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1172" y="4946455"/>
            <a:ext cx="15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1688" y="4348797"/>
            <a:ext cx="153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96888" y="2273734"/>
            <a:ext cx="2755227" cy="3216217"/>
            <a:chOff x="2455627" y="2253561"/>
            <a:chExt cx="2755227" cy="3216217"/>
          </a:xfrm>
        </p:grpSpPr>
        <p:sp>
          <p:nvSpPr>
            <p:cNvPr id="15" name="Rounded Rectangle 14"/>
            <p:cNvSpPr/>
            <p:nvPr/>
          </p:nvSpPr>
          <p:spPr>
            <a:xfrm>
              <a:off x="2455627" y="2253561"/>
              <a:ext cx="2755227" cy="3216217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5191" y="2265609"/>
              <a:ext cx="1147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Backbone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9940" y="2830620"/>
            <a:ext cx="1129891" cy="2115835"/>
            <a:chOff x="6664433" y="2830620"/>
            <a:chExt cx="1129891" cy="2115835"/>
          </a:xfrm>
        </p:grpSpPr>
        <p:sp>
          <p:nvSpPr>
            <p:cNvPr id="18" name="Rounded Rectangle 17"/>
            <p:cNvSpPr/>
            <p:nvPr/>
          </p:nvSpPr>
          <p:spPr>
            <a:xfrm>
              <a:off x="6664433" y="2830620"/>
              <a:ext cx="1129891" cy="2115835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6290" y="3015286"/>
              <a:ext cx="817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Rungs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64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58" y="171843"/>
            <a:ext cx="7290054" cy="1499616"/>
          </a:xfrm>
        </p:spPr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07388" y="2562394"/>
            <a:ext cx="3672443" cy="2275412"/>
            <a:chOff x="2707388" y="2562394"/>
            <a:chExt cx="3672443" cy="2275412"/>
          </a:xfrm>
        </p:grpSpPr>
        <p:sp>
          <p:nvSpPr>
            <p:cNvPr id="4" name="Oval 3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" name="Regular Pentagon 4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8" name="Straight Connector 7"/>
            <p:cNvCxnSpPr>
              <a:stCxn id="4" idx="4"/>
              <a:endCxn id="5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5"/>
              <a:endCxn id="6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993925" y="123568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1752600" y="4267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1752600" y="5638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  <a:endCxn id="4" idx="2"/>
          </p:cNvCxnSpPr>
          <p:nvPr/>
        </p:nvCxnSpPr>
        <p:spPr>
          <a:xfrm>
            <a:off x="1447800" y="49530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0"/>
            <a:endCxn id="9" idx="4"/>
          </p:cNvCxnSpPr>
          <p:nvPr/>
        </p:nvCxnSpPr>
        <p:spPr>
          <a:xfrm flipH="1" flipV="1">
            <a:off x="1447800" y="55626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</p:cNvCxnSpPr>
          <p:nvPr/>
        </p:nvCxnSpPr>
        <p:spPr>
          <a:xfrm>
            <a:off x="2743199" y="45873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66800" y="35814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4" idx="0"/>
            <a:endCxn id="24" idx="4"/>
          </p:cNvCxnSpPr>
          <p:nvPr/>
        </p:nvCxnSpPr>
        <p:spPr>
          <a:xfrm flipH="1" flipV="1">
            <a:off x="1371600" y="41910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5"/>
          </p:cNvCxnSpPr>
          <p:nvPr/>
        </p:nvCxnSpPr>
        <p:spPr>
          <a:xfrm>
            <a:off x="2743199" y="59589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gular Pentagon 51"/>
          <p:cNvSpPr/>
          <p:nvPr/>
        </p:nvSpPr>
        <p:spPr>
          <a:xfrm flipV="1">
            <a:off x="6477000" y="4191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 flipV="1">
            <a:off x="6477000" y="55626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3" idx="0"/>
            <a:endCxn id="52" idx="0"/>
          </p:cNvCxnSpPr>
          <p:nvPr/>
        </p:nvCxnSpPr>
        <p:spPr>
          <a:xfrm flipH="1">
            <a:off x="6972300" y="49530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4" idx="4"/>
            <a:endCxn id="53" idx="4"/>
          </p:cNvCxnSpPr>
          <p:nvPr/>
        </p:nvCxnSpPr>
        <p:spPr>
          <a:xfrm flipV="1">
            <a:off x="7278413" y="55626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772400" y="3505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2" idx="4"/>
            <a:endCxn id="57" idx="4"/>
          </p:cNvCxnSpPr>
          <p:nvPr/>
        </p:nvCxnSpPr>
        <p:spPr>
          <a:xfrm flipV="1">
            <a:off x="7278413" y="4114800"/>
            <a:ext cx="798787" cy="76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2" idx="1"/>
          </p:cNvCxnSpPr>
          <p:nvPr/>
        </p:nvCxnSpPr>
        <p:spPr>
          <a:xfrm flipV="1">
            <a:off x="5715000" y="47090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54" idx="1"/>
          </p:cNvCxnSpPr>
          <p:nvPr/>
        </p:nvCxnSpPr>
        <p:spPr>
          <a:xfrm>
            <a:off x="5873416" y="57585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3033316" y="-152407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grpSp>
        <p:nvGrpSpPr>
          <p:cNvPr id="273" name="Group 272"/>
          <p:cNvGrpSpPr/>
          <p:nvPr/>
        </p:nvGrpSpPr>
        <p:grpSpPr>
          <a:xfrm>
            <a:off x="3048000" y="4419600"/>
            <a:ext cx="1066800" cy="762000"/>
            <a:chOff x="2819400" y="3276600"/>
            <a:chExt cx="1066800" cy="762000"/>
          </a:xfrm>
        </p:grpSpPr>
        <p:grpSp>
          <p:nvGrpSpPr>
            <p:cNvPr id="233" name="Group 232"/>
            <p:cNvGrpSpPr/>
            <p:nvPr/>
          </p:nvGrpSpPr>
          <p:grpSpPr>
            <a:xfrm>
              <a:off x="2819400" y="3276600"/>
              <a:ext cx="1066800" cy="762000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202" name="Straight Connector 201"/>
              <p:cNvCxnSpPr>
                <a:stCxn id="200" idx="0"/>
                <a:endCxn id="200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00" idx="5"/>
                <a:endCxn id="200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99" idx="4"/>
                <a:endCxn id="199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99" idx="5"/>
                <a:endCxn id="199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199" idx="1"/>
                <a:endCxn id="199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199" idx="2"/>
                <a:endCxn id="199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199" idx="3"/>
                <a:endCxn id="199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00" idx="2"/>
                <a:endCxn id="200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00" idx="2"/>
                <a:endCxn id="200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99" name="Hexagon 198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gular Pentagon 199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4" name="TextBox 233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876800" y="5562600"/>
            <a:ext cx="1000650" cy="762000"/>
            <a:chOff x="4953000" y="3276600"/>
            <a:chExt cx="1000650" cy="685800"/>
          </a:xfrm>
        </p:grpSpPr>
        <p:grpSp>
          <p:nvGrpSpPr>
            <p:cNvPr id="252" name="Group 232"/>
            <p:cNvGrpSpPr/>
            <p:nvPr/>
          </p:nvGrpSpPr>
          <p:grpSpPr>
            <a:xfrm flipH="1">
              <a:off x="4953000" y="3276600"/>
              <a:ext cx="1000650" cy="685800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254" name="Straight Connector 253"/>
              <p:cNvCxnSpPr>
                <a:stCxn id="265" idx="0"/>
                <a:endCxn id="265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265" idx="5"/>
                <a:endCxn id="265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64" idx="4"/>
                <a:endCxn id="264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64" idx="5"/>
                <a:endCxn id="264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64" idx="1"/>
                <a:endCxn id="264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4" idx="2"/>
                <a:endCxn id="264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64" idx="3"/>
                <a:endCxn id="264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65" idx="2"/>
                <a:endCxn id="265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5" idx="2"/>
                <a:endCxn id="265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3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264" name="Hexagon 263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gular Pentagon 264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3" name="TextBox 252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9200" y="4419600"/>
            <a:ext cx="685800" cy="609600"/>
            <a:chOff x="4800600" y="3276600"/>
            <a:chExt cx="685800" cy="609600"/>
          </a:xfrm>
        </p:grpSpPr>
        <p:sp>
          <p:nvSpPr>
            <p:cNvPr id="267" name="Hexagon 266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29000" y="5715000"/>
            <a:ext cx="685800" cy="609600"/>
            <a:chOff x="3200400" y="4572000"/>
            <a:chExt cx="685800" cy="609600"/>
          </a:xfrm>
        </p:grpSpPr>
        <p:sp>
          <p:nvSpPr>
            <p:cNvPr id="266" name="Hexagon 265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rot="5400000" flipH="1" flipV="1">
            <a:off x="4476340" y="39190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503059" y="45019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4462980" y="52144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4488540" y="57973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14800" y="60198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gular Pentagon 87"/>
          <p:cNvSpPr/>
          <p:nvPr/>
        </p:nvSpPr>
        <p:spPr>
          <a:xfrm>
            <a:off x="1828800" y="16764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192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gular Pentagon 90"/>
          <p:cNvSpPr/>
          <p:nvPr/>
        </p:nvSpPr>
        <p:spPr>
          <a:xfrm>
            <a:off x="1828800" y="3048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89" idx="0"/>
            <a:endCxn id="88" idx="2"/>
          </p:cNvCxnSpPr>
          <p:nvPr/>
        </p:nvCxnSpPr>
        <p:spPr>
          <a:xfrm>
            <a:off x="1524000" y="23622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0"/>
            <a:endCxn id="89" idx="4"/>
          </p:cNvCxnSpPr>
          <p:nvPr/>
        </p:nvCxnSpPr>
        <p:spPr>
          <a:xfrm flipH="1" flipV="1">
            <a:off x="1524000" y="29718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8" idx="5"/>
          </p:cNvCxnSpPr>
          <p:nvPr/>
        </p:nvCxnSpPr>
        <p:spPr>
          <a:xfrm>
            <a:off x="2819399" y="19965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1430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88" idx="0"/>
            <a:endCxn id="95" idx="4"/>
          </p:cNvCxnSpPr>
          <p:nvPr/>
        </p:nvCxnSpPr>
        <p:spPr>
          <a:xfrm flipH="1" flipV="1">
            <a:off x="1447800" y="16002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5"/>
          </p:cNvCxnSpPr>
          <p:nvPr/>
        </p:nvCxnSpPr>
        <p:spPr>
          <a:xfrm>
            <a:off x="2819399" y="33681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gular Pentagon 97"/>
          <p:cNvSpPr/>
          <p:nvPr/>
        </p:nvSpPr>
        <p:spPr>
          <a:xfrm flipV="1">
            <a:off x="6553200" y="1600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7724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gular Pentagon 99"/>
          <p:cNvSpPr/>
          <p:nvPr/>
        </p:nvSpPr>
        <p:spPr>
          <a:xfrm flipV="1">
            <a:off x="6553200" y="2971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99" idx="0"/>
            <a:endCxn id="98" idx="0"/>
          </p:cNvCxnSpPr>
          <p:nvPr/>
        </p:nvCxnSpPr>
        <p:spPr>
          <a:xfrm flipH="1">
            <a:off x="7048500" y="23622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4"/>
            <a:endCxn id="99" idx="4"/>
          </p:cNvCxnSpPr>
          <p:nvPr/>
        </p:nvCxnSpPr>
        <p:spPr>
          <a:xfrm flipV="1">
            <a:off x="7354613" y="29718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8486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98" idx="4"/>
            <a:endCxn id="103" idx="3"/>
          </p:cNvCxnSpPr>
          <p:nvPr/>
        </p:nvCxnSpPr>
        <p:spPr>
          <a:xfrm flipV="1">
            <a:off x="7354613" y="1510926"/>
            <a:ext cx="583261" cy="89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98" idx="1"/>
          </p:cNvCxnSpPr>
          <p:nvPr/>
        </p:nvCxnSpPr>
        <p:spPr>
          <a:xfrm flipV="1">
            <a:off x="5791200" y="21182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0" idx="1"/>
          </p:cNvCxnSpPr>
          <p:nvPr/>
        </p:nvCxnSpPr>
        <p:spPr>
          <a:xfrm>
            <a:off x="5949616" y="31677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124200" y="1828800"/>
            <a:ext cx="1066800" cy="762000"/>
            <a:chOff x="2819400" y="3276600"/>
            <a:chExt cx="1066800" cy="762000"/>
          </a:xfrm>
        </p:grpSpPr>
        <p:grpSp>
          <p:nvGrpSpPr>
            <p:cNvPr id="108" name="Group 232"/>
            <p:cNvGrpSpPr/>
            <p:nvPr/>
          </p:nvGrpSpPr>
          <p:grpSpPr>
            <a:xfrm>
              <a:off x="2819393" y="3276613"/>
              <a:ext cx="1066799" cy="762002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110" name="Straight Connector 109"/>
              <p:cNvCxnSpPr>
                <a:stCxn id="122" idx="0"/>
                <a:endCxn id="122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22" idx="5"/>
                <a:endCxn id="122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21" idx="4"/>
                <a:endCxn id="121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21" idx="5"/>
                <a:endCxn id="121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1" idx="1"/>
                <a:endCxn id="121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21" idx="2"/>
                <a:endCxn id="121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21" idx="3"/>
                <a:endCxn id="121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22" idx="2"/>
                <a:endCxn id="122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2" idx="2"/>
                <a:endCxn id="122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21" name="Hexagon 120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gular Pentagon 121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953000" y="2971800"/>
            <a:ext cx="1000650" cy="762000"/>
            <a:chOff x="4953000" y="3276600"/>
            <a:chExt cx="1000650" cy="685800"/>
          </a:xfrm>
        </p:grpSpPr>
        <p:grpSp>
          <p:nvGrpSpPr>
            <p:cNvPr id="124" name="Group 232"/>
            <p:cNvGrpSpPr/>
            <p:nvPr/>
          </p:nvGrpSpPr>
          <p:grpSpPr>
            <a:xfrm flipH="1">
              <a:off x="4953002" y="3276605"/>
              <a:ext cx="1000650" cy="685801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126" name="Straight Connector 125"/>
              <p:cNvCxnSpPr>
                <a:stCxn id="137" idx="0"/>
                <a:endCxn id="137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37" idx="5"/>
                <a:endCxn id="137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36" idx="4"/>
                <a:endCxn id="136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36" idx="5"/>
                <a:endCxn id="136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6" idx="1"/>
                <a:endCxn id="136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36" idx="2"/>
                <a:endCxn id="136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36" idx="3"/>
                <a:endCxn id="136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7" idx="2"/>
                <a:endCxn id="137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7" idx="2"/>
                <a:endCxn id="137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36" name="Hexagon 135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gular Pentagon 136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05400" y="1828800"/>
            <a:ext cx="685800" cy="609600"/>
            <a:chOff x="4800600" y="3276600"/>
            <a:chExt cx="685800" cy="609600"/>
          </a:xfrm>
        </p:grpSpPr>
        <p:sp>
          <p:nvSpPr>
            <p:cNvPr id="139" name="Hexagon 138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3124200"/>
            <a:ext cx="685800" cy="609600"/>
            <a:chOff x="3200400" y="4572000"/>
            <a:chExt cx="685800" cy="609600"/>
          </a:xfrm>
        </p:grpSpPr>
        <p:sp>
          <p:nvSpPr>
            <p:cNvPr id="142" name="Hexagon 141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44" name="Straight Connector 143"/>
          <p:cNvCxnSpPr/>
          <p:nvPr/>
        </p:nvCxnSpPr>
        <p:spPr>
          <a:xfrm rot="5400000" flipH="1" flipV="1">
            <a:off x="4552540" y="13282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4579259" y="19111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4539180" y="26236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564740" y="32065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191000" y="34290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4" idx="7"/>
            <a:endCxn id="91" idx="2"/>
          </p:cNvCxnSpPr>
          <p:nvPr/>
        </p:nvCxnSpPr>
        <p:spPr>
          <a:xfrm>
            <a:off x="1587126" y="3670674"/>
            <a:ext cx="430861" cy="215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57" idx="1"/>
            <a:endCxn id="100" idx="0"/>
          </p:cNvCxnSpPr>
          <p:nvPr/>
        </p:nvCxnSpPr>
        <p:spPr>
          <a:xfrm flipH="1">
            <a:off x="7048500" y="3594474"/>
            <a:ext cx="813174" cy="215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676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248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0480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8153400" y="-15903"/>
            <a:ext cx="8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</a:t>
            </a:r>
            <a:endParaRPr lang="en-US" sz="2400" dirty="0"/>
          </a:p>
        </p:txBody>
      </p:sp>
      <p:sp>
        <p:nvSpPr>
          <p:cNvPr id="151" name="Rounded Rectangle 150"/>
          <p:cNvSpPr/>
          <p:nvPr/>
        </p:nvSpPr>
        <p:spPr>
          <a:xfrm>
            <a:off x="327980" y="441383"/>
            <a:ext cx="2755227" cy="6416617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5964769" y="435521"/>
            <a:ext cx="2755227" cy="6416617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03879" y="1555564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3013084" y="2885907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3053578" y="4239622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3030618" y="5470532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499616"/>
          </a:xfrm>
        </p:spPr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65514"/>
            <a:ext cx="7290054" cy="4643846"/>
          </a:xfrm>
        </p:spPr>
        <p:txBody>
          <a:bodyPr/>
          <a:lstStyle/>
          <a:p>
            <a:r>
              <a:rPr lang="en-US" sz="3200" dirty="0" smtClean="0"/>
              <a:t>DNA is made up of repeating molecules called Nucleotides.</a:t>
            </a:r>
          </a:p>
          <a:p>
            <a:endParaRPr lang="en-US" sz="2800" dirty="0"/>
          </a:p>
          <a:p>
            <a:r>
              <a:rPr lang="en-US" sz="2800" dirty="0" smtClean="0"/>
              <a:t>Nucleotides are made up of: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 Phosphate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A Sugar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1 of 4 Bases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5765494" y="4571107"/>
            <a:ext cx="1518805" cy="1634837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endParaRPr lang="en-US" sz="6000" dirty="0"/>
          </a:p>
        </p:txBody>
      </p:sp>
      <p:sp>
        <p:nvSpPr>
          <p:cNvPr id="5" name="Hexagon 4"/>
          <p:cNvSpPr/>
          <p:nvPr/>
        </p:nvSpPr>
        <p:spPr>
          <a:xfrm>
            <a:off x="5765493" y="1221457"/>
            <a:ext cx="1518805" cy="1634837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</a:t>
            </a:r>
            <a:endParaRPr lang="en-US" sz="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889880" y="1388703"/>
            <a:ext cx="2507616" cy="1392258"/>
            <a:chOff x="260402" y="4796272"/>
            <a:chExt cx="2507616" cy="1392258"/>
          </a:xfrm>
        </p:grpSpPr>
        <p:grpSp>
          <p:nvGrpSpPr>
            <p:cNvPr id="7" name="Group 6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9" name="Regular Pentagon 8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880" y="4571107"/>
            <a:ext cx="2507616" cy="1392258"/>
            <a:chOff x="260402" y="4796272"/>
            <a:chExt cx="2507616" cy="1392258"/>
          </a:xfrm>
        </p:grpSpPr>
        <p:grpSp>
          <p:nvGrpSpPr>
            <p:cNvPr id="12" name="Group 11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14" name="Regular Pentagon 13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exagon 14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DNA has four different bases.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Adenine (A)		Thymine (T)</a:t>
            </a:r>
          </a:p>
          <a:p>
            <a:pPr marL="0" indent="0" algn="ctr">
              <a:buNone/>
            </a:pPr>
            <a:r>
              <a:rPr lang="en-US" sz="3600" dirty="0" smtClean="0"/>
              <a:t>Guanine (G)		Cytosine (C)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313" y="475051"/>
            <a:ext cx="7290054" cy="1499616"/>
          </a:xfrm>
        </p:spPr>
        <p:txBody>
          <a:bodyPr/>
          <a:lstStyle/>
          <a:p>
            <a:r>
              <a:rPr lang="en-US" dirty="0" err="1" smtClean="0"/>
              <a:t>Chagraff’s</a:t>
            </a:r>
            <a:r>
              <a:rPr lang="en-US" dirty="0" smtClean="0"/>
              <a:t> Rule - Base Pairing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3866" y="2241065"/>
            <a:ext cx="2094466" cy="1162872"/>
            <a:chOff x="260402" y="4796272"/>
            <a:chExt cx="2507616" cy="1392258"/>
          </a:xfrm>
        </p:grpSpPr>
        <p:grpSp>
          <p:nvGrpSpPr>
            <p:cNvPr id="5" name="Group 4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7" name="Regular Pentagon 6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9" name="Hexagon 8"/>
          <p:cNvSpPr/>
          <p:nvPr/>
        </p:nvSpPr>
        <p:spPr>
          <a:xfrm>
            <a:off x="5284914" y="2241065"/>
            <a:ext cx="1127666" cy="121381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</a:t>
            </a:r>
            <a:endParaRPr lang="en-US" sz="6600" dirty="0"/>
          </a:p>
        </p:txBody>
      </p:sp>
      <p:cxnSp>
        <p:nvCxnSpPr>
          <p:cNvPr id="11" name="Straight Connector 10"/>
          <p:cNvCxnSpPr>
            <a:stCxn id="7" idx="1"/>
            <a:endCxn id="9" idx="4"/>
          </p:cNvCxnSpPr>
          <p:nvPr/>
        </p:nvCxnSpPr>
        <p:spPr>
          <a:xfrm flipV="1">
            <a:off x="3637682" y="2241065"/>
            <a:ext cx="1929149" cy="68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  <a:endCxn id="9" idx="3"/>
          </p:cNvCxnSpPr>
          <p:nvPr/>
        </p:nvCxnSpPr>
        <p:spPr>
          <a:xfrm>
            <a:off x="4098332" y="2842058"/>
            <a:ext cx="1186582" cy="591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5422229" y="5014436"/>
            <a:ext cx="1094636" cy="1178263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endParaRPr lang="en-US" sz="6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24351" y="5075877"/>
            <a:ext cx="2078266" cy="1153878"/>
            <a:chOff x="260402" y="4796272"/>
            <a:chExt cx="2507616" cy="1392258"/>
          </a:xfrm>
        </p:grpSpPr>
        <p:grpSp>
          <p:nvGrpSpPr>
            <p:cNvPr id="21" name="Group 20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23" name="Regular Pentagon 22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cxnSp>
        <p:nvCxnSpPr>
          <p:cNvPr id="25" name="Straight Connector 24"/>
          <p:cNvCxnSpPr>
            <a:stCxn id="23" idx="1"/>
            <a:endCxn id="19" idx="4"/>
          </p:cNvCxnSpPr>
          <p:nvPr/>
        </p:nvCxnSpPr>
        <p:spPr>
          <a:xfrm flipV="1">
            <a:off x="3745530" y="5014436"/>
            <a:ext cx="1950358" cy="12911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0"/>
            <a:endCxn id="19" idx="3"/>
          </p:cNvCxnSpPr>
          <p:nvPr/>
        </p:nvCxnSpPr>
        <p:spPr>
          <a:xfrm flipV="1">
            <a:off x="4202617" y="5603568"/>
            <a:ext cx="1219612" cy="6865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5"/>
            <a:endCxn id="19" idx="2"/>
          </p:cNvCxnSpPr>
          <p:nvPr/>
        </p:nvCxnSpPr>
        <p:spPr>
          <a:xfrm flipV="1">
            <a:off x="3745530" y="6192699"/>
            <a:ext cx="1950358" cy="8198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42" y="135924"/>
            <a:ext cx="4411362" cy="6722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1752600" y="4267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1752600" y="5638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  <a:endCxn id="4" idx="2"/>
          </p:cNvCxnSpPr>
          <p:nvPr/>
        </p:nvCxnSpPr>
        <p:spPr>
          <a:xfrm>
            <a:off x="1447800" y="49530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0"/>
            <a:endCxn id="9" idx="4"/>
          </p:cNvCxnSpPr>
          <p:nvPr/>
        </p:nvCxnSpPr>
        <p:spPr>
          <a:xfrm flipH="1" flipV="1">
            <a:off x="1447800" y="55626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</p:cNvCxnSpPr>
          <p:nvPr/>
        </p:nvCxnSpPr>
        <p:spPr>
          <a:xfrm>
            <a:off x="2743199" y="45873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66800" y="35814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4" idx="0"/>
            <a:endCxn id="24" idx="4"/>
          </p:cNvCxnSpPr>
          <p:nvPr/>
        </p:nvCxnSpPr>
        <p:spPr>
          <a:xfrm flipH="1" flipV="1">
            <a:off x="1371600" y="41910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5"/>
          </p:cNvCxnSpPr>
          <p:nvPr/>
        </p:nvCxnSpPr>
        <p:spPr>
          <a:xfrm>
            <a:off x="2743199" y="59589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gular Pentagon 51"/>
          <p:cNvSpPr/>
          <p:nvPr/>
        </p:nvSpPr>
        <p:spPr>
          <a:xfrm flipV="1">
            <a:off x="6477000" y="4191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 flipV="1">
            <a:off x="6477000" y="55626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3" idx="0"/>
            <a:endCxn id="52" idx="0"/>
          </p:cNvCxnSpPr>
          <p:nvPr/>
        </p:nvCxnSpPr>
        <p:spPr>
          <a:xfrm flipH="1">
            <a:off x="6972300" y="49530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4" idx="4"/>
            <a:endCxn id="53" idx="4"/>
          </p:cNvCxnSpPr>
          <p:nvPr/>
        </p:nvCxnSpPr>
        <p:spPr>
          <a:xfrm flipV="1">
            <a:off x="7278413" y="55626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772400" y="3505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2" idx="4"/>
            <a:endCxn id="57" idx="4"/>
          </p:cNvCxnSpPr>
          <p:nvPr/>
        </p:nvCxnSpPr>
        <p:spPr>
          <a:xfrm flipV="1">
            <a:off x="7278413" y="4114800"/>
            <a:ext cx="798787" cy="76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2" idx="1"/>
          </p:cNvCxnSpPr>
          <p:nvPr/>
        </p:nvCxnSpPr>
        <p:spPr>
          <a:xfrm flipV="1">
            <a:off x="5715000" y="47090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54" idx="1"/>
          </p:cNvCxnSpPr>
          <p:nvPr/>
        </p:nvCxnSpPr>
        <p:spPr>
          <a:xfrm>
            <a:off x="5873416" y="57585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3033316" y="-152407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grpSp>
        <p:nvGrpSpPr>
          <p:cNvPr id="273" name="Group 272"/>
          <p:cNvGrpSpPr/>
          <p:nvPr/>
        </p:nvGrpSpPr>
        <p:grpSpPr>
          <a:xfrm>
            <a:off x="3048000" y="4419600"/>
            <a:ext cx="1066800" cy="762000"/>
            <a:chOff x="2819400" y="3276600"/>
            <a:chExt cx="1066800" cy="762000"/>
          </a:xfrm>
        </p:grpSpPr>
        <p:grpSp>
          <p:nvGrpSpPr>
            <p:cNvPr id="233" name="Group 232"/>
            <p:cNvGrpSpPr/>
            <p:nvPr/>
          </p:nvGrpSpPr>
          <p:grpSpPr>
            <a:xfrm>
              <a:off x="2819400" y="3276600"/>
              <a:ext cx="1066800" cy="762000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202" name="Straight Connector 201"/>
              <p:cNvCxnSpPr>
                <a:stCxn id="200" idx="0"/>
                <a:endCxn id="200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00" idx="5"/>
                <a:endCxn id="200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99" idx="4"/>
                <a:endCxn id="199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99" idx="5"/>
                <a:endCxn id="199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199" idx="1"/>
                <a:endCxn id="199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199" idx="2"/>
                <a:endCxn id="199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199" idx="3"/>
                <a:endCxn id="199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00" idx="2"/>
                <a:endCxn id="200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00" idx="2"/>
                <a:endCxn id="200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99" name="Hexagon 198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gular Pentagon 199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4" name="TextBox 233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876800" y="5562600"/>
            <a:ext cx="1000650" cy="762000"/>
            <a:chOff x="4953000" y="3276600"/>
            <a:chExt cx="1000650" cy="685800"/>
          </a:xfrm>
        </p:grpSpPr>
        <p:grpSp>
          <p:nvGrpSpPr>
            <p:cNvPr id="252" name="Group 232"/>
            <p:cNvGrpSpPr/>
            <p:nvPr/>
          </p:nvGrpSpPr>
          <p:grpSpPr>
            <a:xfrm flipH="1">
              <a:off x="4953000" y="3276600"/>
              <a:ext cx="1000650" cy="685800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254" name="Straight Connector 253"/>
              <p:cNvCxnSpPr>
                <a:stCxn id="265" idx="0"/>
                <a:endCxn id="265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265" idx="5"/>
                <a:endCxn id="265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64" idx="4"/>
                <a:endCxn id="264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64" idx="5"/>
                <a:endCxn id="264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64" idx="1"/>
                <a:endCxn id="264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4" idx="2"/>
                <a:endCxn id="264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64" idx="3"/>
                <a:endCxn id="264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65" idx="2"/>
                <a:endCxn id="265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5" idx="2"/>
                <a:endCxn id="265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3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264" name="Hexagon 263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gular Pentagon 264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3" name="TextBox 252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9200" y="4419600"/>
            <a:ext cx="685800" cy="609600"/>
            <a:chOff x="4800600" y="3276600"/>
            <a:chExt cx="685800" cy="609600"/>
          </a:xfrm>
        </p:grpSpPr>
        <p:sp>
          <p:nvSpPr>
            <p:cNvPr id="267" name="Hexagon 266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29000" y="5715000"/>
            <a:ext cx="685800" cy="609600"/>
            <a:chOff x="3200400" y="4572000"/>
            <a:chExt cx="685800" cy="609600"/>
          </a:xfrm>
        </p:grpSpPr>
        <p:sp>
          <p:nvSpPr>
            <p:cNvPr id="266" name="Hexagon 265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rot="5400000" flipH="1" flipV="1">
            <a:off x="4476340" y="39190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503059" y="45019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4462980" y="52144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4488540" y="57973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14800" y="60198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12192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gular Pentagon 90"/>
          <p:cNvSpPr/>
          <p:nvPr/>
        </p:nvSpPr>
        <p:spPr>
          <a:xfrm>
            <a:off x="1828800" y="3048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1" idx="0"/>
            <a:endCxn id="89" idx="4"/>
          </p:cNvCxnSpPr>
          <p:nvPr/>
        </p:nvCxnSpPr>
        <p:spPr>
          <a:xfrm flipH="1" flipV="1">
            <a:off x="1524000" y="29718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5"/>
          </p:cNvCxnSpPr>
          <p:nvPr/>
        </p:nvCxnSpPr>
        <p:spPr>
          <a:xfrm>
            <a:off x="2819399" y="33681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gular Pentagon 97"/>
          <p:cNvSpPr/>
          <p:nvPr/>
        </p:nvSpPr>
        <p:spPr>
          <a:xfrm flipV="1">
            <a:off x="6553200" y="1600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7724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gular Pentagon 99"/>
          <p:cNvSpPr/>
          <p:nvPr/>
        </p:nvSpPr>
        <p:spPr>
          <a:xfrm flipV="1">
            <a:off x="6553200" y="2971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99" idx="0"/>
            <a:endCxn id="98" idx="0"/>
          </p:cNvCxnSpPr>
          <p:nvPr/>
        </p:nvCxnSpPr>
        <p:spPr>
          <a:xfrm flipH="1">
            <a:off x="7048500" y="23622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4"/>
            <a:endCxn id="99" idx="4"/>
          </p:cNvCxnSpPr>
          <p:nvPr/>
        </p:nvCxnSpPr>
        <p:spPr>
          <a:xfrm flipV="1">
            <a:off x="7354613" y="29718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8486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98" idx="4"/>
            <a:endCxn id="103" idx="3"/>
          </p:cNvCxnSpPr>
          <p:nvPr/>
        </p:nvCxnSpPr>
        <p:spPr>
          <a:xfrm flipV="1">
            <a:off x="7354613" y="1510926"/>
            <a:ext cx="583261" cy="89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98" idx="1"/>
          </p:cNvCxnSpPr>
          <p:nvPr/>
        </p:nvCxnSpPr>
        <p:spPr>
          <a:xfrm flipV="1">
            <a:off x="5791200" y="21182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0" idx="1"/>
          </p:cNvCxnSpPr>
          <p:nvPr/>
        </p:nvCxnSpPr>
        <p:spPr>
          <a:xfrm>
            <a:off x="5949616" y="31677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43000" y="990600"/>
            <a:ext cx="3048000" cy="1600200"/>
            <a:chOff x="1143000" y="990600"/>
            <a:chExt cx="3048000" cy="1600200"/>
          </a:xfrm>
        </p:grpSpPr>
        <p:sp>
          <p:nvSpPr>
            <p:cNvPr id="88" name="Regular Pentagon 87"/>
            <p:cNvSpPr/>
            <p:nvPr/>
          </p:nvSpPr>
          <p:spPr>
            <a:xfrm>
              <a:off x="1828800" y="1676400"/>
              <a:ext cx="990600" cy="838200"/>
            </a:xfrm>
            <a:prstGeom prst="pent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89" idx="0"/>
              <a:endCxn id="88" idx="2"/>
            </p:cNvCxnSpPr>
            <p:nvPr/>
          </p:nvCxnSpPr>
          <p:spPr>
            <a:xfrm>
              <a:off x="1524000" y="2362200"/>
              <a:ext cx="493987" cy="1523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5"/>
            </p:cNvCxnSpPr>
            <p:nvPr/>
          </p:nvCxnSpPr>
          <p:spPr>
            <a:xfrm>
              <a:off x="2819399" y="1996563"/>
              <a:ext cx="308865" cy="270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1143000" y="990600"/>
              <a:ext cx="6096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88" idx="0"/>
              <a:endCxn id="95" idx="4"/>
            </p:cNvCxnSpPr>
            <p:nvPr/>
          </p:nvCxnSpPr>
          <p:spPr>
            <a:xfrm flipH="1" flipV="1">
              <a:off x="1447800" y="1600200"/>
              <a:ext cx="8763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3124200" y="1828800"/>
              <a:ext cx="1066800" cy="762000"/>
              <a:chOff x="2819400" y="3276600"/>
              <a:chExt cx="1066800" cy="762000"/>
            </a:xfrm>
          </p:grpSpPr>
          <p:grpSp>
            <p:nvGrpSpPr>
              <p:cNvPr id="108" name="Group 232"/>
              <p:cNvGrpSpPr/>
              <p:nvPr/>
            </p:nvGrpSpPr>
            <p:grpSpPr>
              <a:xfrm>
                <a:off x="2819393" y="3276613"/>
                <a:ext cx="1066799" cy="762002"/>
                <a:chOff x="3439050" y="2831583"/>
                <a:chExt cx="751950" cy="522011"/>
              </a:xfrm>
              <a:solidFill>
                <a:srgbClr val="92D050"/>
              </a:solidFill>
            </p:grpSpPr>
            <p:cxnSp>
              <p:nvCxnSpPr>
                <p:cNvPr id="110" name="Straight Connector 109"/>
                <p:cNvCxnSpPr>
                  <a:stCxn id="122" idx="0"/>
                  <a:endCxn id="122" idx="1"/>
                </p:cNvCxnSpPr>
                <p:nvPr/>
              </p:nvCxnSpPr>
              <p:spPr>
                <a:xfrm rot="16200000" flipH="1" flipV="1">
                  <a:off x="3493520" y="2780190"/>
                  <a:ext cx="132844" cy="236197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122" idx="5"/>
                  <a:endCxn id="122" idx="0"/>
                </p:cNvCxnSpPr>
                <p:nvPr/>
              </p:nvCxnSpPr>
              <p:spPr>
                <a:xfrm flipH="1" flipV="1">
                  <a:off x="3678040" y="2831867"/>
                  <a:ext cx="220322" cy="15778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21" idx="4"/>
                  <a:endCxn id="121" idx="5"/>
                </p:cNvCxnSpPr>
                <p:nvPr/>
              </p:nvCxnSpPr>
              <p:spPr>
                <a:xfrm rot="5400000" flipH="1" flipV="1">
                  <a:off x="3962400" y="2838450"/>
                  <a:ext cx="1588" cy="2667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121" idx="5"/>
                  <a:endCxn id="121" idx="0"/>
                </p:cNvCxnSpPr>
                <p:nvPr/>
              </p:nvCxnSpPr>
              <p:spPr>
                <a:xfrm rot="16200000" flipH="1">
                  <a:off x="4048125" y="3019425"/>
                  <a:ext cx="190500" cy="9525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21" idx="1"/>
                  <a:endCxn id="121" idx="0"/>
                </p:cNvCxnSpPr>
                <p:nvPr/>
              </p:nvCxnSpPr>
              <p:spPr>
                <a:xfrm rot="5400000" flipH="1" flipV="1">
                  <a:off x="4048125" y="3209925"/>
                  <a:ext cx="190500" cy="9525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121" idx="2"/>
                  <a:endCxn id="121" idx="1"/>
                </p:cNvCxnSpPr>
                <p:nvPr/>
              </p:nvCxnSpPr>
              <p:spPr>
                <a:xfrm rot="16200000" flipH="1">
                  <a:off x="3962400" y="3219450"/>
                  <a:ext cx="1588" cy="2667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21" idx="3"/>
                  <a:endCxn id="121" idx="2"/>
                </p:cNvCxnSpPr>
                <p:nvPr/>
              </p:nvCxnSpPr>
              <p:spPr>
                <a:xfrm rot="10800000" flipH="1" flipV="1">
                  <a:off x="3733800" y="3162300"/>
                  <a:ext cx="95250" cy="1905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122" idx="2"/>
                  <a:endCxn id="122" idx="4"/>
                </p:cNvCxnSpPr>
                <p:nvPr/>
              </p:nvCxnSpPr>
              <p:spPr>
                <a:xfrm rot="16200000" flipH="1">
                  <a:off x="3649555" y="3071225"/>
                  <a:ext cx="15411" cy="28214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122" idx="2"/>
                  <a:endCxn id="122" idx="1"/>
                </p:cNvCxnSpPr>
                <p:nvPr/>
              </p:nvCxnSpPr>
              <p:spPr>
                <a:xfrm rot="5400000" flipH="1">
                  <a:off x="3359075" y="3047480"/>
                  <a:ext cx="239882" cy="74345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200"/>
                <p:cNvGrpSpPr/>
                <p:nvPr/>
              </p:nvGrpSpPr>
              <p:grpSpPr>
                <a:xfrm>
                  <a:off x="3439050" y="2831583"/>
                  <a:ext cx="751950" cy="521217"/>
                  <a:chOff x="3439050" y="2831583"/>
                  <a:chExt cx="751950" cy="521217"/>
                </a:xfrm>
                <a:grpFill/>
              </p:grpSpPr>
              <p:sp>
                <p:nvSpPr>
                  <p:cNvPr id="121" name="Hexagon 120"/>
                  <p:cNvSpPr/>
                  <p:nvPr/>
                </p:nvSpPr>
                <p:spPr>
                  <a:xfrm>
                    <a:off x="3733800" y="2971800"/>
                    <a:ext cx="457200" cy="381000"/>
                  </a:xfrm>
                  <a:prstGeom prst="hexagon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gular Pentagon 121"/>
                  <p:cNvSpPr/>
                  <p:nvPr/>
                </p:nvSpPr>
                <p:spPr>
                  <a:xfrm rot="187586">
                    <a:off x="3439050" y="2831583"/>
                    <a:ext cx="457200" cy="381000"/>
                  </a:xfrm>
                  <a:prstGeom prst="pentagon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9" name="TextBox 108"/>
              <p:cNvSpPr txBox="1"/>
              <p:nvPr/>
            </p:nvSpPr>
            <p:spPr>
              <a:xfrm>
                <a:off x="3124200" y="34290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4953000" y="2971800"/>
            <a:ext cx="1000650" cy="762000"/>
            <a:chOff x="4953000" y="3276600"/>
            <a:chExt cx="1000650" cy="685800"/>
          </a:xfrm>
        </p:grpSpPr>
        <p:grpSp>
          <p:nvGrpSpPr>
            <p:cNvPr id="124" name="Group 232"/>
            <p:cNvGrpSpPr/>
            <p:nvPr/>
          </p:nvGrpSpPr>
          <p:grpSpPr>
            <a:xfrm flipH="1">
              <a:off x="4953002" y="3276605"/>
              <a:ext cx="1000650" cy="685801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126" name="Straight Connector 125"/>
              <p:cNvCxnSpPr>
                <a:stCxn id="137" idx="0"/>
                <a:endCxn id="137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37" idx="5"/>
                <a:endCxn id="137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36" idx="4"/>
                <a:endCxn id="136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36" idx="5"/>
                <a:endCxn id="136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6" idx="1"/>
                <a:endCxn id="136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36" idx="2"/>
                <a:endCxn id="136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36" idx="3"/>
                <a:endCxn id="136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7" idx="2"/>
                <a:endCxn id="137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7" idx="2"/>
                <a:endCxn id="137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36" name="Hexagon 135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gular Pentagon 136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05400" y="1828800"/>
            <a:ext cx="685800" cy="609600"/>
            <a:chOff x="4800600" y="3276600"/>
            <a:chExt cx="685800" cy="609600"/>
          </a:xfrm>
        </p:grpSpPr>
        <p:sp>
          <p:nvSpPr>
            <p:cNvPr id="139" name="Hexagon 138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3124200"/>
            <a:ext cx="685800" cy="609600"/>
            <a:chOff x="3200400" y="4572000"/>
            <a:chExt cx="685800" cy="609600"/>
          </a:xfrm>
        </p:grpSpPr>
        <p:sp>
          <p:nvSpPr>
            <p:cNvPr id="142" name="Hexagon 141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44" name="Straight Connector 143"/>
          <p:cNvCxnSpPr/>
          <p:nvPr/>
        </p:nvCxnSpPr>
        <p:spPr>
          <a:xfrm rot="5400000" flipH="1" flipV="1">
            <a:off x="4552540" y="13282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4579259" y="19111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4539180" y="26236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564740" y="32065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191000" y="34290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4" idx="7"/>
            <a:endCxn id="91" idx="2"/>
          </p:cNvCxnSpPr>
          <p:nvPr/>
        </p:nvCxnSpPr>
        <p:spPr>
          <a:xfrm>
            <a:off x="1587126" y="3670674"/>
            <a:ext cx="430861" cy="215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57" idx="1"/>
            <a:endCxn id="100" idx="0"/>
          </p:cNvCxnSpPr>
          <p:nvPr/>
        </p:nvCxnSpPr>
        <p:spPr>
          <a:xfrm flipH="1">
            <a:off x="7048500" y="3594474"/>
            <a:ext cx="813174" cy="215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676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248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0480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8153400" y="-15903"/>
            <a:ext cx="86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</a:t>
            </a:r>
            <a:endParaRPr lang="en-US" sz="2400" dirty="0"/>
          </a:p>
        </p:txBody>
      </p:sp>
      <p:sp>
        <p:nvSpPr>
          <p:cNvPr id="151" name="Rounded Rectangle 150"/>
          <p:cNvSpPr/>
          <p:nvPr/>
        </p:nvSpPr>
        <p:spPr>
          <a:xfrm>
            <a:off x="221946" y="493928"/>
            <a:ext cx="2755227" cy="6416617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5964769" y="435521"/>
            <a:ext cx="2755227" cy="6416617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03879" y="1555564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3013084" y="2885907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3053578" y="4239622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3030618" y="5470532"/>
            <a:ext cx="2971918" cy="1111436"/>
          </a:xfrm>
          <a:prstGeom prst="roundRect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RNA Vocabulary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Chagraff’s</a:t>
            </a:r>
            <a:r>
              <a:rPr lang="en-US" dirty="0" smtClean="0"/>
              <a:t> Rule/ Base Pairing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47157"/>
            <a:ext cx="7290054" cy="456220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Base Pairing</a:t>
            </a:r>
          </a:p>
          <a:p>
            <a:pPr algn="ctr"/>
            <a:r>
              <a:rPr lang="en-US" sz="3600" dirty="0" smtClean="0"/>
              <a:t>A=T</a:t>
            </a:r>
          </a:p>
          <a:p>
            <a:pPr algn="ctr"/>
            <a:r>
              <a:rPr lang="en-US" sz="3600" dirty="0" smtClean="0"/>
              <a:t>C=G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Base pairs are held together by hydrogen bonds.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1752600" y="4267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>
            <a:off x="1752600" y="5638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0"/>
            <a:endCxn id="4" idx="2"/>
          </p:cNvCxnSpPr>
          <p:nvPr/>
        </p:nvCxnSpPr>
        <p:spPr>
          <a:xfrm>
            <a:off x="1447800" y="49530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0"/>
            <a:endCxn id="9" idx="4"/>
          </p:cNvCxnSpPr>
          <p:nvPr/>
        </p:nvCxnSpPr>
        <p:spPr>
          <a:xfrm flipH="1" flipV="1">
            <a:off x="1447800" y="55626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</p:cNvCxnSpPr>
          <p:nvPr/>
        </p:nvCxnSpPr>
        <p:spPr>
          <a:xfrm>
            <a:off x="2743199" y="45873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66800" y="35814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4" idx="0"/>
            <a:endCxn id="24" idx="4"/>
          </p:cNvCxnSpPr>
          <p:nvPr/>
        </p:nvCxnSpPr>
        <p:spPr>
          <a:xfrm flipH="1" flipV="1">
            <a:off x="1371600" y="41910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5"/>
          </p:cNvCxnSpPr>
          <p:nvPr/>
        </p:nvCxnSpPr>
        <p:spPr>
          <a:xfrm>
            <a:off x="2743199" y="59589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gular Pentagon 51"/>
          <p:cNvSpPr/>
          <p:nvPr/>
        </p:nvSpPr>
        <p:spPr>
          <a:xfrm flipV="1">
            <a:off x="6477000" y="4191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9530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 flipV="1">
            <a:off x="6477000" y="55626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3" idx="0"/>
            <a:endCxn id="52" idx="0"/>
          </p:cNvCxnSpPr>
          <p:nvPr/>
        </p:nvCxnSpPr>
        <p:spPr>
          <a:xfrm flipH="1">
            <a:off x="6972300" y="49530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4" idx="4"/>
            <a:endCxn id="53" idx="4"/>
          </p:cNvCxnSpPr>
          <p:nvPr/>
        </p:nvCxnSpPr>
        <p:spPr>
          <a:xfrm flipV="1">
            <a:off x="7278413" y="55626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772400" y="3505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2" idx="4"/>
            <a:endCxn id="57" idx="4"/>
          </p:cNvCxnSpPr>
          <p:nvPr/>
        </p:nvCxnSpPr>
        <p:spPr>
          <a:xfrm flipV="1">
            <a:off x="7278413" y="4114800"/>
            <a:ext cx="798787" cy="76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52" idx="1"/>
          </p:cNvCxnSpPr>
          <p:nvPr/>
        </p:nvCxnSpPr>
        <p:spPr>
          <a:xfrm flipV="1">
            <a:off x="5715000" y="47090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54" idx="1"/>
          </p:cNvCxnSpPr>
          <p:nvPr/>
        </p:nvCxnSpPr>
        <p:spPr>
          <a:xfrm>
            <a:off x="5873416" y="57585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3033316" y="-152407"/>
            <a:ext cx="8229600" cy="1143000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grpSp>
        <p:nvGrpSpPr>
          <p:cNvPr id="273" name="Group 272"/>
          <p:cNvGrpSpPr/>
          <p:nvPr/>
        </p:nvGrpSpPr>
        <p:grpSpPr>
          <a:xfrm>
            <a:off x="3048000" y="4419600"/>
            <a:ext cx="1066800" cy="762000"/>
            <a:chOff x="2819400" y="3276600"/>
            <a:chExt cx="1066800" cy="762000"/>
          </a:xfrm>
        </p:grpSpPr>
        <p:grpSp>
          <p:nvGrpSpPr>
            <p:cNvPr id="233" name="Group 232"/>
            <p:cNvGrpSpPr/>
            <p:nvPr/>
          </p:nvGrpSpPr>
          <p:grpSpPr>
            <a:xfrm>
              <a:off x="2819400" y="3276600"/>
              <a:ext cx="1066800" cy="762000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202" name="Straight Connector 201"/>
              <p:cNvCxnSpPr>
                <a:stCxn id="200" idx="0"/>
                <a:endCxn id="200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00" idx="5"/>
                <a:endCxn id="200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99" idx="4"/>
                <a:endCxn id="199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99" idx="5"/>
                <a:endCxn id="199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199" idx="1"/>
                <a:endCxn id="199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199" idx="2"/>
                <a:endCxn id="199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199" idx="3"/>
                <a:endCxn id="199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00" idx="2"/>
                <a:endCxn id="200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00" idx="2"/>
                <a:endCxn id="200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99" name="Hexagon 198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gular Pentagon 199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4" name="TextBox 233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876800" y="5562600"/>
            <a:ext cx="1000650" cy="762000"/>
            <a:chOff x="4953000" y="3276600"/>
            <a:chExt cx="1000650" cy="685800"/>
          </a:xfrm>
        </p:grpSpPr>
        <p:grpSp>
          <p:nvGrpSpPr>
            <p:cNvPr id="252" name="Group 232"/>
            <p:cNvGrpSpPr/>
            <p:nvPr/>
          </p:nvGrpSpPr>
          <p:grpSpPr>
            <a:xfrm flipH="1">
              <a:off x="4953000" y="3276600"/>
              <a:ext cx="1000650" cy="685800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254" name="Straight Connector 253"/>
              <p:cNvCxnSpPr>
                <a:stCxn id="265" idx="0"/>
                <a:endCxn id="265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265" idx="5"/>
                <a:endCxn id="265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64" idx="4"/>
                <a:endCxn id="264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64" idx="5"/>
                <a:endCxn id="264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64" idx="1"/>
                <a:endCxn id="264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4" idx="2"/>
                <a:endCxn id="264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64" idx="3"/>
                <a:endCxn id="264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65" idx="2"/>
                <a:endCxn id="265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5" idx="2"/>
                <a:endCxn id="265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3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264" name="Hexagon 263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gular Pentagon 264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3" name="TextBox 252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9200" y="4419600"/>
            <a:ext cx="685800" cy="609600"/>
            <a:chOff x="4800600" y="3276600"/>
            <a:chExt cx="685800" cy="609600"/>
          </a:xfrm>
        </p:grpSpPr>
        <p:sp>
          <p:nvSpPr>
            <p:cNvPr id="267" name="Hexagon 266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29000" y="5715000"/>
            <a:ext cx="685800" cy="609600"/>
            <a:chOff x="3200400" y="4572000"/>
            <a:chExt cx="685800" cy="609600"/>
          </a:xfrm>
        </p:grpSpPr>
        <p:sp>
          <p:nvSpPr>
            <p:cNvPr id="266" name="Hexagon 265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64" name="Straight Connector 63"/>
          <p:cNvCxnSpPr/>
          <p:nvPr/>
        </p:nvCxnSpPr>
        <p:spPr>
          <a:xfrm rot="5400000" flipH="1" flipV="1">
            <a:off x="4476340" y="39190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503059" y="45019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4462980" y="52144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4488540" y="57973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14800" y="60198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gular Pentagon 87"/>
          <p:cNvSpPr/>
          <p:nvPr/>
        </p:nvSpPr>
        <p:spPr>
          <a:xfrm>
            <a:off x="1828800" y="16764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2192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gular Pentagon 90"/>
          <p:cNvSpPr/>
          <p:nvPr/>
        </p:nvSpPr>
        <p:spPr>
          <a:xfrm>
            <a:off x="1828800" y="30480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89" idx="0"/>
            <a:endCxn id="88" idx="2"/>
          </p:cNvCxnSpPr>
          <p:nvPr/>
        </p:nvCxnSpPr>
        <p:spPr>
          <a:xfrm>
            <a:off x="1524000" y="2362200"/>
            <a:ext cx="493987" cy="152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0"/>
            <a:endCxn id="89" idx="4"/>
          </p:cNvCxnSpPr>
          <p:nvPr/>
        </p:nvCxnSpPr>
        <p:spPr>
          <a:xfrm flipH="1" flipV="1">
            <a:off x="1524000" y="2971800"/>
            <a:ext cx="8001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8" idx="5"/>
          </p:cNvCxnSpPr>
          <p:nvPr/>
        </p:nvCxnSpPr>
        <p:spPr>
          <a:xfrm>
            <a:off x="2819399" y="1996563"/>
            <a:ext cx="308865" cy="27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1430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88" idx="0"/>
            <a:endCxn id="95" idx="4"/>
          </p:cNvCxnSpPr>
          <p:nvPr/>
        </p:nvCxnSpPr>
        <p:spPr>
          <a:xfrm flipH="1" flipV="1">
            <a:off x="1447800" y="1600200"/>
            <a:ext cx="8763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5"/>
          </p:cNvCxnSpPr>
          <p:nvPr/>
        </p:nvCxnSpPr>
        <p:spPr>
          <a:xfrm>
            <a:off x="2819399" y="3368163"/>
            <a:ext cx="685801" cy="60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gular Pentagon 97"/>
          <p:cNvSpPr/>
          <p:nvPr/>
        </p:nvSpPr>
        <p:spPr>
          <a:xfrm flipV="1">
            <a:off x="6553200" y="16002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772400" y="23622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gular Pentagon 99"/>
          <p:cNvSpPr/>
          <p:nvPr/>
        </p:nvSpPr>
        <p:spPr>
          <a:xfrm flipV="1">
            <a:off x="6553200" y="2971800"/>
            <a:ext cx="990600" cy="8382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99" idx="0"/>
            <a:endCxn id="98" idx="0"/>
          </p:cNvCxnSpPr>
          <p:nvPr/>
        </p:nvCxnSpPr>
        <p:spPr>
          <a:xfrm flipH="1">
            <a:off x="7048500" y="2362200"/>
            <a:ext cx="1028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4"/>
            <a:endCxn id="99" idx="4"/>
          </p:cNvCxnSpPr>
          <p:nvPr/>
        </p:nvCxnSpPr>
        <p:spPr>
          <a:xfrm flipV="1">
            <a:off x="7354613" y="2971800"/>
            <a:ext cx="72258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848600" y="990600"/>
            <a:ext cx="6096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stCxn id="98" idx="4"/>
            <a:endCxn id="103" idx="3"/>
          </p:cNvCxnSpPr>
          <p:nvPr/>
        </p:nvCxnSpPr>
        <p:spPr>
          <a:xfrm flipV="1">
            <a:off x="7354613" y="1510926"/>
            <a:ext cx="583261" cy="89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98" idx="1"/>
          </p:cNvCxnSpPr>
          <p:nvPr/>
        </p:nvCxnSpPr>
        <p:spPr>
          <a:xfrm flipV="1">
            <a:off x="5791200" y="2118237"/>
            <a:ext cx="762001" cy="15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0" idx="1"/>
          </p:cNvCxnSpPr>
          <p:nvPr/>
        </p:nvCxnSpPr>
        <p:spPr>
          <a:xfrm>
            <a:off x="5949616" y="3167740"/>
            <a:ext cx="603585" cy="322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3124200" y="1828800"/>
            <a:ext cx="1066800" cy="762000"/>
            <a:chOff x="2819400" y="3276600"/>
            <a:chExt cx="1066800" cy="762000"/>
          </a:xfrm>
        </p:grpSpPr>
        <p:grpSp>
          <p:nvGrpSpPr>
            <p:cNvPr id="108" name="Group 232"/>
            <p:cNvGrpSpPr/>
            <p:nvPr/>
          </p:nvGrpSpPr>
          <p:grpSpPr>
            <a:xfrm>
              <a:off x="2819393" y="3276613"/>
              <a:ext cx="1066799" cy="762002"/>
              <a:chOff x="3439050" y="2831583"/>
              <a:chExt cx="751950" cy="522011"/>
            </a:xfrm>
            <a:solidFill>
              <a:srgbClr val="92D050"/>
            </a:solidFill>
          </p:grpSpPr>
          <p:cxnSp>
            <p:nvCxnSpPr>
              <p:cNvPr id="110" name="Straight Connector 109"/>
              <p:cNvCxnSpPr>
                <a:stCxn id="122" idx="0"/>
                <a:endCxn id="122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22" idx="5"/>
                <a:endCxn id="122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21" idx="4"/>
                <a:endCxn id="121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21" idx="5"/>
                <a:endCxn id="121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1" idx="1"/>
                <a:endCxn id="121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21" idx="2"/>
                <a:endCxn id="121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21" idx="3"/>
                <a:endCxn id="121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22" idx="2"/>
                <a:endCxn id="122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2" idx="2"/>
                <a:endCxn id="122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21" name="Hexagon 120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gular Pentagon 121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31242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953000" y="2971800"/>
            <a:ext cx="1000650" cy="762000"/>
            <a:chOff x="4953000" y="3276600"/>
            <a:chExt cx="1000650" cy="685800"/>
          </a:xfrm>
        </p:grpSpPr>
        <p:grpSp>
          <p:nvGrpSpPr>
            <p:cNvPr id="124" name="Group 232"/>
            <p:cNvGrpSpPr/>
            <p:nvPr/>
          </p:nvGrpSpPr>
          <p:grpSpPr>
            <a:xfrm flipH="1">
              <a:off x="4953002" y="3276605"/>
              <a:ext cx="1000650" cy="685801"/>
              <a:chOff x="3439050" y="2831583"/>
              <a:chExt cx="751950" cy="522011"/>
            </a:xfrm>
            <a:solidFill>
              <a:srgbClr val="FF0000"/>
            </a:solidFill>
          </p:grpSpPr>
          <p:cxnSp>
            <p:nvCxnSpPr>
              <p:cNvPr id="126" name="Straight Connector 125"/>
              <p:cNvCxnSpPr>
                <a:stCxn id="137" idx="0"/>
                <a:endCxn id="137" idx="1"/>
              </p:cNvCxnSpPr>
              <p:nvPr/>
            </p:nvCxnSpPr>
            <p:spPr>
              <a:xfrm rot="16200000" flipH="1" flipV="1">
                <a:off x="3493520" y="2780190"/>
                <a:ext cx="132844" cy="23619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37" idx="5"/>
                <a:endCxn id="137" idx="0"/>
              </p:cNvCxnSpPr>
              <p:nvPr/>
            </p:nvCxnSpPr>
            <p:spPr>
              <a:xfrm flipH="1" flipV="1">
                <a:off x="3678040" y="2831867"/>
                <a:ext cx="220322" cy="15778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36" idx="4"/>
                <a:endCxn id="136" idx="5"/>
              </p:cNvCxnSpPr>
              <p:nvPr/>
            </p:nvCxnSpPr>
            <p:spPr>
              <a:xfrm rot="5400000" flipH="1" flipV="1">
                <a:off x="3962400" y="2838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36" idx="5"/>
                <a:endCxn id="136" idx="0"/>
              </p:cNvCxnSpPr>
              <p:nvPr/>
            </p:nvCxnSpPr>
            <p:spPr>
              <a:xfrm rot="16200000" flipH="1">
                <a:off x="4048125" y="30194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6" idx="1"/>
                <a:endCxn id="136" idx="0"/>
              </p:cNvCxnSpPr>
              <p:nvPr/>
            </p:nvCxnSpPr>
            <p:spPr>
              <a:xfrm rot="5400000" flipH="1" flipV="1">
                <a:off x="4048125" y="3209925"/>
                <a:ext cx="190500" cy="952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36" idx="2"/>
                <a:endCxn id="136" idx="1"/>
              </p:cNvCxnSpPr>
              <p:nvPr/>
            </p:nvCxnSpPr>
            <p:spPr>
              <a:xfrm rot="16200000" flipH="1">
                <a:off x="3962400" y="3219450"/>
                <a:ext cx="1588" cy="2667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36" idx="3"/>
                <a:endCxn id="136" idx="2"/>
              </p:cNvCxnSpPr>
              <p:nvPr/>
            </p:nvCxnSpPr>
            <p:spPr>
              <a:xfrm rot="10800000" flipH="1" flipV="1">
                <a:off x="3733800" y="3162300"/>
                <a:ext cx="95250" cy="19050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37" idx="2"/>
                <a:endCxn id="137" idx="4"/>
              </p:cNvCxnSpPr>
              <p:nvPr/>
            </p:nvCxnSpPr>
            <p:spPr>
              <a:xfrm rot="16200000" flipH="1">
                <a:off x="3649555" y="3071225"/>
                <a:ext cx="15411" cy="2821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7" idx="2"/>
                <a:endCxn id="137" idx="1"/>
              </p:cNvCxnSpPr>
              <p:nvPr/>
            </p:nvCxnSpPr>
            <p:spPr>
              <a:xfrm rot="5400000" flipH="1">
                <a:off x="3359075" y="3047480"/>
                <a:ext cx="239882" cy="7434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200"/>
              <p:cNvGrpSpPr/>
              <p:nvPr/>
            </p:nvGrpSpPr>
            <p:grpSpPr>
              <a:xfrm>
                <a:off x="3439050" y="2831583"/>
                <a:ext cx="751950" cy="521217"/>
                <a:chOff x="3439050" y="2831583"/>
                <a:chExt cx="751950" cy="521217"/>
              </a:xfrm>
              <a:grpFill/>
            </p:grpSpPr>
            <p:sp>
              <p:nvSpPr>
                <p:cNvPr id="136" name="Hexagon 135"/>
                <p:cNvSpPr/>
                <p:nvPr/>
              </p:nvSpPr>
              <p:spPr>
                <a:xfrm>
                  <a:off x="3733800" y="2971800"/>
                  <a:ext cx="457200" cy="381000"/>
                </a:xfrm>
                <a:prstGeom prst="hex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gular Pentagon 136"/>
                <p:cNvSpPr/>
                <p:nvPr/>
              </p:nvSpPr>
              <p:spPr>
                <a:xfrm rot="187586">
                  <a:off x="3439050" y="2831583"/>
                  <a:ext cx="457200" cy="381000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 flipH="1">
              <a:off x="5257800" y="3482340"/>
              <a:ext cx="468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05400" y="1828800"/>
            <a:ext cx="685800" cy="609600"/>
            <a:chOff x="4800600" y="3276600"/>
            <a:chExt cx="685800" cy="609600"/>
          </a:xfrm>
        </p:grpSpPr>
        <p:sp>
          <p:nvSpPr>
            <p:cNvPr id="139" name="Hexagon 138"/>
            <p:cNvSpPr/>
            <p:nvPr/>
          </p:nvSpPr>
          <p:spPr>
            <a:xfrm>
              <a:off x="4800600" y="3276600"/>
              <a:ext cx="685800" cy="609600"/>
            </a:xfrm>
            <a:prstGeom prst="hex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953000" y="3429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3124200"/>
            <a:ext cx="685800" cy="609600"/>
            <a:chOff x="3200400" y="4572000"/>
            <a:chExt cx="685800" cy="609600"/>
          </a:xfrm>
        </p:grpSpPr>
        <p:sp>
          <p:nvSpPr>
            <p:cNvPr id="142" name="Hexagon 141"/>
            <p:cNvSpPr/>
            <p:nvPr/>
          </p:nvSpPr>
          <p:spPr>
            <a:xfrm>
              <a:off x="3200400" y="4572000"/>
              <a:ext cx="685800" cy="609600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352800" y="4648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cxnSp>
        <p:nvCxnSpPr>
          <p:cNvPr id="144" name="Straight Connector 143"/>
          <p:cNvCxnSpPr/>
          <p:nvPr/>
        </p:nvCxnSpPr>
        <p:spPr>
          <a:xfrm rot="5400000" flipH="1" flipV="1">
            <a:off x="4552540" y="1328220"/>
            <a:ext cx="204680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 flipH="1" flipV="1">
            <a:off x="4579259" y="1911101"/>
            <a:ext cx="151241" cy="12058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4539180" y="2623620"/>
            <a:ext cx="52280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 flipH="1" flipV="1">
            <a:off x="4564740" y="3206501"/>
            <a:ext cx="1159" cy="10534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191000" y="3429000"/>
            <a:ext cx="762000" cy="255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24" idx="7"/>
            <a:endCxn id="91" idx="2"/>
          </p:cNvCxnSpPr>
          <p:nvPr/>
        </p:nvCxnSpPr>
        <p:spPr>
          <a:xfrm>
            <a:off x="1587126" y="3670674"/>
            <a:ext cx="430861" cy="215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57" idx="1"/>
            <a:endCxn id="100" idx="0"/>
          </p:cNvCxnSpPr>
          <p:nvPr/>
        </p:nvCxnSpPr>
        <p:spPr>
          <a:xfrm flipH="1">
            <a:off x="7048500" y="3594474"/>
            <a:ext cx="813174" cy="215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676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2484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0480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45989"/>
          <a:stretch/>
        </p:blipFill>
        <p:spPr>
          <a:xfrm>
            <a:off x="1160296" y="1748972"/>
            <a:ext cx="1854754" cy="4744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026" y="0"/>
            <a:ext cx="7290054" cy="1370852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892"/>
          <a:stretch/>
        </p:blipFill>
        <p:spPr>
          <a:xfrm>
            <a:off x="6301945" y="1748972"/>
            <a:ext cx="1583387" cy="4662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15049" y="2992048"/>
            <a:ext cx="3286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DNA Is Twisted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44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40011"/>
            <a:ext cx="7290054" cy="4369349"/>
          </a:xfrm>
        </p:spPr>
        <p:txBody>
          <a:bodyPr numCol="2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type of macromolecule is DNA?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DNA double or single stranded?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DNA is made up of repeating molecules called___________.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the three parts of a nucleotide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two parts of the nucleotide make up the sides of the DNA ladder?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makes up the rungs of the DNA ladder?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DNA straight or twisted (helical)?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four nitrogenous bases?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Which bases pair together?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holds the bases together?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60388" y="531341"/>
            <a:ext cx="5918887" cy="6054809"/>
            <a:chOff x="3499842" y="982728"/>
            <a:chExt cx="5192315" cy="48925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7"/>
            <a:stretch/>
          </p:blipFill>
          <p:spPr>
            <a:xfrm>
              <a:off x="3499842" y="982728"/>
              <a:ext cx="5192315" cy="489254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34713" y="1838637"/>
              <a:ext cx="1092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 Phase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6919273" y="3082750"/>
              <a:ext cx="2402774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Interphase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3046576" y="295892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M-Phase</a:t>
              </a: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6563715" y="2843066"/>
              <a:ext cx="1859651" cy="111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</a:t>
              </a:r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REPLICATION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6183264" y="4630386"/>
              <a:ext cx="106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G2 Phase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3383779" y="297797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Mitosis</a:t>
              </a:r>
            </a:p>
          </p:txBody>
        </p:sp>
        <p:sp>
          <p:nvSpPr>
            <p:cNvPr id="26" name="TextBox 12"/>
            <p:cNvSpPr txBox="1"/>
            <p:nvPr/>
          </p:nvSpPr>
          <p:spPr>
            <a:xfrm rot="2857239">
              <a:off x="4773190" y="1959495"/>
              <a:ext cx="143734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Cytokinesis</a:t>
              </a: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5124447" y="4771562"/>
              <a:ext cx="97154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Prophase</a:t>
              </a: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4410657" y="3992470"/>
              <a:ext cx="1231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Metaphase</a:t>
              </a:r>
            </a:p>
          </p:txBody>
        </p:sp>
        <p:sp>
          <p:nvSpPr>
            <p:cNvPr id="29" name="TextBox 16"/>
            <p:cNvSpPr txBox="1"/>
            <p:nvPr/>
          </p:nvSpPr>
          <p:spPr>
            <a:xfrm>
              <a:off x="4201478" y="3250425"/>
              <a:ext cx="11492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Anaphase</a:t>
              </a: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4485103" y="2488709"/>
              <a:ext cx="11146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Telophase</a:t>
              </a:r>
              <a:endParaRPr lang="en-US" sz="1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Pie 1"/>
          <p:cNvSpPr/>
          <p:nvPr/>
        </p:nvSpPr>
        <p:spPr>
          <a:xfrm rot="2717826">
            <a:off x="1169118" y="477046"/>
            <a:ext cx="6040763" cy="6098141"/>
          </a:xfrm>
          <a:prstGeom prst="pie">
            <a:avLst>
              <a:gd name="adj1" fmla="val 21568389"/>
              <a:gd name="adj2" fmla="val 16200000"/>
            </a:avLst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5" y="1916723"/>
            <a:ext cx="8599946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Replication:  The process of copying one’s DNA</a:t>
            </a:r>
          </a:p>
          <a:p>
            <a:endParaRPr lang="en-US" sz="2800" dirty="0"/>
          </a:p>
          <a:p>
            <a:r>
              <a:rPr lang="en-US" sz="2800" dirty="0" smtClean="0"/>
              <a:t>DNA is copied in preparation for Mitosis and Meiosis</a:t>
            </a:r>
          </a:p>
          <a:p>
            <a:endParaRPr lang="en-US" sz="2800" dirty="0"/>
          </a:p>
          <a:p>
            <a:r>
              <a:rPr lang="en-US" sz="2800" dirty="0" smtClean="0"/>
              <a:t>DNA Replication occurs during the S (Synthesis) phase of the Cell Cycle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890" y="845263"/>
            <a:ext cx="9308026" cy="5464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di.uq.edu.au/sparq/images/dnarep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32"/>
            <a:ext cx="9284018" cy="35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malouffbioblog.files.wordpress.com/2012/04/dna-spl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895819"/>
            <a:ext cx="7696695" cy="52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 rot="16200000">
            <a:off x="-389793" y="2769576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1189892" y="2760783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900245" y="2760783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 rot="5400000">
            <a:off x="7948739" y="2769576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5807317" y="2804743"/>
            <a:ext cx="2699242" cy="307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Complimentary Strands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214514"/>
            <a:ext cx="7290054" cy="539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and RNA Vocabulary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353129"/>
              </p:ext>
            </p:extLst>
          </p:nvPr>
        </p:nvGraphicFramePr>
        <p:xfrm>
          <a:off x="0" y="754063"/>
          <a:ext cx="9144000" cy="1179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865"/>
                <a:gridCol w="71051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stranded nucleic acid bound</a:t>
                      </a:r>
                      <a:r>
                        <a:rPr lang="en-US" baseline="0" dirty="0" smtClean="0"/>
                        <a:t> together by hydrogen bonds and twisted into a double helix.  Stores information.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monomer of a nucleic acid; consists of a</a:t>
                      </a:r>
                      <a:r>
                        <a:rPr lang="en-US" baseline="0" dirty="0" smtClean="0"/>
                        <a:t> phosphate, sugar, and one of four nitrogenous bases.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type of nitrogenous base (Adenine</a:t>
                      </a:r>
                      <a:r>
                        <a:rPr lang="en-US" baseline="0" dirty="0" smtClean="0"/>
                        <a:t> and Guanine)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Pyrimidine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type of nitrogenous base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Cyotisne</a:t>
                      </a:r>
                      <a:r>
                        <a:rPr lang="en-US" baseline="0" dirty="0" smtClean="0"/>
                        <a:t> and Guanine)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Adenine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Purine that base</a:t>
                      </a:r>
                      <a:r>
                        <a:rPr lang="en-US" baseline="0" dirty="0" smtClean="0"/>
                        <a:t> pairs with Thymine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Purine that base pairs with Cytosine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Cytosine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Pyrimidine that base pairs with Guanine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Thymine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Pyrimidine</a:t>
                      </a:r>
                      <a:r>
                        <a:rPr lang="en-US" baseline="0" dirty="0" smtClean="0"/>
                        <a:t> that base pairs with Thymine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Rosalind Franklin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 scientist that contributed to the</a:t>
                      </a:r>
                      <a:r>
                        <a:rPr lang="en-US" baseline="0" dirty="0" smtClean="0"/>
                        <a:t> discovery DNA 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Chagraff’s</a:t>
                      </a:r>
                      <a:r>
                        <a:rPr lang="en-US" dirty="0" smtClean="0"/>
                        <a:t> Rule</a:t>
                      </a:r>
                    </a:p>
                    <a:p>
                      <a:r>
                        <a:rPr lang="en-US" dirty="0" smtClean="0"/>
                        <a:t>(Base Pairing)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A=T</a:t>
                      </a:r>
                      <a:r>
                        <a:rPr lang="en-US" baseline="0" dirty="0" smtClean="0"/>
                        <a:t>    C=G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Watson &amp; Crick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 male scientists that officially discovered the structure of DNA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single</a:t>
                      </a:r>
                      <a:r>
                        <a:rPr lang="en-US" baseline="0" dirty="0" smtClean="0"/>
                        <a:t> stranded nucleic acid.  Moves information.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Messenger RNA;</a:t>
                      </a:r>
                      <a:r>
                        <a:rPr lang="en-US" baseline="0" dirty="0" smtClean="0"/>
                        <a:t> a single stranded copy of the information stored in DNA that can move freely throughout the cell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RNA;</a:t>
                      </a:r>
                      <a:r>
                        <a:rPr lang="en-US" baseline="0" dirty="0" smtClean="0"/>
                        <a:t>  three dimensional object made of RNA that transfers Amino Acids to the ribosome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Ribosomal</a:t>
                      </a:r>
                      <a:r>
                        <a:rPr lang="en-US" baseline="0" dirty="0" smtClean="0"/>
                        <a:t> RNA; three dimensional object made of RNA that is part of the ribosome.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process of copying DNA information</a:t>
                      </a:r>
                      <a:r>
                        <a:rPr lang="en-US" baseline="0" dirty="0" smtClean="0"/>
                        <a:t> onto a piece of mRNA.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RNA Polymerase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</a:t>
                      </a:r>
                      <a:r>
                        <a:rPr lang="en-US" baseline="0" dirty="0" smtClean="0"/>
                        <a:t> that creates mRNA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Helicase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 that breaks</a:t>
                      </a:r>
                      <a:r>
                        <a:rPr lang="en-US" baseline="0" dirty="0" smtClean="0"/>
                        <a:t> the hydrogen bonds between DNA’s base pairs. (unzips DNA)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 Polymerase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Enzyme that creates copies of DNA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process of building a protein</a:t>
                      </a:r>
                      <a:r>
                        <a:rPr lang="en-US" baseline="0" dirty="0" smtClean="0"/>
                        <a:t> using information on mRNA.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letters = 1 codon – found on mRNA – matches up with anti codon on </a:t>
                      </a:r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Anticodon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letters = 1codon – found on </a:t>
                      </a:r>
                      <a:r>
                        <a:rPr lang="en-US" dirty="0" err="1" smtClean="0"/>
                        <a:t>tRNA</a:t>
                      </a:r>
                      <a:r>
                        <a:rPr lang="en-US" dirty="0" smtClean="0"/>
                        <a:t> – matches</a:t>
                      </a:r>
                      <a:r>
                        <a:rPr lang="en-US" baseline="0" dirty="0" smtClean="0"/>
                        <a:t> up with codon on mRNA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Frame shift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7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5" y="1916723"/>
            <a:ext cx="8599946" cy="40233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DNA Replication is Semi-Conservative</a:t>
            </a:r>
          </a:p>
          <a:p>
            <a:endParaRPr lang="en-US" sz="2800" dirty="0"/>
          </a:p>
          <a:p>
            <a:r>
              <a:rPr lang="en-US" sz="2800" dirty="0" smtClean="0"/>
              <a:t>Semi Conservative:  The replicated DNA has one strand from the original DNA and one newly created strand.</a:t>
            </a:r>
          </a:p>
          <a:p>
            <a:endParaRPr lang="en-US" sz="2800" dirty="0"/>
          </a:p>
          <a:p>
            <a:r>
              <a:rPr lang="en-US" sz="2800" dirty="0" smtClean="0"/>
              <a:t>Template Strand:  Original DNA that is used to create the second Strand</a:t>
            </a:r>
          </a:p>
          <a:p>
            <a:endParaRPr lang="en-US" sz="2800" dirty="0"/>
          </a:p>
          <a:p>
            <a:r>
              <a:rPr lang="en-US" sz="2800" dirty="0" smtClean="0"/>
              <a:t>Complimentary Strand:  the second strand that is created by base pairing with the template strand.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nthro.palomar.edu/biobasis/images/DNA_repli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1" y="1335024"/>
            <a:ext cx="8663603" cy="38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1028" name="Picture 4" descr="http://philschatz.com/anatomy-book/resources/0323_DNA_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9" y="802503"/>
            <a:ext cx="8821269" cy="54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30062" y="1125415"/>
            <a:ext cx="1565030" cy="1371600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95093" y="3938897"/>
            <a:ext cx="844062" cy="5755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39155" y="4142971"/>
            <a:ext cx="2936630" cy="2017422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32515" y="2855067"/>
            <a:ext cx="1443269" cy="602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12577" y="3457171"/>
            <a:ext cx="2031023" cy="1371600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17124" y="1125416"/>
            <a:ext cx="2936630" cy="2017422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8173" y="1335024"/>
            <a:ext cx="2710807" cy="4073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85571">
            <a:off x="298939" y="2525054"/>
            <a:ext cx="5508857" cy="191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316" y="5586668"/>
            <a:ext cx="1143562" cy="1143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736x/cd/f3/bc/cdf3bcaeafd69999cc891067189f9c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70104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4413123" y="3453618"/>
            <a:ext cx="1600200" cy="1688123"/>
          </a:xfrm>
          <a:prstGeom prst="noSmoking">
            <a:avLst>
              <a:gd name="adj" fmla="val 99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6178296" y="3453617"/>
            <a:ext cx="1600200" cy="1688123"/>
          </a:xfrm>
          <a:prstGeom prst="noSmoking">
            <a:avLst>
              <a:gd name="adj" fmla="val 99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5" y="1916723"/>
            <a:ext cx="8599946" cy="4705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Replication is carried out by enzymes.</a:t>
            </a:r>
          </a:p>
          <a:p>
            <a:endParaRPr lang="en-US" sz="2800" dirty="0"/>
          </a:p>
          <a:p>
            <a:r>
              <a:rPr lang="en-US" sz="2800" dirty="0" smtClean="0"/>
              <a:t>Enzymes:</a:t>
            </a:r>
          </a:p>
          <a:p>
            <a:r>
              <a:rPr lang="en-US" sz="2800" dirty="0" smtClean="0"/>
              <a:t>Helicase – “Unzips” DNA by breaking the hydrogen bonds between the bases.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DNA Polymerase – “Builds” complementary strand with free nucleotides by reading the template strand and base pairing.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73" y="0"/>
            <a:ext cx="7290054" cy="1499616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072662"/>
            <a:ext cx="8985738" cy="5785338"/>
          </a:xfrm>
        </p:spPr>
        <p:txBody>
          <a:bodyPr numCol="2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DNA Replication?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When does DNA Replication occur?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Why is DNA replication necessary?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does semi-conservative mean?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 we call the enzyme that unzips DNA by breaking the hydrogen bonds between the bases?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 we call the strand that is read to create a new strand?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 we call the new strand that is being created?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enzyme builds the complimentary strand?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How is the complimentary strand created?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material is used to make the new complimentary strand?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21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4601934" y="6253844"/>
            <a:ext cx="946880" cy="665929"/>
            <a:chOff x="4598623" y="519621"/>
            <a:chExt cx="946880" cy="665929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8" name="Rounded Rectangle 147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601078" y="5813488"/>
            <a:ext cx="946880" cy="665929"/>
            <a:chOff x="4598623" y="519621"/>
            <a:chExt cx="946880" cy="665929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5" name="Rounded Rectangle 144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572507" y="5343380"/>
            <a:ext cx="979920" cy="665929"/>
            <a:chOff x="4568515" y="989114"/>
            <a:chExt cx="979920" cy="66592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4" name="Rounded Rectangle 12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612626" y="4840348"/>
            <a:ext cx="940990" cy="665929"/>
            <a:chOff x="4607445" y="1943903"/>
            <a:chExt cx="940990" cy="665929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42" name="Rounded Rectangle 141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67309" y="4391354"/>
            <a:ext cx="882254" cy="665929"/>
            <a:chOff x="4663065" y="50304"/>
            <a:chExt cx="882254" cy="665929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6" name="Rounded Rectangle 135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608508" y="3912648"/>
            <a:ext cx="940990" cy="665929"/>
            <a:chOff x="4607445" y="1943903"/>
            <a:chExt cx="940990" cy="66592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39" name="Rounded Rectangle 13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68894" y="3389951"/>
            <a:ext cx="979920" cy="665929"/>
            <a:chOff x="4568515" y="989114"/>
            <a:chExt cx="979920" cy="6659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1" name="Rounded Rectangle 120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667419" y="2908023"/>
            <a:ext cx="882254" cy="665929"/>
            <a:chOff x="4663065" y="50304"/>
            <a:chExt cx="882254" cy="665929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3" name="Rounded Rectangle 132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666560" y="2439443"/>
            <a:ext cx="882254" cy="665929"/>
            <a:chOff x="4663065" y="50304"/>
            <a:chExt cx="882254" cy="665929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0" name="Rounded Rectangle 12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7445" y="1943903"/>
            <a:ext cx="940990" cy="665929"/>
            <a:chOff x="4607445" y="1943903"/>
            <a:chExt cx="940990" cy="66592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15" name="Rounded Rectangle 114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69880" y="1475755"/>
            <a:ext cx="979920" cy="665929"/>
            <a:chOff x="4568515" y="989114"/>
            <a:chExt cx="979920" cy="665929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8" name="Rounded Rectangle 117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68515" y="989114"/>
            <a:ext cx="979920" cy="665929"/>
            <a:chOff x="4568515" y="989114"/>
            <a:chExt cx="979920" cy="66592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4" name="Rounded Rectangle 11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98623" y="519621"/>
            <a:ext cx="946880" cy="665929"/>
            <a:chOff x="4598623" y="519621"/>
            <a:chExt cx="946880" cy="665929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13" name="Rounded Rectangle 112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771746" y="6289131"/>
            <a:ext cx="1027915" cy="665929"/>
            <a:chOff x="3771900" y="557246"/>
            <a:chExt cx="1027915" cy="66592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11" name="Rounded Rectangle 11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771746" y="5841309"/>
            <a:ext cx="1027915" cy="665929"/>
            <a:chOff x="3771900" y="557246"/>
            <a:chExt cx="1027915" cy="66592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63568" y="5401212"/>
            <a:ext cx="914592" cy="665929"/>
            <a:chOff x="3771900" y="1529476"/>
            <a:chExt cx="914592" cy="66592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771746" y="4876495"/>
            <a:ext cx="945727" cy="665929"/>
            <a:chOff x="3768922" y="1992508"/>
            <a:chExt cx="945727" cy="66592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771746" y="4406047"/>
            <a:ext cx="1088728" cy="665929"/>
            <a:chOff x="3771900" y="84703"/>
            <a:chExt cx="1088728" cy="66592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1900" y="84703"/>
            <a:ext cx="1088728" cy="665929"/>
            <a:chOff x="3771900" y="84703"/>
            <a:chExt cx="1088728" cy="66592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71900" y="557246"/>
            <a:ext cx="1027915" cy="665929"/>
            <a:chOff x="3771900" y="557246"/>
            <a:chExt cx="1027915" cy="66592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71900" y="1014199"/>
            <a:ext cx="924791" cy="665929"/>
            <a:chOff x="3771900" y="1014199"/>
            <a:chExt cx="924791" cy="66592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693" y="1088731"/>
              <a:ext cx="573998" cy="466565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3771900" y="1014199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1900" y="1529476"/>
            <a:ext cx="914592" cy="665929"/>
            <a:chOff x="3771900" y="1529476"/>
            <a:chExt cx="914592" cy="66592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8922" y="1992508"/>
            <a:ext cx="945727" cy="665929"/>
            <a:chOff x="3768922" y="1992508"/>
            <a:chExt cx="945727" cy="66592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52" name="Rounded Rectangle 51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65036" y="2461545"/>
            <a:ext cx="1065186" cy="665929"/>
            <a:chOff x="3765036" y="2461545"/>
            <a:chExt cx="1065186" cy="66592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4694" y="2589197"/>
              <a:ext cx="675528" cy="392326"/>
            </a:xfrm>
            <a:prstGeom prst="rect">
              <a:avLst/>
            </a:prstGeom>
          </p:spPr>
        </p:pic>
        <p:sp>
          <p:nvSpPr>
            <p:cNvPr id="54" name="Rounded Rectangle 53"/>
            <p:cNvSpPr/>
            <p:nvPr/>
          </p:nvSpPr>
          <p:spPr>
            <a:xfrm>
              <a:off x="3765036" y="2461545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63568" y="2930582"/>
            <a:ext cx="1088728" cy="665929"/>
            <a:chOff x="3771900" y="84703"/>
            <a:chExt cx="1088728" cy="66592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63568" y="3442490"/>
            <a:ext cx="914592" cy="665929"/>
            <a:chOff x="3771900" y="1529476"/>
            <a:chExt cx="914592" cy="66592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62" name="Rounded Rectangle 6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74724" y="3949150"/>
            <a:ext cx="945727" cy="665929"/>
            <a:chOff x="3768922" y="1992508"/>
            <a:chExt cx="945727" cy="66592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3065" y="62661"/>
            <a:ext cx="882254" cy="665929"/>
            <a:chOff x="4663065" y="50304"/>
            <a:chExt cx="882254" cy="665929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12" name="Rounded Rectangle 111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Isosceles Triangle 19"/>
          <p:cNvSpPr/>
          <p:nvPr/>
        </p:nvSpPr>
        <p:spPr>
          <a:xfrm rot="10800000">
            <a:off x="4204013" y="-984734"/>
            <a:ext cx="1021271" cy="158136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</a:t>
            </a:r>
            <a:endParaRPr lang="en-US" sz="4800" dirty="0"/>
          </a:p>
        </p:txBody>
      </p:sp>
      <p:sp>
        <p:nvSpPr>
          <p:cNvPr id="89" name="TextBox 88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504 1.28843 " pathEditMode="relative" rAng="0" ptsTypes="AA">
                                      <p:cBhvr>
                                        <p:cTn id="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4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7025094" y="6191183"/>
            <a:ext cx="946880" cy="665929"/>
            <a:chOff x="4598623" y="519621"/>
            <a:chExt cx="946880" cy="665929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8" name="Rounded Rectangle 147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024238" y="5750827"/>
            <a:ext cx="946880" cy="665929"/>
            <a:chOff x="4598623" y="519621"/>
            <a:chExt cx="946880" cy="665929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5" name="Rounded Rectangle 144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995667" y="5280719"/>
            <a:ext cx="979920" cy="665929"/>
            <a:chOff x="4568515" y="989114"/>
            <a:chExt cx="979920" cy="66592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4" name="Rounded Rectangle 12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035786" y="4777687"/>
            <a:ext cx="940990" cy="665929"/>
            <a:chOff x="4607445" y="1943903"/>
            <a:chExt cx="940990" cy="665929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42" name="Rounded Rectangle 141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090469" y="4328693"/>
            <a:ext cx="882254" cy="665929"/>
            <a:chOff x="4663065" y="50304"/>
            <a:chExt cx="882254" cy="665929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6" name="Rounded Rectangle 135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031668" y="3849987"/>
            <a:ext cx="940990" cy="665929"/>
            <a:chOff x="4607445" y="1943903"/>
            <a:chExt cx="940990" cy="66592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39" name="Rounded Rectangle 13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992054" y="3327290"/>
            <a:ext cx="979920" cy="665929"/>
            <a:chOff x="4568515" y="989114"/>
            <a:chExt cx="979920" cy="6659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1" name="Rounded Rectangle 120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90579" y="2845362"/>
            <a:ext cx="882254" cy="665929"/>
            <a:chOff x="4663065" y="50304"/>
            <a:chExt cx="882254" cy="665929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3" name="Rounded Rectangle 132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089720" y="2376782"/>
            <a:ext cx="882254" cy="665929"/>
            <a:chOff x="4663065" y="50304"/>
            <a:chExt cx="882254" cy="665929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0" name="Rounded Rectangle 12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30605" y="1881242"/>
            <a:ext cx="940990" cy="665929"/>
            <a:chOff x="4607445" y="1943903"/>
            <a:chExt cx="940990" cy="66592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15" name="Rounded Rectangle 114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993040" y="1413094"/>
            <a:ext cx="979920" cy="665929"/>
            <a:chOff x="4568515" y="989114"/>
            <a:chExt cx="979920" cy="665929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8" name="Rounded Rectangle 117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91675" y="926453"/>
            <a:ext cx="979920" cy="665929"/>
            <a:chOff x="4568515" y="989114"/>
            <a:chExt cx="979920" cy="66592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4" name="Rounded Rectangle 11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1783" y="456960"/>
            <a:ext cx="946880" cy="665929"/>
            <a:chOff x="4598623" y="519621"/>
            <a:chExt cx="946880" cy="665929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13" name="Rounded Rectangle 112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42846" y="6206033"/>
            <a:ext cx="1027915" cy="665929"/>
            <a:chOff x="3771900" y="557246"/>
            <a:chExt cx="1027915" cy="66592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11" name="Rounded Rectangle 11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142846" y="5758211"/>
            <a:ext cx="1027915" cy="665929"/>
            <a:chOff x="3771900" y="557246"/>
            <a:chExt cx="1027915" cy="66592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4668" y="5318114"/>
            <a:ext cx="914592" cy="665929"/>
            <a:chOff x="3771900" y="1529476"/>
            <a:chExt cx="914592" cy="66592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142846" y="4793397"/>
            <a:ext cx="945727" cy="665929"/>
            <a:chOff x="3768922" y="1992508"/>
            <a:chExt cx="945727" cy="66592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2846" y="4322949"/>
            <a:ext cx="1088728" cy="665929"/>
            <a:chOff x="3771900" y="84703"/>
            <a:chExt cx="1088728" cy="66592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000" y="1605"/>
            <a:ext cx="1088728" cy="665929"/>
            <a:chOff x="3771900" y="84703"/>
            <a:chExt cx="1088728" cy="66592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474148"/>
            <a:ext cx="1027915" cy="665929"/>
            <a:chOff x="3771900" y="557246"/>
            <a:chExt cx="1027915" cy="66592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931101"/>
            <a:ext cx="924791" cy="665929"/>
            <a:chOff x="3771900" y="1014199"/>
            <a:chExt cx="924791" cy="66592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693" y="1088731"/>
              <a:ext cx="573998" cy="466565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3771900" y="1014199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1446378"/>
            <a:ext cx="914592" cy="665929"/>
            <a:chOff x="3771900" y="1529476"/>
            <a:chExt cx="914592" cy="66592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0022" y="1909410"/>
            <a:ext cx="945727" cy="665929"/>
            <a:chOff x="3768922" y="1992508"/>
            <a:chExt cx="945727" cy="66592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52" name="Rounded Rectangle 51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36136" y="2378447"/>
            <a:ext cx="1065186" cy="665929"/>
            <a:chOff x="3765036" y="2461545"/>
            <a:chExt cx="1065186" cy="66592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4694" y="2589197"/>
              <a:ext cx="675528" cy="392326"/>
            </a:xfrm>
            <a:prstGeom prst="rect">
              <a:avLst/>
            </a:prstGeom>
          </p:spPr>
        </p:pic>
        <p:sp>
          <p:nvSpPr>
            <p:cNvPr id="54" name="Rounded Rectangle 53"/>
            <p:cNvSpPr/>
            <p:nvPr/>
          </p:nvSpPr>
          <p:spPr>
            <a:xfrm>
              <a:off x="3765036" y="2461545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34668" y="2847484"/>
            <a:ext cx="1088728" cy="665929"/>
            <a:chOff x="3771900" y="84703"/>
            <a:chExt cx="1088728" cy="66592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34668" y="3359392"/>
            <a:ext cx="914592" cy="665929"/>
            <a:chOff x="3771900" y="1529476"/>
            <a:chExt cx="914592" cy="66592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62" name="Rounded Rectangle 6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32176" y="3866052"/>
            <a:ext cx="945727" cy="665929"/>
            <a:chOff x="3768922" y="1992508"/>
            <a:chExt cx="945727" cy="66592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86225" y="0"/>
            <a:ext cx="882254" cy="665929"/>
            <a:chOff x="4663065" y="50304"/>
            <a:chExt cx="882254" cy="665929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12" name="Rounded Rectangle 111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979851" y="6175162"/>
            <a:ext cx="946880" cy="665929"/>
            <a:chOff x="4598623" y="519621"/>
            <a:chExt cx="946880" cy="665929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60" name="Rounded Rectangle 159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970887" y="5718864"/>
            <a:ext cx="946880" cy="665929"/>
            <a:chOff x="4598623" y="519621"/>
            <a:chExt cx="946880" cy="665929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63" name="Rounded Rectangle 162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936721" y="5259980"/>
            <a:ext cx="979920" cy="665929"/>
            <a:chOff x="4568515" y="989114"/>
            <a:chExt cx="979920" cy="665929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66" name="Rounded Rectangle 165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975651" y="4746635"/>
            <a:ext cx="940990" cy="665929"/>
            <a:chOff x="4607445" y="1943903"/>
            <a:chExt cx="940990" cy="665929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69" name="Rounded Rectangle 16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034387" y="4298553"/>
            <a:ext cx="882254" cy="665929"/>
            <a:chOff x="4663065" y="50304"/>
            <a:chExt cx="882254" cy="66592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78" name="Rounded Rectangle 177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976777" y="3818641"/>
            <a:ext cx="940990" cy="665929"/>
            <a:chOff x="4607445" y="1943903"/>
            <a:chExt cx="940990" cy="665929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81" name="Rounded Rectangle 180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947593" y="3303273"/>
            <a:ext cx="966272" cy="665929"/>
            <a:chOff x="4568515" y="989114"/>
            <a:chExt cx="966272" cy="665929"/>
          </a:xfrm>
        </p:grpSpPr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84" name="Rounded Rectangle 183"/>
            <p:cNvSpPr/>
            <p:nvPr/>
          </p:nvSpPr>
          <p:spPr>
            <a:xfrm>
              <a:off x="5106298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038503" y="2840703"/>
            <a:ext cx="882254" cy="665929"/>
            <a:chOff x="4663065" y="50304"/>
            <a:chExt cx="882254" cy="665929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87" name="Rounded Rectangle 186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043359" y="2361970"/>
            <a:ext cx="882254" cy="665929"/>
            <a:chOff x="4663065" y="50304"/>
            <a:chExt cx="882254" cy="665929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90" name="Rounded Rectangle 18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979767" y="1868474"/>
            <a:ext cx="940990" cy="665929"/>
            <a:chOff x="4607445" y="1943903"/>
            <a:chExt cx="940990" cy="665929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93" name="Rounded Rectangle 192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952471" y="1385716"/>
            <a:ext cx="979920" cy="665929"/>
            <a:chOff x="4568515" y="989114"/>
            <a:chExt cx="979920" cy="665929"/>
          </a:xfrm>
        </p:grpSpPr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96" name="Rounded Rectangle 195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950589" y="905607"/>
            <a:ext cx="979920" cy="665929"/>
            <a:chOff x="4568515" y="989114"/>
            <a:chExt cx="979920" cy="665929"/>
          </a:xfrm>
        </p:grpSpPr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99" name="Rounded Rectangle 198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987099" y="439834"/>
            <a:ext cx="946880" cy="665929"/>
            <a:chOff x="4598623" y="519621"/>
            <a:chExt cx="946880" cy="665929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205" name="Rounded Rectangle 204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050137" y="-25939"/>
            <a:ext cx="882254" cy="665929"/>
            <a:chOff x="4663065" y="50304"/>
            <a:chExt cx="882254" cy="665929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208" name="Rounded Rectangle 207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n 1"/>
          <p:cNvSpPr/>
          <p:nvPr/>
        </p:nvSpPr>
        <p:spPr>
          <a:xfrm>
            <a:off x="2502020" y="6975513"/>
            <a:ext cx="1270477" cy="1917557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209" name="Can 208"/>
          <p:cNvSpPr/>
          <p:nvPr/>
        </p:nvSpPr>
        <p:spPr>
          <a:xfrm>
            <a:off x="5969478" y="-1761588"/>
            <a:ext cx="1270477" cy="1917557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1025 1.2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6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1042 -1.3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733535" y="4030016"/>
            <a:ext cx="1124666" cy="923330"/>
            <a:chOff x="5733535" y="4030016"/>
            <a:chExt cx="1124666" cy="923330"/>
          </a:xfrm>
        </p:grpSpPr>
        <p:sp>
          <p:nvSpPr>
            <p:cNvPr id="4" name="Flowchart: Stored Data 3"/>
            <p:cNvSpPr/>
            <p:nvPr/>
          </p:nvSpPr>
          <p:spPr>
            <a:xfrm>
              <a:off x="5733535" y="4090087"/>
              <a:ext cx="1124666" cy="803189"/>
            </a:xfrm>
            <a:prstGeom prst="flowChartOnlineStorag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04293" y="4030016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67600" y="4030015"/>
            <a:ext cx="1124666" cy="923330"/>
            <a:chOff x="7467600" y="4030015"/>
            <a:chExt cx="1124666" cy="923330"/>
          </a:xfrm>
        </p:grpSpPr>
        <p:sp>
          <p:nvSpPr>
            <p:cNvPr id="6" name="Flowchart: Stored Data 5"/>
            <p:cNvSpPr/>
            <p:nvPr/>
          </p:nvSpPr>
          <p:spPr>
            <a:xfrm flipH="1">
              <a:off x="7467600" y="4090086"/>
              <a:ext cx="1124666" cy="803189"/>
            </a:xfrm>
            <a:prstGeom prst="flowChartOnlineStorag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39713" y="4030015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33535" y="5080338"/>
            <a:ext cx="1124666" cy="923330"/>
            <a:chOff x="5733535" y="5080338"/>
            <a:chExt cx="1124666" cy="923330"/>
          </a:xfrm>
        </p:grpSpPr>
        <p:sp>
          <p:nvSpPr>
            <p:cNvPr id="8" name="Flowchart: Stored Data 7"/>
            <p:cNvSpPr/>
            <p:nvPr/>
          </p:nvSpPr>
          <p:spPr>
            <a:xfrm>
              <a:off x="5733535" y="5140409"/>
              <a:ext cx="1124666" cy="803189"/>
            </a:xfrm>
            <a:prstGeom prst="flowChartOnlineStorag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01334" y="5080338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0" name="Flowchart: Stored Data 9"/>
          <p:cNvSpPr/>
          <p:nvPr/>
        </p:nvSpPr>
        <p:spPr>
          <a:xfrm flipH="1">
            <a:off x="7467600" y="5080338"/>
            <a:ext cx="1124666" cy="803189"/>
          </a:xfrm>
          <a:prstGeom prst="flowChartOnlineStora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63709" y="5020268"/>
            <a:ext cx="66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709783" y="718403"/>
            <a:ext cx="1566266" cy="923330"/>
            <a:chOff x="5709783" y="718403"/>
            <a:chExt cx="1566266" cy="923330"/>
          </a:xfrm>
        </p:grpSpPr>
        <p:sp>
          <p:nvSpPr>
            <p:cNvPr id="12" name="Pentagon 11"/>
            <p:cNvSpPr/>
            <p:nvPr/>
          </p:nvSpPr>
          <p:spPr>
            <a:xfrm>
              <a:off x="5709783" y="729049"/>
              <a:ext cx="1566266" cy="864973"/>
            </a:xfrm>
            <a:prstGeom prst="homePlat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65489" y="71840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10955" y="699870"/>
            <a:ext cx="1566266" cy="923330"/>
            <a:chOff x="7310955" y="699870"/>
            <a:chExt cx="1566266" cy="923330"/>
          </a:xfrm>
        </p:grpSpPr>
        <p:sp>
          <p:nvSpPr>
            <p:cNvPr id="14" name="Pentagon 13"/>
            <p:cNvSpPr/>
            <p:nvPr/>
          </p:nvSpPr>
          <p:spPr>
            <a:xfrm flipH="1">
              <a:off x="7310955" y="729049"/>
              <a:ext cx="1566266" cy="864973"/>
            </a:xfrm>
            <a:prstGeom prst="homePlat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05101" y="699870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25990" y="2041220"/>
            <a:ext cx="1463488" cy="991779"/>
            <a:chOff x="6225990" y="2041220"/>
            <a:chExt cx="1463488" cy="991779"/>
          </a:xfrm>
        </p:grpSpPr>
        <p:grpSp>
          <p:nvGrpSpPr>
            <p:cNvPr id="16" name="Group 15"/>
            <p:cNvGrpSpPr/>
            <p:nvPr/>
          </p:nvGrpSpPr>
          <p:grpSpPr>
            <a:xfrm>
              <a:off x="6225990" y="2088931"/>
              <a:ext cx="1463488" cy="944068"/>
              <a:chOff x="6225990" y="2088931"/>
              <a:chExt cx="1463488" cy="94406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663318" y="2088931"/>
                <a:ext cx="1026160" cy="91344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/>
              <a:srcRect r="44578"/>
              <a:stretch/>
            </p:blipFill>
            <p:spPr>
              <a:xfrm>
                <a:off x="6225990" y="2088931"/>
                <a:ext cx="533852" cy="944068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6785688" y="2041220"/>
              <a:ext cx="5164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7759" y="2105517"/>
            <a:ext cx="1463488" cy="953956"/>
            <a:chOff x="4917759" y="2105517"/>
            <a:chExt cx="1463488" cy="953956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4917759" y="2115405"/>
              <a:ext cx="1463488" cy="944068"/>
              <a:chOff x="6225990" y="2088931"/>
              <a:chExt cx="1463488" cy="94406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663318" y="2088931"/>
                <a:ext cx="1026160" cy="91344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/>
              <a:srcRect r="44578"/>
              <a:stretch/>
            </p:blipFill>
            <p:spPr>
              <a:xfrm>
                <a:off x="6225990" y="2088931"/>
                <a:ext cx="533852" cy="944068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/>
          </p:nvSpPr>
          <p:spPr>
            <a:xfrm>
              <a:off x="5271139" y="2105517"/>
              <a:ext cx="5164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70405" y="488091"/>
            <a:ext cx="753762" cy="5572897"/>
            <a:chOff x="3737919" y="648728"/>
            <a:chExt cx="753762" cy="5572897"/>
          </a:xfrm>
        </p:grpSpPr>
        <p:sp>
          <p:nvSpPr>
            <p:cNvPr id="9" name="Rounded Rectangle 8"/>
            <p:cNvSpPr/>
            <p:nvPr/>
          </p:nvSpPr>
          <p:spPr>
            <a:xfrm>
              <a:off x="3861487" y="860853"/>
              <a:ext cx="630194" cy="3336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61487" y="1650656"/>
              <a:ext cx="630194" cy="33363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61487" y="2373527"/>
              <a:ext cx="630194" cy="33363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61487" y="3163330"/>
              <a:ext cx="630194" cy="33363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861487" y="3953133"/>
              <a:ext cx="630194" cy="33363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61487" y="4699687"/>
              <a:ext cx="630194" cy="33363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861487" y="5597611"/>
              <a:ext cx="630194" cy="3336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37919" y="648728"/>
              <a:ext cx="247135" cy="55728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2" y="1928642"/>
            <a:ext cx="8489381" cy="331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286000"/>
            <a:ext cx="4990153" cy="40233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RNA – Ribonucleic Acid</a:t>
            </a:r>
          </a:p>
          <a:p>
            <a:pPr marL="128016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Older than DNA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 single stranded nucleic acid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Can be folded into three dimensional structures.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Function: Moves information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07388" y="2562394"/>
            <a:ext cx="996042" cy="99604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5" name="Regular Pentagon 4"/>
          <p:cNvSpPr/>
          <p:nvPr/>
        </p:nvSpPr>
        <p:spPr>
          <a:xfrm>
            <a:off x="3581212" y="3258388"/>
            <a:ext cx="1546514" cy="1579418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5293982" y="3394291"/>
            <a:ext cx="1085849" cy="975104"/>
          </a:xfrm>
          <a:prstGeom prst="hexag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4" idx="4"/>
            <a:endCxn id="5" idx="1"/>
          </p:cNvCxnSpPr>
          <p:nvPr/>
        </p:nvCxnSpPr>
        <p:spPr>
          <a:xfrm>
            <a:off x="3205409" y="3558437"/>
            <a:ext cx="375805" cy="303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6" idx="3"/>
          </p:cNvCxnSpPr>
          <p:nvPr/>
        </p:nvCxnSpPr>
        <p:spPr>
          <a:xfrm>
            <a:off x="5127724" y="3861670"/>
            <a:ext cx="166258" cy="20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1125" y="3632304"/>
            <a:ext cx="4584357" cy="3230955"/>
            <a:chOff x="2409568" y="2084832"/>
            <a:chExt cx="4584357" cy="3230955"/>
          </a:xfrm>
        </p:grpSpPr>
        <p:sp>
          <p:nvSpPr>
            <p:cNvPr id="4" name="Oval 3"/>
            <p:cNvSpPr/>
            <p:nvPr/>
          </p:nvSpPr>
          <p:spPr>
            <a:xfrm>
              <a:off x="2707388" y="2562394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5" name="Regular Pentagon 4"/>
            <p:cNvSpPr/>
            <p:nvPr/>
          </p:nvSpPr>
          <p:spPr>
            <a:xfrm>
              <a:off x="3581212" y="3258388"/>
              <a:ext cx="1546514" cy="1579418"/>
            </a:xfrm>
            <a:prstGeom prst="pentag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D</a:t>
              </a: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5293982" y="3394291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NB</a:t>
              </a:r>
              <a:endParaRPr lang="en-US" sz="3200" dirty="0"/>
            </a:p>
          </p:txBody>
        </p:sp>
        <p:cxnSp>
          <p:nvCxnSpPr>
            <p:cNvPr id="7" name="Straight Connector 6"/>
            <p:cNvCxnSpPr>
              <a:stCxn id="4" idx="4"/>
              <a:endCxn id="5" idx="1"/>
            </p:cNvCxnSpPr>
            <p:nvPr/>
          </p:nvCxnSpPr>
          <p:spPr>
            <a:xfrm>
              <a:off x="3205409" y="3558437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5" idx="5"/>
              <a:endCxn id="6" idx="3"/>
            </p:cNvCxnSpPr>
            <p:nvPr/>
          </p:nvCxnSpPr>
          <p:spPr>
            <a:xfrm>
              <a:off x="5127724" y="3861670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09568" y="2084832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Phosphate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1172" y="4946455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Sugar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1688" y="4348797"/>
              <a:ext cx="1532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Nitrogenous Base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64966" y="-32805"/>
            <a:ext cx="4240614" cy="3036720"/>
            <a:chOff x="5160327" y="243104"/>
            <a:chExt cx="4240614" cy="3036720"/>
          </a:xfrm>
        </p:grpSpPr>
        <p:sp>
          <p:nvSpPr>
            <p:cNvPr id="13" name="Oval 12"/>
            <p:cNvSpPr/>
            <p:nvPr/>
          </p:nvSpPr>
          <p:spPr>
            <a:xfrm>
              <a:off x="5240523" y="599129"/>
              <a:ext cx="996042" cy="99604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P</a:t>
              </a:r>
              <a:endParaRPr lang="en-US" sz="3200" dirty="0"/>
            </a:p>
          </p:txBody>
        </p:sp>
        <p:sp>
          <p:nvSpPr>
            <p:cNvPr id="14" name="Regular Pentagon 13"/>
            <p:cNvSpPr/>
            <p:nvPr/>
          </p:nvSpPr>
          <p:spPr>
            <a:xfrm>
              <a:off x="6114347" y="1295123"/>
              <a:ext cx="1546514" cy="1579418"/>
            </a:xfrm>
            <a:prstGeom prst="pentag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R</a:t>
              </a: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>
              <a:off x="7827117" y="1431026"/>
              <a:ext cx="1085849" cy="975104"/>
            </a:xfrm>
            <a:prstGeom prst="hexag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NB</a:t>
              </a:r>
              <a:endParaRPr lang="en-US" sz="3200" dirty="0"/>
            </a:p>
          </p:txBody>
        </p:sp>
        <p:cxnSp>
          <p:nvCxnSpPr>
            <p:cNvPr id="16" name="Straight Connector 15"/>
            <p:cNvCxnSpPr>
              <a:stCxn id="13" idx="4"/>
              <a:endCxn id="14" idx="1"/>
            </p:cNvCxnSpPr>
            <p:nvPr/>
          </p:nvCxnSpPr>
          <p:spPr>
            <a:xfrm>
              <a:off x="5738544" y="1595172"/>
              <a:ext cx="375805" cy="3032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5"/>
              <a:endCxn id="15" idx="3"/>
            </p:cNvCxnSpPr>
            <p:nvPr/>
          </p:nvCxnSpPr>
          <p:spPr>
            <a:xfrm>
              <a:off x="7660859" y="1898405"/>
              <a:ext cx="166258" cy="20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60327" y="243104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Phosphate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6707" y="2910492"/>
              <a:ext cx="1532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Sugar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68704" y="793099"/>
              <a:ext cx="1532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Nitrogenous Base</a:t>
              </a:r>
              <a:endParaRPr lang="en-US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-70606" y="1416598"/>
            <a:ext cx="3127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Nucleotide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86947" y="2355540"/>
            <a:ext cx="3127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RNA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Nucleotide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RNA is also made up of nucleotides.  </a:t>
            </a:r>
          </a:p>
          <a:p>
            <a:endParaRPr lang="en-US" sz="4000" dirty="0"/>
          </a:p>
          <a:p>
            <a:r>
              <a:rPr lang="en-US" sz="4000" dirty="0" smtClean="0"/>
              <a:t>RNA nucleotides have a different sugar than DNA nucleotides.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5765494" y="4571107"/>
            <a:ext cx="1518805" cy="1634837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endParaRPr lang="en-US" sz="6000" dirty="0"/>
          </a:p>
        </p:txBody>
      </p:sp>
      <p:sp>
        <p:nvSpPr>
          <p:cNvPr id="5" name="Hexagon 4"/>
          <p:cNvSpPr/>
          <p:nvPr/>
        </p:nvSpPr>
        <p:spPr>
          <a:xfrm>
            <a:off x="5765493" y="1221457"/>
            <a:ext cx="1518805" cy="1634837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U</a:t>
            </a:r>
            <a:endParaRPr lang="en-US" sz="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889880" y="1388703"/>
            <a:ext cx="2507616" cy="1392258"/>
            <a:chOff x="260402" y="4796272"/>
            <a:chExt cx="2507616" cy="1392258"/>
          </a:xfrm>
        </p:grpSpPr>
        <p:grpSp>
          <p:nvGrpSpPr>
            <p:cNvPr id="7" name="Group 6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9" name="Regular Pentagon 8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9880" y="4571107"/>
            <a:ext cx="2507616" cy="1392258"/>
            <a:chOff x="260402" y="4796272"/>
            <a:chExt cx="2507616" cy="1392258"/>
          </a:xfrm>
        </p:grpSpPr>
        <p:grpSp>
          <p:nvGrpSpPr>
            <p:cNvPr id="12" name="Group 11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14" name="Regular Pentagon 13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exagon 14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Nitrogenous Bases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RNA has four different bases.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Adenine (A)		Uracil (U)</a:t>
            </a:r>
          </a:p>
          <a:p>
            <a:pPr marL="0" indent="0" algn="ctr">
              <a:buNone/>
            </a:pPr>
            <a:r>
              <a:rPr lang="en-US" sz="3600" dirty="0" smtClean="0"/>
              <a:t>Guanine (G)		Cytosine (C)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74" y="314914"/>
            <a:ext cx="7290054" cy="1499616"/>
          </a:xfrm>
        </p:spPr>
        <p:txBody>
          <a:bodyPr/>
          <a:lstStyle/>
          <a:p>
            <a:r>
              <a:rPr lang="en-US" dirty="0" smtClean="0"/>
              <a:t>RNA Base Pairing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03866" y="2241065"/>
            <a:ext cx="2094466" cy="1162872"/>
            <a:chOff x="260402" y="4796272"/>
            <a:chExt cx="2507616" cy="1392258"/>
          </a:xfrm>
        </p:grpSpPr>
        <p:grpSp>
          <p:nvGrpSpPr>
            <p:cNvPr id="5" name="Group 4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7" name="Regular Pentagon 6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Hexagon 7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cxnSp>
        <p:nvCxnSpPr>
          <p:cNvPr id="11" name="Straight Connector 10"/>
          <p:cNvCxnSpPr>
            <a:stCxn id="7" idx="1"/>
          </p:cNvCxnSpPr>
          <p:nvPr/>
        </p:nvCxnSpPr>
        <p:spPr>
          <a:xfrm flipV="1">
            <a:off x="3637682" y="2241065"/>
            <a:ext cx="1929149" cy="68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>
            <a:off x="4098332" y="2842058"/>
            <a:ext cx="1186582" cy="591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5422229" y="5014436"/>
            <a:ext cx="1094636" cy="1178263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</a:t>
            </a:r>
            <a:endParaRPr lang="en-US" sz="6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24351" y="5075877"/>
            <a:ext cx="2078266" cy="1153878"/>
            <a:chOff x="260402" y="4796272"/>
            <a:chExt cx="2507616" cy="1392258"/>
          </a:xfrm>
        </p:grpSpPr>
        <p:grpSp>
          <p:nvGrpSpPr>
            <p:cNvPr id="21" name="Group 20"/>
            <p:cNvGrpSpPr/>
            <p:nvPr/>
          </p:nvGrpSpPr>
          <p:grpSpPr>
            <a:xfrm>
              <a:off x="260402" y="4796272"/>
              <a:ext cx="2507616" cy="1392258"/>
              <a:chOff x="503820" y="4469700"/>
              <a:chExt cx="2507616" cy="1392258"/>
            </a:xfrm>
          </p:grpSpPr>
          <p:sp>
            <p:nvSpPr>
              <p:cNvPr id="23" name="Regular Pentagon 22"/>
              <p:cNvSpPr/>
              <p:nvPr/>
            </p:nvSpPr>
            <p:spPr>
              <a:xfrm rot="5400000">
                <a:off x="1651593" y="4467296"/>
                <a:ext cx="1275792" cy="1443894"/>
              </a:xfrm>
              <a:prstGeom prst="pent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Hexagon 23"/>
              <p:cNvSpPr/>
              <p:nvPr/>
            </p:nvSpPr>
            <p:spPr>
              <a:xfrm rot="5400000">
                <a:off x="413031" y="4560489"/>
                <a:ext cx="1392258" cy="1210679"/>
              </a:xfrm>
              <a:prstGeom prst="hexagon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52155" y="4984780"/>
              <a:ext cx="6607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cxnSp>
        <p:nvCxnSpPr>
          <p:cNvPr id="25" name="Straight Connector 24"/>
          <p:cNvCxnSpPr>
            <a:stCxn id="23" idx="1"/>
            <a:endCxn id="19" idx="4"/>
          </p:cNvCxnSpPr>
          <p:nvPr/>
        </p:nvCxnSpPr>
        <p:spPr>
          <a:xfrm flipV="1">
            <a:off x="3745530" y="5014436"/>
            <a:ext cx="1950358" cy="129110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0"/>
            <a:endCxn id="19" idx="3"/>
          </p:cNvCxnSpPr>
          <p:nvPr/>
        </p:nvCxnSpPr>
        <p:spPr>
          <a:xfrm flipV="1">
            <a:off x="4202617" y="5603568"/>
            <a:ext cx="1219612" cy="6865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5"/>
            <a:endCxn id="19" idx="2"/>
          </p:cNvCxnSpPr>
          <p:nvPr/>
        </p:nvCxnSpPr>
        <p:spPr>
          <a:xfrm flipV="1">
            <a:off x="3745530" y="6192699"/>
            <a:ext cx="1950358" cy="8198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5289768" y="2238045"/>
            <a:ext cx="1322750" cy="1423803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131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raciouscolumn.com/file/2014/12/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9010" y="1948575"/>
            <a:ext cx="7278251" cy="29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Base Pairing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47157"/>
            <a:ext cx="7290054" cy="456220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RNA Base Pairing</a:t>
            </a:r>
          </a:p>
          <a:p>
            <a:pPr algn="ctr"/>
            <a:r>
              <a:rPr lang="en-US" sz="3600" dirty="0" smtClean="0"/>
              <a:t>A=U</a:t>
            </a:r>
          </a:p>
          <a:p>
            <a:pPr algn="ctr"/>
            <a:r>
              <a:rPr lang="en-US" sz="3600" dirty="0" smtClean="0"/>
              <a:t>C=G</a:t>
            </a:r>
          </a:p>
          <a:p>
            <a:pPr algn="ctr"/>
            <a:endParaRPr lang="en-US" sz="3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Vs. RNA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107327"/>
              </p:ext>
            </p:extLst>
          </p:nvPr>
        </p:nvGraphicFramePr>
        <p:xfrm>
          <a:off x="744904" y="2286001"/>
          <a:ext cx="7289799" cy="443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933"/>
                <a:gridCol w="2429933"/>
                <a:gridCol w="2429933"/>
              </a:tblGrid>
              <a:tr h="341070">
                <a:tc>
                  <a:txBody>
                    <a:bodyPr/>
                    <a:lstStyle/>
                    <a:p>
                      <a:r>
                        <a:rPr lang="en-US" dirty="0" smtClean="0"/>
                        <a:t>DNA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 and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RNA Only</a:t>
                      </a:r>
                      <a:endParaRPr lang="en-US" dirty="0"/>
                    </a:p>
                  </a:txBody>
                  <a:tcPr/>
                </a:tc>
              </a:tr>
              <a:tr h="852675">
                <a:tc>
                  <a:txBody>
                    <a:bodyPr/>
                    <a:lstStyle/>
                    <a:p>
                      <a:r>
                        <a:rPr lang="en-US" dirty="0" smtClean="0"/>
                        <a:t>Thymine</a:t>
                      </a:r>
                    </a:p>
                    <a:p>
                      <a:r>
                        <a:rPr lang="en-US" dirty="0" smtClean="0"/>
                        <a:t>A=T</a:t>
                      </a:r>
                    </a:p>
                    <a:p>
                      <a:r>
                        <a:rPr lang="en-US" dirty="0" smtClean="0"/>
                        <a:t>C=G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Nucleic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Uracil</a:t>
                      </a:r>
                    </a:p>
                    <a:p>
                      <a:r>
                        <a:rPr lang="en-US" dirty="0" smtClean="0"/>
                        <a:t>A=U</a:t>
                      </a:r>
                    </a:p>
                    <a:p>
                      <a:r>
                        <a:rPr lang="en-US" dirty="0" smtClean="0"/>
                        <a:t>C=G</a:t>
                      </a:r>
                      <a:endParaRPr lang="en-US" dirty="0"/>
                    </a:p>
                  </a:txBody>
                  <a:tcPr/>
                </a:tc>
              </a:tr>
              <a:tr h="596872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Stranded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up of nucleotides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Stranded</a:t>
                      </a:r>
                      <a:endParaRPr lang="en-US" dirty="0"/>
                    </a:p>
                  </a:txBody>
                  <a:tcPr/>
                </a:tc>
              </a:tr>
              <a:tr h="1108477">
                <a:tc>
                  <a:txBody>
                    <a:bodyPr/>
                    <a:lstStyle/>
                    <a:p>
                      <a:r>
                        <a:rPr lang="en-US" dirty="0" smtClean="0"/>
                        <a:t>Stores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bases:</a:t>
                      </a:r>
                    </a:p>
                    <a:p>
                      <a:r>
                        <a:rPr lang="en-US" dirty="0" smtClean="0"/>
                        <a:t>Adenine</a:t>
                      </a:r>
                    </a:p>
                    <a:p>
                      <a:r>
                        <a:rPr lang="en-US" dirty="0" smtClean="0"/>
                        <a:t>Cytosine</a:t>
                      </a:r>
                    </a:p>
                    <a:p>
                      <a:r>
                        <a:rPr lang="en-US" dirty="0" smtClean="0"/>
                        <a:t>Guanine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Moves Information</a:t>
                      </a:r>
                      <a:endParaRPr lang="en-US" dirty="0"/>
                    </a:p>
                  </a:txBody>
                  <a:tcPr/>
                </a:tc>
              </a:tr>
              <a:tr h="391356">
                <a:tc>
                  <a:txBody>
                    <a:bodyPr/>
                    <a:lstStyle/>
                    <a:p>
                      <a:r>
                        <a:rPr lang="en-US" dirty="0" smtClean="0"/>
                        <a:t>Newer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</a:t>
                      </a:r>
                      <a:endParaRPr lang="en-US" dirty="0"/>
                    </a:p>
                  </a:txBody>
                  <a:tcPr/>
                </a:tc>
              </a:tr>
              <a:tr h="9298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Deoxyribose</a:t>
                      </a:r>
                      <a:r>
                        <a:rPr lang="en-US" dirty="0" smtClean="0"/>
                        <a:t>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Ribose</a:t>
                      </a:r>
                      <a:r>
                        <a:rPr lang="en-US" baseline="0" dirty="0" smtClean="0"/>
                        <a:t> sugar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type of macromolecule is </a:t>
            </a:r>
            <a:r>
              <a:rPr lang="en-US" dirty="0" smtClean="0"/>
              <a:t>RNA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smtClean="0"/>
              <a:t>RNA </a:t>
            </a:r>
            <a:r>
              <a:rPr lang="en-US" dirty="0"/>
              <a:t>double or single stranded?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a DNA and RNA nucleotide different?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four nitrogenous </a:t>
            </a:r>
            <a:r>
              <a:rPr lang="en-US" dirty="0" smtClean="0"/>
              <a:t>bases for RNA?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Which bases pair together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3 ways DNA and RNA are different.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World Hypothesis Close Read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www.youtube.com/watch?v=VYQQD0KNOis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main idea of this video?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the following by age from oldest to newest:  DNA, RNA, PROTEIN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 or False:  DNA is a mutation of RNA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3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1026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1538"/>
            <a:ext cx="8843400" cy="34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914034"/>
              </p:ext>
            </p:extLst>
          </p:nvPr>
        </p:nvGraphicFramePr>
        <p:xfrm>
          <a:off x="496173" y="1927654"/>
          <a:ext cx="822769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43"/>
                <a:gridCol w="2540405"/>
                <a:gridCol w="2056924"/>
                <a:gridCol w="20569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Full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Messenger</a:t>
                      </a:r>
                      <a:r>
                        <a:rPr lang="en-US" baseline="0" dirty="0" smtClean="0"/>
                        <a:t>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Ribosomal 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Delivers information to the ribosome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Transfers</a:t>
                      </a:r>
                      <a:r>
                        <a:rPr lang="en-US" baseline="0" dirty="0" smtClean="0"/>
                        <a:t> amino acids to the ribosome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r>
                        <a:rPr lang="en-US" baseline="0" dirty="0" smtClean="0"/>
                        <a:t> a part of the ribosome.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 and 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Cytoplasm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92109" y="123568"/>
            <a:ext cx="18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and Draw</a:t>
            </a:r>
            <a:endParaRPr lang="en-US" dirty="0"/>
          </a:p>
        </p:txBody>
      </p:sp>
      <p:pic>
        <p:nvPicPr>
          <p:cNvPr id="9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5" b="10642"/>
          <a:stretch/>
        </p:blipFill>
        <p:spPr bwMode="auto">
          <a:xfrm>
            <a:off x="4708001" y="4051261"/>
            <a:ext cx="1585629" cy="25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5" r="23975" b="15541"/>
          <a:stretch/>
        </p:blipFill>
        <p:spPr bwMode="auto">
          <a:xfrm>
            <a:off x="6735699" y="4286160"/>
            <a:ext cx="1705708" cy="20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 b="18412"/>
          <a:stretch/>
        </p:blipFill>
        <p:spPr bwMode="auto">
          <a:xfrm>
            <a:off x="1515167" y="4286160"/>
            <a:ext cx="2971799" cy="199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95" b="25845"/>
          <a:stretch/>
        </p:blipFill>
        <p:spPr bwMode="auto">
          <a:xfrm>
            <a:off x="293820" y="1077998"/>
            <a:ext cx="8568826" cy="5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959676" y="4234754"/>
            <a:ext cx="2456595" cy="2183643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Bracket 5"/>
          <p:cNvSpPr/>
          <p:nvPr/>
        </p:nvSpPr>
        <p:spPr>
          <a:xfrm>
            <a:off x="3465219" y="4233307"/>
            <a:ext cx="2620371" cy="2183643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/>
          <p:cNvSpPr/>
          <p:nvPr/>
        </p:nvSpPr>
        <p:spPr>
          <a:xfrm>
            <a:off x="6183486" y="4301521"/>
            <a:ext cx="2524836" cy="2183643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1354" y="6254331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72544" y="6117902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1230" y="6117903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CODON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1" t="2264" r="355" b="28818"/>
          <a:stretch/>
        </p:blipFill>
        <p:spPr bwMode="auto">
          <a:xfrm>
            <a:off x="2901461" y="168778"/>
            <a:ext cx="4325816" cy="53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4591902" y="3355248"/>
            <a:ext cx="2456595" cy="2388358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4662" y="6077056"/>
            <a:ext cx="23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ANTI-CODON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bXcN_IsXEnk/UfooAnAGA-I/AAAAAAAAA6Q/kqbFBrkq7j8/s1600/types-of-R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695" b="25845"/>
          <a:stretch/>
        </p:blipFill>
        <p:spPr bwMode="auto">
          <a:xfrm>
            <a:off x="293820" y="1077998"/>
            <a:ext cx="8568826" cy="52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34307" y="0"/>
            <a:ext cx="2795953" cy="5136561"/>
            <a:chOff x="1934307" y="0"/>
            <a:chExt cx="2795953" cy="5136561"/>
          </a:xfrm>
        </p:grpSpPr>
        <p:sp>
          <p:nvSpPr>
            <p:cNvPr id="7" name="Pentagon 6"/>
            <p:cNvSpPr/>
            <p:nvPr/>
          </p:nvSpPr>
          <p:spPr>
            <a:xfrm rot="5400000">
              <a:off x="1617783" y="4274915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-7687" t="15843" r="-1"/>
            <a:stretch/>
          </p:blipFill>
          <p:spPr>
            <a:xfrm>
              <a:off x="2842527" y="3909827"/>
              <a:ext cx="590866" cy="1169789"/>
            </a:xfrm>
            <a:prstGeom prst="rect">
              <a:avLst/>
            </a:prstGeom>
          </p:spPr>
        </p:pic>
        <p:sp>
          <p:nvSpPr>
            <p:cNvPr id="10" name="Pentagon 9"/>
            <p:cNvSpPr/>
            <p:nvPr/>
          </p:nvSpPr>
          <p:spPr>
            <a:xfrm rot="5400000">
              <a:off x="3374460" y="4019373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3" t="2264" r="355" b="47157"/>
            <a:stretch/>
          </p:blipFill>
          <p:spPr bwMode="auto">
            <a:xfrm>
              <a:off x="1934307" y="0"/>
              <a:ext cx="2795953" cy="392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8233" y="-225154"/>
            <a:ext cx="2795953" cy="5211683"/>
            <a:chOff x="4566535" y="-216233"/>
            <a:chExt cx="2795953" cy="5211683"/>
          </a:xfrm>
        </p:grpSpPr>
        <p:pic>
          <p:nvPicPr>
            <p:cNvPr id="21" name="Picture 2" descr="http://2.bp.blogspot.com/-bXcN_IsXEnk/UfooAnAGA-I/AAAAAAAAA6Q/kqbFBrkq7j8/s1600/types-of-RN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23" t="2264" r="355" b="47157"/>
            <a:stretch/>
          </p:blipFill>
          <p:spPr bwMode="auto">
            <a:xfrm>
              <a:off x="4566535" y="-216233"/>
              <a:ext cx="2795953" cy="392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 rot="16200000">
              <a:off x="4320474" y="4051219"/>
              <a:ext cx="1153680" cy="474788"/>
              <a:chOff x="7636685" y="1570898"/>
              <a:chExt cx="1697168" cy="109127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8180173" y="1570898"/>
                <a:ext cx="1153680" cy="1066794"/>
              </a:xfrm>
              <a:prstGeom prst="rect">
                <a:avLst/>
              </a:prstGeom>
              <a:solidFill>
                <a:srgbClr val="9A90C3"/>
              </a:solidFill>
              <a:ln>
                <a:solidFill>
                  <a:srgbClr val="9A90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/>
              <a:srcRect r="43784"/>
              <a:stretch/>
            </p:blipFill>
            <p:spPr>
              <a:xfrm>
                <a:off x="7636685" y="1570898"/>
                <a:ext cx="592913" cy="1091279"/>
              </a:xfrm>
              <a:prstGeom prst="rect">
                <a:avLst/>
              </a:prstGeom>
              <a:ln>
                <a:solidFill>
                  <a:srgbClr val="9A90C3"/>
                </a:solidFill>
              </a:ln>
            </p:spPr>
          </p:pic>
        </p:grpSp>
        <p:sp>
          <p:nvSpPr>
            <p:cNvPr id="27" name="Pentagon 26"/>
            <p:cNvSpPr/>
            <p:nvPr/>
          </p:nvSpPr>
          <p:spPr>
            <a:xfrm rot="5400000">
              <a:off x="6006688" y="4133804"/>
              <a:ext cx="1283677" cy="439615"/>
            </a:xfrm>
            <a:prstGeom prst="homePlate">
              <a:avLst/>
            </a:prstGeom>
            <a:solidFill>
              <a:srgbClr val="F45E38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elay 27"/>
            <p:cNvSpPr/>
            <p:nvPr/>
          </p:nvSpPr>
          <p:spPr>
            <a:xfrm rot="5400000">
              <a:off x="5142567" y="4038021"/>
              <a:ext cx="1212744" cy="560250"/>
            </a:xfrm>
            <a:prstGeom prst="flowChartDelay">
              <a:avLst/>
            </a:prstGeom>
            <a:solidFill>
              <a:srgbClr val="C3D0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ouble Bracket 29"/>
          <p:cNvSpPr/>
          <p:nvPr/>
        </p:nvSpPr>
        <p:spPr>
          <a:xfrm>
            <a:off x="1675836" y="3597342"/>
            <a:ext cx="2795953" cy="2751394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30"/>
          <p:cNvSpPr/>
          <p:nvPr/>
        </p:nvSpPr>
        <p:spPr>
          <a:xfrm>
            <a:off x="4527514" y="3573985"/>
            <a:ext cx="2694645" cy="2751394"/>
          </a:xfrm>
          <a:prstGeom prst="bracketPair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52080" y="3982680"/>
              <a:ext cx="4643640" cy="174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2720" y="3973320"/>
                <a:ext cx="4662360" cy="17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2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286000"/>
            <a:ext cx="4990153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DNA – Deoxyribonucleic Acid</a:t>
            </a:r>
          </a:p>
          <a:p>
            <a:pPr marL="128016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A double stranded nucleic acid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Helix (twisted)  shaped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Function: Stores Information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Location: Nucleus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Codons and Anti-Codons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723"/>
            <a:ext cx="7290054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Codon – three nucleotides on a messenger RNA (mRNA) strand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Anti-codon – three nucleotides on a transfer RNA (</a:t>
            </a:r>
            <a:r>
              <a:rPr lang="en-US" sz="3200" dirty="0" err="1" smtClean="0"/>
              <a:t>tRNA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r>
              <a:rPr lang="en-US" sz="3200" dirty="0" smtClean="0"/>
              <a:t>Codons and Anti-codons base pair together.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15939"/>
            <a:ext cx="7290054" cy="1499616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99139"/>
            <a:ext cx="8112135" cy="48181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are the three types of RNA</a:t>
            </a:r>
            <a:br>
              <a:rPr lang="en-US" sz="2600" dirty="0" smtClean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does messenger RNA (mRNA) look like and do?</a:t>
            </a:r>
            <a:br>
              <a:rPr lang="en-US" sz="2600" dirty="0" smtClean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does transfer RNA (</a:t>
            </a:r>
            <a:r>
              <a:rPr lang="en-US" sz="2600" dirty="0" err="1" smtClean="0"/>
              <a:t>tRNA</a:t>
            </a:r>
            <a:r>
              <a:rPr lang="en-US" sz="2600" dirty="0" smtClean="0"/>
              <a:t>) look like and do?</a:t>
            </a:r>
            <a:br>
              <a:rPr lang="en-US" sz="2600" dirty="0" smtClean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Where is ribosomal RNA (</a:t>
            </a:r>
            <a:r>
              <a:rPr lang="en-US" sz="2600" dirty="0" err="1" smtClean="0"/>
              <a:t>rRNA</a:t>
            </a:r>
            <a:r>
              <a:rPr lang="en-US" sz="2600" dirty="0" smtClean="0"/>
              <a:t>) located?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a codon?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an anti-codon?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How do codons and anti-codons interact with one another?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1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Proteins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118" y="0"/>
            <a:ext cx="7290054" cy="1499616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541" y="1626971"/>
            <a:ext cx="4488472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Keratin: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Hair, Skin, Nails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659" y="3939207"/>
            <a:ext cx="4107791" cy="2585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Melanin: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Skin, Hair,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Eye Color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3583" y="-24245"/>
            <a:ext cx="4335867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Anti-Bodies: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Immune System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22" y="4354706"/>
            <a:ext cx="4003661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Enzymes: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Tiny Machines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4214" y="2032540"/>
            <a:ext cx="3304687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Myoglobin: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Muscle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6" y="585216"/>
            <a:ext cx="2929304" cy="5831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712" y="2079908"/>
            <a:ext cx="49279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million types of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proteins in the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 body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047" y="655554"/>
            <a:ext cx="442979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million types of proteins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world that we know of so far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76" y="1269743"/>
            <a:ext cx="3849933" cy="3849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 and Monomer Review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77657" y="1608210"/>
            <a:ext cx="2565779" cy="12828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POLYMER</a:t>
            </a:r>
          </a:p>
          <a:p>
            <a:pPr algn="ctr"/>
            <a:r>
              <a:rPr lang="en-US" dirty="0" smtClean="0"/>
              <a:t>MANY ONE THINGS</a:t>
            </a:r>
          </a:p>
          <a:p>
            <a:pPr algn="ctr"/>
            <a:r>
              <a:rPr lang="en-US" dirty="0" smtClean="0"/>
              <a:t>Large Molecule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99553" y="1644555"/>
            <a:ext cx="2565779" cy="12828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MONOMER</a:t>
            </a:r>
          </a:p>
          <a:p>
            <a:pPr algn="ctr"/>
            <a:r>
              <a:rPr lang="en-US" dirty="0" smtClean="0"/>
              <a:t>ONE THING</a:t>
            </a:r>
          </a:p>
          <a:p>
            <a:pPr algn="ctr"/>
            <a:r>
              <a:rPr lang="en-US" dirty="0" smtClean="0"/>
              <a:t>Small molecule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36280" y="2976214"/>
            <a:ext cx="1951629" cy="1010569"/>
            <a:chOff x="1163575" y="3770057"/>
            <a:chExt cx="1951629" cy="10105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492" y="3770057"/>
              <a:ext cx="825903" cy="8259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63575" y="4411294"/>
              <a:ext cx="1951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Example:  Pearl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91116" y="2976214"/>
            <a:ext cx="2138860" cy="1656900"/>
            <a:chOff x="5691117" y="3613266"/>
            <a:chExt cx="2138860" cy="16569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1117" y="3613266"/>
              <a:ext cx="2138860" cy="10105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78348" y="4623835"/>
              <a:ext cx="1951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Example:  Pearl Necklace</a:t>
              </a:r>
              <a:endParaRPr lang="en-US" dirty="0"/>
            </a:p>
          </p:txBody>
        </p:sp>
      </p:grpSp>
      <p:pic>
        <p:nvPicPr>
          <p:cNvPr id="1026" name="Picture 2" descr="http://thumbs.dreamstime.com/x/chain-link-single-unbroken-strong-17678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5546" y="4859316"/>
            <a:ext cx="979203" cy="114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6279" y="5735031"/>
            <a:ext cx="195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Single Chain Link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5062" b="37336"/>
          <a:stretch/>
        </p:blipFill>
        <p:spPr>
          <a:xfrm>
            <a:off x="4817446" y="5061568"/>
            <a:ext cx="3886200" cy="8581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1807" y="6024985"/>
            <a:ext cx="195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94690"/>
            <a:ext cx="7290054" cy="1499616"/>
          </a:xfrm>
        </p:spPr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8096" y="3657628"/>
            <a:ext cx="1072661" cy="11957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096" y="5736481"/>
            <a:ext cx="21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MONOMER:  </a:t>
            </a:r>
          </a:p>
          <a:p>
            <a:r>
              <a:rPr lang="en-US" dirty="0" smtClean="0"/>
              <a:t>Amino Acid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890991" y="1167149"/>
            <a:ext cx="2218401" cy="3744467"/>
            <a:chOff x="5691742" y="765986"/>
            <a:chExt cx="2218401" cy="3744467"/>
          </a:xfrm>
        </p:grpSpPr>
        <p:sp>
          <p:nvSpPr>
            <p:cNvPr id="6" name="Oval 5"/>
            <p:cNvSpPr/>
            <p:nvPr/>
          </p:nvSpPr>
          <p:spPr>
            <a:xfrm>
              <a:off x="6908415" y="3851030"/>
              <a:ext cx="591541" cy="6594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87513" y="1555930"/>
              <a:ext cx="591541" cy="65942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91742" y="765986"/>
              <a:ext cx="591541" cy="659423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4"/>
              <a:endCxn id="13" idx="1"/>
            </p:cNvCxnSpPr>
            <p:nvPr/>
          </p:nvCxnSpPr>
          <p:spPr>
            <a:xfrm>
              <a:off x="5987513" y="1425409"/>
              <a:ext cx="86629" cy="227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2"/>
            </p:cNvCxnSpPr>
            <p:nvPr/>
          </p:nvCxnSpPr>
          <p:spPr>
            <a:xfrm flipV="1">
              <a:off x="6566428" y="1629566"/>
              <a:ext cx="160633" cy="2161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262662" y="1649271"/>
              <a:ext cx="86629" cy="227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727061" y="1299854"/>
              <a:ext cx="591541" cy="659423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10" idx="7"/>
            </p:cNvCxnSpPr>
            <p:nvPr/>
          </p:nvCxnSpPr>
          <p:spPr>
            <a:xfrm flipH="1">
              <a:off x="7413326" y="2268517"/>
              <a:ext cx="74003" cy="1981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318602" y="1686452"/>
              <a:ext cx="591541" cy="659423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318602" y="2887129"/>
              <a:ext cx="86629" cy="227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318601" y="3546552"/>
              <a:ext cx="86630" cy="3155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908414" y="2370054"/>
              <a:ext cx="591541" cy="65942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204185" y="3077835"/>
              <a:ext cx="591541" cy="659423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22149" y="5736481"/>
            <a:ext cx="270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POLYMER:</a:t>
            </a:r>
          </a:p>
          <a:p>
            <a:r>
              <a:rPr lang="en-US" dirty="0" smtClean="0"/>
              <a:t>Polypeptide (Protein)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4107" y="2569362"/>
            <a:ext cx="562708" cy="61546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4107" y="3403576"/>
            <a:ext cx="562708" cy="61546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4107" y="4237790"/>
            <a:ext cx="562708" cy="61546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107" y="5072004"/>
            <a:ext cx="562708" cy="615461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4134" y="2569362"/>
            <a:ext cx="562708" cy="6154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54134" y="3403576"/>
            <a:ext cx="562708" cy="6154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54134" y="4237790"/>
            <a:ext cx="562708" cy="6154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54134" y="5072004"/>
            <a:ext cx="562708" cy="6154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59390" y="2569362"/>
            <a:ext cx="562708" cy="6154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59390" y="3403576"/>
            <a:ext cx="562708" cy="61546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59390" y="4237790"/>
            <a:ext cx="562708" cy="61546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59390" y="5072004"/>
            <a:ext cx="562708" cy="615461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39644" y="2569362"/>
            <a:ext cx="562708" cy="6154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39644" y="3403576"/>
            <a:ext cx="562708" cy="6154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39644" y="4237790"/>
            <a:ext cx="562708" cy="615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39644" y="5072004"/>
            <a:ext cx="562708" cy="6154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82312" y="2569362"/>
            <a:ext cx="562708" cy="6154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82312" y="3403576"/>
            <a:ext cx="562708" cy="6154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82312" y="4237790"/>
            <a:ext cx="562708" cy="61546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82312" y="5072004"/>
            <a:ext cx="562708" cy="61546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48657" y="1895378"/>
            <a:ext cx="429534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PROTEINS 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MADE</a:t>
            </a:r>
            <a:b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AMINO ACIDS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04" y="158263"/>
            <a:ext cx="9224204" cy="6523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45989"/>
          <a:stretch/>
        </p:blipFill>
        <p:spPr>
          <a:xfrm>
            <a:off x="1160296" y="1748972"/>
            <a:ext cx="1854754" cy="47449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026" y="0"/>
            <a:ext cx="7290054" cy="1370852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3892"/>
          <a:stretch/>
        </p:blipFill>
        <p:spPr>
          <a:xfrm>
            <a:off x="6301945" y="1748972"/>
            <a:ext cx="1583387" cy="46626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2573" y="1759351"/>
            <a:ext cx="528154" cy="4734601"/>
          </a:xfrm>
          <a:prstGeom prst="round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51378" y="1748972"/>
            <a:ext cx="834867" cy="468345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86246" y="1759351"/>
            <a:ext cx="528154" cy="4734601"/>
          </a:xfrm>
          <a:prstGeom prst="round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497" y="-339032"/>
            <a:ext cx="7290054" cy="1499616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38" y="808892"/>
            <a:ext cx="8792308" cy="5134708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Protein Synthesis:  How your body makes proteins.</a:t>
            </a:r>
          </a:p>
          <a:p>
            <a:r>
              <a:rPr lang="en-US" sz="3600" dirty="0" smtClean="0"/>
              <a:t>Living things are made up of proteins.</a:t>
            </a:r>
          </a:p>
          <a:p>
            <a:r>
              <a:rPr lang="en-US" sz="3600" dirty="0" smtClean="0"/>
              <a:t>Proteins are essential to life.</a:t>
            </a:r>
          </a:p>
          <a:p>
            <a:r>
              <a:rPr lang="en-US" sz="3600" dirty="0" smtClean="0"/>
              <a:t>There are millions of different types of proteins.</a:t>
            </a:r>
          </a:p>
          <a:p>
            <a:r>
              <a:rPr lang="en-US" sz="3600" dirty="0" smtClean="0"/>
              <a:t>Proteins are a polymer.</a:t>
            </a:r>
          </a:p>
          <a:p>
            <a:r>
              <a:rPr lang="en-US" sz="3600" dirty="0" smtClean="0"/>
              <a:t>The monomer for proteins is the amino acid.</a:t>
            </a:r>
          </a:p>
          <a:p>
            <a:r>
              <a:rPr lang="en-US" sz="3600" dirty="0" smtClean="0"/>
              <a:t>There are 20 different kinds of amino acids.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proteins important to life?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Proteins are considered polymers.  What is the monomer of a protein?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different types of amino acids are there?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5" y="366334"/>
            <a:ext cx="8106507" cy="6491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86" y="399959"/>
            <a:ext cx="6125073" cy="590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27" y="223676"/>
            <a:ext cx="7290054" cy="1499616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3292"/>
            <a:ext cx="8792308" cy="5134708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information needed to make a protein is stored in DNA and is called a gene.</a:t>
            </a:r>
          </a:p>
          <a:p>
            <a:endParaRPr lang="en-US" sz="3600" dirty="0"/>
          </a:p>
          <a:p>
            <a:r>
              <a:rPr lang="en-US" sz="3600" dirty="0" smtClean="0"/>
              <a:t>1 gene = 1 protein</a:t>
            </a:r>
          </a:p>
          <a:p>
            <a:endParaRPr lang="en-US" sz="3600" dirty="0"/>
          </a:p>
          <a:p>
            <a:r>
              <a:rPr lang="en-US" sz="3600" dirty="0" smtClean="0"/>
              <a:t>Ribosomes make proteins.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we call segments of DNA that provide the information to make a protein?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organelle actually makes proteins?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31008" y="1288260"/>
            <a:ext cx="8127242" cy="1770304"/>
            <a:chOff x="179452" y="3356158"/>
            <a:chExt cx="8127242" cy="1770304"/>
          </a:xfrm>
        </p:grpSpPr>
        <p:sp>
          <p:nvSpPr>
            <p:cNvPr id="8" name="Rectangle 7"/>
            <p:cNvSpPr/>
            <p:nvPr/>
          </p:nvSpPr>
          <p:spPr>
            <a:xfrm>
              <a:off x="318032" y="3356158"/>
              <a:ext cx="79886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DNA  </a:t>
              </a:r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 RNA   PROTEINS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45264" y="4726118"/>
              <a:ext cx="1651378" cy="4003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Translation</a:t>
              </a:r>
              <a:endPara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44228" y="4708195"/>
              <a:ext cx="1590984" cy="40034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Transcription</a:t>
              </a:r>
              <a:endPara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1747929" y="2193024"/>
              <a:ext cx="941695" cy="4078649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5145316" y="1541818"/>
              <a:ext cx="941695" cy="5381061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DOGMA OF BIOLOGY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6314" y="2775866"/>
            <a:ext cx="8127242" cy="1770304"/>
            <a:chOff x="179452" y="3356158"/>
            <a:chExt cx="8127242" cy="1770304"/>
          </a:xfrm>
        </p:grpSpPr>
        <p:sp>
          <p:nvSpPr>
            <p:cNvPr id="6" name="Rectangle 5"/>
            <p:cNvSpPr/>
            <p:nvPr/>
          </p:nvSpPr>
          <p:spPr>
            <a:xfrm>
              <a:off x="318032" y="3356158"/>
              <a:ext cx="79886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DNA  </a:t>
              </a:r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 RNA   PROTEINS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45264" y="4726118"/>
              <a:ext cx="1651378" cy="4003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Translation</a:t>
              </a:r>
              <a:endPara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44228" y="4708195"/>
              <a:ext cx="1590984" cy="40034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Transcription</a:t>
              </a:r>
              <a:endPara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1747929" y="2193024"/>
              <a:ext cx="941695" cy="4078649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5145316" y="1541818"/>
              <a:ext cx="941695" cy="5381061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DOGMA OF BIOLOGY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6314" y="2775866"/>
            <a:ext cx="8127242" cy="1770304"/>
            <a:chOff x="179452" y="3356158"/>
            <a:chExt cx="8127242" cy="1770304"/>
          </a:xfrm>
        </p:grpSpPr>
        <p:sp>
          <p:nvSpPr>
            <p:cNvPr id="6" name="Rectangle 5"/>
            <p:cNvSpPr/>
            <p:nvPr/>
          </p:nvSpPr>
          <p:spPr>
            <a:xfrm>
              <a:off x="318032" y="3356158"/>
              <a:ext cx="798866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DNA  </a:t>
              </a:r>
              <a:r>
                <a:rPr lang="en-US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 RNA   PROTEINS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45264" y="4726118"/>
              <a:ext cx="1651378" cy="40034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Translation</a:t>
              </a:r>
              <a:endPara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44228" y="4708195"/>
              <a:ext cx="1590984" cy="40034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Transcription</a:t>
              </a:r>
              <a:endPara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1747929" y="2193024"/>
              <a:ext cx="941695" cy="4078649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5145316" y="1541818"/>
              <a:ext cx="941695" cy="5381061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52" y="2653871"/>
            <a:ext cx="4420071" cy="2659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9633" y="3150973"/>
            <a:ext cx="939114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0721" y="3426281"/>
            <a:ext cx="939114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688" y="3247062"/>
            <a:ext cx="122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674653">
            <a:off x="5055083" y="4456136"/>
            <a:ext cx="122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RIBOSOME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09490" y="3590715"/>
            <a:ext cx="1097937" cy="116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026" y="0"/>
            <a:ext cx="7290054" cy="1370852"/>
          </a:xfrm>
        </p:spPr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10" y="1759353"/>
            <a:ext cx="3434058" cy="4662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1059" y="123568"/>
            <a:ext cx="18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and label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1535" y="2360141"/>
            <a:ext cx="1087395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Backbone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2248930" y="2545492"/>
            <a:ext cx="815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6962" y="1319950"/>
            <a:ext cx="12357" cy="827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8658" y="974699"/>
            <a:ext cx="1087395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064476" y="6164446"/>
            <a:ext cx="453719" cy="439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91232" y="6164446"/>
            <a:ext cx="384821" cy="439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9610" y="6552946"/>
            <a:ext cx="191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Stranded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770046" y="3966520"/>
            <a:ext cx="341249" cy="308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1295" y="4010057"/>
            <a:ext cx="108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Helix or twisted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50076" y="3193001"/>
            <a:ext cx="1592445" cy="674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1212" y="3525745"/>
            <a:ext cx="21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Bases held together by hydrogen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234" y="-441574"/>
            <a:ext cx="7290054" cy="1499616"/>
          </a:xfrm>
        </p:spPr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2900"/>
            <a:ext cx="9144000" cy="5757907"/>
          </a:xfrm>
        </p:spPr>
        <p:txBody>
          <a:bodyPr>
            <a:noAutofit/>
          </a:bodyPr>
          <a:lstStyle/>
          <a:p>
            <a:r>
              <a:rPr lang="en-US" sz="2800" dirty="0" smtClean="0"/>
              <a:t>Ribosomes need the information in DNA to make proteins.</a:t>
            </a:r>
          </a:p>
          <a:p>
            <a:endParaRPr lang="en-US" sz="2800" dirty="0"/>
          </a:p>
          <a:p>
            <a:r>
              <a:rPr lang="en-US" sz="2800" dirty="0" smtClean="0"/>
              <a:t>DNA cannot leave the nucleus.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RNA can leave the nucleus.</a:t>
            </a:r>
          </a:p>
          <a:p>
            <a:endParaRPr lang="en-US" sz="2800" dirty="0"/>
          </a:p>
          <a:p>
            <a:r>
              <a:rPr lang="en-US" sz="2800" dirty="0" smtClean="0"/>
              <a:t>You need RNA to carry the information to the ribosome so it can make proteins.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ribosomes need to make proteins?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DNA store that ribosomes need?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we need RNA?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process of going from DNA </a:t>
            </a:r>
            <a:r>
              <a:rPr lang="en-US" dirty="0" smtClean="0">
                <a:sym typeface="Wingdings" panose="05000000000000000000" pitchFamily="2" charset="2"/>
              </a:rPr>
              <a:t> RNA is called?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The process of going from RNA  Proteins is called?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as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8" y="1828799"/>
            <a:ext cx="3329119" cy="4549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3163" y="1528454"/>
            <a:ext cx="2074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</a:p>
          <a:p>
            <a:endParaRPr lang="en-US" dirty="0"/>
          </a:p>
          <a:p>
            <a:r>
              <a:rPr lang="en-US" dirty="0" smtClean="0"/>
              <a:t>CAT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</a:t>
            </a:r>
          </a:p>
          <a:p>
            <a:endParaRPr lang="en-US" dirty="0"/>
          </a:p>
          <a:p>
            <a:r>
              <a:rPr lang="en-US" dirty="0" smtClean="0"/>
              <a:t>GENES</a:t>
            </a:r>
          </a:p>
          <a:p>
            <a:endParaRPr lang="en-US" dirty="0"/>
          </a:p>
          <a:p>
            <a:r>
              <a:rPr lang="en-US" dirty="0" smtClean="0"/>
              <a:t>AIRPLANE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5" y="419466"/>
            <a:ext cx="430530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081" y="627184"/>
            <a:ext cx="30099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35" y="4004529"/>
            <a:ext cx="3682432" cy="206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12" y="4004529"/>
            <a:ext cx="3369837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476" y="2214606"/>
            <a:ext cx="2096965" cy="1726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7993" y="1235847"/>
            <a:ext cx="1494692" cy="1899138"/>
            <a:chOff x="1547446" y="1846385"/>
            <a:chExt cx="1494692" cy="1899138"/>
          </a:xfrm>
        </p:grpSpPr>
        <p:sp>
          <p:nvSpPr>
            <p:cNvPr id="4" name="Rounded Rectangle 3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3536" y="2084832"/>
              <a:ext cx="74251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8775" y="1235847"/>
            <a:ext cx="1494692" cy="1899138"/>
            <a:chOff x="1547446" y="1846385"/>
            <a:chExt cx="1494692" cy="1899138"/>
          </a:xfrm>
        </p:grpSpPr>
        <p:sp>
          <p:nvSpPr>
            <p:cNvPr id="8" name="Rounded Rectangle 7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0480" y="2084832"/>
              <a:ext cx="58862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9654" y="1235847"/>
            <a:ext cx="1494692" cy="1899138"/>
            <a:chOff x="1547446" y="1846385"/>
            <a:chExt cx="1494692" cy="1899138"/>
          </a:xfrm>
        </p:grpSpPr>
        <p:sp>
          <p:nvSpPr>
            <p:cNvPr id="11" name="Rounded Rectangle 10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6592" y="2084832"/>
              <a:ext cx="89640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9931" y="1235847"/>
            <a:ext cx="1494692" cy="1899138"/>
            <a:chOff x="1547446" y="1846385"/>
            <a:chExt cx="1494692" cy="1899138"/>
          </a:xfrm>
        </p:grpSpPr>
        <p:sp>
          <p:nvSpPr>
            <p:cNvPr id="15" name="Rounded Rectangle 14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23536" y="2084832"/>
              <a:ext cx="74251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7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6646" y="347182"/>
            <a:ext cx="5926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DNA Alphabet Letters</a:t>
            </a:r>
            <a:endParaRPr lang="en-US" sz="4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564441" y="4440561"/>
            <a:ext cx="1592153" cy="681667"/>
            <a:chOff x="1716646" y="5007399"/>
            <a:chExt cx="1592153" cy="681667"/>
          </a:xfrm>
        </p:grpSpPr>
        <p:grpSp>
          <p:nvGrpSpPr>
            <p:cNvPr id="27" name="Group 26"/>
            <p:cNvGrpSpPr/>
            <p:nvPr/>
          </p:nvGrpSpPr>
          <p:grpSpPr>
            <a:xfrm>
              <a:off x="1716646" y="5007399"/>
              <a:ext cx="528491" cy="671494"/>
              <a:chOff x="1547446" y="1846385"/>
              <a:chExt cx="1494692" cy="1899138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727621" y="2084833"/>
                <a:ext cx="1134319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250387" y="5017572"/>
              <a:ext cx="528491" cy="671494"/>
              <a:chOff x="1547446" y="1846385"/>
              <a:chExt cx="1494692" cy="1899138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811492" y="2084833"/>
                <a:ext cx="966575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780308" y="5017572"/>
              <a:ext cx="528491" cy="671494"/>
              <a:chOff x="1547446" y="1846385"/>
              <a:chExt cx="1494692" cy="1899138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41482" y="2084833"/>
                <a:ext cx="1306601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229078" y="5653832"/>
            <a:ext cx="528491" cy="671494"/>
            <a:chOff x="1547446" y="1846385"/>
            <a:chExt cx="1494692" cy="1899138"/>
          </a:xfrm>
          <a:solidFill>
            <a:srgbClr val="00B050"/>
          </a:solidFill>
        </p:grpSpPr>
        <p:sp>
          <p:nvSpPr>
            <p:cNvPr id="38" name="Rounded Rectangle 37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27621" y="2084833"/>
              <a:ext cx="1134322" cy="147978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51438" y="5653832"/>
            <a:ext cx="528491" cy="671494"/>
            <a:chOff x="1547446" y="1846385"/>
            <a:chExt cx="1494692" cy="1899138"/>
          </a:xfrm>
        </p:grpSpPr>
        <p:sp>
          <p:nvSpPr>
            <p:cNvPr id="41" name="Rounded Rectangle 40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11492" y="2084833"/>
              <a:ext cx="966575" cy="14797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73789" y="5664005"/>
            <a:ext cx="528491" cy="671494"/>
            <a:chOff x="1547446" y="1846385"/>
            <a:chExt cx="1494692" cy="1899138"/>
          </a:xfrm>
        </p:grpSpPr>
        <p:sp>
          <p:nvSpPr>
            <p:cNvPr id="44" name="Rounded Rectangle 43"/>
            <p:cNvSpPr/>
            <p:nvPr/>
          </p:nvSpPr>
          <p:spPr>
            <a:xfrm>
              <a:off x="1547446" y="1846385"/>
              <a:ext cx="1494692" cy="18991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41482" y="2084833"/>
              <a:ext cx="1306601" cy="14797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03467" y="4455820"/>
            <a:ext cx="1585450" cy="681667"/>
            <a:chOff x="7334286" y="5709412"/>
            <a:chExt cx="1585450" cy="681667"/>
          </a:xfrm>
        </p:grpSpPr>
        <p:grpSp>
          <p:nvGrpSpPr>
            <p:cNvPr id="49" name="Group 48"/>
            <p:cNvGrpSpPr/>
            <p:nvPr/>
          </p:nvGrpSpPr>
          <p:grpSpPr>
            <a:xfrm>
              <a:off x="7334286" y="5709412"/>
              <a:ext cx="528491" cy="671494"/>
              <a:chOff x="1547446" y="1846385"/>
              <a:chExt cx="1494692" cy="189913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27621" y="2084833"/>
                <a:ext cx="1134319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862769" y="5719585"/>
              <a:ext cx="528491" cy="671494"/>
              <a:chOff x="1547446" y="1846385"/>
              <a:chExt cx="1494692" cy="1899138"/>
            </a:xfrm>
            <a:solidFill>
              <a:srgbClr val="00B050"/>
            </a:solidFill>
          </p:grpSpPr>
          <p:sp>
            <p:nvSpPr>
              <p:cNvPr id="53" name="Rounded Rectangle 52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727621" y="2084833"/>
                <a:ext cx="1134322" cy="1479785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8391245" y="5709412"/>
              <a:ext cx="528491" cy="671494"/>
              <a:chOff x="1547446" y="1846385"/>
              <a:chExt cx="1494692" cy="1899138"/>
            </a:xfrm>
            <a:solidFill>
              <a:srgbClr val="00B050"/>
            </a:solidFill>
          </p:grpSpPr>
          <p:sp>
            <p:nvSpPr>
              <p:cNvPr id="56" name="Rounded Rectangle 55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27621" y="2084833"/>
                <a:ext cx="1134322" cy="1479785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1078101" y="3595478"/>
            <a:ext cx="720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DNA Alphabet Words (Codons)</a:t>
            </a:r>
            <a:endParaRPr lang="en-US" sz="4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6215685" y="5653832"/>
            <a:ext cx="1616571" cy="691840"/>
            <a:chOff x="6215685" y="5653832"/>
            <a:chExt cx="1616571" cy="691840"/>
          </a:xfrm>
        </p:grpSpPr>
        <p:grpSp>
          <p:nvGrpSpPr>
            <p:cNvPr id="63" name="Group 62"/>
            <p:cNvGrpSpPr/>
            <p:nvPr/>
          </p:nvGrpSpPr>
          <p:grpSpPr>
            <a:xfrm>
              <a:off x="6215685" y="5653832"/>
              <a:ext cx="528491" cy="671494"/>
              <a:chOff x="1547446" y="1846385"/>
              <a:chExt cx="1494692" cy="1899138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41482" y="2084833"/>
                <a:ext cx="1306601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775281" y="5653832"/>
              <a:ext cx="528491" cy="671494"/>
              <a:chOff x="1547446" y="1846385"/>
              <a:chExt cx="1494692" cy="189913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641482" y="2084833"/>
                <a:ext cx="1306601" cy="14797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303765" y="5674178"/>
              <a:ext cx="528491" cy="671494"/>
              <a:chOff x="1547446" y="1846385"/>
              <a:chExt cx="1494692" cy="1899138"/>
            </a:xfrm>
            <a:solidFill>
              <a:srgbClr val="00B050"/>
            </a:solidFill>
          </p:grpSpPr>
          <p:sp>
            <p:nvSpPr>
              <p:cNvPr id="70" name="Rounded Rectangle 69"/>
              <p:cNvSpPr/>
              <p:nvPr/>
            </p:nvSpPr>
            <p:spPr>
              <a:xfrm>
                <a:off x="1547446" y="1846385"/>
                <a:ext cx="1494692" cy="189913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727621" y="2084833"/>
                <a:ext cx="1134322" cy="1479785"/>
              </a:xfrm>
              <a:prstGeom prst="rect">
                <a:avLst/>
              </a:prstGeom>
              <a:grp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</a:t>
                </a:r>
                <a:endPara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298"/>
            <a:ext cx="5887577" cy="5154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715000" y="539888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64 Codons</a:t>
            </a:r>
          </a:p>
          <a:p>
            <a:endParaRPr lang="en-US" sz="6000" dirty="0"/>
          </a:p>
          <a:p>
            <a:endParaRPr lang="en-US" sz="6000" dirty="0" smtClean="0"/>
          </a:p>
          <a:p>
            <a:r>
              <a:rPr lang="en-US" sz="6000" dirty="0" smtClean="0"/>
              <a:t>20 Amino Acids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957" y="-129424"/>
            <a:ext cx="4436951" cy="1499616"/>
          </a:xfrm>
        </p:spPr>
        <p:txBody>
          <a:bodyPr/>
          <a:lstStyle/>
          <a:p>
            <a:r>
              <a:rPr lang="en-US" dirty="0" smtClean="0"/>
              <a:t>DNA as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0192"/>
            <a:ext cx="9144000" cy="532954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DNA is an alphabet.  (A, T, G, C)</a:t>
            </a:r>
          </a:p>
          <a:p>
            <a:r>
              <a:rPr lang="en-US" sz="3200" dirty="0" smtClean="0"/>
              <a:t>In this alphabet you can create three letter words called CODONS.</a:t>
            </a:r>
          </a:p>
          <a:p>
            <a:endParaRPr lang="en-US" sz="3200" dirty="0" smtClean="0"/>
          </a:p>
          <a:p>
            <a:r>
              <a:rPr lang="en-US" sz="3200" dirty="0" smtClean="0"/>
              <a:t>There are 64 Codons</a:t>
            </a:r>
          </a:p>
          <a:p>
            <a:endParaRPr lang="en-US" sz="3200" dirty="0" smtClean="0"/>
          </a:p>
          <a:p>
            <a:r>
              <a:rPr lang="en-US" sz="3200" dirty="0" smtClean="0"/>
              <a:t>Codons translate into one of the 20 amino acids</a:t>
            </a:r>
          </a:p>
          <a:p>
            <a:endParaRPr lang="en-US" sz="3200" dirty="0" smtClean="0"/>
          </a:p>
          <a:p>
            <a:r>
              <a:rPr lang="en-US" sz="3200" dirty="0" smtClean="0"/>
              <a:t>3 Nucleotides = 1 CODON = 1 Amino acid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four letters in the DNA alphabet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DNA can only have three letter words, what do we call these three letter words?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total codons are there?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one codon code for?</a:t>
            </a:r>
            <a:br>
              <a:rPr lang="en-US" dirty="0" smtClean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there be more than one codon for an amino acid?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975272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" y="73152"/>
            <a:ext cx="8993875" cy="96407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the table below to:</a:t>
            </a:r>
          </a:p>
          <a:p>
            <a:r>
              <a:rPr lang="en-US" dirty="0" smtClean="0"/>
              <a:t>1. Write your first and last name			      2. Write Nampa High School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2199503"/>
            <a:ext cx="7290054" cy="402336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DNA is like a ladder that has been twisted.  </a:t>
            </a:r>
          </a:p>
          <a:p>
            <a:endParaRPr lang="en-US" sz="4000" dirty="0" smtClean="0"/>
          </a:p>
          <a:p>
            <a:r>
              <a:rPr lang="en-US" sz="4000" dirty="0" smtClean="0"/>
              <a:t>The sides of the ladder are made of phosphates and sugar.</a:t>
            </a:r>
          </a:p>
          <a:p>
            <a:endParaRPr lang="en-US" sz="4000" dirty="0"/>
          </a:p>
          <a:p>
            <a:r>
              <a:rPr lang="en-US" sz="4000" dirty="0" smtClean="0"/>
              <a:t>The rungs of the ladder are made up of bases.</a:t>
            </a:r>
          </a:p>
          <a:p>
            <a:endParaRPr lang="en-US" sz="4000" dirty="0"/>
          </a:p>
          <a:p>
            <a:r>
              <a:rPr lang="en-US" sz="4000" dirty="0" smtClean="0"/>
              <a:t>The rungs (bases) of the ladder are held together by hydrogen bonds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60"/>
            <a:ext cx="9144000" cy="46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5400000">
            <a:off x="6255131" y="2944510"/>
            <a:ext cx="882254" cy="665929"/>
            <a:chOff x="4663065" y="50304"/>
            <a:chExt cx="882254" cy="66592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400000">
            <a:off x="5618569" y="2900291"/>
            <a:ext cx="940990" cy="665929"/>
            <a:chOff x="4607445" y="1943903"/>
            <a:chExt cx="940990" cy="6659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5400000">
            <a:off x="5035891" y="2895677"/>
            <a:ext cx="979920" cy="665929"/>
            <a:chOff x="4568515" y="989114"/>
            <a:chExt cx="979920" cy="66592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4493213" y="2944509"/>
            <a:ext cx="882254" cy="665929"/>
            <a:chOff x="4663065" y="50304"/>
            <a:chExt cx="882254" cy="66592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27" name="Rounded Rectangle 26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5400000">
            <a:off x="3974588" y="2937833"/>
            <a:ext cx="882254" cy="665929"/>
            <a:chOff x="4663065" y="50304"/>
            <a:chExt cx="882254" cy="66592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3358840" y="2933045"/>
            <a:ext cx="940990" cy="665929"/>
            <a:chOff x="4607445" y="1943903"/>
            <a:chExt cx="940990" cy="66592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5400000">
            <a:off x="2777445" y="2920155"/>
            <a:ext cx="979920" cy="665929"/>
            <a:chOff x="4568515" y="989114"/>
            <a:chExt cx="979920" cy="66592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5400000">
            <a:off x="2195193" y="2920155"/>
            <a:ext cx="979920" cy="665929"/>
            <a:chOff x="4568515" y="989114"/>
            <a:chExt cx="979920" cy="66592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1658273" y="2913836"/>
            <a:ext cx="946880" cy="665929"/>
            <a:chOff x="4598623" y="519621"/>
            <a:chExt cx="946880" cy="66592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5400000">
            <a:off x="6129565" y="2146361"/>
            <a:ext cx="1088728" cy="665929"/>
            <a:chOff x="3771900" y="84703"/>
            <a:chExt cx="1088728" cy="66592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57" name="Rounded Rectangle 56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 rot="5400000">
            <a:off x="1042453" y="2167285"/>
            <a:ext cx="1088728" cy="665929"/>
            <a:chOff x="3771900" y="84703"/>
            <a:chExt cx="1088728" cy="66592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60" name="Rounded Rectangle 59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5400000">
            <a:off x="1584583" y="2138069"/>
            <a:ext cx="1027915" cy="665929"/>
            <a:chOff x="3771900" y="557246"/>
            <a:chExt cx="1027915" cy="66592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63" name="Rounded Rectangle 62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5400000">
            <a:off x="2177824" y="2079334"/>
            <a:ext cx="924791" cy="665929"/>
            <a:chOff x="3771900" y="1014199"/>
            <a:chExt cx="924791" cy="66592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2693" y="1088731"/>
              <a:ext cx="573998" cy="466565"/>
            </a:xfrm>
            <a:prstGeom prst="rect">
              <a:avLst/>
            </a:prstGeom>
          </p:spPr>
        </p:pic>
        <p:sp>
          <p:nvSpPr>
            <p:cNvPr id="66" name="Rounded Rectangle 65"/>
            <p:cNvSpPr/>
            <p:nvPr/>
          </p:nvSpPr>
          <p:spPr>
            <a:xfrm>
              <a:off x="3771900" y="1014199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5400000">
            <a:off x="2759705" y="2074235"/>
            <a:ext cx="914592" cy="665929"/>
            <a:chOff x="3771900" y="1529476"/>
            <a:chExt cx="914592" cy="66592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69" name="Rounded Rectangle 68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 rot="5400000">
            <a:off x="3324974" y="2091641"/>
            <a:ext cx="945727" cy="665929"/>
            <a:chOff x="3768922" y="1992508"/>
            <a:chExt cx="945727" cy="66592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 rot="5400000">
            <a:off x="3863470" y="2152152"/>
            <a:ext cx="1065186" cy="665929"/>
            <a:chOff x="3765036" y="2461545"/>
            <a:chExt cx="1065186" cy="66592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4694" y="2589197"/>
              <a:ext cx="675528" cy="392326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>
            <a:xfrm>
              <a:off x="3765036" y="2461545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5400000">
            <a:off x="4393401" y="2165317"/>
            <a:ext cx="1088728" cy="665929"/>
            <a:chOff x="3771900" y="84703"/>
            <a:chExt cx="1088728" cy="66592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78" name="Rounded Rectangle 77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 rot="5400000">
            <a:off x="5011537" y="2072286"/>
            <a:ext cx="914592" cy="665929"/>
            <a:chOff x="3771900" y="1529476"/>
            <a:chExt cx="914592" cy="66592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81" name="Rounded Rectangle 80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400000">
            <a:off x="5579212" y="2083490"/>
            <a:ext cx="945727" cy="665929"/>
            <a:chOff x="3768922" y="1992508"/>
            <a:chExt cx="945727" cy="66592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 rot="5400000">
            <a:off x="1178769" y="2943114"/>
            <a:ext cx="882254" cy="665929"/>
            <a:chOff x="4663065" y="50304"/>
            <a:chExt cx="882254" cy="665929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87" name="Rounded Rectangle 86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itle 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6182" y="406413"/>
            <a:ext cx="5753041" cy="1109652"/>
            <a:chOff x="1253852" y="1934962"/>
            <a:chExt cx="5753041" cy="1109652"/>
          </a:xfrm>
        </p:grpSpPr>
        <p:grpSp>
          <p:nvGrpSpPr>
            <p:cNvPr id="55" name="Group 54"/>
            <p:cNvGrpSpPr/>
            <p:nvPr/>
          </p:nvGrpSpPr>
          <p:grpSpPr>
            <a:xfrm rot="5400000">
              <a:off x="6129565" y="2146361"/>
              <a:ext cx="1088728" cy="665929"/>
              <a:chOff x="3771900" y="84703"/>
              <a:chExt cx="1088728" cy="665929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85100" y="213158"/>
                <a:ext cx="675528" cy="392326"/>
              </a:xfrm>
              <a:prstGeom prst="rect">
                <a:avLst/>
              </a:prstGeom>
            </p:spPr>
          </p:pic>
          <p:sp>
            <p:nvSpPr>
              <p:cNvPr id="57" name="Rounded Rectangle 56"/>
              <p:cNvSpPr/>
              <p:nvPr/>
            </p:nvSpPr>
            <p:spPr>
              <a:xfrm>
                <a:off x="3771900" y="84703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5400000">
              <a:off x="1042453" y="2167285"/>
              <a:ext cx="1088728" cy="665929"/>
              <a:chOff x="3771900" y="84703"/>
              <a:chExt cx="1088728" cy="665929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85100" y="213158"/>
                <a:ext cx="675528" cy="392326"/>
              </a:xfrm>
              <a:prstGeom prst="rect">
                <a:avLst/>
              </a:prstGeom>
            </p:spPr>
          </p:pic>
          <p:sp>
            <p:nvSpPr>
              <p:cNvPr id="60" name="Rounded Rectangle 59"/>
              <p:cNvSpPr/>
              <p:nvPr/>
            </p:nvSpPr>
            <p:spPr>
              <a:xfrm>
                <a:off x="3771900" y="84703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5400000">
              <a:off x="1584583" y="2138069"/>
              <a:ext cx="1027915" cy="665929"/>
              <a:chOff x="3771900" y="557246"/>
              <a:chExt cx="1027915" cy="66592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5100" y="669950"/>
                <a:ext cx="614715" cy="400457"/>
              </a:xfrm>
              <a:prstGeom prst="rect">
                <a:avLst/>
              </a:prstGeom>
            </p:spPr>
          </p:pic>
          <p:sp>
            <p:nvSpPr>
              <p:cNvPr id="63" name="Rounded Rectangle 62"/>
              <p:cNvSpPr/>
              <p:nvPr/>
            </p:nvSpPr>
            <p:spPr>
              <a:xfrm>
                <a:off x="3771900" y="557246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5400000">
              <a:off x="2177824" y="2079334"/>
              <a:ext cx="924791" cy="665929"/>
              <a:chOff x="3771900" y="1014199"/>
              <a:chExt cx="924791" cy="665929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2693" y="1088731"/>
                <a:ext cx="573998" cy="466565"/>
              </a:xfrm>
              <a:prstGeom prst="rect">
                <a:avLst/>
              </a:prstGeom>
            </p:spPr>
          </p:pic>
          <p:sp>
            <p:nvSpPr>
              <p:cNvPr id="66" name="Rounded Rectangle 65"/>
              <p:cNvSpPr/>
              <p:nvPr/>
            </p:nvSpPr>
            <p:spPr>
              <a:xfrm>
                <a:off x="3771900" y="1014199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rot="5400000">
              <a:off x="2759705" y="2074235"/>
              <a:ext cx="914592" cy="665929"/>
              <a:chOff x="3771900" y="1529476"/>
              <a:chExt cx="914592" cy="665929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2494" y="1575174"/>
                <a:ext cx="573998" cy="466565"/>
              </a:xfrm>
              <a:prstGeom prst="rect">
                <a:avLst/>
              </a:prstGeom>
            </p:spPr>
          </p:pic>
          <p:sp>
            <p:nvSpPr>
              <p:cNvPr id="69" name="Rounded Rectangle 68"/>
              <p:cNvSpPr/>
              <p:nvPr/>
            </p:nvSpPr>
            <p:spPr>
              <a:xfrm>
                <a:off x="3771900" y="1529476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5400000">
              <a:off x="3324974" y="2091641"/>
              <a:ext cx="945727" cy="665929"/>
              <a:chOff x="3768922" y="1992508"/>
              <a:chExt cx="945727" cy="665929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4734" y="2052009"/>
                <a:ext cx="609915" cy="495760"/>
              </a:xfrm>
              <a:prstGeom prst="rect">
                <a:avLst/>
              </a:prstGeom>
            </p:spPr>
          </p:pic>
          <p:sp>
            <p:nvSpPr>
              <p:cNvPr id="72" name="Rounded Rectangle 71"/>
              <p:cNvSpPr/>
              <p:nvPr/>
            </p:nvSpPr>
            <p:spPr>
              <a:xfrm>
                <a:off x="3768922" y="1992508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5400000">
              <a:off x="3863470" y="2152152"/>
              <a:ext cx="1065186" cy="665929"/>
              <a:chOff x="3765036" y="2461545"/>
              <a:chExt cx="1065186" cy="665929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54694" y="2589197"/>
                <a:ext cx="675528" cy="392326"/>
              </a:xfrm>
              <a:prstGeom prst="rect">
                <a:avLst/>
              </a:prstGeom>
            </p:spPr>
          </p:pic>
          <p:sp>
            <p:nvSpPr>
              <p:cNvPr id="75" name="Rounded Rectangle 74"/>
              <p:cNvSpPr/>
              <p:nvPr/>
            </p:nvSpPr>
            <p:spPr>
              <a:xfrm>
                <a:off x="3765036" y="2461545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5400000">
              <a:off x="4393401" y="2165317"/>
              <a:ext cx="1088728" cy="665929"/>
              <a:chOff x="3771900" y="84703"/>
              <a:chExt cx="1088728" cy="665929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85100" y="213158"/>
                <a:ext cx="675528" cy="392326"/>
              </a:xfrm>
              <a:prstGeom prst="rect">
                <a:avLst/>
              </a:prstGeom>
            </p:spPr>
          </p:pic>
          <p:sp>
            <p:nvSpPr>
              <p:cNvPr id="78" name="Rounded Rectangle 77"/>
              <p:cNvSpPr/>
              <p:nvPr/>
            </p:nvSpPr>
            <p:spPr>
              <a:xfrm>
                <a:off x="3771900" y="84703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5400000">
              <a:off x="5011537" y="2072286"/>
              <a:ext cx="914592" cy="665929"/>
              <a:chOff x="3771900" y="1529476"/>
              <a:chExt cx="914592" cy="665929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2494" y="1575174"/>
                <a:ext cx="573998" cy="466565"/>
              </a:xfrm>
              <a:prstGeom prst="rect">
                <a:avLst/>
              </a:prstGeom>
            </p:spPr>
          </p:pic>
          <p:sp>
            <p:nvSpPr>
              <p:cNvPr id="81" name="Rounded Rectangle 80"/>
              <p:cNvSpPr/>
              <p:nvPr/>
            </p:nvSpPr>
            <p:spPr>
              <a:xfrm>
                <a:off x="3771900" y="1529476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5400000">
              <a:off x="5579212" y="2083490"/>
              <a:ext cx="945727" cy="665929"/>
              <a:chOff x="3768922" y="1992508"/>
              <a:chExt cx="945727" cy="665929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4734" y="2052009"/>
                <a:ext cx="609915" cy="495760"/>
              </a:xfrm>
              <a:prstGeom prst="rect">
                <a:avLst/>
              </a:prstGeom>
            </p:spPr>
          </p:pic>
          <p:sp>
            <p:nvSpPr>
              <p:cNvPr id="84" name="Rounded Rectangle 83"/>
              <p:cNvSpPr/>
              <p:nvPr/>
            </p:nvSpPr>
            <p:spPr>
              <a:xfrm>
                <a:off x="3768922" y="1992508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268204" y="3579278"/>
            <a:ext cx="5742291" cy="1004398"/>
            <a:chOff x="1286931" y="2738682"/>
            <a:chExt cx="5742291" cy="1004398"/>
          </a:xfrm>
        </p:grpSpPr>
        <p:grpSp>
          <p:nvGrpSpPr>
            <p:cNvPr id="16" name="Group 15"/>
            <p:cNvGrpSpPr/>
            <p:nvPr/>
          </p:nvGrpSpPr>
          <p:grpSpPr>
            <a:xfrm rot="5400000">
              <a:off x="6255131" y="2944510"/>
              <a:ext cx="882254" cy="665929"/>
              <a:chOff x="4663065" y="50304"/>
              <a:chExt cx="882254" cy="66592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3065" y="186657"/>
                <a:ext cx="583807" cy="393225"/>
              </a:xfrm>
              <a:prstGeom prst="rect">
                <a:avLst/>
              </a:prstGeom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5116830" y="5030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5400000">
              <a:off x="5618569" y="2900291"/>
              <a:ext cx="940990" cy="665929"/>
              <a:chOff x="4607445" y="1943903"/>
              <a:chExt cx="940990" cy="66592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7445" y="2050601"/>
                <a:ext cx="705039" cy="48192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5119946" y="1943903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5400000">
              <a:off x="5035891" y="2895677"/>
              <a:ext cx="979920" cy="665929"/>
              <a:chOff x="4568515" y="989114"/>
              <a:chExt cx="979920" cy="66592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8515" y="1088817"/>
                <a:ext cx="710153" cy="466479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5119946" y="98911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5400000">
              <a:off x="4493213" y="2944509"/>
              <a:ext cx="882254" cy="665929"/>
              <a:chOff x="4663065" y="50304"/>
              <a:chExt cx="882254" cy="66592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3065" y="186657"/>
                <a:ext cx="583807" cy="393225"/>
              </a:xfrm>
              <a:prstGeom prst="rect">
                <a:avLst/>
              </a:prstGeom>
            </p:spPr>
          </p:pic>
          <p:sp>
            <p:nvSpPr>
              <p:cNvPr id="27" name="Rounded Rectangle 26"/>
              <p:cNvSpPr/>
              <p:nvPr/>
            </p:nvSpPr>
            <p:spPr>
              <a:xfrm>
                <a:off x="5116830" y="5030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5400000">
              <a:off x="3974588" y="2937833"/>
              <a:ext cx="882254" cy="665929"/>
              <a:chOff x="4663065" y="50304"/>
              <a:chExt cx="882254" cy="66592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3065" y="186657"/>
                <a:ext cx="583807" cy="393225"/>
              </a:xfrm>
              <a:prstGeom prst="rect">
                <a:avLst/>
              </a:prstGeom>
            </p:spPr>
          </p:pic>
          <p:sp>
            <p:nvSpPr>
              <p:cNvPr id="30" name="Rounded Rectangle 29"/>
              <p:cNvSpPr/>
              <p:nvPr/>
            </p:nvSpPr>
            <p:spPr>
              <a:xfrm>
                <a:off x="5116830" y="5030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5400000">
              <a:off x="3358840" y="2933045"/>
              <a:ext cx="940990" cy="665929"/>
              <a:chOff x="4607445" y="1943903"/>
              <a:chExt cx="940990" cy="665929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7445" y="2050601"/>
                <a:ext cx="705039" cy="481928"/>
              </a:xfrm>
              <a:prstGeom prst="rect">
                <a:avLst/>
              </a:prstGeom>
            </p:spPr>
          </p:pic>
          <p:sp>
            <p:nvSpPr>
              <p:cNvPr id="33" name="Rounded Rectangle 32"/>
              <p:cNvSpPr/>
              <p:nvPr/>
            </p:nvSpPr>
            <p:spPr>
              <a:xfrm>
                <a:off x="5119946" y="1943903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5400000">
              <a:off x="2777445" y="2920155"/>
              <a:ext cx="979920" cy="665929"/>
              <a:chOff x="4568515" y="989114"/>
              <a:chExt cx="979920" cy="665929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8515" y="1088817"/>
                <a:ext cx="710153" cy="466479"/>
              </a:xfrm>
              <a:prstGeom prst="rect">
                <a:avLst/>
              </a:prstGeom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5119946" y="98911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2195193" y="2920155"/>
              <a:ext cx="979920" cy="665929"/>
              <a:chOff x="4568515" y="989114"/>
              <a:chExt cx="979920" cy="66592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8515" y="1088817"/>
                <a:ext cx="710153" cy="466479"/>
              </a:xfrm>
              <a:prstGeom prst="rect">
                <a:avLst/>
              </a:prstGeom>
            </p:spPr>
          </p:pic>
          <p:sp>
            <p:nvSpPr>
              <p:cNvPr id="39" name="Rounded Rectangle 38"/>
              <p:cNvSpPr/>
              <p:nvPr/>
            </p:nvSpPr>
            <p:spPr>
              <a:xfrm>
                <a:off x="5119946" y="98911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5400000">
              <a:off x="1658274" y="2913837"/>
              <a:ext cx="946880" cy="665929"/>
              <a:chOff x="4598623" y="519620"/>
              <a:chExt cx="946880" cy="665929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8623" y="659839"/>
                <a:ext cx="713862" cy="414589"/>
              </a:xfrm>
              <a:prstGeom prst="rect">
                <a:avLst/>
              </a:prstGeom>
            </p:spPr>
          </p:pic>
          <p:sp>
            <p:nvSpPr>
              <p:cNvPr id="42" name="Rounded Rectangle 41"/>
              <p:cNvSpPr/>
              <p:nvPr/>
            </p:nvSpPr>
            <p:spPr>
              <a:xfrm>
                <a:off x="5117014" y="519621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5400000">
              <a:off x="1178769" y="2943114"/>
              <a:ext cx="882254" cy="665929"/>
              <a:chOff x="4663065" y="50304"/>
              <a:chExt cx="882254" cy="665929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3065" y="186657"/>
                <a:ext cx="583807" cy="393225"/>
              </a:xfrm>
              <a:prstGeom prst="rect">
                <a:avLst/>
              </a:prstGeom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5116830" y="50304"/>
                <a:ext cx="428489" cy="66592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7809470" y="2200051"/>
            <a:ext cx="1334530" cy="697131"/>
            <a:chOff x="570987" y="4779488"/>
            <a:chExt cx="1334530" cy="697131"/>
          </a:xfrm>
        </p:grpSpPr>
        <p:sp>
          <p:nvSpPr>
            <p:cNvPr id="88" name="Can 87"/>
            <p:cNvSpPr/>
            <p:nvPr/>
          </p:nvSpPr>
          <p:spPr>
            <a:xfrm rot="5400000">
              <a:off x="889686" y="4460789"/>
              <a:ext cx="697131" cy="1334530"/>
            </a:xfrm>
            <a:prstGeom prst="ca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21918" y="4866444"/>
              <a:ext cx="1194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RNA POLYMERASE</a:t>
              </a:r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9601" y="1309591"/>
            <a:ext cx="665929" cy="882255"/>
            <a:chOff x="2830442" y="5512711"/>
            <a:chExt cx="665929" cy="882255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871502" y="5608002"/>
              <a:ext cx="583807" cy="393225"/>
            </a:xfrm>
            <a:prstGeom prst="rect">
              <a:avLst/>
            </a:prstGeom>
          </p:spPr>
        </p:pic>
        <p:sp>
          <p:nvSpPr>
            <p:cNvPr id="94" name="Rounded Rectangle 93"/>
            <p:cNvSpPr/>
            <p:nvPr/>
          </p:nvSpPr>
          <p:spPr>
            <a:xfrm rot="5400000">
              <a:off x="2949162" y="5847757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046384" y="5738822"/>
              <a:ext cx="233283" cy="15535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88755" y="5616445"/>
              <a:ext cx="3481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rot="5400000">
            <a:off x="1684140" y="1394132"/>
            <a:ext cx="946881" cy="665929"/>
            <a:chOff x="4598623" y="519621"/>
            <a:chExt cx="946881" cy="665929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5117015" y="519621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 rot="5400000">
            <a:off x="2196062" y="1394627"/>
            <a:ext cx="979921" cy="665929"/>
            <a:chOff x="4568515" y="989114"/>
            <a:chExt cx="979921" cy="66592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5119947" y="989114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 rot="5400000">
            <a:off x="2795511" y="1394627"/>
            <a:ext cx="979921" cy="665929"/>
            <a:chOff x="4568515" y="989114"/>
            <a:chExt cx="979921" cy="66592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04" name="Rounded Rectangle 103"/>
            <p:cNvSpPr/>
            <p:nvPr/>
          </p:nvSpPr>
          <p:spPr>
            <a:xfrm>
              <a:off x="5119947" y="989114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 rot="5400000">
            <a:off x="3387191" y="1407517"/>
            <a:ext cx="940990" cy="665929"/>
            <a:chOff x="4607445" y="1943903"/>
            <a:chExt cx="940990" cy="66592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07" name="Rounded Rectangle 106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6653" y="1328722"/>
            <a:ext cx="665929" cy="882255"/>
            <a:chOff x="2830442" y="5512711"/>
            <a:chExt cx="665929" cy="88225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871502" y="5608002"/>
              <a:ext cx="583807" cy="393225"/>
            </a:xfrm>
            <a:prstGeom prst="rect">
              <a:avLst/>
            </a:prstGeom>
          </p:spPr>
        </p:pic>
        <p:sp>
          <p:nvSpPr>
            <p:cNvPr id="110" name="Rounded Rectangle 109"/>
            <p:cNvSpPr/>
            <p:nvPr/>
          </p:nvSpPr>
          <p:spPr>
            <a:xfrm rot="5400000">
              <a:off x="2949162" y="5847757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046384" y="5738822"/>
              <a:ext cx="233283" cy="15535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988755" y="5616445"/>
              <a:ext cx="3481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65033" y="1325670"/>
            <a:ext cx="665929" cy="882255"/>
            <a:chOff x="2830442" y="5512711"/>
            <a:chExt cx="665929" cy="88225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871502" y="5608002"/>
              <a:ext cx="583807" cy="393225"/>
            </a:xfrm>
            <a:prstGeom prst="rect">
              <a:avLst/>
            </a:prstGeom>
          </p:spPr>
        </p:pic>
        <p:sp>
          <p:nvSpPr>
            <p:cNvPr id="115" name="Rounded Rectangle 114"/>
            <p:cNvSpPr/>
            <p:nvPr/>
          </p:nvSpPr>
          <p:spPr>
            <a:xfrm rot="5400000">
              <a:off x="2949162" y="5847757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046384" y="5738822"/>
              <a:ext cx="233283" cy="15535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988755" y="5616445"/>
              <a:ext cx="3481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 rot="5400000">
            <a:off x="5044255" y="1368921"/>
            <a:ext cx="979921" cy="665929"/>
            <a:chOff x="4568515" y="989114"/>
            <a:chExt cx="979921" cy="665929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3" name="Rounded Rectangle 122"/>
            <p:cNvSpPr/>
            <p:nvPr/>
          </p:nvSpPr>
          <p:spPr>
            <a:xfrm>
              <a:off x="5119947" y="989114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 rot="5400000">
            <a:off x="5654447" y="1396591"/>
            <a:ext cx="940990" cy="665929"/>
            <a:chOff x="4607445" y="1943903"/>
            <a:chExt cx="940990" cy="665929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29" name="Rounded Rectangle 12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375851" y="1310763"/>
            <a:ext cx="665929" cy="882255"/>
            <a:chOff x="2830442" y="5512711"/>
            <a:chExt cx="665929" cy="882255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871502" y="5608002"/>
              <a:ext cx="583807" cy="393225"/>
            </a:xfrm>
            <a:prstGeom prst="rect">
              <a:avLst/>
            </a:prstGeom>
          </p:spPr>
        </p:pic>
        <p:sp>
          <p:nvSpPr>
            <p:cNvPr id="132" name="Rounded Rectangle 131"/>
            <p:cNvSpPr/>
            <p:nvPr/>
          </p:nvSpPr>
          <p:spPr>
            <a:xfrm rot="5400000">
              <a:off x="2949162" y="5847757"/>
              <a:ext cx="428489" cy="66592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046384" y="5738822"/>
              <a:ext cx="233283" cy="15535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988755" y="5616445"/>
              <a:ext cx="3481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0.gstatic.com/images?q=tbn:ANd9GcRnIlAj98eOYR34T3CiMEXOX-yNzWEkWI2uL2iuq65XLWd-HOUA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" y="211455"/>
            <a:ext cx="6405245" cy="64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www.dnalc.org/resources/3d/12-transcription-basic.html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66" y="1890215"/>
            <a:ext cx="7290054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Occurs in the Nucleus</a:t>
            </a:r>
          </a:p>
          <a:p>
            <a:r>
              <a:rPr lang="en-US" sz="3200" dirty="0" smtClean="0"/>
              <a:t>Messenger RNA is created by the enzyme RNA Polymerase.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RNA Polymerase reads template strand and builds messenger RNA by base Pairing.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Messenger RNA leaves the nucleus and attaches at the Ribosome.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0.gstatic.com/images?q=tbn:ANd9GcRnIlAj98eOYR34T3CiMEXOX-yNzWEkWI2uL2iuq65XLWd-HOUA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" y="211455"/>
            <a:ext cx="6405245" cy="640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86" y="399959"/>
            <a:ext cx="6125073" cy="5909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0173" y="123568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5477</TotalTime>
  <Words>1563</Words>
  <Application>Microsoft Office PowerPoint</Application>
  <PresentationFormat>On-screen Show (4:3)</PresentationFormat>
  <Paragraphs>665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5" baseType="lpstr">
      <vt:lpstr>Times New Roman</vt:lpstr>
      <vt:lpstr>Tw Cen MT</vt:lpstr>
      <vt:lpstr>Tw Cen MT Condensed</vt:lpstr>
      <vt:lpstr>Wingdings</vt:lpstr>
      <vt:lpstr>Wingdings 3</vt:lpstr>
      <vt:lpstr>Integral</vt:lpstr>
      <vt:lpstr>UNIT 07</vt:lpstr>
      <vt:lpstr>DNA and RNA Vocabulary</vt:lpstr>
      <vt:lpstr>DNA and RNA Vocabulary</vt:lpstr>
      <vt:lpstr>DNA Structure</vt:lpstr>
      <vt:lpstr>PowerPoint Presentation</vt:lpstr>
      <vt:lpstr>DNA </vt:lpstr>
      <vt:lpstr>DNA Structure</vt:lpstr>
      <vt:lpstr>DNA Structure</vt:lpstr>
      <vt:lpstr>DNA Structure</vt:lpstr>
      <vt:lpstr>NUCLEOTIDES</vt:lpstr>
      <vt:lpstr>NUCLEOTIDES</vt:lpstr>
      <vt:lpstr>NUCLEOTIDES</vt:lpstr>
      <vt:lpstr>DNA Structure</vt:lpstr>
      <vt:lpstr>NUCLEOTIDES</vt:lpstr>
      <vt:lpstr>PowerPoint Presentation</vt:lpstr>
      <vt:lpstr>Bases</vt:lpstr>
      <vt:lpstr>Chagraff’s Rule - Base Pairing</vt:lpstr>
      <vt:lpstr>PowerPoint Presentation</vt:lpstr>
      <vt:lpstr>DNA Structure</vt:lpstr>
      <vt:lpstr>Chagraff’s Rule/ Base Pairing</vt:lpstr>
      <vt:lpstr>DNA Structure</vt:lpstr>
      <vt:lpstr>DNA Structure</vt:lpstr>
      <vt:lpstr>Review Questions</vt:lpstr>
      <vt:lpstr>DNA REplication</vt:lpstr>
      <vt:lpstr>PowerPoint Presentation</vt:lpstr>
      <vt:lpstr>DNA Replication</vt:lpstr>
      <vt:lpstr>PowerPoint Presentation</vt:lpstr>
      <vt:lpstr>PowerPoint Presentation</vt:lpstr>
      <vt:lpstr>PowerPoint Presentation</vt:lpstr>
      <vt:lpstr>DNA Replication</vt:lpstr>
      <vt:lpstr>PowerPoint Presentation</vt:lpstr>
      <vt:lpstr>PowerPoint Presentation</vt:lpstr>
      <vt:lpstr>HELICASE</vt:lpstr>
      <vt:lpstr>PowerPoint Presentation</vt:lpstr>
      <vt:lpstr>DNA Replication</vt:lpstr>
      <vt:lpstr>Review Questions</vt:lpstr>
      <vt:lpstr>PowerPoint Presentation</vt:lpstr>
      <vt:lpstr>PowerPoint Presentation</vt:lpstr>
      <vt:lpstr>PowerPoint Presentation</vt:lpstr>
      <vt:lpstr>RNA Structure</vt:lpstr>
      <vt:lpstr>PowerPoint Presentation</vt:lpstr>
      <vt:lpstr>PowerPoint Presentation</vt:lpstr>
      <vt:lpstr>RNA</vt:lpstr>
      <vt:lpstr>NUCLEOTIDES</vt:lpstr>
      <vt:lpstr>PowerPoint Presentation</vt:lpstr>
      <vt:lpstr>Nucleotides</vt:lpstr>
      <vt:lpstr>PowerPoint Presentation</vt:lpstr>
      <vt:lpstr>Nitrogenous Bases</vt:lpstr>
      <vt:lpstr>RNA Base Pairing</vt:lpstr>
      <vt:lpstr>RNA Base Pairing</vt:lpstr>
      <vt:lpstr>DNA Vs. RNA</vt:lpstr>
      <vt:lpstr>Review Questions</vt:lpstr>
      <vt:lpstr>RNA World Hypothesis Close Read</vt:lpstr>
      <vt:lpstr>Types of RNA</vt:lpstr>
      <vt:lpstr>PowerPoint Presentation</vt:lpstr>
      <vt:lpstr>Types of RNA</vt:lpstr>
      <vt:lpstr>PowerPoint Presentation</vt:lpstr>
      <vt:lpstr>PowerPoint Presentation</vt:lpstr>
      <vt:lpstr>PowerPoint Presentation</vt:lpstr>
      <vt:lpstr>Codons and Anti-Codons</vt:lpstr>
      <vt:lpstr>Review Questions</vt:lpstr>
      <vt:lpstr>DNA and Proteins</vt:lpstr>
      <vt:lpstr>Proteins</vt:lpstr>
      <vt:lpstr>PowerPoint Presentation</vt:lpstr>
      <vt:lpstr>PowerPoint Presentation</vt:lpstr>
      <vt:lpstr>Polymer and Monomer Review</vt:lpstr>
      <vt:lpstr>Protein</vt:lpstr>
      <vt:lpstr>PowerPoint Presentation</vt:lpstr>
      <vt:lpstr>PowerPoint Presentation</vt:lpstr>
      <vt:lpstr>Proteins</vt:lpstr>
      <vt:lpstr>Review Questions</vt:lpstr>
      <vt:lpstr>PowerPoint Presentation</vt:lpstr>
      <vt:lpstr>PowerPoint Presentation</vt:lpstr>
      <vt:lpstr>Proteins</vt:lpstr>
      <vt:lpstr>Review Questions</vt:lpstr>
      <vt:lpstr>Central Dogma</vt:lpstr>
      <vt:lpstr>CENTRAL DOGMA OF BIOLOGY</vt:lpstr>
      <vt:lpstr>CENTRAL DOGMA OF BIOLOGY</vt:lpstr>
      <vt:lpstr>PowerPoint Presentation</vt:lpstr>
      <vt:lpstr>Central Dogma</vt:lpstr>
      <vt:lpstr>Review Questions</vt:lpstr>
      <vt:lpstr>DNA as Information</vt:lpstr>
      <vt:lpstr>Alphabets</vt:lpstr>
      <vt:lpstr>PowerPoint Presentation</vt:lpstr>
      <vt:lpstr>PowerPoint Presentation</vt:lpstr>
      <vt:lpstr>PowerPoint Presentation</vt:lpstr>
      <vt:lpstr>DNA as Information</vt:lpstr>
      <vt:lpstr>Review Questions</vt:lpstr>
      <vt:lpstr>PowerPoint Presentation</vt:lpstr>
      <vt:lpstr>Transcription</vt:lpstr>
      <vt:lpstr>PowerPoint Presentation</vt:lpstr>
      <vt:lpstr>PowerPoint Presentation</vt:lpstr>
      <vt:lpstr>PowerPoint Presentation</vt:lpstr>
      <vt:lpstr>PowerPoint Presentation</vt:lpstr>
      <vt:lpstr>Transcription Video</vt:lpstr>
      <vt:lpstr>Transcription</vt:lpstr>
      <vt:lpstr>Translation</vt:lpstr>
      <vt:lpstr>PowerPoint Presentation</vt:lpstr>
      <vt:lpstr>PowerPoint Presentation</vt:lpstr>
      <vt:lpstr>PowerPoint Presentation</vt:lpstr>
      <vt:lpstr>Translation</vt:lpstr>
      <vt:lpstr>Translation</vt:lpstr>
      <vt:lpstr>HOW DOES OUR BODY MAKE PROTEINS?</vt:lpstr>
      <vt:lpstr>Transcription and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07</dc:title>
  <dc:creator>Roderick, Teri</dc:creator>
  <cp:lastModifiedBy>Roderick, Teri</cp:lastModifiedBy>
  <cp:revision>110</cp:revision>
  <cp:lastPrinted>2015-03-19T14:25:42Z</cp:lastPrinted>
  <dcterms:created xsi:type="dcterms:W3CDTF">2015-02-18T15:04:11Z</dcterms:created>
  <dcterms:modified xsi:type="dcterms:W3CDTF">2015-03-20T20:30:08Z</dcterms:modified>
</cp:coreProperties>
</file>