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1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5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2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4558-2FEA-4846-B95B-31E76321406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F213-42AE-4B5F-B547-B6D91ADF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06 – Genetics – </a:t>
            </a:r>
            <a:r>
              <a:rPr lang="en-US" dirty="0" err="1" smtClean="0"/>
              <a:t>Punnet</a:t>
            </a:r>
            <a:r>
              <a:rPr lang="en-US" dirty="0" smtClean="0"/>
              <a:t> Squares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886700" cy="3068877"/>
          </a:xfrm>
        </p:spPr>
        <p:txBody>
          <a:bodyPr/>
          <a:lstStyle/>
          <a:p>
            <a:r>
              <a:rPr lang="en-US" sz="2400" b="1" dirty="0"/>
              <a:t>Let's say that in seals, the gene for the length of the whiskers has two alleles.  The dominant allele (W) codes long whiskers &amp; the recessive allele (w) codes for short whiskers.</a:t>
            </a:r>
            <a:endParaRPr lang="en-US" sz="2400" dirty="0"/>
          </a:p>
          <a:p>
            <a:r>
              <a:rPr lang="en-US" sz="2400" b="1" dirty="0"/>
              <a:t>a)  What percentage of offspring would be expected to have short whiskers from the cross of two long-whiskered seals, one that is homozygous dominant and one that is heterozygous?</a:t>
            </a:r>
            <a:r>
              <a:rPr lang="en-US" sz="2400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91081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4106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618" y="2387182"/>
            <a:ext cx="4074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4702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4947" y="2387182"/>
            <a:ext cx="551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83332" y="3774142"/>
            <a:ext cx="3455865" cy="3083858"/>
            <a:chOff x="2521819" y="1578543"/>
            <a:chExt cx="4398745" cy="4677878"/>
          </a:xfrm>
        </p:grpSpPr>
        <p:sp>
          <p:nvSpPr>
            <p:cNvPr id="10" name="Rectangle 9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4229723" y="4167965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29723" y="5721204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5865" y="3095068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2566" y="3026565"/>
            <a:ext cx="551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5865" y="3085541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9285" y="4170053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6256" y="5721204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02566" y="3026565"/>
            <a:ext cx="551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0127" y="3975321"/>
            <a:ext cx="6399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4644" y="3975321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77631" y="3964931"/>
            <a:ext cx="5511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1014" y="3248956"/>
            <a:ext cx="6270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2/4</a:t>
            </a:r>
          </a:p>
          <a:p>
            <a:pPr algn="ctr"/>
            <a:r>
              <a:rPr lang="en-US" sz="20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50%</a:t>
            </a:r>
            <a:endParaRPr lang="en-US" sz="2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08606" y="3248956"/>
            <a:ext cx="6270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2/4</a:t>
            </a:r>
          </a:p>
          <a:p>
            <a:pPr algn="ctr"/>
            <a:r>
              <a:rPr lang="en-US" sz="20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50%</a:t>
            </a:r>
            <a:endParaRPr lang="en-US" sz="2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4966" y="3248956"/>
            <a:ext cx="5437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0/4</a:t>
            </a:r>
          </a:p>
          <a:p>
            <a:pPr algn="ctr"/>
            <a:r>
              <a:rPr lang="en-US" sz="20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0%</a:t>
            </a:r>
            <a:endParaRPr lang="en-US" sz="2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4409" y="5521149"/>
            <a:ext cx="16852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 Whiskers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00403" y="5521149"/>
            <a:ext cx="17525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Short Whiskers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5165" y="4813263"/>
            <a:ext cx="756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4/4</a:t>
            </a:r>
          </a:p>
          <a:p>
            <a:pPr algn="ctr"/>
            <a:r>
              <a:rPr lang="en-US" sz="20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100%</a:t>
            </a:r>
            <a:endParaRPr lang="en-US" sz="2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09904" y="4813263"/>
            <a:ext cx="5437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0/4</a:t>
            </a:r>
          </a:p>
          <a:p>
            <a:pPr algn="ctr"/>
            <a:r>
              <a:rPr lang="en-US" sz="20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0%</a:t>
            </a:r>
            <a:endParaRPr lang="en-US" sz="2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37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03542 0.1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14028 -0.003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03646 0.37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14028 -0.009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28021 -0.010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0591 0.156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8056 -0.009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1511 0.38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Genotypic and Phenotypic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51354" y="1800573"/>
            <a:ext cx="9893213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GENOTYPIC RATIO </a:t>
            </a:r>
          </a:p>
          <a:p>
            <a:pPr marL="201168" lvl="1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201168" lvl="1" indent="0" algn="ctr">
              <a:buNone/>
            </a:pPr>
            <a:r>
              <a:rPr lang="en-US" dirty="0" smtClean="0"/>
              <a:t>	________________:______________:_____________________</a:t>
            </a:r>
          </a:p>
          <a:p>
            <a:pPr marL="201168" lvl="1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HOMOZYGOUS DOMINANT:  HETEROZYGOUS:  HOMOZYGOUS RECESSIVE</a:t>
            </a:r>
          </a:p>
          <a:p>
            <a:pPr marL="201168" lvl="1" indent="0" algn="ctr">
              <a:buNone/>
            </a:pPr>
            <a:r>
              <a:rPr lang="en-US" dirty="0" smtClean="0"/>
              <a:t>AA:			 Aa:		aa:</a:t>
            </a:r>
            <a:endParaRPr lang="en-US" dirty="0" smtClean="0"/>
          </a:p>
          <a:p>
            <a:pPr marL="201168" lvl="1" indent="0" algn="ctr">
              <a:buNone/>
            </a:pPr>
            <a:endParaRPr lang="en-US" dirty="0"/>
          </a:p>
          <a:p>
            <a:pPr marL="201168" lvl="1" indent="0" algn="ctr">
              <a:buNone/>
            </a:pPr>
            <a:endParaRPr lang="en-US" dirty="0" smtClean="0"/>
          </a:p>
          <a:p>
            <a:pPr marL="201168" lvl="1" indent="0"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PHENOTYPIC RATIO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01168" lvl="1" indent="0" algn="ctr">
              <a:buNone/>
            </a:pPr>
            <a:r>
              <a:rPr lang="en-US" dirty="0" smtClean="0"/>
              <a:t>_______________:_______________</a:t>
            </a:r>
            <a:endParaRPr lang="en-US" dirty="0"/>
          </a:p>
          <a:p>
            <a:pPr marL="201168" lvl="1" indent="0" algn="ctr">
              <a:buNone/>
            </a:pPr>
            <a:r>
              <a:rPr lang="en-US" dirty="0" smtClean="0"/>
              <a:t>DOMINANT TRAIT:  RECESSIVE TRAIT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</a:t>
            </a:r>
          </a:p>
          <a:p>
            <a:pPr lvl="1"/>
            <a:r>
              <a:rPr lang="en-US" dirty="0" smtClean="0"/>
              <a:t>A tool used to predict how likely (probability) a trait will be inherited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How likely it is for something to happen</a:t>
            </a:r>
          </a:p>
          <a:p>
            <a:pPr lvl="2"/>
            <a:r>
              <a:rPr lang="en-US" dirty="0" smtClean="0"/>
              <a:t>Example:  </a:t>
            </a:r>
          </a:p>
          <a:p>
            <a:pPr lvl="3"/>
            <a:r>
              <a:rPr lang="en-US" dirty="0" smtClean="0"/>
              <a:t>There’s a 50% chance of rain this Friday</a:t>
            </a:r>
          </a:p>
          <a:p>
            <a:pPr lvl="3"/>
            <a:r>
              <a:rPr lang="en-US" dirty="0" smtClean="0"/>
              <a:t>There’s a 25% chance that your child will have blue eyes</a:t>
            </a:r>
          </a:p>
          <a:p>
            <a:pPr lvl="3"/>
            <a:r>
              <a:rPr lang="en-US" dirty="0" smtClean="0"/>
              <a:t>There is a 0% chance that I will go out with you.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67739" y="1828800"/>
            <a:ext cx="4398745" cy="4677878"/>
            <a:chOff x="2521819" y="1578543"/>
            <a:chExt cx="4398745" cy="4677878"/>
          </a:xfrm>
        </p:grpSpPr>
        <p:sp>
          <p:nvSpPr>
            <p:cNvPr id="4" name="Rectangle 3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59882" y="375385"/>
            <a:ext cx="29742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</a:t>
            </a:r>
            <a:r>
              <a:rPr lang="en-US" dirty="0" err="1" smtClean="0"/>
              <a:t>Punnet</a:t>
            </a:r>
            <a:r>
              <a:rPr lang="en-US" dirty="0" smtClean="0"/>
              <a:t> Square.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use a </a:t>
            </a:r>
            <a:r>
              <a:rPr lang="en-US" dirty="0" err="1" smtClean="0"/>
              <a:t>punnet</a:t>
            </a:r>
            <a:r>
              <a:rPr lang="en-US" dirty="0" smtClean="0"/>
              <a:t> square, you need to have the genotype of the parents.</a:t>
            </a:r>
          </a:p>
          <a:p>
            <a:endParaRPr lang="en-US" dirty="0"/>
          </a:p>
          <a:p>
            <a:r>
              <a:rPr lang="en-US" dirty="0" smtClean="0"/>
              <a:t>For example:</a:t>
            </a:r>
          </a:p>
          <a:p>
            <a:endParaRPr lang="en-US" dirty="0"/>
          </a:p>
          <a:p>
            <a:r>
              <a:rPr lang="en-US" dirty="0" smtClean="0"/>
              <a:t>Trait:  Lactose Persistence</a:t>
            </a:r>
          </a:p>
          <a:p>
            <a:endParaRPr lang="en-US" dirty="0"/>
          </a:p>
          <a:p>
            <a:r>
              <a:rPr lang="en-US" dirty="0" smtClean="0"/>
              <a:t>P = Lactose Persistence</a:t>
            </a:r>
          </a:p>
          <a:p>
            <a:endParaRPr lang="en-US" dirty="0"/>
          </a:p>
          <a:p>
            <a:r>
              <a:rPr lang="en-US" dirty="0" smtClean="0"/>
              <a:t>Mom’s Genotype  Pp</a:t>
            </a:r>
          </a:p>
          <a:p>
            <a:r>
              <a:rPr lang="en-US" dirty="0" smtClean="0"/>
              <a:t>Dad’s Genotype  Pp</a:t>
            </a:r>
          </a:p>
          <a:p>
            <a:endParaRPr lang="en-US" dirty="0"/>
          </a:p>
          <a:p>
            <a:r>
              <a:rPr lang="en-US" dirty="0" smtClean="0"/>
              <a:t>Pp  X  Pp  means they are going to have children.  </a:t>
            </a:r>
          </a:p>
          <a:p>
            <a:endParaRPr lang="en-US" dirty="0"/>
          </a:p>
          <a:p>
            <a:r>
              <a:rPr lang="en-US" dirty="0" smtClean="0"/>
              <a:t>Pp x Pp  is known as a cross.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2313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3637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509" y="-8628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5461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6785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3889"/>
            <a:ext cx="7886700" cy="1325563"/>
          </a:xfrm>
        </p:spPr>
        <p:txBody>
          <a:bodyPr/>
          <a:lstStyle/>
          <a:p>
            <a:r>
              <a:rPr lang="en-US" dirty="0" smtClean="0"/>
              <a:t>Segregating Alleles</a:t>
            </a:r>
            <a:endParaRPr lang="en-US" dirty="0"/>
          </a:p>
        </p:txBody>
      </p:sp>
      <p:pic>
        <p:nvPicPr>
          <p:cNvPr id="86" name="Content Placeholder 8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014" y="1593710"/>
            <a:ext cx="5330307" cy="4701212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249337" y="1058778"/>
            <a:ext cx="2974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these parents can have children, they have to go through Meiosis and make sex cells. </a:t>
            </a:r>
          </a:p>
          <a:p>
            <a:endParaRPr lang="en-US" dirty="0"/>
          </a:p>
          <a:p>
            <a:r>
              <a:rPr lang="en-US" dirty="0" smtClean="0"/>
              <a:t>When they do this they segregate their alleles.</a:t>
            </a:r>
          </a:p>
          <a:p>
            <a:endParaRPr lang="en-US" dirty="0"/>
          </a:p>
          <a:p>
            <a:r>
              <a:rPr lang="en-US" dirty="0" smtClean="0"/>
              <a:t>Segregate:  to split up or keep apart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this example, we will take our alleles and put one into each egg.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67739" y="1828800"/>
            <a:ext cx="4398745" cy="4677878"/>
            <a:chOff x="2521819" y="1578543"/>
            <a:chExt cx="4398745" cy="4677878"/>
          </a:xfrm>
        </p:grpSpPr>
        <p:sp>
          <p:nvSpPr>
            <p:cNvPr id="4" name="Rectangle 3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59882" y="375385"/>
            <a:ext cx="2974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Segregating Alleles is easy. </a:t>
            </a:r>
          </a:p>
          <a:p>
            <a:endParaRPr lang="en-US" dirty="0"/>
          </a:p>
          <a:p>
            <a:r>
              <a:rPr lang="en-US" dirty="0" smtClean="0"/>
              <a:t>Just take one letter and separate them into each egg or sperm.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2313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3637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509" y="-8628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5461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6785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4732444" y="988946"/>
            <a:ext cx="830934" cy="779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07596" y="988945"/>
            <a:ext cx="830934" cy="779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52825" y="2801716"/>
            <a:ext cx="1301037" cy="779647"/>
            <a:chOff x="2752825" y="2801716"/>
            <a:chExt cx="1301037" cy="779647"/>
          </a:xfrm>
        </p:grpSpPr>
        <p:sp>
          <p:nvSpPr>
            <p:cNvPr id="17" name="Oval 16"/>
            <p:cNvSpPr/>
            <p:nvPr/>
          </p:nvSpPr>
          <p:spPr>
            <a:xfrm>
              <a:off x="3222928" y="2801716"/>
              <a:ext cx="830934" cy="7796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752825" y="2983832"/>
              <a:ext cx="471638" cy="231006"/>
            </a:xfrm>
            <a:custGeom>
              <a:avLst/>
              <a:gdLst>
                <a:gd name="connsiteX0" fmla="*/ 471638 w 471638"/>
                <a:gd name="connsiteY0" fmla="*/ 231006 h 231006"/>
                <a:gd name="connsiteX1" fmla="*/ 452388 w 471638"/>
                <a:gd name="connsiteY1" fmla="*/ 182880 h 231006"/>
                <a:gd name="connsiteX2" fmla="*/ 433137 w 471638"/>
                <a:gd name="connsiteY2" fmla="*/ 144379 h 231006"/>
                <a:gd name="connsiteX3" fmla="*/ 404261 w 471638"/>
                <a:gd name="connsiteY3" fmla="*/ 57751 h 231006"/>
                <a:gd name="connsiteX4" fmla="*/ 365760 w 471638"/>
                <a:gd name="connsiteY4" fmla="*/ 0 h 231006"/>
                <a:gd name="connsiteX5" fmla="*/ 211756 w 471638"/>
                <a:gd name="connsiteY5" fmla="*/ 67376 h 231006"/>
                <a:gd name="connsiteX6" fmla="*/ 192506 w 471638"/>
                <a:gd name="connsiteY6" fmla="*/ 96252 h 231006"/>
                <a:gd name="connsiteX7" fmla="*/ 134754 w 471638"/>
                <a:gd name="connsiteY7" fmla="*/ 134753 h 231006"/>
                <a:gd name="connsiteX8" fmla="*/ 77002 w 471638"/>
                <a:gd name="connsiteY8" fmla="*/ 105877 h 231006"/>
                <a:gd name="connsiteX9" fmla="*/ 28876 w 471638"/>
                <a:gd name="connsiteY9" fmla="*/ 57751 h 231006"/>
                <a:gd name="connsiteX10" fmla="*/ 0 w 471638"/>
                <a:gd name="connsiteY10" fmla="*/ 28875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1638" h="231006">
                  <a:moveTo>
                    <a:pt x="471638" y="231006"/>
                  </a:moveTo>
                  <a:cubicBezTo>
                    <a:pt x="465221" y="214964"/>
                    <a:pt x="459405" y="198669"/>
                    <a:pt x="452388" y="182880"/>
                  </a:cubicBezTo>
                  <a:cubicBezTo>
                    <a:pt x="446560" y="169768"/>
                    <a:pt x="437674" y="157991"/>
                    <a:pt x="433137" y="144379"/>
                  </a:cubicBezTo>
                  <a:cubicBezTo>
                    <a:pt x="409610" y="73799"/>
                    <a:pt x="440553" y="118237"/>
                    <a:pt x="404261" y="57751"/>
                  </a:cubicBezTo>
                  <a:cubicBezTo>
                    <a:pt x="392357" y="37912"/>
                    <a:pt x="365760" y="0"/>
                    <a:pt x="365760" y="0"/>
                  </a:cubicBezTo>
                  <a:cubicBezTo>
                    <a:pt x="227202" y="11546"/>
                    <a:pt x="271687" y="-22521"/>
                    <a:pt x="211756" y="67376"/>
                  </a:cubicBezTo>
                  <a:cubicBezTo>
                    <a:pt x="205339" y="77001"/>
                    <a:pt x="202131" y="89835"/>
                    <a:pt x="192506" y="96252"/>
                  </a:cubicBezTo>
                  <a:lnTo>
                    <a:pt x="134754" y="134753"/>
                  </a:lnTo>
                  <a:cubicBezTo>
                    <a:pt x="111267" y="126924"/>
                    <a:pt x="95662" y="124537"/>
                    <a:pt x="77002" y="105877"/>
                  </a:cubicBezTo>
                  <a:cubicBezTo>
                    <a:pt x="12833" y="41708"/>
                    <a:pt x="105880" y="109088"/>
                    <a:pt x="28876" y="57751"/>
                  </a:cubicBezTo>
                  <a:cubicBezTo>
                    <a:pt x="7846" y="26205"/>
                    <a:pt x="21194" y="28875"/>
                    <a:pt x="0" y="288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52825" y="4936921"/>
            <a:ext cx="1301037" cy="779647"/>
            <a:chOff x="2752825" y="2801716"/>
            <a:chExt cx="1301037" cy="779647"/>
          </a:xfrm>
        </p:grpSpPr>
        <p:sp>
          <p:nvSpPr>
            <p:cNvPr id="19" name="Oval 18"/>
            <p:cNvSpPr/>
            <p:nvPr/>
          </p:nvSpPr>
          <p:spPr>
            <a:xfrm>
              <a:off x="3222928" y="2801716"/>
              <a:ext cx="830934" cy="7796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52825" y="2983832"/>
              <a:ext cx="471638" cy="231006"/>
            </a:xfrm>
            <a:custGeom>
              <a:avLst/>
              <a:gdLst>
                <a:gd name="connsiteX0" fmla="*/ 471638 w 471638"/>
                <a:gd name="connsiteY0" fmla="*/ 231006 h 231006"/>
                <a:gd name="connsiteX1" fmla="*/ 452388 w 471638"/>
                <a:gd name="connsiteY1" fmla="*/ 182880 h 231006"/>
                <a:gd name="connsiteX2" fmla="*/ 433137 w 471638"/>
                <a:gd name="connsiteY2" fmla="*/ 144379 h 231006"/>
                <a:gd name="connsiteX3" fmla="*/ 404261 w 471638"/>
                <a:gd name="connsiteY3" fmla="*/ 57751 h 231006"/>
                <a:gd name="connsiteX4" fmla="*/ 365760 w 471638"/>
                <a:gd name="connsiteY4" fmla="*/ 0 h 231006"/>
                <a:gd name="connsiteX5" fmla="*/ 211756 w 471638"/>
                <a:gd name="connsiteY5" fmla="*/ 67376 h 231006"/>
                <a:gd name="connsiteX6" fmla="*/ 192506 w 471638"/>
                <a:gd name="connsiteY6" fmla="*/ 96252 h 231006"/>
                <a:gd name="connsiteX7" fmla="*/ 134754 w 471638"/>
                <a:gd name="connsiteY7" fmla="*/ 134753 h 231006"/>
                <a:gd name="connsiteX8" fmla="*/ 77002 w 471638"/>
                <a:gd name="connsiteY8" fmla="*/ 105877 h 231006"/>
                <a:gd name="connsiteX9" fmla="*/ 28876 w 471638"/>
                <a:gd name="connsiteY9" fmla="*/ 57751 h 231006"/>
                <a:gd name="connsiteX10" fmla="*/ 0 w 471638"/>
                <a:gd name="connsiteY10" fmla="*/ 28875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1638" h="231006">
                  <a:moveTo>
                    <a:pt x="471638" y="231006"/>
                  </a:moveTo>
                  <a:cubicBezTo>
                    <a:pt x="465221" y="214964"/>
                    <a:pt x="459405" y="198669"/>
                    <a:pt x="452388" y="182880"/>
                  </a:cubicBezTo>
                  <a:cubicBezTo>
                    <a:pt x="446560" y="169768"/>
                    <a:pt x="437674" y="157991"/>
                    <a:pt x="433137" y="144379"/>
                  </a:cubicBezTo>
                  <a:cubicBezTo>
                    <a:pt x="409610" y="73799"/>
                    <a:pt x="440553" y="118237"/>
                    <a:pt x="404261" y="57751"/>
                  </a:cubicBezTo>
                  <a:cubicBezTo>
                    <a:pt x="392357" y="37912"/>
                    <a:pt x="365760" y="0"/>
                    <a:pt x="365760" y="0"/>
                  </a:cubicBezTo>
                  <a:cubicBezTo>
                    <a:pt x="227202" y="11546"/>
                    <a:pt x="271687" y="-22521"/>
                    <a:pt x="211756" y="67376"/>
                  </a:cubicBezTo>
                  <a:cubicBezTo>
                    <a:pt x="205339" y="77001"/>
                    <a:pt x="202131" y="89835"/>
                    <a:pt x="192506" y="96252"/>
                  </a:cubicBezTo>
                  <a:lnTo>
                    <a:pt x="134754" y="134753"/>
                  </a:lnTo>
                  <a:cubicBezTo>
                    <a:pt x="111267" y="126924"/>
                    <a:pt x="95662" y="124537"/>
                    <a:pt x="77002" y="105877"/>
                  </a:cubicBezTo>
                  <a:cubicBezTo>
                    <a:pt x="12833" y="41708"/>
                    <a:pt x="105880" y="109088"/>
                    <a:pt x="28876" y="57751"/>
                  </a:cubicBezTo>
                  <a:cubicBezTo>
                    <a:pt x="7846" y="26205"/>
                    <a:pt x="21194" y="28875"/>
                    <a:pt x="0" y="288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22312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67223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1924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16785" y="-88737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7037E-6 L 6.66667E-6 -3.7037E-6 C 0.00105 0.0051 0.00192 0.01019 0.00313 0.01528 C 0.004 0.01968 0.00608 0.02593 0.0073 0.0294 C 0.00782 0.03079 0.00886 0.03195 0.00938 0.03357 C 0.0099 0.03496 0.0099 0.03658 0.01042 0.03773 C 0.01129 0.03982 0.01268 0.04144 0.01372 0.04329 C 0.01442 0.04514 0.01511 0.04699 0.0158 0.04908 C 0.01615 0.05047 0.01632 0.05186 0.01685 0.05324 C 0.01806 0.05625 0.02101 0.06158 0.02101 0.06158 C 0.02136 0.06343 0.02188 0.06528 0.02205 0.06713 C 0.02257 0.07014 0.0224 0.07292 0.0231 0.0757 C 0.02362 0.07732 0.02448 0.07848 0.02518 0.07986 C 0.02761 0.09885 0.02466 0.07848 0.02848 0.09537 C 0.029 0.09769 0.029 0.1 0.02952 0.10232 C 0.02987 0.10486 0.03073 0.10973 0.0316 0.11204 C 0.03212 0.11412 0.03299 0.11598 0.03369 0.11783 C 0.03438 0.11922 0.0356 0.12037 0.03577 0.12199 C 0.03629 0.12616 0.03577 0.13033 0.03577 0.13449 L 0.03577 0.13611 " pathEditMode="relative" ptsTypes="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23975 0.12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3224 0.41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8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3618 0.71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3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67739" y="1828800"/>
            <a:ext cx="4398745" cy="4677878"/>
            <a:chOff x="2521819" y="1578543"/>
            <a:chExt cx="4398745" cy="4677878"/>
          </a:xfrm>
        </p:grpSpPr>
        <p:sp>
          <p:nvSpPr>
            <p:cNvPr id="4" name="Rectangle 3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59882" y="375385"/>
            <a:ext cx="2974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Alleles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Put together the possible combinations of sperm and egg to predict the genotype of your offspring.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2313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3637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509" y="-8628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5461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6785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4732444" y="988946"/>
            <a:ext cx="830934" cy="779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07596" y="988945"/>
            <a:ext cx="830934" cy="779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52825" y="2801716"/>
            <a:ext cx="1301037" cy="779647"/>
            <a:chOff x="2752825" y="2801716"/>
            <a:chExt cx="1301037" cy="779647"/>
          </a:xfrm>
        </p:grpSpPr>
        <p:sp>
          <p:nvSpPr>
            <p:cNvPr id="17" name="Oval 16"/>
            <p:cNvSpPr/>
            <p:nvPr/>
          </p:nvSpPr>
          <p:spPr>
            <a:xfrm>
              <a:off x="3222928" y="2801716"/>
              <a:ext cx="830934" cy="7796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752825" y="2983832"/>
              <a:ext cx="471638" cy="231006"/>
            </a:xfrm>
            <a:custGeom>
              <a:avLst/>
              <a:gdLst>
                <a:gd name="connsiteX0" fmla="*/ 471638 w 471638"/>
                <a:gd name="connsiteY0" fmla="*/ 231006 h 231006"/>
                <a:gd name="connsiteX1" fmla="*/ 452388 w 471638"/>
                <a:gd name="connsiteY1" fmla="*/ 182880 h 231006"/>
                <a:gd name="connsiteX2" fmla="*/ 433137 w 471638"/>
                <a:gd name="connsiteY2" fmla="*/ 144379 h 231006"/>
                <a:gd name="connsiteX3" fmla="*/ 404261 w 471638"/>
                <a:gd name="connsiteY3" fmla="*/ 57751 h 231006"/>
                <a:gd name="connsiteX4" fmla="*/ 365760 w 471638"/>
                <a:gd name="connsiteY4" fmla="*/ 0 h 231006"/>
                <a:gd name="connsiteX5" fmla="*/ 211756 w 471638"/>
                <a:gd name="connsiteY5" fmla="*/ 67376 h 231006"/>
                <a:gd name="connsiteX6" fmla="*/ 192506 w 471638"/>
                <a:gd name="connsiteY6" fmla="*/ 96252 h 231006"/>
                <a:gd name="connsiteX7" fmla="*/ 134754 w 471638"/>
                <a:gd name="connsiteY7" fmla="*/ 134753 h 231006"/>
                <a:gd name="connsiteX8" fmla="*/ 77002 w 471638"/>
                <a:gd name="connsiteY8" fmla="*/ 105877 h 231006"/>
                <a:gd name="connsiteX9" fmla="*/ 28876 w 471638"/>
                <a:gd name="connsiteY9" fmla="*/ 57751 h 231006"/>
                <a:gd name="connsiteX10" fmla="*/ 0 w 471638"/>
                <a:gd name="connsiteY10" fmla="*/ 28875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1638" h="231006">
                  <a:moveTo>
                    <a:pt x="471638" y="231006"/>
                  </a:moveTo>
                  <a:cubicBezTo>
                    <a:pt x="465221" y="214964"/>
                    <a:pt x="459405" y="198669"/>
                    <a:pt x="452388" y="182880"/>
                  </a:cubicBezTo>
                  <a:cubicBezTo>
                    <a:pt x="446560" y="169768"/>
                    <a:pt x="437674" y="157991"/>
                    <a:pt x="433137" y="144379"/>
                  </a:cubicBezTo>
                  <a:cubicBezTo>
                    <a:pt x="409610" y="73799"/>
                    <a:pt x="440553" y="118237"/>
                    <a:pt x="404261" y="57751"/>
                  </a:cubicBezTo>
                  <a:cubicBezTo>
                    <a:pt x="392357" y="37912"/>
                    <a:pt x="365760" y="0"/>
                    <a:pt x="365760" y="0"/>
                  </a:cubicBezTo>
                  <a:cubicBezTo>
                    <a:pt x="227202" y="11546"/>
                    <a:pt x="271687" y="-22521"/>
                    <a:pt x="211756" y="67376"/>
                  </a:cubicBezTo>
                  <a:cubicBezTo>
                    <a:pt x="205339" y="77001"/>
                    <a:pt x="202131" y="89835"/>
                    <a:pt x="192506" y="96252"/>
                  </a:cubicBezTo>
                  <a:lnTo>
                    <a:pt x="134754" y="134753"/>
                  </a:lnTo>
                  <a:cubicBezTo>
                    <a:pt x="111267" y="126924"/>
                    <a:pt x="95662" y="124537"/>
                    <a:pt x="77002" y="105877"/>
                  </a:cubicBezTo>
                  <a:cubicBezTo>
                    <a:pt x="12833" y="41708"/>
                    <a:pt x="105880" y="109088"/>
                    <a:pt x="28876" y="57751"/>
                  </a:cubicBezTo>
                  <a:cubicBezTo>
                    <a:pt x="7846" y="26205"/>
                    <a:pt x="21194" y="28875"/>
                    <a:pt x="0" y="288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52825" y="4936921"/>
            <a:ext cx="1301037" cy="779647"/>
            <a:chOff x="2752825" y="2801716"/>
            <a:chExt cx="1301037" cy="779647"/>
          </a:xfrm>
        </p:grpSpPr>
        <p:sp>
          <p:nvSpPr>
            <p:cNvPr id="19" name="Oval 18"/>
            <p:cNvSpPr/>
            <p:nvPr/>
          </p:nvSpPr>
          <p:spPr>
            <a:xfrm>
              <a:off x="3222928" y="2801716"/>
              <a:ext cx="830934" cy="7796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52825" y="2983832"/>
              <a:ext cx="471638" cy="231006"/>
            </a:xfrm>
            <a:custGeom>
              <a:avLst/>
              <a:gdLst>
                <a:gd name="connsiteX0" fmla="*/ 471638 w 471638"/>
                <a:gd name="connsiteY0" fmla="*/ 231006 h 231006"/>
                <a:gd name="connsiteX1" fmla="*/ 452388 w 471638"/>
                <a:gd name="connsiteY1" fmla="*/ 182880 h 231006"/>
                <a:gd name="connsiteX2" fmla="*/ 433137 w 471638"/>
                <a:gd name="connsiteY2" fmla="*/ 144379 h 231006"/>
                <a:gd name="connsiteX3" fmla="*/ 404261 w 471638"/>
                <a:gd name="connsiteY3" fmla="*/ 57751 h 231006"/>
                <a:gd name="connsiteX4" fmla="*/ 365760 w 471638"/>
                <a:gd name="connsiteY4" fmla="*/ 0 h 231006"/>
                <a:gd name="connsiteX5" fmla="*/ 211756 w 471638"/>
                <a:gd name="connsiteY5" fmla="*/ 67376 h 231006"/>
                <a:gd name="connsiteX6" fmla="*/ 192506 w 471638"/>
                <a:gd name="connsiteY6" fmla="*/ 96252 h 231006"/>
                <a:gd name="connsiteX7" fmla="*/ 134754 w 471638"/>
                <a:gd name="connsiteY7" fmla="*/ 134753 h 231006"/>
                <a:gd name="connsiteX8" fmla="*/ 77002 w 471638"/>
                <a:gd name="connsiteY8" fmla="*/ 105877 h 231006"/>
                <a:gd name="connsiteX9" fmla="*/ 28876 w 471638"/>
                <a:gd name="connsiteY9" fmla="*/ 57751 h 231006"/>
                <a:gd name="connsiteX10" fmla="*/ 0 w 471638"/>
                <a:gd name="connsiteY10" fmla="*/ 28875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1638" h="231006">
                  <a:moveTo>
                    <a:pt x="471638" y="231006"/>
                  </a:moveTo>
                  <a:cubicBezTo>
                    <a:pt x="465221" y="214964"/>
                    <a:pt x="459405" y="198669"/>
                    <a:pt x="452388" y="182880"/>
                  </a:cubicBezTo>
                  <a:cubicBezTo>
                    <a:pt x="446560" y="169768"/>
                    <a:pt x="437674" y="157991"/>
                    <a:pt x="433137" y="144379"/>
                  </a:cubicBezTo>
                  <a:cubicBezTo>
                    <a:pt x="409610" y="73799"/>
                    <a:pt x="440553" y="118237"/>
                    <a:pt x="404261" y="57751"/>
                  </a:cubicBezTo>
                  <a:cubicBezTo>
                    <a:pt x="392357" y="37912"/>
                    <a:pt x="365760" y="0"/>
                    <a:pt x="365760" y="0"/>
                  </a:cubicBezTo>
                  <a:cubicBezTo>
                    <a:pt x="227202" y="11546"/>
                    <a:pt x="271687" y="-22521"/>
                    <a:pt x="211756" y="67376"/>
                  </a:cubicBezTo>
                  <a:cubicBezTo>
                    <a:pt x="205339" y="77001"/>
                    <a:pt x="202131" y="89835"/>
                    <a:pt x="192506" y="96252"/>
                  </a:cubicBezTo>
                  <a:lnTo>
                    <a:pt x="134754" y="134753"/>
                  </a:lnTo>
                  <a:cubicBezTo>
                    <a:pt x="111267" y="126924"/>
                    <a:pt x="95662" y="124537"/>
                    <a:pt x="77002" y="105877"/>
                  </a:cubicBezTo>
                  <a:cubicBezTo>
                    <a:pt x="12833" y="41708"/>
                    <a:pt x="105880" y="109088"/>
                    <a:pt x="28876" y="57751"/>
                  </a:cubicBezTo>
                  <a:cubicBezTo>
                    <a:pt x="7846" y="26205"/>
                    <a:pt x="21194" y="28875"/>
                    <a:pt x="0" y="288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367327" y="2753173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96939" y="4793238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8027" y="88499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76124" y="758287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91119" y="882537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65722" y="277082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4382" y="748662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96939" y="4782078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2969 0.2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17569 -0.03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04253 0.565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16285 -3.703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99 0.257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37604 -0.042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1007 0.587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2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37222 -0.000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67739" y="1828800"/>
            <a:ext cx="4398745" cy="4677878"/>
            <a:chOff x="2521819" y="1578543"/>
            <a:chExt cx="4398745" cy="4677878"/>
          </a:xfrm>
        </p:grpSpPr>
        <p:sp>
          <p:nvSpPr>
            <p:cNvPr id="4" name="Rectangle 3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4522313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3637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509" y="-86280"/>
            <a:ext cx="484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5461" y="-8628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6785" y="-862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01380" y="2637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44375" y="4714885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91269" y="485915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96215" y="4714885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62337" y="2646947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22312" y="263767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94930" y="2558211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9440" y="4772875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974" y="267278"/>
            <a:ext cx="249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 Probability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5989" y="3570277"/>
            <a:ext cx="249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 Probability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7423" y="2265823"/>
            <a:ext cx="6078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43545" y="2265822"/>
            <a:ext cx="612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49307" y="2235433"/>
            <a:ext cx="6174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3953" y="1132699"/>
            <a:ext cx="8947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¼</a:t>
            </a:r>
          </a:p>
          <a:p>
            <a:pPr algn="ctr"/>
            <a:r>
              <a:rPr lang="en-US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25%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91049" y="1132699"/>
            <a:ext cx="8947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2/4</a:t>
            </a:r>
          </a:p>
          <a:p>
            <a:pPr algn="ctr"/>
            <a:r>
              <a:rPr lang="en-US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50%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86977" y="1059558"/>
            <a:ext cx="8947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¼ </a:t>
            </a:r>
          </a:p>
          <a:p>
            <a:pPr algn="ctr"/>
            <a:r>
              <a:rPr lang="en-US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25%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459" y="5638215"/>
            <a:ext cx="19183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Lactose</a:t>
            </a:r>
          </a:p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Persistent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57083" y="5638215"/>
            <a:ext cx="18317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Lactose 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Intolerant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1351" y="4458925"/>
            <a:ext cx="8947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¾ </a:t>
            </a:r>
          </a:p>
          <a:p>
            <a:pPr algn="ctr"/>
            <a:r>
              <a:rPr lang="en-US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75%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21269" y="4416174"/>
            <a:ext cx="8947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1/4</a:t>
            </a:r>
          </a:p>
          <a:p>
            <a:pPr algn="ctr"/>
            <a:r>
              <a:rPr lang="en-US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25%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3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Punnet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</a:t>
            </a:r>
            <a:r>
              <a:rPr lang="en-US" dirty="0" err="1" smtClean="0"/>
              <a:t>Punnet</a:t>
            </a:r>
            <a:r>
              <a:rPr lang="en-US" dirty="0" smtClean="0"/>
              <a:t> Square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Segregate Alleles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Possible Allele combinations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probability of inheritance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886700" cy="3068877"/>
          </a:xfrm>
        </p:spPr>
        <p:txBody>
          <a:bodyPr/>
          <a:lstStyle/>
          <a:p>
            <a:r>
              <a:rPr lang="en-US" sz="2400" b="1" dirty="0"/>
              <a:t>Let's say that in seals, the gene for the length of the whiskers has two alleles.  The dominant allele (W) codes long whiskers &amp; the recessive allele (w) codes for short whiskers.</a:t>
            </a:r>
            <a:endParaRPr lang="en-US" sz="2400" dirty="0"/>
          </a:p>
          <a:p>
            <a:r>
              <a:rPr lang="en-US" sz="2400" b="1" dirty="0"/>
              <a:t>a)  What percentage of offspring would be expected to have short whiskers from the cross of two long-whiskered seals, one that is homozygous dominant and one that is heterozygous?</a:t>
            </a:r>
            <a:r>
              <a:rPr lang="en-US" sz="2400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91081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4106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618" y="2387182"/>
            <a:ext cx="4074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4702" y="238718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4947" y="2387182"/>
            <a:ext cx="551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83332" y="3774142"/>
            <a:ext cx="3455865" cy="3083858"/>
            <a:chOff x="2521819" y="1578543"/>
            <a:chExt cx="4398745" cy="4677878"/>
          </a:xfrm>
        </p:grpSpPr>
        <p:sp>
          <p:nvSpPr>
            <p:cNvPr id="10" name="Rectangle 9"/>
            <p:cNvSpPr/>
            <p:nvPr/>
          </p:nvSpPr>
          <p:spPr>
            <a:xfrm>
              <a:off x="2521819" y="1597794"/>
              <a:ext cx="4398745" cy="45791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06754" y="1578543"/>
              <a:ext cx="19250" cy="46778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1"/>
            </p:cNvCxnSpPr>
            <p:nvPr/>
          </p:nvCxnSpPr>
          <p:spPr>
            <a:xfrm flipV="1">
              <a:off x="2521819" y="3869356"/>
              <a:ext cx="4398745" cy="18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5193169" y="2389270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3668" y="2389270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89316" y="2414322"/>
            <a:ext cx="641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24509" y="2376744"/>
            <a:ext cx="551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86700" y="-28279"/>
            <a:ext cx="21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11528 0.2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16632 0.493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6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15069 0.1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5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00799 0.096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286</Words>
  <Application>Microsoft Office PowerPoint</Application>
  <PresentationFormat>On-screen Show (4:3)</PresentationFormat>
  <Paragraphs>163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Unit 06 – Genetics – Punnet Squares</vt:lpstr>
      <vt:lpstr>Punnet Squares</vt:lpstr>
      <vt:lpstr>PowerPoint Presentation</vt:lpstr>
      <vt:lpstr>Segregating Alleles</vt:lpstr>
      <vt:lpstr>PowerPoint Presentation</vt:lpstr>
      <vt:lpstr>PowerPoint Presentation</vt:lpstr>
      <vt:lpstr>PowerPoint Presentation</vt:lpstr>
      <vt:lpstr>How To Punnet Square</vt:lpstr>
      <vt:lpstr>PowerPoint Presentation</vt:lpstr>
      <vt:lpstr>PowerPoint Presentation</vt:lpstr>
      <vt:lpstr>Writing Genotypic and Phenotypic Ratios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06 – Genetics – Punnet Squares</dc:title>
  <dc:creator>Roderick, Teri</dc:creator>
  <cp:lastModifiedBy>Roderick, Teri</cp:lastModifiedBy>
  <cp:revision>8</cp:revision>
  <dcterms:created xsi:type="dcterms:W3CDTF">2016-01-20T16:41:09Z</dcterms:created>
  <dcterms:modified xsi:type="dcterms:W3CDTF">2016-01-20T22:06:43Z</dcterms:modified>
</cp:coreProperties>
</file>