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7"/>
  </p:notesMasterIdLst>
  <p:sldIdLst>
    <p:sldId id="256" r:id="rId2"/>
    <p:sldId id="258" r:id="rId3"/>
    <p:sldId id="259" r:id="rId4"/>
    <p:sldId id="261" r:id="rId5"/>
    <p:sldId id="262" r:id="rId6"/>
    <p:sldId id="263" r:id="rId7"/>
    <p:sldId id="264" r:id="rId8"/>
    <p:sldId id="275" r:id="rId9"/>
    <p:sldId id="313" r:id="rId10"/>
    <p:sldId id="276" r:id="rId11"/>
    <p:sldId id="277" r:id="rId12"/>
    <p:sldId id="319" r:id="rId13"/>
    <p:sldId id="311" r:id="rId14"/>
    <p:sldId id="312" r:id="rId15"/>
    <p:sldId id="278" r:id="rId16"/>
    <p:sldId id="279" r:id="rId17"/>
    <p:sldId id="265" r:id="rId18"/>
    <p:sldId id="266" r:id="rId19"/>
    <p:sldId id="267" r:id="rId20"/>
    <p:sldId id="268" r:id="rId21"/>
    <p:sldId id="330" r:id="rId22"/>
    <p:sldId id="269" r:id="rId23"/>
    <p:sldId id="280" r:id="rId24"/>
    <p:sldId id="281" r:id="rId25"/>
    <p:sldId id="282" r:id="rId26"/>
    <p:sldId id="283" r:id="rId27"/>
    <p:sldId id="314" r:id="rId28"/>
    <p:sldId id="284" r:id="rId29"/>
    <p:sldId id="285" r:id="rId30"/>
    <p:sldId id="286" r:id="rId31"/>
    <p:sldId id="291" r:id="rId32"/>
    <p:sldId id="287" r:id="rId33"/>
    <p:sldId id="288" r:id="rId34"/>
    <p:sldId id="289" r:id="rId35"/>
    <p:sldId id="315" r:id="rId36"/>
    <p:sldId id="290" r:id="rId37"/>
    <p:sldId id="316" r:id="rId38"/>
    <p:sldId id="292" r:id="rId39"/>
    <p:sldId id="318" r:id="rId40"/>
    <p:sldId id="317" r:id="rId41"/>
    <p:sldId id="294" r:id="rId42"/>
    <p:sldId id="322" r:id="rId43"/>
    <p:sldId id="295" r:id="rId44"/>
    <p:sldId id="323" r:id="rId45"/>
    <p:sldId id="297" r:id="rId46"/>
    <p:sldId id="324" r:id="rId47"/>
    <p:sldId id="298" r:id="rId48"/>
    <p:sldId id="299" r:id="rId49"/>
    <p:sldId id="325" r:id="rId50"/>
    <p:sldId id="300" r:id="rId51"/>
    <p:sldId id="301" r:id="rId52"/>
    <p:sldId id="270" r:id="rId53"/>
    <p:sldId id="271" r:id="rId54"/>
    <p:sldId id="309" r:id="rId55"/>
    <p:sldId id="329" r:id="rId56"/>
    <p:sldId id="272" r:id="rId57"/>
    <p:sldId id="302" r:id="rId58"/>
    <p:sldId id="303" r:id="rId59"/>
    <p:sldId id="304" r:id="rId60"/>
    <p:sldId id="305" r:id="rId61"/>
    <p:sldId id="306" r:id="rId62"/>
    <p:sldId id="307" r:id="rId63"/>
    <p:sldId id="308" r:id="rId64"/>
    <p:sldId id="320" r:id="rId65"/>
    <p:sldId id="321" r:id="rId66"/>
    <p:sldId id="326" r:id="rId67"/>
    <p:sldId id="327" r:id="rId68"/>
    <p:sldId id="328" r:id="rId69"/>
    <p:sldId id="273" r:id="rId70"/>
    <p:sldId id="331" r:id="rId71"/>
    <p:sldId id="332" r:id="rId72"/>
    <p:sldId id="333" r:id="rId73"/>
    <p:sldId id="337" r:id="rId74"/>
    <p:sldId id="334" r:id="rId75"/>
    <p:sldId id="335" r:id="rId76"/>
    <p:sldId id="336" r:id="rId77"/>
    <p:sldId id="274" r:id="rId78"/>
    <p:sldId id="260" r:id="rId79"/>
    <p:sldId id="338" r:id="rId80"/>
    <p:sldId id="339" r:id="rId81"/>
    <p:sldId id="340" r:id="rId82"/>
    <p:sldId id="362" r:id="rId83"/>
    <p:sldId id="341" r:id="rId84"/>
    <p:sldId id="361" r:id="rId85"/>
    <p:sldId id="363" r:id="rId86"/>
    <p:sldId id="391" r:id="rId87"/>
    <p:sldId id="342" r:id="rId88"/>
    <p:sldId id="346" r:id="rId89"/>
    <p:sldId id="360" r:id="rId90"/>
    <p:sldId id="345" r:id="rId91"/>
    <p:sldId id="344" r:id="rId92"/>
    <p:sldId id="343" r:id="rId93"/>
    <p:sldId id="347" r:id="rId94"/>
    <p:sldId id="348" r:id="rId95"/>
    <p:sldId id="349" r:id="rId96"/>
    <p:sldId id="350" r:id="rId97"/>
    <p:sldId id="354" r:id="rId98"/>
    <p:sldId id="355" r:id="rId99"/>
    <p:sldId id="351" r:id="rId100"/>
    <p:sldId id="352" r:id="rId101"/>
    <p:sldId id="353" r:id="rId102"/>
    <p:sldId id="367" r:id="rId103"/>
    <p:sldId id="368" r:id="rId104"/>
    <p:sldId id="356" r:id="rId105"/>
    <p:sldId id="357" r:id="rId106"/>
    <p:sldId id="359" r:id="rId107"/>
    <p:sldId id="358" r:id="rId108"/>
    <p:sldId id="364" r:id="rId109"/>
    <p:sldId id="365" r:id="rId110"/>
    <p:sldId id="369" r:id="rId111"/>
    <p:sldId id="370" r:id="rId112"/>
    <p:sldId id="371" r:id="rId113"/>
    <p:sldId id="373" r:id="rId114"/>
    <p:sldId id="374" r:id="rId115"/>
    <p:sldId id="376" r:id="rId116"/>
    <p:sldId id="392" r:id="rId117"/>
    <p:sldId id="375" r:id="rId118"/>
    <p:sldId id="377" r:id="rId119"/>
    <p:sldId id="378" r:id="rId120"/>
    <p:sldId id="395" r:id="rId121"/>
    <p:sldId id="379" r:id="rId122"/>
    <p:sldId id="380" r:id="rId123"/>
    <p:sldId id="381" r:id="rId124"/>
    <p:sldId id="393" r:id="rId125"/>
    <p:sldId id="394" r:id="rId126"/>
    <p:sldId id="382" r:id="rId127"/>
    <p:sldId id="383" r:id="rId128"/>
    <p:sldId id="384" r:id="rId129"/>
    <p:sldId id="385" r:id="rId130"/>
    <p:sldId id="386" r:id="rId131"/>
    <p:sldId id="387" r:id="rId132"/>
    <p:sldId id="388" r:id="rId133"/>
    <p:sldId id="389" r:id="rId134"/>
    <p:sldId id="366" r:id="rId135"/>
    <p:sldId id="390" r:id="rId1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B7"/>
    <a:srgbClr val="D1B2E8"/>
    <a:srgbClr val="BC8F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51" autoAdjust="0"/>
    <p:restoredTop sz="94660"/>
  </p:normalViewPr>
  <p:slideViewPr>
    <p:cSldViewPr snapToGrid="0">
      <p:cViewPr>
        <p:scale>
          <a:sx n="60" d="100"/>
          <a:sy n="60" d="100"/>
        </p:scale>
        <p:origin x="258"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_rels/data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612A15-0582-4041-A38A-FC13874CF9A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9B4285C2-194A-4791-932E-2A66FD891D55}">
      <dgm:prSet phldrT="[Text]"/>
      <dgm:spPr/>
      <dgm:t>
        <a:bodyPr/>
        <a:lstStyle/>
        <a:p>
          <a:r>
            <a:rPr lang="en-US" dirty="0" smtClean="0"/>
            <a:t>Ear Wax Consistency gene</a:t>
          </a:r>
          <a:endParaRPr lang="en-US" dirty="0"/>
        </a:p>
      </dgm:t>
    </dgm:pt>
    <dgm:pt modelId="{791B1C1C-0B67-4FE8-90A9-102BC1DA22EE}" type="parTrans" cxnId="{CC1DF17F-6FEF-4DCB-9BAA-371CBCC41029}">
      <dgm:prSet/>
      <dgm:spPr/>
      <dgm:t>
        <a:bodyPr/>
        <a:lstStyle/>
        <a:p>
          <a:endParaRPr lang="en-US"/>
        </a:p>
      </dgm:t>
    </dgm:pt>
    <dgm:pt modelId="{CEB0D3E1-101E-4BCE-A363-74BF8F544F32}" type="sibTrans" cxnId="{CC1DF17F-6FEF-4DCB-9BAA-371CBCC41029}">
      <dgm:prSet/>
      <dgm:spPr/>
      <dgm:t>
        <a:bodyPr/>
        <a:lstStyle/>
        <a:p>
          <a:endParaRPr lang="en-US"/>
        </a:p>
      </dgm:t>
    </dgm:pt>
    <dgm:pt modelId="{B8172766-909B-428F-8757-7E0E9BD8D95C}">
      <dgm:prSet phldrT="[Text]"/>
      <dgm:spPr/>
      <dgm:t>
        <a:bodyPr/>
        <a:lstStyle/>
        <a:p>
          <a:r>
            <a:rPr lang="en-US" dirty="0" smtClean="0"/>
            <a:t>Allele 1:  Wet</a:t>
          </a:r>
          <a:endParaRPr lang="en-US" dirty="0"/>
        </a:p>
      </dgm:t>
    </dgm:pt>
    <dgm:pt modelId="{E54D29A7-6A43-452E-8486-519A0A020AA4}" type="parTrans" cxnId="{FFFBF161-4B84-4666-9292-4D9C26D4575C}">
      <dgm:prSet/>
      <dgm:spPr/>
      <dgm:t>
        <a:bodyPr/>
        <a:lstStyle/>
        <a:p>
          <a:endParaRPr lang="en-US"/>
        </a:p>
      </dgm:t>
    </dgm:pt>
    <dgm:pt modelId="{DDFC3E36-FA51-4160-A7FD-471B3AD289B6}" type="sibTrans" cxnId="{FFFBF161-4B84-4666-9292-4D9C26D4575C}">
      <dgm:prSet/>
      <dgm:spPr/>
      <dgm:t>
        <a:bodyPr/>
        <a:lstStyle/>
        <a:p>
          <a:endParaRPr lang="en-US"/>
        </a:p>
      </dgm:t>
    </dgm:pt>
    <dgm:pt modelId="{89F328AE-35DE-4F9B-B82C-742DF1686EC5}">
      <dgm:prSet phldrT="[Text]"/>
      <dgm:spPr/>
      <dgm:t>
        <a:bodyPr/>
        <a:lstStyle/>
        <a:p>
          <a:r>
            <a:rPr lang="en-US" dirty="0" smtClean="0"/>
            <a:t>Allele 2:   Dry</a:t>
          </a:r>
          <a:endParaRPr lang="en-US" dirty="0"/>
        </a:p>
      </dgm:t>
    </dgm:pt>
    <dgm:pt modelId="{9D68C051-A07E-4D0F-A2AB-43349FC830E5}" type="parTrans" cxnId="{EFBBCF79-4D93-4D57-BA4D-0F9AA22BC2FE}">
      <dgm:prSet/>
      <dgm:spPr/>
      <dgm:t>
        <a:bodyPr/>
        <a:lstStyle/>
        <a:p>
          <a:endParaRPr lang="en-US"/>
        </a:p>
      </dgm:t>
    </dgm:pt>
    <dgm:pt modelId="{A9D3AD7B-02B8-425D-ADD2-70628C1153B2}" type="sibTrans" cxnId="{EFBBCF79-4D93-4D57-BA4D-0F9AA22BC2FE}">
      <dgm:prSet/>
      <dgm:spPr/>
      <dgm:t>
        <a:bodyPr/>
        <a:lstStyle/>
        <a:p>
          <a:endParaRPr lang="en-US"/>
        </a:p>
      </dgm:t>
    </dgm:pt>
    <dgm:pt modelId="{C70977EE-6715-463B-BFC1-8E3CF6F0D46B}">
      <dgm:prSet phldrT="[Text]"/>
      <dgm:spPr/>
      <dgm:t>
        <a:bodyPr/>
        <a:lstStyle/>
        <a:p>
          <a:r>
            <a:rPr lang="en-US" dirty="0" smtClean="0"/>
            <a:t>Pea Color</a:t>
          </a:r>
          <a:endParaRPr lang="en-US" dirty="0"/>
        </a:p>
      </dgm:t>
    </dgm:pt>
    <dgm:pt modelId="{48F382BA-5F6D-46A5-9E06-E99D1C68B3C8}" type="parTrans" cxnId="{841B958E-3A37-437B-B3E8-68447DC33EF5}">
      <dgm:prSet/>
      <dgm:spPr/>
      <dgm:t>
        <a:bodyPr/>
        <a:lstStyle/>
        <a:p>
          <a:endParaRPr lang="en-US"/>
        </a:p>
      </dgm:t>
    </dgm:pt>
    <dgm:pt modelId="{BEEA781A-DD35-447C-A6F0-2994D74407F1}" type="sibTrans" cxnId="{841B958E-3A37-437B-B3E8-68447DC33EF5}">
      <dgm:prSet/>
      <dgm:spPr/>
      <dgm:t>
        <a:bodyPr/>
        <a:lstStyle/>
        <a:p>
          <a:endParaRPr lang="en-US"/>
        </a:p>
      </dgm:t>
    </dgm:pt>
    <dgm:pt modelId="{75F1A40C-69F5-4CC0-80EF-7B8272BB3263}">
      <dgm:prSet phldrT="[Text]"/>
      <dgm:spPr/>
      <dgm:t>
        <a:bodyPr/>
        <a:lstStyle/>
        <a:p>
          <a:r>
            <a:rPr lang="en-US" dirty="0" smtClean="0"/>
            <a:t>Allele 1: Green</a:t>
          </a:r>
          <a:endParaRPr lang="en-US" dirty="0"/>
        </a:p>
      </dgm:t>
    </dgm:pt>
    <dgm:pt modelId="{4E1A96F7-38F8-4906-ABB6-1260B168EFFB}" type="parTrans" cxnId="{476D7C58-E0A8-465D-961B-5D7C9834222D}">
      <dgm:prSet/>
      <dgm:spPr/>
      <dgm:t>
        <a:bodyPr/>
        <a:lstStyle/>
        <a:p>
          <a:endParaRPr lang="en-US"/>
        </a:p>
      </dgm:t>
    </dgm:pt>
    <dgm:pt modelId="{C99979F6-EA84-40E0-A78B-8B41957C8DD2}" type="sibTrans" cxnId="{476D7C58-E0A8-465D-961B-5D7C9834222D}">
      <dgm:prSet/>
      <dgm:spPr/>
      <dgm:t>
        <a:bodyPr/>
        <a:lstStyle/>
        <a:p>
          <a:endParaRPr lang="en-US"/>
        </a:p>
      </dgm:t>
    </dgm:pt>
    <dgm:pt modelId="{EA4C13A4-1F8C-4AB9-88D4-0E84D6ABFC06}">
      <dgm:prSet phldrT="[Text]"/>
      <dgm:spPr/>
      <dgm:t>
        <a:bodyPr/>
        <a:lstStyle/>
        <a:p>
          <a:r>
            <a:rPr lang="en-US" dirty="0" smtClean="0"/>
            <a:t>Allele 2:  Yellow</a:t>
          </a:r>
          <a:endParaRPr lang="en-US" dirty="0"/>
        </a:p>
      </dgm:t>
    </dgm:pt>
    <dgm:pt modelId="{C789FF92-38EE-4B4B-B946-4468FC1D2983}" type="parTrans" cxnId="{6B9277DA-FC09-4834-95A3-6AB2CCA580AD}">
      <dgm:prSet/>
      <dgm:spPr/>
      <dgm:t>
        <a:bodyPr/>
        <a:lstStyle/>
        <a:p>
          <a:endParaRPr lang="en-US"/>
        </a:p>
      </dgm:t>
    </dgm:pt>
    <dgm:pt modelId="{B8F1388C-C494-4380-9CD2-A91587EAE89B}" type="sibTrans" cxnId="{6B9277DA-FC09-4834-95A3-6AB2CCA580AD}">
      <dgm:prSet/>
      <dgm:spPr/>
      <dgm:t>
        <a:bodyPr/>
        <a:lstStyle/>
        <a:p>
          <a:endParaRPr lang="en-US"/>
        </a:p>
      </dgm:t>
    </dgm:pt>
    <dgm:pt modelId="{F15AF1FE-75EC-4177-85BE-C39766914EAC}">
      <dgm:prSet phldrT="[Text]"/>
      <dgm:spPr/>
      <dgm:t>
        <a:bodyPr/>
        <a:lstStyle/>
        <a:p>
          <a:r>
            <a:rPr lang="en-US" dirty="0" smtClean="0"/>
            <a:t>Pea Plant Height</a:t>
          </a:r>
          <a:endParaRPr lang="en-US" dirty="0"/>
        </a:p>
      </dgm:t>
    </dgm:pt>
    <dgm:pt modelId="{59CBA20D-A1C7-48AF-B6A3-903820D3CF2E}" type="parTrans" cxnId="{4BB42636-3FFD-4CFD-AA3E-2EDE3F8BD01E}">
      <dgm:prSet/>
      <dgm:spPr/>
      <dgm:t>
        <a:bodyPr/>
        <a:lstStyle/>
        <a:p>
          <a:endParaRPr lang="en-US"/>
        </a:p>
      </dgm:t>
    </dgm:pt>
    <dgm:pt modelId="{BF90E94E-13FB-4E6A-9427-9AED6C2B1C0E}" type="sibTrans" cxnId="{4BB42636-3FFD-4CFD-AA3E-2EDE3F8BD01E}">
      <dgm:prSet/>
      <dgm:spPr/>
      <dgm:t>
        <a:bodyPr/>
        <a:lstStyle/>
        <a:p>
          <a:endParaRPr lang="en-US"/>
        </a:p>
      </dgm:t>
    </dgm:pt>
    <dgm:pt modelId="{E32B878F-FEA4-44B4-BF79-6F3A5D2AFF25}">
      <dgm:prSet phldrT="[Text]"/>
      <dgm:spPr/>
      <dgm:t>
        <a:bodyPr/>
        <a:lstStyle/>
        <a:p>
          <a:r>
            <a:rPr lang="en-US" dirty="0" smtClean="0"/>
            <a:t>Allele 1: Tall</a:t>
          </a:r>
          <a:endParaRPr lang="en-US" dirty="0"/>
        </a:p>
      </dgm:t>
    </dgm:pt>
    <dgm:pt modelId="{A2FA6735-462B-4C26-86EA-B9C4ACB67700}" type="parTrans" cxnId="{26E58761-E917-41BE-B99A-6634D2178E9B}">
      <dgm:prSet/>
      <dgm:spPr/>
      <dgm:t>
        <a:bodyPr/>
        <a:lstStyle/>
        <a:p>
          <a:endParaRPr lang="en-US"/>
        </a:p>
      </dgm:t>
    </dgm:pt>
    <dgm:pt modelId="{50E4B278-5BA6-401D-BCE4-036E44FD194D}" type="sibTrans" cxnId="{26E58761-E917-41BE-B99A-6634D2178E9B}">
      <dgm:prSet/>
      <dgm:spPr/>
      <dgm:t>
        <a:bodyPr/>
        <a:lstStyle/>
        <a:p>
          <a:endParaRPr lang="en-US"/>
        </a:p>
      </dgm:t>
    </dgm:pt>
    <dgm:pt modelId="{5DBF0A7F-BBC0-476A-94AF-F6D799CFA72A}">
      <dgm:prSet phldrT="[Text]"/>
      <dgm:spPr/>
      <dgm:t>
        <a:bodyPr/>
        <a:lstStyle/>
        <a:p>
          <a:r>
            <a:rPr lang="en-US" dirty="0" smtClean="0"/>
            <a:t>Allele 2: Short</a:t>
          </a:r>
          <a:endParaRPr lang="en-US" dirty="0"/>
        </a:p>
      </dgm:t>
    </dgm:pt>
    <dgm:pt modelId="{42950F72-3468-4C37-B0A0-8E0FF0252D7B}" type="parTrans" cxnId="{34892C82-C064-4846-99E6-CA423F19C328}">
      <dgm:prSet/>
      <dgm:spPr/>
      <dgm:t>
        <a:bodyPr/>
        <a:lstStyle/>
        <a:p>
          <a:endParaRPr lang="en-US"/>
        </a:p>
      </dgm:t>
    </dgm:pt>
    <dgm:pt modelId="{1DA4FD88-DDBC-4221-B939-F46408D4A397}" type="sibTrans" cxnId="{34892C82-C064-4846-99E6-CA423F19C328}">
      <dgm:prSet/>
      <dgm:spPr/>
      <dgm:t>
        <a:bodyPr/>
        <a:lstStyle/>
        <a:p>
          <a:endParaRPr lang="en-US"/>
        </a:p>
      </dgm:t>
    </dgm:pt>
    <dgm:pt modelId="{C10E0801-3F2E-421C-818C-0E3D960CEDFE}" type="pres">
      <dgm:prSet presAssocID="{49612A15-0582-4041-A38A-FC13874CF9A2}" presName="linear" presStyleCnt="0">
        <dgm:presLayoutVars>
          <dgm:dir/>
          <dgm:resizeHandles val="exact"/>
        </dgm:presLayoutVars>
      </dgm:prSet>
      <dgm:spPr/>
      <dgm:t>
        <a:bodyPr/>
        <a:lstStyle/>
        <a:p>
          <a:endParaRPr lang="en-US"/>
        </a:p>
      </dgm:t>
    </dgm:pt>
    <dgm:pt modelId="{8EDC231A-1F8D-46EB-BA01-DC9CF282EEF6}" type="pres">
      <dgm:prSet presAssocID="{9B4285C2-194A-4791-932E-2A66FD891D55}" presName="comp" presStyleCnt="0"/>
      <dgm:spPr/>
    </dgm:pt>
    <dgm:pt modelId="{2ABC0CB8-E008-436A-B365-4F6EAEF4CC64}" type="pres">
      <dgm:prSet presAssocID="{9B4285C2-194A-4791-932E-2A66FD891D55}" presName="box" presStyleLbl="node1" presStyleIdx="0" presStyleCnt="3"/>
      <dgm:spPr/>
      <dgm:t>
        <a:bodyPr/>
        <a:lstStyle/>
        <a:p>
          <a:endParaRPr lang="en-US"/>
        </a:p>
      </dgm:t>
    </dgm:pt>
    <dgm:pt modelId="{22CECC3D-61AB-4A08-B759-BD807B275B59}" type="pres">
      <dgm:prSet presAssocID="{9B4285C2-194A-4791-932E-2A66FD891D55}"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9000" b="-39000"/>
          </a:stretch>
        </a:blipFill>
      </dgm:spPr>
      <dgm:t>
        <a:bodyPr/>
        <a:lstStyle/>
        <a:p>
          <a:endParaRPr lang="en-US"/>
        </a:p>
      </dgm:t>
    </dgm:pt>
    <dgm:pt modelId="{D7526320-67D2-4549-B65E-4ABD4EE346B0}" type="pres">
      <dgm:prSet presAssocID="{9B4285C2-194A-4791-932E-2A66FD891D55}" presName="text" presStyleLbl="node1" presStyleIdx="0" presStyleCnt="3">
        <dgm:presLayoutVars>
          <dgm:bulletEnabled val="1"/>
        </dgm:presLayoutVars>
      </dgm:prSet>
      <dgm:spPr/>
      <dgm:t>
        <a:bodyPr/>
        <a:lstStyle/>
        <a:p>
          <a:endParaRPr lang="en-US"/>
        </a:p>
      </dgm:t>
    </dgm:pt>
    <dgm:pt modelId="{815722F0-D26D-486F-9FB0-98550C9AE271}" type="pres">
      <dgm:prSet presAssocID="{CEB0D3E1-101E-4BCE-A363-74BF8F544F32}" presName="spacer" presStyleCnt="0"/>
      <dgm:spPr/>
    </dgm:pt>
    <dgm:pt modelId="{52307673-6139-4BAC-A187-084B94E3E245}" type="pres">
      <dgm:prSet presAssocID="{C70977EE-6715-463B-BFC1-8E3CF6F0D46B}" presName="comp" presStyleCnt="0"/>
      <dgm:spPr/>
    </dgm:pt>
    <dgm:pt modelId="{6E747334-110E-4C93-8CF5-C5A6B23D11F1}" type="pres">
      <dgm:prSet presAssocID="{C70977EE-6715-463B-BFC1-8E3CF6F0D46B}" presName="box" presStyleLbl="node1" presStyleIdx="1" presStyleCnt="3"/>
      <dgm:spPr/>
      <dgm:t>
        <a:bodyPr/>
        <a:lstStyle/>
        <a:p>
          <a:endParaRPr lang="en-US"/>
        </a:p>
      </dgm:t>
    </dgm:pt>
    <dgm:pt modelId="{F6E82DDC-8DA3-4284-859E-D56E7F4404D8}" type="pres">
      <dgm:prSet presAssocID="{C70977EE-6715-463B-BFC1-8E3CF6F0D46B}"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6000" r="-16000"/>
          </a:stretch>
        </a:blipFill>
      </dgm:spPr>
    </dgm:pt>
    <dgm:pt modelId="{114058DE-11DD-4353-A6A5-B5D8FFFC599F}" type="pres">
      <dgm:prSet presAssocID="{C70977EE-6715-463B-BFC1-8E3CF6F0D46B}" presName="text" presStyleLbl="node1" presStyleIdx="1" presStyleCnt="3">
        <dgm:presLayoutVars>
          <dgm:bulletEnabled val="1"/>
        </dgm:presLayoutVars>
      </dgm:prSet>
      <dgm:spPr/>
      <dgm:t>
        <a:bodyPr/>
        <a:lstStyle/>
        <a:p>
          <a:endParaRPr lang="en-US"/>
        </a:p>
      </dgm:t>
    </dgm:pt>
    <dgm:pt modelId="{5C144AE5-12AC-4E0E-B2D5-7B933CACDBC1}" type="pres">
      <dgm:prSet presAssocID="{BEEA781A-DD35-447C-A6F0-2994D74407F1}" presName="spacer" presStyleCnt="0"/>
      <dgm:spPr/>
    </dgm:pt>
    <dgm:pt modelId="{D7F1917A-052F-4372-A5FB-503A44637E61}" type="pres">
      <dgm:prSet presAssocID="{F15AF1FE-75EC-4177-85BE-C39766914EAC}" presName="comp" presStyleCnt="0"/>
      <dgm:spPr/>
    </dgm:pt>
    <dgm:pt modelId="{D0F61B88-B1A8-42F8-83F3-B3AA41345951}" type="pres">
      <dgm:prSet presAssocID="{F15AF1FE-75EC-4177-85BE-C39766914EAC}" presName="box" presStyleLbl="node1" presStyleIdx="2" presStyleCnt="3"/>
      <dgm:spPr/>
      <dgm:t>
        <a:bodyPr/>
        <a:lstStyle/>
        <a:p>
          <a:endParaRPr lang="en-US"/>
        </a:p>
      </dgm:t>
    </dgm:pt>
    <dgm:pt modelId="{BCA30C82-2A14-4FBF-93CC-F9B6BB58542C}" type="pres">
      <dgm:prSet presAssocID="{F15AF1FE-75EC-4177-85BE-C39766914EAC}" presName="img" presStyleLbl="fgImgPlace1" presStyleIdx="2" presStyleCnt="3" custScaleY="115648"/>
      <dgm:spPr>
        <a:blipFill>
          <a:blip xmlns:r="http://schemas.openxmlformats.org/officeDocument/2006/relationships" r:embed="rId3">
            <a:extLst>
              <a:ext uri="{28A0092B-C50C-407E-A947-70E740481C1C}">
                <a14:useLocalDpi xmlns:a14="http://schemas.microsoft.com/office/drawing/2010/main" val="0"/>
              </a:ext>
            </a:extLst>
          </a:blip>
          <a:srcRect/>
          <a:stretch>
            <a:fillRect t="-69000" b="-69000"/>
          </a:stretch>
        </a:blipFill>
      </dgm:spPr>
    </dgm:pt>
    <dgm:pt modelId="{526FBF85-8888-4B03-AE94-13F695D50EB6}" type="pres">
      <dgm:prSet presAssocID="{F15AF1FE-75EC-4177-85BE-C39766914EAC}" presName="text" presStyleLbl="node1" presStyleIdx="2" presStyleCnt="3">
        <dgm:presLayoutVars>
          <dgm:bulletEnabled val="1"/>
        </dgm:presLayoutVars>
      </dgm:prSet>
      <dgm:spPr/>
      <dgm:t>
        <a:bodyPr/>
        <a:lstStyle/>
        <a:p>
          <a:endParaRPr lang="en-US"/>
        </a:p>
      </dgm:t>
    </dgm:pt>
  </dgm:ptLst>
  <dgm:cxnLst>
    <dgm:cxn modelId="{5703A32A-38B2-4344-93AF-BF858200A3E3}" type="presOf" srcId="{C70977EE-6715-463B-BFC1-8E3CF6F0D46B}" destId="{6E747334-110E-4C93-8CF5-C5A6B23D11F1}" srcOrd="0" destOrd="0" presId="urn:microsoft.com/office/officeart/2005/8/layout/vList4"/>
    <dgm:cxn modelId="{7DD7C168-CF65-49CF-B7F6-F0BF8F981A86}" type="presOf" srcId="{75F1A40C-69F5-4CC0-80EF-7B8272BB3263}" destId="{6E747334-110E-4C93-8CF5-C5A6B23D11F1}" srcOrd="0" destOrd="1" presId="urn:microsoft.com/office/officeart/2005/8/layout/vList4"/>
    <dgm:cxn modelId="{34892C82-C064-4846-99E6-CA423F19C328}" srcId="{F15AF1FE-75EC-4177-85BE-C39766914EAC}" destId="{5DBF0A7F-BBC0-476A-94AF-F6D799CFA72A}" srcOrd="1" destOrd="0" parTransId="{42950F72-3468-4C37-B0A0-8E0FF0252D7B}" sibTransId="{1DA4FD88-DDBC-4221-B939-F46408D4A397}"/>
    <dgm:cxn modelId="{4BB42636-3FFD-4CFD-AA3E-2EDE3F8BD01E}" srcId="{49612A15-0582-4041-A38A-FC13874CF9A2}" destId="{F15AF1FE-75EC-4177-85BE-C39766914EAC}" srcOrd="2" destOrd="0" parTransId="{59CBA20D-A1C7-48AF-B6A3-903820D3CF2E}" sibTransId="{BF90E94E-13FB-4E6A-9427-9AED6C2B1C0E}"/>
    <dgm:cxn modelId="{132EEDB3-BE22-4BE5-A0E3-E1FDCBDEC6B9}" type="presOf" srcId="{B8172766-909B-428F-8757-7E0E9BD8D95C}" destId="{D7526320-67D2-4549-B65E-4ABD4EE346B0}" srcOrd="1" destOrd="1" presId="urn:microsoft.com/office/officeart/2005/8/layout/vList4"/>
    <dgm:cxn modelId="{D54723A4-10E2-45BE-BF31-2313441EDD59}" type="presOf" srcId="{B8172766-909B-428F-8757-7E0E9BD8D95C}" destId="{2ABC0CB8-E008-436A-B365-4F6EAEF4CC64}" srcOrd="0" destOrd="1" presId="urn:microsoft.com/office/officeart/2005/8/layout/vList4"/>
    <dgm:cxn modelId="{2E7625FF-00F0-4B94-B2C5-232EE390A3CE}" type="presOf" srcId="{E32B878F-FEA4-44B4-BF79-6F3A5D2AFF25}" destId="{D0F61B88-B1A8-42F8-83F3-B3AA41345951}" srcOrd="0" destOrd="1" presId="urn:microsoft.com/office/officeart/2005/8/layout/vList4"/>
    <dgm:cxn modelId="{3961F15E-F559-48FD-9751-138323AD5088}" type="presOf" srcId="{F15AF1FE-75EC-4177-85BE-C39766914EAC}" destId="{D0F61B88-B1A8-42F8-83F3-B3AA41345951}" srcOrd="0" destOrd="0" presId="urn:microsoft.com/office/officeart/2005/8/layout/vList4"/>
    <dgm:cxn modelId="{7354539A-50E1-4809-BC76-32267F9F4ACC}" type="presOf" srcId="{89F328AE-35DE-4F9B-B82C-742DF1686EC5}" destId="{2ABC0CB8-E008-436A-B365-4F6EAEF4CC64}" srcOrd="0" destOrd="2" presId="urn:microsoft.com/office/officeart/2005/8/layout/vList4"/>
    <dgm:cxn modelId="{26E58761-E917-41BE-B99A-6634D2178E9B}" srcId="{F15AF1FE-75EC-4177-85BE-C39766914EAC}" destId="{E32B878F-FEA4-44B4-BF79-6F3A5D2AFF25}" srcOrd="0" destOrd="0" parTransId="{A2FA6735-462B-4C26-86EA-B9C4ACB67700}" sibTransId="{50E4B278-5BA6-401D-BCE4-036E44FD194D}"/>
    <dgm:cxn modelId="{476D7C58-E0A8-465D-961B-5D7C9834222D}" srcId="{C70977EE-6715-463B-BFC1-8E3CF6F0D46B}" destId="{75F1A40C-69F5-4CC0-80EF-7B8272BB3263}" srcOrd="0" destOrd="0" parTransId="{4E1A96F7-38F8-4906-ABB6-1260B168EFFB}" sibTransId="{C99979F6-EA84-40E0-A78B-8B41957C8DD2}"/>
    <dgm:cxn modelId="{EFBBCF79-4D93-4D57-BA4D-0F9AA22BC2FE}" srcId="{9B4285C2-194A-4791-932E-2A66FD891D55}" destId="{89F328AE-35DE-4F9B-B82C-742DF1686EC5}" srcOrd="1" destOrd="0" parTransId="{9D68C051-A07E-4D0F-A2AB-43349FC830E5}" sibTransId="{A9D3AD7B-02B8-425D-ADD2-70628C1153B2}"/>
    <dgm:cxn modelId="{D9DE8CE1-1C97-402B-BCAA-583FE70C2918}" type="presOf" srcId="{EA4C13A4-1F8C-4AB9-88D4-0E84D6ABFC06}" destId="{6E747334-110E-4C93-8CF5-C5A6B23D11F1}" srcOrd="0" destOrd="2" presId="urn:microsoft.com/office/officeart/2005/8/layout/vList4"/>
    <dgm:cxn modelId="{6C2CBC22-9DC7-4993-8E71-4772C113781E}" type="presOf" srcId="{75F1A40C-69F5-4CC0-80EF-7B8272BB3263}" destId="{114058DE-11DD-4353-A6A5-B5D8FFFC599F}" srcOrd="1" destOrd="1" presId="urn:microsoft.com/office/officeart/2005/8/layout/vList4"/>
    <dgm:cxn modelId="{6B9277DA-FC09-4834-95A3-6AB2CCA580AD}" srcId="{C70977EE-6715-463B-BFC1-8E3CF6F0D46B}" destId="{EA4C13A4-1F8C-4AB9-88D4-0E84D6ABFC06}" srcOrd="1" destOrd="0" parTransId="{C789FF92-38EE-4B4B-B946-4468FC1D2983}" sibTransId="{B8F1388C-C494-4380-9CD2-A91587EAE89B}"/>
    <dgm:cxn modelId="{8AE3E535-837A-4A79-9275-D8C3BB8A5402}" type="presOf" srcId="{5DBF0A7F-BBC0-476A-94AF-F6D799CFA72A}" destId="{D0F61B88-B1A8-42F8-83F3-B3AA41345951}" srcOrd="0" destOrd="2" presId="urn:microsoft.com/office/officeart/2005/8/layout/vList4"/>
    <dgm:cxn modelId="{841B958E-3A37-437B-B3E8-68447DC33EF5}" srcId="{49612A15-0582-4041-A38A-FC13874CF9A2}" destId="{C70977EE-6715-463B-BFC1-8E3CF6F0D46B}" srcOrd="1" destOrd="0" parTransId="{48F382BA-5F6D-46A5-9E06-E99D1C68B3C8}" sibTransId="{BEEA781A-DD35-447C-A6F0-2994D74407F1}"/>
    <dgm:cxn modelId="{B88BA2AB-7E60-40DC-80E8-8ED3C653DAFA}" type="presOf" srcId="{9B4285C2-194A-4791-932E-2A66FD891D55}" destId="{2ABC0CB8-E008-436A-B365-4F6EAEF4CC64}" srcOrd="0" destOrd="0" presId="urn:microsoft.com/office/officeart/2005/8/layout/vList4"/>
    <dgm:cxn modelId="{CD642CC5-B295-43A8-9905-CCBB20F66488}" type="presOf" srcId="{5DBF0A7F-BBC0-476A-94AF-F6D799CFA72A}" destId="{526FBF85-8888-4B03-AE94-13F695D50EB6}" srcOrd="1" destOrd="2" presId="urn:microsoft.com/office/officeart/2005/8/layout/vList4"/>
    <dgm:cxn modelId="{B7832535-547B-4803-BC3E-45C7E5C9561C}" type="presOf" srcId="{EA4C13A4-1F8C-4AB9-88D4-0E84D6ABFC06}" destId="{114058DE-11DD-4353-A6A5-B5D8FFFC599F}" srcOrd="1" destOrd="2" presId="urn:microsoft.com/office/officeart/2005/8/layout/vList4"/>
    <dgm:cxn modelId="{8E7FC82C-E193-423B-BC3A-A883859BED7D}" type="presOf" srcId="{F15AF1FE-75EC-4177-85BE-C39766914EAC}" destId="{526FBF85-8888-4B03-AE94-13F695D50EB6}" srcOrd="1" destOrd="0" presId="urn:microsoft.com/office/officeart/2005/8/layout/vList4"/>
    <dgm:cxn modelId="{3D71B58B-776E-42F2-8FBE-4ED6D3D61233}" type="presOf" srcId="{89F328AE-35DE-4F9B-B82C-742DF1686EC5}" destId="{D7526320-67D2-4549-B65E-4ABD4EE346B0}" srcOrd="1" destOrd="2" presId="urn:microsoft.com/office/officeart/2005/8/layout/vList4"/>
    <dgm:cxn modelId="{775067D1-A693-4787-9766-A9746D5BDE81}" type="presOf" srcId="{C70977EE-6715-463B-BFC1-8E3CF6F0D46B}" destId="{114058DE-11DD-4353-A6A5-B5D8FFFC599F}" srcOrd="1" destOrd="0" presId="urn:microsoft.com/office/officeart/2005/8/layout/vList4"/>
    <dgm:cxn modelId="{F9DEBB7E-BFE4-48F4-AD22-9351F6D98380}" type="presOf" srcId="{49612A15-0582-4041-A38A-FC13874CF9A2}" destId="{C10E0801-3F2E-421C-818C-0E3D960CEDFE}" srcOrd="0" destOrd="0" presId="urn:microsoft.com/office/officeart/2005/8/layout/vList4"/>
    <dgm:cxn modelId="{52089642-CB67-4968-BECE-145835258D2F}" type="presOf" srcId="{E32B878F-FEA4-44B4-BF79-6F3A5D2AFF25}" destId="{526FBF85-8888-4B03-AE94-13F695D50EB6}" srcOrd="1" destOrd="1" presId="urn:microsoft.com/office/officeart/2005/8/layout/vList4"/>
    <dgm:cxn modelId="{CC1DF17F-6FEF-4DCB-9BAA-371CBCC41029}" srcId="{49612A15-0582-4041-A38A-FC13874CF9A2}" destId="{9B4285C2-194A-4791-932E-2A66FD891D55}" srcOrd="0" destOrd="0" parTransId="{791B1C1C-0B67-4FE8-90A9-102BC1DA22EE}" sibTransId="{CEB0D3E1-101E-4BCE-A363-74BF8F544F32}"/>
    <dgm:cxn modelId="{FFFBF161-4B84-4666-9292-4D9C26D4575C}" srcId="{9B4285C2-194A-4791-932E-2A66FD891D55}" destId="{B8172766-909B-428F-8757-7E0E9BD8D95C}" srcOrd="0" destOrd="0" parTransId="{E54D29A7-6A43-452E-8486-519A0A020AA4}" sibTransId="{DDFC3E36-FA51-4160-A7FD-471B3AD289B6}"/>
    <dgm:cxn modelId="{AF79C3AB-4FE7-4465-AC65-8A727C27AC1D}" type="presOf" srcId="{9B4285C2-194A-4791-932E-2A66FD891D55}" destId="{D7526320-67D2-4549-B65E-4ABD4EE346B0}" srcOrd="1" destOrd="0" presId="urn:microsoft.com/office/officeart/2005/8/layout/vList4"/>
    <dgm:cxn modelId="{80289068-B2B9-4A29-904F-3B6E765FC194}" type="presParOf" srcId="{C10E0801-3F2E-421C-818C-0E3D960CEDFE}" destId="{8EDC231A-1F8D-46EB-BA01-DC9CF282EEF6}" srcOrd="0" destOrd="0" presId="urn:microsoft.com/office/officeart/2005/8/layout/vList4"/>
    <dgm:cxn modelId="{B917445E-ECCB-4730-B6D7-9EA6DB2B3A34}" type="presParOf" srcId="{8EDC231A-1F8D-46EB-BA01-DC9CF282EEF6}" destId="{2ABC0CB8-E008-436A-B365-4F6EAEF4CC64}" srcOrd="0" destOrd="0" presId="urn:microsoft.com/office/officeart/2005/8/layout/vList4"/>
    <dgm:cxn modelId="{C15A618E-EB30-4E5E-91E1-34A77809011E}" type="presParOf" srcId="{8EDC231A-1F8D-46EB-BA01-DC9CF282EEF6}" destId="{22CECC3D-61AB-4A08-B759-BD807B275B59}" srcOrd="1" destOrd="0" presId="urn:microsoft.com/office/officeart/2005/8/layout/vList4"/>
    <dgm:cxn modelId="{5C6EAA6A-07A9-4595-9ADB-CEE4FAFEE27D}" type="presParOf" srcId="{8EDC231A-1F8D-46EB-BA01-DC9CF282EEF6}" destId="{D7526320-67D2-4549-B65E-4ABD4EE346B0}" srcOrd="2" destOrd="0" presId="urn:microsoft.com/office/officeart/2005/8/layout/vList4"/>
    <dgm:cxn modelId="{5A5190D2-DC87-4CC7-BCE1-B2A26A2BDAA3}" type="presParOf" srcId="{C10E0801-3F2E-421C-818C-0E3D960CEDFE}" destId="{815722F0-D26D-486F-9FB0-98550C9AE271}" srcOrd="1" destOrd="0" presId="urn:microsoft.com/office/officeart/2005/8/layout/vList4"/>
    <dgm:cxn modelId="{625D6196-D155-47E3-81DE-E0AE4AF22BFC}" type="presParOf" srcId="{C10E0801-3F2E-421C-818C-0E3D960CEDFE}" destId="{52307673-6139-4BAC-A187-084B94E3E245}" srcOrd="2" destOrd="0" presId="urn:microsoft.com/office/officeart/2005/8/layout/vList4"/>
    <dgm:cxn modelId="{DE451377-DA2C-45CE-92FB-1E37675BD42D}" type="presParOf" srcId="{52307673-6139-4BAC-A187-084B94E3E245}" destId="{6E747334-110E-4C93-8CF5-C5A6B23D11F1}" srcOrd="0" destOrd="0" presId="urn:microsoft.com/office/officeart/2005/8/layout/vList4"/>
    <dgm:cxn modelId="{41EF2F01-66C6-4ADD-9A07-5772269587C7}" type="presParOf" srcId="{52307673-6139-4BAC-A187-084B94E3E245}" destId="{F6E82DDC-8DA3-4284-859E-D56E7F4404D8}" srcOrd="1" destOrd="0" presId="urn:microsoft.com/office/officeart/2005/8/layout/vList4"/>
    <dgm:cxn modelId="{D64EE2FB-E351-4CEE-B0DF-B10C6B913714}" type="presParOf" srcId="{52307673-6139-4BAC-A187-084B94E3E245}" destId="{114058DE-11DD-4353-A6A5-B5D8FFFC599F}" srcOrd="2" destOrd="0" presId="urn:microsoft.com/office/officeart/2005/8/layout/vList4"/>
    <dgm:cxn modelId="{D1FD7D28-FC30-43F3-B0DF-0DE5DA2A823F}" type="presParOf" srcId="{C10E0801-3F2E-421C-818C-0E3D960CEDFE}" destId="{5C144AE5-12AC-4E0E-B2D5-7B933CACDBC1}" srcOrd="3" destOrd="0" presId="urn:microsoft.com/office/officeart/2005/8/layout/vList4"/>
    <dgm:cxn modelId="{8C0D3389-D6D5-47A9-B63D-4754318BDB8C}" type="presParOf" srcId="{C10E0801-3F2E-421C-818C-0E3D960CEDFE}" destId="{D7F1917A-052F-4372-A5FB-503A44637E61}" srcOrd="4" destOrd="0" presId="urn:microsoft.com/office/officeart/2005/8/layout/vList4"/>
    <dgm:cxn modelId="{CCAC0833-A331-4C45-A454-62C6CDBA9930}" type="presParOf" srcId="{D7F1917A-052F-4372-A5FB-503A44637E61}" destId="{D0F61B88-B1A8-42F8-83F3-B3AA41345951}" srcOrd="0" destOrd="0" presId="urn:microsoft.com/office/officeart/2005/8/layout/vList4"/>
    <dgm:cxn modelId="{2CF1254C-2ACB-4A59-ADB7-4F2BA371EBE3}" type="presParOf" srcId="{D7F1917A-052F-4372-A5FB-503A44637E61}" destId="{BCA30C82-2A14-4FBF-93CC-F9B6BB58542C}" srcOrd="1" destOrd="0" presId="urn:microsoft.com/office/officeart/2005/8/layout/vList4"/>
    <dgm:cxn modelId="{3E14AC9C-4F3D-42A4-BB24-2502BAAB64FF}" type="presParOf" srcId="{D7F1917A-052F-4372-A5FB-503A44637E61}" destId="{526FBF85-8888-4B03-AE94-13F695D50EB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C0CB8-E008-436A-B365-4F6EAEF4CC64}">
      <dsp:nvSpPr>
        <dsp:cNvPr id="0" name=""/>
        <dsp:cNvSpPr/>
      </dsp:nvSpPr>
      <dsp:spPr>
        <a:xfrm>
          <a:off x="0" y="0"/>
          <a:ext cx="7543800" cy="12571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Ear Wax Consistency gene</a:t>
          </a:r>
          <a:endParaRPr lang="en-US" sz="2400" kern="1200" dirty="0"/>
        </a:p>
        <a:p>
          <a:pPr marL="171450" lvl="1" indent="-171450" algn="l" defTabSz="844550">
            <a:lnSpc>
              <a:spcPct val="90000"/>
            </a:lnSpc>
            <a:spcBef>
              <a:spcPct val="0"/>
            </a:spcBef>
            <a:spcAft>
              <a:spcPct val="15000"/>
            </a:spcAft>
            <a:buChar char="••"/>
          </a:pPr>
          <a:r>
            <a:rPr lang="en-US" sz="1900" kern="1200" dirty="0" smtClean="0"/>
            <a:t>Allele 1:  Wet</a:t>
          </a:r>
          <a:endParaRPr lang="en-US" sz="1900" kern="1200" dirty="0"/>
        </a:p>
        <a:p>
          <a:pPr marL="171450" lvl="1" indent="-171450" algn="l" defTabSz="844550">
            <a:lnSpc>
              <a:spcPct val="90000"/>
            </a:lnSpc>
            <a:spcBef>
              <a:spcPct val="0"/>
            </a:spcBef>
            <a:spcAft>
              <a:spcPct val="15000"/>
            </a:spcAft>
            <a:buChar char="••"/>
          </a:pPr>
          <a:r>
            <a:rPr lang="en-US" sz="1900" kern="1200" dirty="0" smtClean="0"/>
            <a:t>Allele 2:   Dry</a:t>
          </a:r>
          <a:endParaRPr lang="en-US" sz="1900" kern="1200" dirty="0"/>
        </a:p>
      </dsp:txBody>
      <dsp:txXfrm>
        <a:off x="1634470" y="0"/>
        <a:ext cx="5909329" cy="1257101"/>
      </dsp:txXfrm>
    </dsp:sp>
    <dsp:sp modelId="{22CECC3D-61AB-4A08-B759-BD807B275B59}">
      <dsp:nvSpPr>
        <dsp:cNvPr id="0" name=""/>
        <dsp:cNvSpPr/>
      </dsp:nvSpPr>
      <dsp:spPr>
        <a:xfrm>
          <a:off x="125710" y="125710"/>
          <a:ext cx="1508760" cy="100568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9000" b="-3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747334-110E-4C93-8CF5-C5A6B23D11F1}">
      <dsp:nvSpPr>
        <dsp:cNvPr id="0" name=""/>
        <dsp:cNvSpPr/>
      </dsp:nvSpPr>
      <dsp:spPr>
        <a:xfrm>
          <a:off x="0" y="1382811"/>
          <a:ext cx="7543800" cy="12571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Pea Color</a:t>
          </a:r>
          <a:endParaRPr lang="en-US" sz="2400" kern="1200" dirty="0"/>
        </a:p>
        <a:p>
          <a:pPr marL="171450" lvl="1" indent="-171450" algn="l" defTabSz="844550">
            <a:lnSpc>
              <a:spcPct val="90000"/>
            </a:lnSpc>
            <a:spcBef>
              <a:spcPct val="0"/>
            </a:spcBef>
            <a:spcAft>
              <a:spcPct val="15000"/>
            </a:spcAft>
            <a:buChar char="••"/>
          </a:pPr>
          <a:r>
            <a:rPr lang="en-US" sz="1900" kern="1200" dirty="0" smtClean="0"/>
            <a:t>Allele 1: Green</a:t>
          </a:r>
          <a:endParaRPr lang="en-US" sz="1900" kern="1200" dirty="0"/>
        </a:p>
        <a:p>
          <a:pPr marL="171450" lvl="1" indent="-171450" algn="l" defTabSz="844550">
            <a:lnSpc>
              <a:spcPct val="90000"/>
            </a:lnSpc>
            <a:spcBef>
              <a:spcPct val="0"/>
            </a:spcBef>
            <a:spcAft>
              <a:spcPct val="15000"/>
            </a:spcAft>
            <a:buChar char="••"/>
          </a:pPr>
          <a:r>
            <a:rPr lang="en-US" sz="1900" kern="1200" dirty="0" smtClean="0"/>
            <a:t>Allele 2:  Yellow</a:t>
          </a:r>
          <a:endParaRPr lang="en-US" sz="1900" kern="1200" dirty="0"/>
        </a:p>
      </dsp:txBody>
      <dsp:txXfrm>
        <a:off x="1634470" y="1382811"/>
        <a:ext cx="5909329" cy="1257101"/>
      </dsp:txXfrm>
    </dsp:sp>
    <dsp:sp modelId="{F6E82DDC-8DA3-4284-859E-D56E7F4404D8}">
      <dsp:nvSpPr>
        <dsp:cNvPr id="0" name=""/>
        <dsp:cNvSpPr/>
      </dsp:nvSpPr>
      <dsp:spPr>
        <a:xfrm>
          <a:off x="125710" y="1508521"/>
          <a:ext cx="1508760" cy="1005681"/>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6000" r="-1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F61B88-B1A8-42F8-83F3-B3AA41345951}">
      <dsp:nvSpPr>
        <dsp:cNvPr id="0" name=""/>
        <dsp:cNvSpPr/>
      </dsp:nvSpPr>
      <dsp:spPr>
        <a:xfrm>
          <a:off x="0" y="2765623"/>
          <a:ext cx="7543800" cy="12571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Pea Plant Height</a:t>
          </a:r>
          <a:endParaRPr lang="en-US" sz="2400" kern="1200" dirty="0"/>
        </a:p>
        <a:p>
          <a:pPr marL="171450" lvl="1" indent="-171450" algn="l" defTabSz="844550">
            <a:lnSpc>
              <a:spcPct val="90000"/>
            </a:lnSpc>
            <a:spcBef>
              <a:spcPct val="0"/>
            </a:spcBef>
            <a:spcAft>
              <a:spcPct val="15000"/>
            </a:spcAft>
            <a:buChar char="••"/>
          </a:pPr>
          <a:r>
            <a:rPr lang="en-US" sz="1900" kern="1200" dirty="0" smtClean="0"/>
            <a:t>Allele 1: Tall</a:t>
          </a:r>
          <a:endParaRPr lang="en-US" sz="1900" kern="1200" dirty="0"/>
        </a:p>
        <a:p>
          <a:pPr marL="171450" lvl="1" indent="-171450" algn="l" defTabSz="844550">
            <a:lnSpc>
              <a:spcPct val="90000"/>
            </a:lnSpc>
            <a:spcBef>
              <a:spcPct val="0"/>
            </a:spcBef>
            <a:spcAft>
              <a:spcPct val="15000"/>
            </a:spcAft>
            <a:buChar char="••"/>
          </a:pPr>
          <a:r>
            <a:rPr lang="en-US" sz="1900" kern="1200" dirty="0" smtClean="0"/>
            <a:t>Allele 2: Short</a:t>
          </a:r>
          <a:endParaRPr lang="en-US" sz="1900" kern="1200" dirty="0"/>
        </a:p>
      </dsp:txBody>
      <dsp:txXfrm>
        <a:off x="1634470" y="2765623"/>
        <a:ext cx="5909329" cy="1257101"/>
      </dsp:txXfrm>
    </dsp:sp>
    <dsp:sp modelId="{BCA30C82-2A14-4FBF-93CC-F9B6BB58542C}">
      <dsp:nvSpPr>
        <dsp:cNvPr id="0" name=""/>
        <dsp:cNvSpPr/>
      </dsp:nvSpPr>
      <dsp:spPr>
        <a:xfrm>
          <a:off x="125710" y="2812649"/>
          <a:ext cx="1508760" cy="116305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69000" b="-6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60BDCB-7264-445B-87C1-4E2F583A0C03}" type="datetimeFigureOut">
              <a:rPr lang="en-US" smtClean="0"/>
              <a:t>2/19/2015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8B9A06-50D9-4714-948B-4A43A5B50B71}" type="slidenum">
              <a:rPr lang="en-US" smtClean="0"/>
              <a:t>‹#›</a:t>
            </a:fld>
            <a:endParaRPr lang="en-US"/>
          </a:p>
        </p:txBody>
      </p:sp>
    </p:spTree>
    <p:extLst>
      <p:ext uri="{BB962C8B-B14F-4D97-AF65-F5344CB8AC3E}">
        <p14:creationId xmlns:p14="http://schemas.microsoft.com/office/powerpoint/2010/main" val="316596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5C44E-7ECF-4B73-842A-44FC01905C29}" type="slidenum">
              <a:rPr lang="en-US" smtClean="0"/>
              <a:pPr/>
              <a:t>26</a:t>
            </a:fld>
            <a:endParaRPr lang="en-US"/>
          </a:p>
        </p:txBody>
      </p:sp>
    </p:spTree>
    <p:extLst>
      <p:ext uri="{BB962C8B-B14F-4D97-AF65-F5344CB8AC3E}">
        <p14:creationId xmlns:p14="http://schemas.microsoft.com/office/powerpoint/2010/main" val="3576573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27F35B11-A047-45C1-A5EB-253462DDF7A5}" type="slidenum">
              <a:rPr lang="en-US" altLang="en-US">
                <a:latin typeface="Arial" panose="020B0604020202020204" pitchFamily="34" charset="0"/>
              </a:rPr>
              <a:pPr/>
              <a:t>113</a:t>
            </a:fld>
            <a:endParaRPr lang="en-US" altLang="en-US">
              <a:latin typeface="Arial" panose="020B0604020202020204" pitchFamily="34"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Arial" panose="020B0604020202020204" pitchFamily="34" charset="0"/>
              </a:rPr>
              <a:t>A pedigree is a chart of the genetic history of family over several generations. Scientists or a genetic counselor would find out about your family history and make this chart to analyze it. For example, a couple might like to know their chances of having a child that has muscular dystrophy.  So the scientists or a genetic counselor would find out who had muscular dystrophy in the mother’s and/or father’s families.  This information would be used to  and then calculate the probability of the couple having a child with MD.</a:t>
            </a:r>
            <a:endParaRPr lang="en-US" altLang="en-US" sz="1000" b="1" smtClean="0">
              <a:latin typeface="Arial" panose="020B0604020202020204" pitchFamily="34" charset="0"/>
            </a:endParaRPr>
          </a:p>
        </p:txBody>
      </p:sp>
    </p:spTree>
    <p:extLst>
      <p:ext uri="{BB962C8B-B14F-4D97-AF65-F5344CB8AC3E}">
        <p14:creationId xmlns:p14="http://schemas.microsoft.com/office/powerpoint/2010/main" val="3044005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0E2298E4-C4D7-4139-B6E9-E7A4B486F330}" type="slidenum">
              <a:rPr lang="en-US" altLang="en-US">
                <a:latin typeface="Arial" panose="020B0604020202020204" pitchFamily="34" charset="0"/>
              </a:rPr>
              <a:pPr/>
              <a:t>114</a:t>
            </a:fld>
            <a:endParaRPr lang="en-US" altLang="en-US">
              <a:latin typeface="Arial" panose="020B0604020202020204"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Arial" panose="020B0604020202020204" pitchFamily="34" charset="0"/>
              </a:rPr>
              <a:t>You must learn the symbols of the pedigree charts before you can start to learn how to interpret it.  These are the symbols that represent a male and a female.</a:t>
            </a:r>
          </a:p>
        </p:txBody>
      </p:sp>
    </p:spTree>
    <p:extLst>
      <p:ext uri="{BB962C8B-B14F-4D97-AF65-F5344CB8AC3E}">
        <p14:creationId xmlns:p14="http://schemas.microsoft.com/office/powerpoint/2010/main" val="215399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C345E1DC-9385-4DE6-B03C-9D07ED9C2D91}" type="slidenum">
              <a:rPr lang="en-US" altLang="en-US">
                <a:latin typeface="Arial" panose="020B0604020202020204" pitchFamily="34" charset="0"/>
              </a:rPr>
              <a:pPr/>
              <a:t>115</a:t>
            </a:fld>
            <a:endParaRPr lang="en-US" altLang="en-US">
              <a:latin typeface="Arial" panose="020B0604020202020204"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Arial" panose="020B0604020202020204" pitchFamily="34" charset="0"/>
              </a:rPr>
              <a:t>These symbols also represent relationships between people. some may have to each other.</a:t>
            </a:r>
          </a:p>
        </p:txBody>
      </p:sp>
    </p:spTree>
    <p:extLst>
      <p:ext uri="{BB962C8B-B14F-4D97-AF65-F5344CB8AC3E}">
        <p14:creationId xmlns:p14="http://schemas.microsoft.com/office/powerpoint/2010/main" val="987964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C345E1DC-9385-4DE6-B03C-9D07ED9C2D91}" type="slidenum">
              <a:rPr lang="en-US" altLang="en-US">
                <a:latin typeface="Arial" panose="020B0604020202020204" pitchFamily="34" charset="0"/>
              </a:rPr>
              <a:pPr/>
              <a:t>116</a:t>
            </a:fld>
            <a:endParaRPr lang="en-US" altLang="en-US">
              <a:latin typeface="Arial" panose="020B0604020202020204"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Arial" panose="020B0604020202020204" pitchFamily="34" charset="0"/>
              </a:rPr>
              <a:t>These symbols also represent relationships between people. some may have to each other.</a:t>
            </a:r>
          </a:p>
        </p:txBody>
      </p:sp>
    </p:spTree>
    <p:extLst>
      <p:ext uri="{BB962C8B-B14F-4D97-AF65-F5344CB8AC3E}">
        <p14:creationId xmlns:p14="http://schemas.microsoft.com/office/powerpoint/2010/main" val="3717615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75AF601D-CF59-441C-BADB-997B5979E0B3}" type="slidenum">
              <a:rPr lang="en-US" altLang="en-US">
                <a:latin typeface="Arial" panose="020B0604020202020204" pitchFamily="34" charset="0"/>
              </a:rPr>
              <a:pPr/>
              <a:t>117</a:t>
            </a:fld>
            <a:endParaRPr lang="en-US" altLang="en-US">
              <a:latin typeface="Arial" panose="020B0604020202020204"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Arial" panose="020B0604020202020204" pitchFamily="34" charset="0"/>
              </a:rPr>
              <a:t>Here are examples of symbols that represent relationships between people.</a:t>
            </a:r>
          </a:p>
        </p:txBody>
      </p:sp>
    </p:spTree>
    <p:extLst>
      <p:ext uri="{BB962C8B-B14F-4D97-AF65-F5344CB8AC3E}">
        <p14:creationId xmlns:p14="http://schemas.microsoft.com/office/powerpoint/2010/main" val="1205606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680E9E1F-4F33-453F-A730-93CF9E9653F1}" type="slidenum">
              <a:rPr lang="en-US" altLang="en-US">
                <a:latin typeface="Arial" panose="020B0604020202020204" pitchFamily="34" charset="0"/>
              </a:rPr>
              <a:pPr/>
              <a:t>118</a:t>
            </a:fld>
            <a:endParaRPr lang="en-US" altLang="en-US">
              <a:latin typeface="Arial" panose="020B0604020202020204"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Arial" panose="020B0604020202020204" pitchFamily="34" charset="0"/>
              </a:rPr>
              <a:t>This is just an example of a pedigree and there can be many more different types.</a:t>
            </a:r>
          </a:p>
        </p:txBody>
      </p:sp>
    </p:spTree>
    <p:extLst>
      <p:ext uri="{BB962C8B-B14F-4D97-AF65-F5344CB8AC3E}">
        <p14:creationId xmlns:p14="http://schemas.microsoft.com/office/powerpoint/2010/main" val="501852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D4CE709B-01F7-4B90-9618-7B190E8DECD9}" type="slidenum">
              <a:rPr lang="en-US" altLang="en-US">
                <a:latin typeface="Arial" panose="020B0604020202020204" pitchFamily="34" charset="0"/>
              </a:rPr>
              <a:pPr/>
              <a:t>119</a:t>
            </a:fld>
            <a:endParaRPr lang="en-US" altLang="en-US">
              <a:latin typeface="Arial"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Arial" panose="020B0604020202020204" pitchFamily="34" charset="0"/>
              </a:rPr>
              <a:t>These are examples of different types of symbols.  These symbols would be the same for males or for females, except for X-linked carrier which is only used for females.  So an affected male would be a square that is filled in completely.  A deceased female would be a circle with a diagonal slash.</a:t>
            </a:r>
          </a:p>
        </p:txBody>
      </p:sp>
    </p:spTree>
    <p:extLst>
      <p:ext uri="{BB962C8B-B14F-4D97-AF65-F5344CB8AC3E}">
        <p14:creationId xmlns:p14="http://schemas.microsoft.com/office/powerpoint/2010/main" val="4040516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A597609B-C024-4D36-B7C3-71FE3CD64892}" type="slidenum">
              <a:rPr lang="en-US" altLang="en-US">
                <a:latin typeface="Arial" panose="020B0604020202020204" pitchFamily="34" charset="0"/>
              </a:rPr>
              <a:pPr/>
              <a:t>121</a:t>
            </a:fld>
            <a:endParaRPr lang="en-US" altLang="en-US">
              <a:latin typeface="Arial" panose="020B0604020202020204"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Arial" panose="020B0604020202020204" pitchFamily="34" charset="0"/>
              </a:rPr>
              <a:t>When interpreting a pedigree chart of a family with a disease like muscular dystrophy, it is important to consider two steps.  The first is to determine if the disorder is autosomal or X-linked.</a:t>
            </a:r>
          </a:p>
          <a:p>
            <a:pPr eaLnBrk="1" hangingPunct="1"/>
            <a:endParaRPr lang="en-US" altLang="en-US" sz="1000" smtClean="0">
              <a:latin typeface="Arial" panose="020B0604020202020204" pitchFamily="34" charset="0"/>
            </a:endParaRPr>
          </a:p>
          <a:p>
            <a:pPr eaLnBrk="1" hangingPunct="1"/>
            <a:r>
              <a:rPr lang="en-US" altLang="en-US" sz="1000" smtClean="0">
                <a:latin typeface="Arial" panose="020B0604020202020204" pitchFamily="34" charset="0"/>
              </a:rPr>
              <a:t>If the disorder is X-linked most of the males will have the disorder because the Y-chromosome cannot mask the affects of an affected X-chromosome.  A female can have the disorder, but it would be a very low percentage.  For a female to be affected, she would have had to receive an affected gene from the mother and the father.  This means that the father would have the disorder and the mother was a carrier.</a:t>
            </a:r>
          </a:p>
          <a:p>
            <a:pPr eaLnBrk="1" hangingPunct="1"/>
            <a:endParaRPr lang="en-US" altLang="en-US" sz="1000" smtClean="0">
              <a:latin typeface="Arial" panose="020B0604020202020204" pitchFamily="34" charset="0"/>
            </a:endParaRPr>
          </a:p>
          <a:p>
            <a:pPr eaLnBrk="1" hangingPunct="1"/>
            <a:r>
              <a:rPr lang="en-US" altLang="en-US" sz="1000" smtClean="0">
                <a:latin typeface="Arial" panose="020B0604020202020204" pitchFamily="34" charset="0"/>
              </a:rPr>
              <a:t>In an autosomal disorder, the disorder is not found on the X or Y chromosome.  It is found on the other 22 chromosomes in the human body.  This means that men and women have an equal chance of having the disorder.  The mother and father can be homozygous dominant, heterozygous, and homozygous recessive.  If a person is homozygous dominant, the person has two of the same dominant genes.  For example if someone is homozygous dominant for being tall it may be represented as TT.  Capital letter always represent a dominant gene.  If a person is heterozygous, this person would have a dominant trait and a recessive trait.  It may be represent as Tt.  The dominant gene will mask the recessive gene, so the person is still tall.  If a person is homozygous recessive, the person has two of the same recessive genes.  For example if someone is homozygous recessive for height, it may be represented as tt.   The tt would mean the person is short.</a:t>
            </a:r>
          </a:p>
        </p:txBody>
      </p:sp>
    </p:spTree>
    <p:extLst>
      <p:ext uri="{BB962C8B-B14F-4D97-AF65-F5344CB8AC3E}">
        <p14:creationId xmlns:p14="http://schemas.microsoft.com/office/powerpoint/2010/main" val="1344737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9A5D2AE3-0A90-4E22-99B5-E59D7FF61D6F}" type="slidenum">
              <a:rPr lang="en-US" altLang="en-US">
                <a:latin typeface="Arial" panose="020B0604020202020204" pitchFamily="34" charset="0"/>
              </a:rPr>
              <a:pPr/>
              <a:t>122</a:t>
            </a:fld>
            <a:endParaRPr lang="en-US" altLang="en-US">
              <a:latin typeface="Arial" panose="020B0604020202020204"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Arial" panose="020B0604020202020204" pitchFamily="34" charset="0"/>
              </a:rPr>
              <a:t>Take a minute and try to decide if this slide is autosomal or X-linked.</a:t>
            </a:r>
          </a:p>
        </p:txBody>
      </p:sp>
    </p:spTree>
    <p:extLst>
      <p:ext uri="{BB962C8B-B14F-4D97-AF65-F5344CB8AC3E}">
        <p14:creationId xmlns:p14="http://schemas.microsoft.com/office/powerpoint/2010/main" val="1584491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4F4852F0-C14A-4735-B11B-F11315B40345}" type="slidenum">
              <a:rPr lang="en-US" altLang="en-US">
                <a:latin typeface="Arial" panose="020B0604020202020204" pitchFamily="34" charset="0"/>
              </a:rPr>
              <a:pPr/>
              <a:t>123</a:t>
            </a:fld>
            <a:endParaRPr lang="en-US" altLang="en-US">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Arial" panose="020B0604020202020204" pitchFamily="34" charset="0"/>
              </a:rPr>
              <a:t>It is autosomal because it is 50/50 men to women with the disorder, if it was X-linked most of the men in the diagram would have the disorder.</a:t>
            </a:r>
          </a:p>
          <a:p>
            <a:pPr eaLnBrk="1" hangingPunct="1"/>
            <a:r>
              <a:rPr lang="en-US" altLang="en-US" sz="1000" smtClean="0">
                <a:latin typeface="Arial" panose="020B0604020202020204" pitchFamily="34" charset="0"/>
              </a:rPr>
              <a:t>Make sure you count the number of men with the disorder and the number of women with the disorder.  In this pedigree, 3 men and 3 women have the disorder.</a:t>
            </a:r>
            <a:endParaRPr lang="en-US" altLang="en-US" sz="1000" b="1" smtClean="0">
              <a:latin typeface="Arial" panose="020B0604020202020204" pitchFamily="34" charset="0"/>
            </a:endParaRPr>
          </a:p>
        </p:txBody>
      </p:sp>
    </p:spTree>
    <p:extLst>
      <p:ext uri="{BB962C8B-B14F-4D97-AF65-F5344CB8AC3E}">
        <p14:creationId xmlns:p14="http://schemas.microsoft.com/office/powerpoint/2010/main" val="2388989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5C44E-7ECF-4B73-842A-44FC01905C29}" type="slidenum">
              <a:rPr lang="en-US" smtClean="0"/>
              <a:pPr/>
              <a:t>27</a:t>
            </a:fld>
            <a:endParaRPr lang="en-US"/>
          </a:p>
        </p:txBody>
      </p:sp>
    </p:spTree>
    <p:extLst>
      <p:ext uri="{BB962C8B-B14F-4D97-AF65-F5344CB8AC3E}">
        <p14:creationId xmlns:p14="http://schemas.microsoft.com/office/powerpoint/2010/main" val="15124689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9A5D2AE3-0A90-4E22-99B5-E59D7FF61D6F}" type="slidenum">
              <a:rPr lang="en-US" altLang="en-US">
                <a:latin typeface="Arial" panose="020B0604020202020204" pitchFamily="34" charset="0"/>
              </a:rPr>
              <a:pPr/>
              <a:t>124</a:t>
            </a:fld>
            <a:endParaRPr lang="en-US" altLang="en-US">
              <a:latin typeface="Arial" panose="020B0604020202020204"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Arial" panose="020B0604020202020204" pitchFamily="34" charset="0"/>
              </a:rPr>
              <a:t>Take a minute and try to decide if this slide is autosomal or X-linked.</a:t>
            </a:r>
          </a:p>
        </p:txBody>
      </p:sp>
    </p:spTree>
    <p:extLst>
      <p:ext uri="{BB962C8B-B14F-4D97-AF65-F5344CB8AC3E}">
        <p14:creationId xmlns:p14="http://schemas.microsoft.com/office/powerpoint/2010/main" val="1507574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4F4852F0-C14A-4735-B11B-F11315B40345}" type="slidenum">
              <a:rPr lang="en-US" altLang="en-US">
                <a:latin typeface="Arial" panose="020B0604020202020204" pitchFamily="34" charset="0"/>
              </a:rPr>
              <a:pPr/>
              <a:t>125</a:t>
            </a:fld>
            <a:endParaRPr lang="en-US" altLang="en-US">
              <a:latin typeface="Arial" panose="020B0604020202020204"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Arial" panose="020B0604020202020204" pitchFamily="34" charset="0"/>
              </a:rPr>
              <a:t>It is autosomal because it is 50/50 men to women with the disorder, if it was X-linked most of the men in the diagram would have the disorder.</a:t>
            </a:r>
          </a:p>
          <a:p>
            <a:pPr eaLnBrk="1" hangingPunct="1"/>
            <a:r>
              <a:rPr lang="en-US" altLang="en-US" sz="1000" smtClean="0">
                <a:latin typeface="Arial" panose="020B0604020202020204" pitchFamily="34" charset="0"/>
              </a:rPr>
              <a:t>Make sure you count the number of men with the disorder and the number of women with the disorder.  In this pedigree, 3 men and 3 women have the disorder.</a:t>
            </a:r>
            <a:endParaRPr lang="en-US" altLang="en-US" sz="1000" b="1" smtClean="0">
              <a:latin typeface="Arial" panose="020B0604020202020204" pitchFamily="34" charset="0"/>
            </a:endParaRPr>
          </a:p>
        </p:txBody>
      </p:sp>
    </p:spTree>
    <p:extLst>
      <p:ext uri="{BB962C8B-B14F-4D97-AF65-F5344CB8AC3E}">
        <p14:creationId xmlns:p14="http://schemas.microsoft.com/office/powerpoint/2010/main" val="576034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901C6BE1-16FA-4B15-A72F-92D0789D53B6}" type="slidenum">
              <a:rPr lang="en-US" altLang="en-US">
                <a:latin typeface="Arial" panose="020B0604020202020204" pitchFamily="34" charset="0"/>
              </a:rPr>
              <a:pPr/>
              <a:t>126</a:t>
            </a:fld>
            <a:endParaRPr lang="en-US" altLang="en-US">
              <a:latin typeface="Arial" panose="020B0604020202020204"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Arial" panose="020B0604020202020204" pitchFamily="34" charset="0"/>
              </a:rPr>
              <a:t>The second step is to determine if the disorder is dominant or recessive.  It is important to find out if a disorder is dominant or recessive.  For example, Huntington’s disease is a dominant disorder.  If you have only one dominant gene you will have Huntington’s disease, which is a lethal disorder.  The disorder does not show up until a person is in their middle ages such as 45.  It will quickly decrease their motor skills and the brain will begin to deteriorate.</a:t>
            </a:r>
          </a:p>
          <a:p>
            <a:pPr eaLnBrk="1" hangingPunct="1"/>
            <a:endParaRPr lang="en-US" altLang="en-US" sz="1000" smtClean="0">
              <a:latin typeface="Arial" panose="020B0604020202020204" pitchFamily="34" charset="0"/>
            </a:endParaRPr>
          </a:p>
          <a:p>
            <a:pPr eaLnBrk="1" hangingPunct="1"/>
            <a:r>
              <a:rPr lang="en-US" altLang="en-US" sz="1000" smtClean="0">
                <a:latin typeface="Arial" panose="020B0604020202020204" pitchFamily="34" charset="0"/>
              </a:rPr>
              <a:t>If a disorder is dominant, one parent must have the disorder (either homozygous dominant (TT) or heterozygous recessive (Tt).  Both parents do </a:t>
            </a:r>
            <a:r>
              <a:rPr lang="en-US" altLang="en-US" smtClean="0">
                <a:latin typeface="Arial" panose="020B0604020202020204" pitchFamily="34" charset="0"/>
              </a:rPr>
              <a:t>not have to have the disorder</a:t>
            </a:r>
            <a:r>
              <a:rPr lang="en-US" altLang="en-US" sz="1000" smtClean="0">
                <a:latin typeface="Arial" panose="020B0604020202020204" pitchFamily="34" charset="0"/>
              </a:rPr>
              <a:t>.  One parent might not have the disorder or be a carrier.  If a disease is dominant, it does not skip a generation unless one parent is heterozygous dominant (Tt) and the other parent is homozygous recessive (tt).  In this case the child has a chance of not receiving the dominant gene.</a:t>
            </a:r>
          </a:p>
          <a:p>
            <a:pPr eaLnBrk="1" hangingPunct="1"/>
            <a:endParaRPr lang="en-US" altLang="en-US" sz="1000" smtClean="0">
              <a:latin typeface="Arial" panose="020B0604020202020204" pitchFamily="34" charset="0"/>
            </a:endParaRPr>
          </a:p>
          <a:p>
            <a:pPr eaLnBrk="1" hangingPunct="1"/>
            <a:r>
              <a:rPr lang="en-US" altLang="en-US" sz="1000" smtClean="0">
                <a:latin typeface="Arial" panose="020B0604020202020204" pitchFamily="34" charset="0"/>
              </a:rPr>
              <a:t>If the disorder is recessive, a parent does not have to have the disorder, but could still pass it to their offspring.  This would happen when a parent is heterozygous recessive (Tt) and passes on the recessive (t) gene.  This means this disorder can skip generations.  An example of a recessive disorder would be sickle cell anemia. </a:t>
            </a:r>
          </a:p>
          <a:p>
            <a:pPr eaLnBrk="1" hangingPunct="1"/>
            <a:endParaRPr lang="en-US" altLang="en-US" sz="1000" smtClean="0">
              <a:latin typeface="Arial" panose="020B0604020202020204" pitchFamily="34" charset="0"/>
            </a:endParaRPr>
          </a:p>
        </p:txBody>
      </p:sp>
    </p:spTree>
    <p:extLst>
      <p:ext uri="{BB962C8B-B14F-4D97-AF65-F5344CB8AC3E}">
        <p14:creationId xmlns:p14="http://schemas.microsoft.com/office/powerpoint/2010/main" val="540051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18CDB7E6-5E82-4746-9781-158213AFF43E}" type="slidenum">
              <a:rPr lang="en-US" altLang="en-US">
                <a:latin typeface="Arial" panose="020B0604020202020204" pitchFamily="34" charset="0"/>
              </a:rPr>
              <a:pPr/>
              <a:t>127</a:t>
            </a:fld>
            <a:endParaRPr lang="en-US" altLang="en-US">
              <a:latin typeface="Arial" panose="020B0604020202020204"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Arial" panose="020B0604020202020204" pitchFamily="34" charset="0"/>
              </a:rPr>
              <a:t>Is this pedigree dominant or recessive?</a:t>
            </a:r>
          </a:p>
        </p:txBody>
      </p:sp>
    </p:spTree>
    <p:extLst>
      <p:ext uri="{BB962C8B-B14F-4D97-AF65-F5344CB8AC3E}">
        <p14:creationId xmlns:p14="http://schemas.microsoft.com/office/powerpoint/2010/main" val="2910392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201223BA-EC89-4C88-BE9E-2A9F47BF3746}" type="slidenum">
              <a:rPr lang="en-US" altLang="en-US">
                <a:latin typeface="Arial" panose="020B0604020202020204" pitchFamily="34" charset="0"/>
              </a:rPr>
              <a:pPr/>
              <a:t>128</a:t>
            </a:fld>
            <a:endParaRPr lang="en-US" altLang="en-US">
              <a:latin typeface="Arial" panose="020B0604020202020204"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Arial" panose="020B0604020202020204" pitchFamily="34" charset="0"/>
              </a:rPr>
              <a:t>It is dominant because a parent in every generation have the disorder.  Remember if a parent in every generation has the disorder, the disorder has not skipped a generation.  If the disorder has not skipped a generation the disorder is dominant</a:t>
            </a:r>
            <a:r>
              <a:rPr lang="en-US" altLang="en-US" smtClean="0">
                <a:latin typeface="Arial" panose="020B0604020202020204" pitchFamily="34" charset="0"/>
              </a:rPr>
              <a:t>.</a:t>
            </a:r>
          </a:p>
          <a:p>
            <a:pPr eaLnBrk="1" hangingPunct="1"/>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14786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484FB250-6ACF-41BD-980D-B49AF5359EE1}" type="slidenum">
              <a:rPr lang="en-US" altLang="en-US">
                <a:latin typeface="Arial" panose="020B0604020202020204" pitchFamily="34" charset="0"/>
              </a:rPr>
              <a:pPr/>
              <a:t>129</a:t>
            </a:fld>
            <a:endParaRPr lang="en-US" altLang="en-US">
              <a:latin typeface="Arial" panose="020B0604020202020204"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Arial" panose="020B0604020202020204" pitchFamily="34" charset="0"/>
              </a:rPr>
              <a:t>Is this pedigree dominant or recessive?</a:t>
            </a:r>
          </a:p>
          <a:p>
            <a:pPr eaLnBrk="1" hangingPunct="1"/>
            <a:endParaRPr lang="en-US" altLang="en-US" sz="1000" smtClean="0">
              <a:latin typeface="Arial" panose="020B0604020202020204" pitchFamily="34" charset="0"/>
            </a:endParaRPr>
          </a:p>
        </p:txBody>
      </p:sp>
    </p:spTree>
    <p:extLst>
      <p:ext uri="{BB962C8B-B14F-4D97-AF65-F5344CB8AC3E}">
        <p14:creationId xmlns:p14="http://schemas.microsoft.com/office/powerpoint/2010/main" val="4069863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627F586C-BC75-4021-B031-24735601C45D}" type="slidenum">
              <a:rPr lang="en-US" altLang="en-US">
                <a:latin typeface="Arial" panose="020B0604020202020204" pitchFamily="34" charset="0"/>
              </a:rPr>
              <a:pPr/>
              <a:t>130</a:t>
            </a:fld>
            <a:endParaRPr lang="en-US" altLang="en-US">
              <a:latin typeface="Arial" panose="020B0604020202020204"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Arial" panose="020B0604020202020204" pitchFamily="34" charset="0"/>
              </a:rPr>
              <a:t>It is recessive because a parent in every generation does not have the disorder.  Remember the disorder can skipped a generation if the disorder is recessive.  The parents can be heterozygous and be carriers of the disorder but not have the symptoms of the disorder</a:t>
            </a:r>
            <a:r>
              <a:rPr lang="en-US" altLang="en-US" smtClean="0">
                <a:latin typeface="Arial" panose="020B0604020202020204" pitchFamily="34" charset="0"/>
              </a:rPr>
              <a:t>.</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29979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D6D2862B-A693-4BA2-A3DB-648AE79CA3F1}" type="slidenum">
              <a:rPr lang="en-US" altLang="en-US">
                <a:latin typeface="Arial" panose="020B0604020202020204" pitchFamily="34" charset="0"/>
              </a:rPr>
              <a:pPr/>
              <a:t>131</a:t>
            </a:fld>
            <a:endParaRPr lang="en-US" altLang="en-US">
              <a:latin typeface="Arial" panose="020B060402020202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smtClean="0">
                <a:latin typeface="Arial" panose="020B0604020202020204" pitchFamily="34" charset="0"/>
              </a:rPr>
              <a:t>This summary will help reiterate the important parts of this lesson.</a:t>
            </a:r>
          </a:p>
          <a:p>
            <a:pPr eaLnBrk="1" hangingPunct="1"/>
            <a:endParaRPr lang="en-US" altLang="en-US" sz="1000" smtClean="0">
              <a:latin typeface="Arial" panose="020B0604020202020204" pitchFamily="34" charset="0"/>
            </a:endParaRPr>
          </a:p>
          <a:p>
            <a:pPr eaLnBrk="1" hangingPunct="1"/>
            <a:r>
              <a:rPr lang="en-US" altLang="en-US" sz="1000" i="1" smtClean="0">
                <a:latin typeface="Arial" panose="020B0604020202020204" pitchFamily="34" charset="0"/>
              </a:rPr>
              <a:t>[Created by Lauren Almaguer, CDC Science Ambassador, 2004.]</a:t>
            </a:r>
          </a:p>
        </p:txBody>
      </p:sp>
    </p:spTree>
    <p:extLst>
      <p:ext uri="{BB962C8B-B14F-4D97-AF65-F5344CB8AC3E}">
        <p14:creationId xmlns:p14="http://schemas.microsoft.com/office/powerpoint/2010/main" val="767360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5C44E-7ECF-4B73-842A-44FC01905C29}" type="slidenum">
              <a:rPr lang="en-US" smtClean="0"/>
              <a:pPr/>
              <a:t>28</a:t>
            </a:fld>
            <a:endParaRPr lang="en-US"/>
          </a:p>
        </p:txBody>
      </p:sp>
    </p:spTree>
    <p:extLst>
      <p:ext uri="{BB962C8B-B14F-4D97-AF65-F5344CB8AC3E}">
        <p14:creationId xmlns:p14="http://schemas.microsoft.com/office/powerpoint/2010/main" val="2628788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5C44E-7ECF-4B73-842A-44FC01905C29}" type="slidenum">
              <a:rPr lang="en-US" smtClean="0"/>
              <a:pPr/>
              <a:t>29</a:t>
            </a:fld>
            <a:endParaRPr lang="en-US"/>
          </a:p>
        </p:txBody>
      </p:sp>
    </p:spTree>
    <p:extLst>
      <p:ext uri="{BB962C8B-B14F-4D97-AF65-F5344CB8AC3E}">
        <p14:creationId xmlns:p14="http://schemas.microsoft.com/office/powerpoint/2010/main" val="2985857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5C44E-7ECF-4B73-842A-44FC01905C29}" type="slidenum">
              <a:rPr lang="en-US" smtClean="0"/>
              <a:pPr/>
              <a:t>34</a:t>
            </a:fld>
            <a:endParaRPr lang="en-US"/>
          </a:p>
        </p:txBody>
      </p:sp>
    </p:spTree>
    <p:extLst>
      <p:ext uri="{BB962C8B-B14F-4D97-AF65-F5344CB8AC3E}">
        <p14:creationId xmlns:p14="http://schemas.microsoft.com/office/powerpoint/2010/main" val="2327938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5C44E-7ECF-4B73-842A-44FC01905C29}" type="slidenum">
              <a:rPr lang="en-US" smtClean="0"/>
              <a:pPr/>
              <a:t>35</a:t>
            </a:fld>
            <a:endParaRPr lang="en-US"/>
          </a:p>
        </p:txBody>
      </p:sp>
    </p:spTree>
    <p:extLst>
      <p:ext uri="{BB962C8B-B14F-4D97-AF65-F5344CB8AC3E}">
        <p14:creationId xmlns:p14="http://schemas.microsoft.com/office/powerpoint/2010/main" val="3684851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5C44E-7ECF-4B73-842A-44FC01905C29}" type="slidenum">
              <a:rPr lang="en-US" smtClean="0"/>
              <a:pPr/>
              <a:t>37</a:t>
            </a:fld>
            <a:endParaRPr lang="en-US"/>
          </a:p>
        </p:txBody>
      </p:sp>
    </p:spTree>
    <p:extLst>
      <p:ext uri="{BB962C8B-B14F-4D97-AF65-F5344CB8AC3E}">
        <p14:creationId xmlns:p14="http://schemas.microsoft.com/office/powerpoint/2010/main" val="1941907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5C44E-7ECF-4B73-842A-44FC01905C29}" type="slidenum">
              <a:rPr lang="en-US" smtClean="0"/>
              <a:pPr/>
              <a:t>39</a:t>
            </a:fld>
            <a:endParaRPr lang="en-US"/>
          </a:p>
        </p:txBody>
      </p:sp>
    </p:spTree>
    <p:extLst>
      <p:ext uri="{BB962C8B-B14F-4D97-AF65-F5344CB8AC3E}">
        <p14:creationId xmlns:p14="http://schemas.microsoft.com/office/powerpoint/2010/main" val="2511580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Verdana" panose="020B0604030504040204" pitchFamily="34" charset="0"/>
              </a:defRPr>
            </a:lvl1pPr>
            <a:lvl2pPr marL="742950" indent="-285750" defTabSz="931863">
              <a:defRPr>
                <a:solidFill>
                  <a:schemeClr val="tx1"/>
                </a:solidFill>
                <a:latin typeface="Verdana" panose="020B0604030504040204" pitchFamily="34" charset="0"/>
              </a:defRPr>
            </a:lvl2pPr>
            <a:lvl3pPr marL="1143000" indent="-228600" defTabSz="931863">
              <a:defRPr>
                <a:solidFill>
                  <a:schemeClr val="tx1"/>
                </a:solidFill>
                <a:latin typeface="Verdana" panose="020B0604030504040204" pitchFamily="34" charset="0"/>
              </a:defRPr>
            </a:lvl3pPr>
            <a:lvl4pPr marL="1600200" indent="-228600" defTabSz="931863">
              <a:defRPr>
                <a:solidFill>
                  <a:schemeClr val="tx1"/>
                </a:solidFill>
                <a:latin typeface="Verdana" panose="020B0604030504040204" pitchFamily="34" charset="0"/>
              </a:defRPr>
            </a:lvl4pPr>
            <a:lvl5pPr marL="2057400" indent="-228600" defTabSz="931863">
              <a:defRPr>
                <a:solidFill>
                  <a:schemeClr val="tx1"/>
                </a:solidFill>
                <a:latin typeface="Verdana" panose="020B0604030504040204" pitchFamily="34" charset="0"/>
              </a:defRPr>
            </a:lvl5pPr>
            <a:lvl6pPr marL="2514600" indent="-228600" defTabSz="931863" eaLnBrk="0" fontAlgn="base" hangingPunct="0">
              <a:spcBef>
                <a:spcPct val="0"/>
              </a:spcBef>
              <a:spcAft>
                <a:spcPct val="0"/>
              </a:spcAft>
              <a:defRPr>
                <a:solidFill>
                  <a:schemeClr val="tx1"/>
                </a:solidFill>
                <a:latin typeface="Verdana" panose="020B0604030504040204" pitchFamily="34" charset="0"/>
              </a:defRPr>
            </a:lvl6pPr>
            <a:lvl7pPr marL="2971800" indent="-228600" defTabSz="931863" eaLnBrk="0" fontAlgn="base" hangingPunct="0">
              <a:spcBef>
                <a:spcPct val="0"/>
              </a:spcBef>
              <a:spcAft>
                <a:spcPct val="0"/>
              </a:spcAft>
              <a:defRPr>
                <a:solidFill>
                  <a:schemeClr val="tx1"/>
                </a:solidFill>
                <a:latin typeface="Verdana" panose="020B0604030504040204" pitchFamily="34" charset="0"/>
              </a:defRPr>
            </a:lvl7pPr>
            <a:lvl8pPr marL="3429000" indent="-228600" defTabSz="931863" eaLnBrk="0" fontAlgn="base" hangingPunct="0">
              <a:spcBef>
                <a:spcPct val="0"/>
              </a:spcBef>
              <a:spcAft>
                <a:spcPct val="0"/>
              </a:spcAft>
              <a:defRPr>
                <a:solidFill>
                  <a:schemeClr val="tx1"/>
                </a:solidFill>
                <a:latin typeface="Verdana" panose="020B0604030504040204" pitchFamily="34" charset="0"/>
              </a:defRPr>
            </a:lvl8pPr>
            <a:lvl9pPr marL="3886200" indent="-228600" defTabSz="931863" eaLnBrk="0" fontAlgn="base" hangingPunct="0">
              <a:spcBef>
                <a:spcPct val="0"/>
              </a:spcBef>
              <a:spcAft>
                <a:spcPct val="0"/>
              </a:spcAft>
              <a:defRPr>
                <a:solidFill>
                  <a:schemeClr val="tx1"/>
                </a:solidFill>
                <a:latin typeface="Verdana" panose="020B0604030504040204" pitchFamily="34" charset="0"/>
              </a:defRPr>
            </a:lvl9pPr>
          </a:lstStyle>
          <a:p>
            <a:fld id="{2765348C-92A5-4BA7-B9EA-40328EF0921D}" type="slidenum">
              <a:rPr lang="en-US" altLang="en-US">
                <a:latin typeface="Arial" panose="020B0604020202020204" pitchFamily="34" charset="0"/>
              </a:rPr>
              <a:pPr/>
              <a:t>111</a:t>
            </a:fld>
            <a:endParaRPr lang="en-US" altLang="en-US">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A </a:t>
            </a:r>
            <a:r>
              <a:rPr lang="en-US" altLang="en-US" sz="1000" smtClean="0">
                <a:latin typeface="Arial" panose="020B0604020202020204" pitchFamily="34" charset="0"/>
              </a:rPr>
              <a:t>quick refresher for the teacher on important terms:</a:t>
            </a:r>
          </a:p>
          <a:p>
            <a:pPr eaLnBrk="1" hangingPunct="1"/>
            <a:endParaRPr lang="en-US" altLang="en-US" sz="1000" smtClean="0">
              <a:latin typeface="Arial" panose="020B0604020202020204" pitchFamily="34" charset="0"/>
            </a:endParaRPr>
          </a:p>
          <a:p>
            <a:pPr eaLnBrk="1" hangingPunct="1"/>
            <a:r>
              <a:rPr lang="en-US" altLang="en-US" sz="1000" smtClean="0">
                <a:latin typeface="Arial" panose="020B0604020202020204" pitchFamily="34" charset="0"/>
              </a:rPr>
              <a:t>Autosomal gene- a gene found on any chromosome except for the sex chromosome.  These are chromosomes numbered 1-22.   </a:t>
            </a:r>
          </a:p>
          <a:p>
            <a:pPr eaLnBrk="1" hangingPunct="1"/>
            <a:endParaRPr lang="en-US" altLang="en-US" sz="1000" smtClean="0">
              <a:latin typeface="Arial" panose="020B0604020202020204" pitchFamily="34" charset="0"/>
            </a:endParaRPr>
          </a:p>
          <a:p>
            <a:pPr eaLnBrk="1" hangingPunct="1"/>
            <a:r>
              <a:rPr lang="en-US" altLang="en-US" sz="1000" smtClean="0">
                <a:latin typeface="Arial" panose="020B0604020202020204" pitchFamily="34" charset="0"/>
              </a:rPr>
              <a:t>X-linked gene- a gene found on a chromosome designated as a sex chromosome (X or Y). </a:t>
            </a:r>
          </a:p>
          <a:p>
            <a:pPr eaLnBrk="1" hangingPunct="1"/>
            <a:endParaRPr lang="en-US" altLang="en-US" sz="1000" smtClean="0">
              <a:latin typeface="Arial" panose="020B0604020202020204" pitchFamily="34" charset="0"/>
            </a:endParaRPr>
          </a:p>
          <a:p>
            <a:pPr eaLnBrk="1" hangingPunct="1"/>
            <a:r>
              <a:rPr lang="en-US" altLang="en-US" sz="1000" smtClean="0">
                <a:latin typeface="Arial" panose="020B0604020202020204" pitchFamily="34" charset="0"/>
              </a:rPr>
              <a:t>Dominant- Refers to an allele that is expressed phenotypically and masks any recessive counterpart.</a:t>
            </a:r>
          </a:p>
          <a:p>
            <a:pPr eaLnBrk="1" hangingPunct="1"/>
            <a:endParaRPr lang="en-US" altLang="en-US" sz="1000" smtClean="0">
              <a:latin typeface="Arial" panose="020B0604020202020204" pitchFamily="34" charset="0"/>
            </a:endParaRPr>
          </a:p>
          <a:p>
            <a:pPr eaLnBrk="1" hangingPunct="1"/>
            <a:r>
              <a:rPr lang="en-US" altLang="en-US" sz="1000" smtClean="0">
                <a:latin typeface="Arial" panose="020B0604020202020204" pitchFamily="34" charset="0"/>
              </a:rPr>
              <a:t>Recessive- An allele that is not phenotypically expressed when its counterpart is dominant.</a:t>
            </a:r>
          </a:p>
        </p:txBody>
      </p:sp>
    </p:spTree>
    <p:extLst>
      <p:ext uri="{BB962C8B-B14F-4D97-AF65-F5344CB8AC3E}">
        <p14:creationId xmlns:p14="http://schemas.microsoft.com/office/powerpoint/2010/main" val="16960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A7EC82-8061-4D26-BF79-6B1E741D501C}"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713E5-3E4F-46D1-9862-E1849EAB21F7}"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6800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A7EC82-8061-4D26-BF79-6B1E741D501C}"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713E5-3E4F-46D1-9862-E1849EAB21F7}" type="slidenum">
              <a:rPr lang="en-US" smtClean="0"/>
              <a:t>‹#›</a:t>
            </a:fld>
            <a:endParaRPr lang="en-US"/>
          </a:p>
        </p:txBody>
      </p:sp>
    </p:spTree>
    <p:extLst>
      <p:ext uri="{BB962C8B-B14F-4D97-AF65-F5344CB8AC3E}">
        <p14:creationId xmlns:p14="http://schemas.microsoft.com/office/powerpoint/2010/main" val="3115198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A7EC82-8061-4D26-BF79-6B1E741D501C}"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713E5-3E4F-46D1-9862-E1849EAB21F7}" type="slidenum">
              <a:rPr lang="en-US" smtClean="0"/>
              <a:t>‹#›</a:t>
            </a:fld>
            <a:endParaRPr lang="en-US"/>
          </a:p>
        </p:txBody>
      </p:sp>
    </p:spTree>
    <p:extLst>
      <p:ext uri="{BB962C8B-B14F-4D97-AF65-F5344CB8AC3E}">
        <p14:creationId xmlns:p14="http://schemas.microsoft.com/office/powerpoint/2010/main" val="1868745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A7EC82-8061-4D26-BF79-6B1E741D501C}"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713E5-3E4F-46D1-9862-E1849EAB21F7}" type="slidenum">
              <a:rPr lang="en-US" smtClean="0"/>
              <a:t>‹#›</a:t>
            </a:fld>
            <a:endParaRPr lang="en-US"/>
          </a:p>
        </p:txBody>
      </p:sp>
    </p:spTree>
    <p:extLst>
      <p:ext uri="{BB962C8B-B14F-4D97-AF65-F5344CB8AC3E}">
        <p14:creationId xmlns:p14="http://schemas.microsoft.com/office/powerpoint/2010/main" val="71697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7EC82-8061-4D26-BF79-6B1E741D501C}" type="datetimeFigureOut">
              <a:rPr lang="en-US" smtClean="0"/>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713E5-3E4F-46D1-9862-E1849EAB21F7}"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255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A7EC82-8061-4D26-BF79-6B1E741D501C}" type="datetimeFigureOut">
              <a:rPr lang="en-US" smtClean="0"/>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713E5-3E4F-46D1-9862-E1849EAB21F7}" type="slidenum">
              <a:rPr lang="en-US" smtClean="0"/>
              <a:t>‹#›</a:t>
            </a:fld>
            <a:endParaRPr lang="en-US"/>
          </a:p>
        </p:txBody>
      </p:sp>
    </p:spTree>
    <p:extLst>
      <p:ext uri="{BB962C8B-B14F-4D97-AF65-F5344CB8AC3E}">
        <p14:creationId xmlns:p14="http://schemas.microsoft.com/office/powerpoint/2010/main" val="396229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A7EC82-8061-4D26-BF79-6B1E741D501C}" type="datetimeFigureOut">
              <a:rPr lang="en-US" smtClean="0"/>
              <a:t>2/19/2015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1713E5-3E4F-46D1-9862-E1849EAB21F7}" type="slidenum">
              <a:rPr lang="en-US" smtClean="0"/>
              <a:t>‹#›</a:t>
            </a:fld>
            <a:endParaRPr lang="en-US"/>
          </a:p>
        </p:txBody>
      </p:sp>
    </p:spTree>
    <p:extLst>
      <p:ext uri="{BB962C8B-B14F-4D97-AF65-F5344CB8AC3E}">
        <p14:creationId xmlns:p14="http://schemas.microsoft.com/office/powerpoint/2010/main" val="168574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A7EC82-8061-4D26-BF79-6B1E741D501C}" type="datetimeFigureOut">
              <a:rPr lang="en-US" smtClean="0"/>
              <a:t>2/19/2015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1713E5-3E4F-46D1-9862-E1849EAB21F7}" type="slidenum">
              <a:rPr lang="en-US" smtClean="0"/>
              <a:t>‹#›</a:t>
            </a:fld>
            <a:endParaRPr lang="en-US"/>
          </a:p>
        </p:txBody>
      </p:sp>
    </p:spTree>
    <p:extLst>
      <p:ext uri="{BB962C8B-B14F-4D97-AF65-F5344CB8AC3E}">
        <p14:creationId xmlns:p14="http://schemas.microsoft.com/office/powerpoint/2010/main" val="60406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1A7EC82-8061-4D26-BF79-6B1E741D501C}" type="datetimeFigureOut">
              <a:rPr lang="en-US" smtClean="0"/>
              <a:t>2/19/2015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71713E5-3E4F-46D1-9862-E1849EAB21F7}" type="slidenum">
              <a:rPr lang="en-US" smtClean="0"/>
              <a:t>‹#›</a:t>
            </a:fld>
            <a:endParaRPr lang="en-US"/>
          </a:p>
        </p:txBody>
      </p:sp>
    </p:spTree>
    <p:extLst>
      <p:ext uri="{BB962C8B-B14F-4D97-AF65-F5344CB8AC3E}">
        <p14:creationId xmlns:p14="http://schemas.microsoft.com/office/powerpoint/2010/main" val="143479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1A7EC82-8061-4D26-BF79-6B1E741D501C}" type="datetimeFigureOut">
              <a:rPr lang="en-US" smtClean="0"/>
              <a:t>2/19/2015</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71713E5-3E4F-46D1-9862-E1849EAB21F7}" type="slidenum">
              <a:rPr lang="en-US" smtClean="0"/>
              <a:t>‹#›</a:t>
            </a:fld>
            <a:endParaRPr lang="en-US"/>
          </a:p>
        </p:txBody>
      </p:sp>
    </p:spTree>
    <p:extLst>
      <p:ext uri="{BB962C8B-B14F-4D97-AF65-F5344CB8AC3E}">
        <p14:creationId xmlns:p14="http://schemas.microsoft.com/office/powerpoint/2010/main" val="1886889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7EC82-8061-4D26-BF79-6B1E741D501C}" type="datetimeFigureOut">
              <a:rPr lang="en-US" smtClean="0"/>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1713E5-3E4F-46D1-9862-E1849EAB21F7}" type="slidenum">
              <a:rPr lang="en-US" smtClean="0"/>
              <a:t>‹#›</a:t>
            </a:fld>
            <a:endParaRPr lang="en-US"/>
          </a:p>
        </p:txBody>
      </p:sp>
    </p:spTree>
    <p:extLst>
      <p:ext uri="{BB962C8B-B14F-4D97-AF65-F5344CB8AC3E}">
        <p14:creationId xmlns:p14="http://schemas.microsoft.com/office/powerpoint/2010/main" val="1077586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1A7EC82-8061-4D26-BF79-6B1E741D501C}" type="datetimeFigureOut">
              <a:rPr lang="en-US" smtClean="0"/>
              <a:t>2/19/2015</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71713E5-3E4F-46D1-9862-E1849EAB21F7}"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3072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2" Type="http://schemas.openxmlformats.org/officeDocument/2006/relationships/hyperlink" Target="http://learn.genetics.utah.edu/content/disorders/"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vA8aMpHwYh0"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bbc.com/future/story/20130712-genetic-portraits-of-families"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GTiOETaZg4w"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Unit 06 </a:t>
            </a:r>
            <a:endParaRPr lang="en-US" dirty="0"/>
          </a:p>
        </p:txBody>
      </p:sp>
      <p:sp>
        <p:nvSpPr>
          <p:cNvPr id="5" name="Subtitle 4"/>
          <p:cNvSpPr>
            <a:spLocks noGrp="1"/>
          </p:cNvSpPr>
          <p:nvPr>
            <p:ph type="subTitle" idx="1"/>
          </p:nvPr>
        </p:nvSpPr>
        <p:spPr/>
        <p:txBody>
          <a:bodyPr/>
          <a:lstStyle/>
          <a:p>
            <a:r>
              <a:rPr lang="en-US" dirty="0" smtClean="0"/>
              <a:t>Mendelian Genetics and meiosis</a:t>
            </a:r>
            <a:endParaRPr lang="en-US" dirty="0"/>
          </a:p>
        </p:txBody>
      </p:sp>
    </p:spTree>
    <p:extLst>
      <p:ext uri="{BB962C8B-B14F-4D97-AF65-F5344CB8AC3E}">
        <p14:creationId xmlns:p14="http://schemas.microsoft.com/office/powerpoint/2010/main" val="2881004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 and Intergenic DNA</a:t>
            </a:r>
            <a:endParaRPr lang="en-US" dirty="0"/>
          </a:p>
        </p:txBody>
      </p:sp>
      <p:sp>
        <p:nvSpPr>
          <p:cNvPr id="3" name="Content Placeholder 2"/>
          <p:cNvSpPr>
            <a:spLocks noGrp="1"/>
          </p:cNvSpPr>
          <p:nvPr>
            <p:ph idx="1"/>
          </p:nvPr>
        </p:nvSpPr>
        <p:spPr>
          <a:xfrm>
            <a:off x="134028" y="1958468"/>
            <a:ext cx="9009971" cy="4023360"/>
          </a:xfrm>
        </p:spPr>
        <p:txBody>
          <a:bodyPr>
            <a:normAutofit/>
          </a:bodyPr>
          <a:lstStyle/>
          <a:p>
            <a:r>
              <a:rPr lang="en-US" dirty="0" smtClean="0"/>
              <a:t>Here is an example of how Genes and Intergenic DNA work together.</a:t>
            </a:r>
          </a:p>
          <a:p>
            <a:r>
              <a:rPr lang="en-US" dirty="0" smtClean="0"/>
              <a:t>Every human being has a gene that tells the body to make a protein called </a:t>
            </a:r>
            <a:r>
              <a:rPr lang="en-US" b="1" dirty="0" smtClean="0">
                <a:effectLst>
                  <a:outerShdw blurRad="38100" dist="38100" dir="2700000" algn="tl">
                    <a:srgbClr val="000000">
                      <a:alpha val="43137"/>
                    </a:srgbClr>
                  </a:outerShdw>
                </a:effectLst>
              </a:rPr>
              <a:t>melanin.  </a:t>
            </a:r>
          </a:p>
          <a:p>
            <a:r>
              <a:rPr lang="en-US" b="1" dirty="0" smtClean="0">
                <a:effectLst>
                  <a:outerShdw blurRad="38100" dist="38100" dir="2700000" algn="tl">
                    <a:srgbClr val="000000">
                      <a:alpha val="43137"/>
                    </a:srgbClr>
                  </a:outerShdw>
                </a:effectLst>
              </a:rPr>
              <a:t>Melanin is a pigment </a:t>
            </a:r>
            <a:r>
              <a:rPr lang="en-US" dirty="0" smtClean="0"/>
              <a:t>and is what determines the color of our hair, eyes, and skin.</a:t>
            </a:r>
          </a:p>
          <a:p>
            <a:r>
              <a:rPr lang="en-US" dirty="0" smtClean="0"/>
              <a:t>If your body makes lots of melanin, then you have darker skin, hair and eyes.  If your body makes less melanin, then you will have lighter skin, hair and eyes.  </a:t>
            </a:r>
          </a:p>
          <a:p>
            <a:r>
              <a:rPr lang="en-US" b="1" dirty="0" smtClean="0">
                <a:effectLst>
                  <a:outerShdw blurRad="38100" dist="38100" dir="2700000" algn="tl">
                    <a:srgbClr val="000000">
                      <a:alpha val="43137"/>
                    </a:srgbClr>
                  </a:outerShdw>
                </a:effectLst>
              </a:rPr>
              <a:t>The intergenic DNA that you inherit from your parents will determine how much Melanin is made and will therefore determine what color your hair, eyes and skin are.</a:t>
            </a:r>
            <a:endParaRPr lang="en-US"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1849090" y="4812438"/>
            <a:ext cx="5704104" cy="2045562"/>
          </a:xfrm>
          <a:prstGeom prst="rect">
            <a:avLst/>
          </a:prstGeom>
        </p:spPr>
      </p:pic>
    </p:spTree>
    <p:extLst>
      <p:ext uri="{BB962C8B-B14F-4D97-AF65-F5344CB8AC3E}">
        <p14:creationId xmlns:p14="http://schemas.microsoft.com/office/powerpoint/2010/main" val="93279968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125" y="261856"/>
            <a:ext cx="5895833" cy="369332"/>
          </a:xfrm>
          <a:prstGeom prst="rect">
            <a:avLst/>
          </a:prstGeom>
          <a:noFill/>
        </p:spPr>
        <p:txBody>
          <a:bodyPr wrap="square" rtlCol="0">
            <a:spAutoFit/>
          </a:bodyPr>
          <a:lstStyle/>
          <a:p>
            <a:r>
              <a:rPr lang="en-US" dirty="0" smtClean="0"/>
              <a:t>Each page needs the following information:</a:t>
            </a:r>
            <a:endParaRPr lang="en-US" dirty="0"/>
          </a:p>
        </p:txBody>
      </p:sp>
      <p:grpSp>
        <p:nvGrpSpPr>
          <p:cNvPr id="67" name="Group 66"/>
          <p:cNvGrpSpPr/>
          <p:nvPr/>
        </p:nvGrpSpPr>
        <p:grpSpPr>
          <a:xfrm>
            <a:off x="4743036" y="261856"/>
            <a:ext cx="4244453" cy="5902657"/>
            <a:chOff x="4635832" y="832018"/>
            <a:chExt cx="4244453" cy="5902657"/>
          </a:xfrm>
        </p:grpSpPr>
        <p:sp>
          <p:nvSpPr>
            <p:cNvPr id="5" name="Rectangle 4"/>
            <p:cNvSpPr/>
            <p:nvPr/>
          </p:nvSpPr>
          <p:spPr>
            <a:xfrm>
              <a:off x="4635832" y="832018"/>
              <a:ext cx="4244453" cy="59026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4797186" y="2142025"/>
              <a:ext cx="3875964" cy="18704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p:nvSpPr>
          <p:spPr>
            <a:xfrm>
              <a:off x="4817660" y="941696"/>
              <a:ext cx="3875964" cy="830997"/>
            </a:xfrm>
            <a:prstGeom prst="rect">
              <a:avLst/>
            </a:prstGeom>
            <a:noFill/>
          </p:spPr>
          <p:txBody>
            <a:bodyPr wrap="square" rtlCol="0">
              <a:spAutoFit/>
            </a:bodyPr>
            <a:lstStyle/>
            <a:p>
              <a:pPr algn="ctr"/>
              <a:r>
                <a:rPr lang="en-US" sz="2400" dirty="0" smtClean="0"/>
                <a:t>Blood Type</a:t>
              </a:r>
            </a:p>
            <a:p>
              <a:pPr algn="ctr"/>
              <a:r>
                <a:rPr lang="en-US" sz="2400" dirty="0" smtClean="0"/>
                <a:t>____</a:t>
              </a:r>
              <a:endParaRPr lang="en-US" sz="2400" dirty="0"/>
            </a:p>
          </p:txBody>
        </p:sp>
        <p:grpSp>
          <p:nvGrpSpPr>
            <p:cNvPr id="11" name="Group 10"/>
            <p:cNvGrpSpPr/>
            <p:nvPr/>
          </p:nvGrpSpPr>
          <p:grpSpPr>
            <a:xfrm>
              <a:off x="5718412" y="2496297"/>
              <a:ext cx="2074459" cy="1161871"/>
              <a:chOff x="5697939" y="2714093"/>
              <a:chExt cx="2074459" cy="1161871"/>
            </a:xfrm>
          </p:grpSpPr>
          <p:sp>
            <p:nvSpPr>
              <p:cNvPr id="7" name="Oval 6"/>
              <p:cNvSpPr/>
              <p:nvPr/>
            </p:nvSpPr>
            <p:spPr>
              <a:xfrm>
                <a:off x="5697939" y="2714093"/>
                <a:ext cx="2074459" cy="11618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Oval 8"/>
              <p:cNvSpPr/>
              <p:nvPr/>
            </p:nvSpPr>
            <p:spPr>
              <a:xfrm>
                <a:off x="6223377" y="3004560"/>
                <a:ext cx="1023582" cy="58093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2" name="TextBox 11"/>
            <p:cNvSpPr txBox="1"/>
            <p:nvPr/>
          </p:nvSpPr>
          <p:spPr>
            <a:xfrm>
              <a:off x="4807423" y="4253005"/>
              <a:ext cx="3896438" cy="2354491"/>
            </a:xfrm>
            <a:prstGeom prst="rect">
              <a:avLst/>
            </a:prstGeom>
            <a:noFill/>
          </p:spPr>
          <p:txBody>
            <a:bodyPr wrap="square" rtlCol="0">
              <a:spAutoFit/>
            </a:bodyPr>
            <a:lstStyle/>
            <a:p>
              <a:r>
                <a:rPr lang="en-US" dirty="0" smtClean="0"/>
                <a:t>Has ___________   antigens</a:t>
              </a:r>
            </a:p>
            <a:p>
              <a:r>
                <a:rPr lang="en-US" dirty="0" smtClean="0"/>
                <a:t>Has ___________  antibodies</a:t>
              </a:r>
            </a:p>
            <a:p>
              <a:r>
                <a:rPr lang="en-US" dirty="0" smtClean="0"/>
                <a:t>Can Develop _____ antibodies </a:t>
              </a:r>
              <a:r>
                <a:rPr lang="en-US" sz="1050" dirty="0" smtClean="0"/>
                <a:t>(only for RH-)</a:t>
              </a:r>
            </a:p>
            <a:p>
              <a:endParaRPr lang="en-US" sz="1050" dirty="0"/>
            </a:p>
            <a:p>
              <a:endParaRPr lang="en-US" sz="1050" dirty="0" smtClean="0"/>
            </a:p>
            <a:p>
              <a:r>
                <a:rPr lang="en-US" dirty="0" smtClean="0"/>
                <a:t>Can Give to: </a:t>
              </a:r>
            </a:p>
            <a:p>
              <a:r>
                <a:rPr lang="en-US" dirty="0" smtClean="0"/>
                <a:t>_______________________________</a:t>
              </a:r>
            </a:p>
            <a:p>
              <a:r>
                <a:rPr lang="en-US" dirty="0" smtClean="0"/>
                <a:t>Can Receive from: </a:t>
              </a:r>
            </a:p>
            <a:p>
              <a:r>
                <a:rPr lang="en-US" dirty="0" smtClean="0"/>
                <a:t>_______________________________</a:t>
              </a:r>
            </a:p>
          </p:txBody>
        </p:sp>
      </p:grpSp>
      <p:graphicFrame>
        <p:nvGraphicFramePr>
          <p:cNvPr id="13" name="Table 12"/>
          <p:cNvGraphicFramePr>
            <a:graphicFrameLocks noGrp="1"/>
          </p:cNvGraphicFramePr>
          <p:nvPr>
            <p:extLst/>
          </p:nvPr>
        </p:nvGraphicFramePr>
        <p:xfrm>
          <a:off x="92876" y="638465"/>
          <a:ext cx="4462065" cy="4145280"/>
        </p:xfrm>
        <a:graphic>
          <a:graphicData uri="http://schemas.openxmlformats.org/drawingml/2006/table">
            <a:tbl>
              <a:tblPr firstRow="1" bandRow="1">
                <a:tableStyleId>{5C22544A-7EE6-4342-B048-85BDC9FD1C3A}</a:tableStyleId>
              </a:tblPr>
              <a:tblGrid>
                <a:gridCol w="1487355"/>
                <a:gridCol w="1487355"/>
                <a:gridCol w="1487355"/>
              </a:tblGrid>
              <a:tr h="370840">
                <a:tc>
                  <a:txBody>
                    <a:bodyPr/>
                    <a:lstStyle/>
                    <a:p>
                      <a:r>
                        <a:rPr lang="en-US" dirty="0" smtClean="0"/>
                        <a:t>Blood Type</a:t>
                      </a:r>
                      <a:endParaRPr lang="en-US" dirty="0"/>
                    </a:p>
                  </a:txBody>
                  <a:tcPr/>
                </a:tc>
                <a:tc>
                  <a:txBody>
                    <a:bodyPr/>
                    <a:lstStyle/>
                    <a:p>
                      <a:r>
                        <a:rPr lang="en-US" dirty="0" smtClean="0"/>
                        <a:t>Has Antigen</a:t>
                      </a:r>
                      <a:endParaRPr lang="en-US" dirty="0"/>
                    </a:p>
                  </a:txBody>
                  <a:tcPr/>
                </a:tc>
                <a:tc>
                  <a:txBody>
                    <a:bodyPr/>
                    <a:lstStyle/>
                    <a:p>
                      <a:r>
                        <a:rPr lang="en-US" dirty="0" smtClean="0"/>
                        <a:t>Antibody</a:t>
                      </a:r>
                      <a:endParaRPr lang="en-US" dirty="0"/>
                    </a:p>
                  </a:txBody>
                  <a:tcPr/>
                </a:tc>
              </a:tr>
              <a:tr h="370840">
                <a:tc>
                  <a:txBody>
                    <a:bodyPr/>
                    <a:lstStyle/>
                    <a:p>
                      <a:r>
                        <a:rPr lang="en-US" dirty="0" smtClean="0"/>
                        <a:t>A+</a:t>
                      </a:r>
                      <a:endParaRPr lang="en-US" dirty="0"/>
                    </a:p>
                  </a:txBody>
                  <a:tcPr/>
                </a:tc>
                <a:tc>
                  <a:txBody>
                    <a:bodyPr/>
                    <a:lstStyle/>
                    <a:p>
                      <a:r>
                        <a:rPr lang="en-US" dirty="0" smtClean="0"/>
                        <a:t>A         RH</a:t>
                      </a:r>
                      <a:endParaRPr lang="en-US" dirty="0"/>
                    </a:p>
                  </a:txBody>
                  <a:tcPr/>
                </a:tc>
                <a:tc>
                  <a:txBody>
                    <a:bodyPr/>
                    <a:lstStyle/>
                    <a:p>
                      <a:r>
                        <a:rPr lang="en-US" dirty="0" smtClean="0"/>
                        <a:t>B</a:t>
                      </a:r>
                      <a:endParaRPr lang="en-US" dirty="0"/>
                    </a:p>
                  </a:txBody>
                  <a:tcPr/>
                </a:tc>
              </a:tr>
              <a:tr h="370840">
                <a:tc>
                  <a:txBody>
                    <a:bodyPr/>
                    <a:lstStyle/>
                    <a:p>
                      <a:r>
                        <a:rPr lang="en-US" dirty="0" smtClean="0"/>
                        <a:t>A-</a:t>
                      </a:r>
                      <a:endParaRPr lang="en-US" dirty="0"/>
                    </a:p>
                  </a:txBody>
                  <a:tcPr/>
                </a:tc>
                <a:tc>
                  <a:txBody>
                    <a:bodyPr/>
                    <a:lstStyle/>
                    <a:p>
                      <a:r>
                        <a:rPr lang="en-US" dirty="0" smtClean="0"/>
                        <a:t>A</a:t>
                      </a:r>
                      <a:endParaRPr lang="en-US" dirty="0"/>
                    </a:p>
                  </a:txBody>
                  <a:tcPr/>
                </a:tc>
                <a:tc>
                  <a:txBody>
                    <a:bodyPr/>
                    <a:lstStyle/>
                    <a:p>
                      <a:r>
                        <a:rPr lang="en-US" dirty="0" smtClean="0"/>
                        <a:t>B     RH</a:t>
                      </a:r>
                      <a:endParaRPr lang="en-US" dirty="0"/>
                    </a:p>
                  </a:txBody>
                  <a:tcPr/>
                </a:tc>
              </a:tr>
              <a:tr h="370840">
                <a:tc>
                  <a:txBody>
                    <a:bodyPr/>
                    <a:lstStyle/>
                    <a:p>
                      <a:r>
                        <a:rPr lang="en-US" dirty="0" smtClean="0"/>
                        <a:t>B+</a:t>
                      </a:r>
                      <a:endParaRPr lang="en-US" dirty="0"/>
                    </a:p>
                  </a:txBody>
                  <a:tcPr/>
                </a:tc>
                <a:tc>
                  <a:txBody>
                    <a:bodyPr/>
                    <a:lstStyle/>
                    <a:p>
                      <a:r>
                        <a:rPr lang="en-US" dirty="0" smtClean="0"/>
                        <a:t>B         RH</a:t>
                      </a:r>
                      <a:endParaRPr lang="en-US" dirty="0"/>
                    </a:p>
                  </a:txBody>
                  <a:tcPr/>
                </a:tc>
                <a:tc>
                  <a:txBody>
                    <a:bodyPr/>
                    <a:lstStyle/>
                    <a:p>
                      <a:r>
                        <a:rPr lang="en-US" dirty="0" smtClean="0"/>
                        <a:t>A</a:t>
                      </a:r>
                      <a:endParaRPr lang="en-US" dirty="0"/>
                    </a:p>
                  </a:txBody>
                  <a:tcPr/>
                </a:tc>
              </a:tr>
              <a:tr h="370840">
                <a:tc>
                  <a:txBody>
                    <a:bodyPr/>
                    <a:lstStyle/>
                    <a:p>
                      <a:r>
                        <a:rPr lang="en-US" dirty="0" smtClean="0"/>
                        <a:t>B- </a:t>
                      </a:r>
                      <a:endParaRPr lang="en-US" dirty="0"/>
                    </a:p>
                  </a:txBody>
                  <a:tcPr/>
                </a:tc>
                <a:tc>
                  <a:txBody>
                    <a:bodyPr/>
                    <a:lstStyle/>
                    <a:p>
                      <a:r>
                        <a:rPr lang="en-US" dirty="0" smtClean="0"/>
                        <a:t>B</a:t>
                      </a:r>
                      <a:endParaRPr lang="en-US" dirty="0"/>
                    </a:p>
                  </a:txBody>
                  <a:tcPr/>
                </a:tc>
                <a:tc>
                  <a:txBody>
                    <a:bodyPr/>
                    <a:lstStyle/>
                    <a:p>
                      <a:r>
                        <a:rPr lang="en-US" dirty="0" smtClean="0"/>
                        <a:t>A</a:t>
                      </a:r>
                      <a:endParaRPr lang="en-US" dirty="0"/>
                    </a:p>
                  </a:txBody>
                  <a:tcPr/>
                </a:tc>
              </a:tr>
              <a:tr h="370840">
                <a:tc>
                  <a:txBody>
                    <a:bodyPr/>
                    <a:lstStyle/>
                    <a:p>
                      <a:r>
                        <a:rPr lang="en-US" dirty="0" smtClean="0"/>
                        <a:t>AB+</a:t>
                      </a:r>
                      <a:endParaRPr lang="en-US" dirty="0"/>
                    </a:p>
                  </a:txBody>
                  <a:tcPr/>
                </a:tc>
                <a:tc>
                  <a:txBody>
                    <a:bodyPr/>
                    <a:lstStyle/>
                    <a:p>
                      <a:r>
                        <a:rPr lang="en-US" dirty="0" smtClean="0"/>
                        <a:t>A      &amp; B     &amp; RH</a:t>
                      </a:r>
                      <a:endParaRPr lang="en-US" dirty="0"/>
                    </a:p>
                  </a:txBody>
                  <a:tcPr/>
                </a:tc>
                <a:tc>
                  <a:txBody>
                    <a:bodyPr/>
                    <a:lstStyle/>
                    <a:p>
                      <a:r>
                        <a:rPr lang="en-US" dirty="0" smtClean="0"/>
                        <a:t>None</a:t>
                      </a:r>
                      <a:endParaRPr lang="en-US" dirty="0"/>
                    </a:p>
                  </a:txBody>
                  <a:tcPr/>
                </a:tc>
              </a:tr>
              <a:tr h="370840">
                <a:tc>
                  <a:txBody>
                    <a:bodyPr/>
                    <a:lstStyle/>
                    <a:p>
                      <a:r>
                        <a:rPr lang="en-US" dirty="0" smtClean="0"/>
                        <a:t>AB -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&amp; B</a:t>
                      </a:r>
                      <a:endParaRPr lang="en-US" dirty="0"/>
                    </a:p>
                  </a:txBody>
                  <a:tcPr/>
                </a:tc>
                <a:tc>
                  <a:txBody>
                    <a:bodyPr/>
                    <a:lstStyle/>
                    <a:p>
                      <a:r>
                        <a:rPr lang="en-US" dirty="0" smtClean="0"/>
                        <a:t>None, but </a:t>
                      </a:r>
                    </a:p>
                    <a:p>
                      <a:r>
                        <a:rPr lang="en-US" dirty="0" smtClean="0"/>
                        <a:t> RH</a:t>
                      </a:r>
                      <a:endParaRPr lang="en-US" dirty="0"/>
                    </a:p>
                  </a:txBody>
                  <a:tcPr/>
                </a:tc>
              </a:tr>
              <a:tr h="370840">
                <a:tc>
                  <a:txBody>
                    <a:bodyPr/>
                    <a:lstStyle/>
                    <a:p>
                      <a:r>
                        <a:rPr lang="en-US" dirty="0" smtClean="0"/>
                        <a:t>O</a:t>
                      </a:r>
                      <a:r>
                        <a:rPr lang="en-US" baseline="0"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RH</a:t>
                      </a:r>
                      <a:endParaRPr lang="en-US" dirty="0"/>
                    </a:p>
                  </a:txBody>
                  <a:tcPr/>
                </a:tc>
                <a:tc>
                  <a:txBody>
                    <a:bodyPr/>
                    <a:lstStyle/>
                    <a:p>
                      <a:r>
                        <a:rPr lang="en-US" dirty="0" smtClean="0"/>
                        <a:t>A      &amp; B </a:t>
                      </a:r>
                      <a:endParaRPr lang="en-US" dirty="0"/>
                    </a:p>
                  </a:txBody>
                  <a:tcPr/>
                </a:tc>
              </a:tr>
              <a:tr h="370840">
                <a:tc>
                  <a:txBody>
                    <a:bodyPr/>
                    <a:lstStyle/>
                    <a:p>
                      <a:r>
                        <a:rPr lang="en-US" dirty="0" smtClean="0"/>
                        <a:t>O -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None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&amp; B </a:t>
                      </a:r>
                    </a:p>
                    <a:p>
                      <a:endParaRPr lang="en-US" dirty="0"/>
                    </a:p>
                  </a:txBody>
                  <a:tcPr/>
                </a:tc>
              </a:tr>
            </a:tbl>
          </a:graphicData>
        </a:graphic>
      </p:graphicFrame>
      <p:grpSp>
        <p:nvGrpSpPr>
          <p:cNvPr id="24" name="Group 23"/>
          <p:cNvGrpSpPr/>
          <p:nvPr/>
        </p:nvGrpSpPr>
        <p:grpSpPr>
          <a:xfrm>
            <a:off x="1868987" y="1019082"/>
            <a:ext cx="210403" cy="278413"/>
            <a:chOff x="1058839" y="3780282"/>
            <a:chExt cx="311624" cy="472723"/>
          </a:xfrm>
        </p:grpSpPr>
        <p:cxnSp>
          <p:nvCxnSpPr>
            <p:cNvPr id="15" name="Straight Connector 14"/>
            <p:cNvCxnSpPr/>
            <p:nvPr/>
          </p:nvCxnSpPr>
          <p:spPr>
            <a:xfrm>
              <a:off x="1214651" y="4012442"/>
              <a:ext cx="0" cy="240563"/>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H="1">
              <a:off x="1058839" y="4012442"/>
              <a:ext cx="311624" cy="2275"/>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1058839" y="3780282"/>
              <a:ext cx="0" cy="23216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flipH="1">
              <a:off x="1363640" y="3780282"/>
              <a:ext cx="3412" cy="232160"/>
            </a:xfrm>
            <a:prstGeom prst="line">
              <a:avLst/>
            </a:prstGeom>
          </p:spPr>
          <p:style>
            <a:lnRef idx="1">
              <a:schemeClr val="dk1"/>
            </a:lnRef>
            <a:fillRef idx="0">
              <a:schemeClr val="dk1"/>
            </a:fillRef>
            <a:effectRef idx="0">
              <a:schemeClr val="dk1"/>
            </a:effectRef>
            <a:fontRef idx="minor">
              <a:schemeClr val="tx1"/>
            </a:fontRef>
          </p:style>
        </p:cxnSp>
      </p:grpSp>
      <p:grpSp>
        <p:nvGrpSpPr>
          <p:cNvPr id="32" name="Group 31"/>
          <p:cNvGrpSpPr/>
          <p:nvPr/>
        </p:nvGrpSpPr>
        <p:grpSpPr>
          <a:xfrm>
            <a:off x="1934166" y="1811627"/>
            <a:ext cx="163305" cy="218364"/>
            <a:chOff x="2419012" y="4570032"/>
            <a:chExt cx="879235" cy="1175675"/>
          </a:xfrm>
        </p:grpSpPr>
        <p:cxnSp>
          <p:nvCxnSpPr>
            <p:cNvPr id="26" name="Straight Connector 25"/>
            <p:cNvCxnSpPr/>
            <p:nvPr/>
          </p:nvCxnSpPr>
          <p:spPr>
            <a:xfrm>
              <a:off x="2863252" y="5147415"/>
              <a:ext cx="0" cy="598292"/>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2419012" y="4570032"/>
              <a:ext cx="444240" cy="577383"/>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H="1">
              <a:off x="2863252" y="4570032"/>
              <a:ext cx="434995" cy="577383"/>
            </a:xfrm>
            <a:prstGeom prst="line">
              <a:avLst/>
            </a:prstGeom>
          </p:spPr>
          <p:style>
            <a:lnRef idx="1">
              <a:schemeClr val="dk1"/>
            </a:lnRef>
            <a:fillRef idx="0">
              <a:schemeClr val="dk1"/>
            </a:fillRef>
            <a:effectRef idx="0">
              <a:schemeClr val="dk1"/>
            </a:effectRef>
            <a:fontRef idx="minor">
              <a:schemeClr val="tx1"/>
            </a:fontRef>
          </p:style>
        </p:cxnSp>
      </p:grpSp>
      <p:grpSp>
        <p:nvGrpSpPr>
          <p:cNvPr id="39" name="Group 38"/>
          <p:cNvGrpSpPr/>
          <p:nvPr/>
        </p:nvGrpSpPr>
        <p:grpSpPr>
          <a:xfrm>
            <a:off x="2557833" y="1073926"/>
            <a:ext cx="259845" cy="272955"/>
            <a:chOff x="2851845" y="5363569"/>
            <a:chExt cx="341734" cy="382138"/>
          </a:xfrm>
        </p:grpSpPr>
        <p:cxnSp>
          <p:nvCxnSpPr>
            <p:cNvPr id="34" name="Straight Connector 33"/>
            <p:cNvCxnSpPr/>
            <p:nvPr/>
          </p:nvCxnSpPr>
          <p:spPr>
            <a:xfrm>
              <a:off x="3046177" y="5481678"/>
              <a:ext cx="0" cy="264029"/>
            </a:xfrm>
            <a:prstGeom prst="line">
              <a:avLst/>
            </a:prstGeom>
          </p:spPr>
          <p:style>
            <a:lnRef idx="1">
              <a:schemeClr val="dk1"/>
            </a:lnRef>
            <a:fillRef idx="0">
              <a:schemeClr val="dk1"/>
            </a:fillRef>
            <a:effectRef idx="0">
              <a:schemeClr val="dk1"/>
            </a:effectRef>
            <a:fontRef idx="minor">
              <a:schemeClr val="tx1"/>
            </a:fontRef>
          </p:style>
        </p:cxnSp>
        <p:sp>
          <p:nvSpPr>
            <p:cNvPr id="37" name="Moon 36"/>
            <p:cNvSpPr/>
            <p:nvPr/>
          </p:nvSpPr>
          <p:spPr>
            <a:xfrm rot="16200000">
              <a:off x="2963657" y="5251757"/>
              <a:ext cx="118110" cy="341734"/>
            </a:xfrm>
            <a:prstGeom prst="mo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42" name="Isosceles Triangle 41"/>
          <p:cNvSpPr/>
          <p:nvPr/>
        </p:nvSpPr>
        <p:spPr>
          <a:xfrm rot="10800000">
            <a:off x="3317359" y="1039808"/>
            <a:ext cx="189455" cy="232012"/>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Rectangle 42"/>
          <p:cNvSpPr/>
          <p:nvPr/>
        </p:nvSpPr>
        <p:spPr>
          <a:xfrm>
            <a:off x="3333512" y="1851594"/>
            <a:ext cx="164037" cy="1977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86" name="Group 85"/>
          <p:cNvGrpSpPr/>
          <p:nvPr/>
        </p:nvGrpSpPr>
        <p:grpSpPr>
          <a:xfrm>
            <a:off x="3790385" y="1436705"/>
            <a:ext cx="983756" cy="425535"/>
            <a:chOff x="3352817" y="2323967"/>
            <a:chExt cx="983756" cy="425535"/>
          </a:xfrm>
        </p:grpSpPr>
        <p:sp>
          <p:nvSpPr>
            <p:cNvPr id="41" name="Oval 40"/>
            <p:cNvSpPr/>
            <p:nvPr/>
          </p:nvSpPr>
          <p:spPr>
            <a:xfrm>
              <a:off x="3717519" y="2323967"/>
              <a:ext cx="228980" cy="240563"/>
            </a:xfrm>
            <a:prstGeom prst="ellipse">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TextBox 43"/>
            <p:cNvSpPr txBox="1"/>
            <p:nvPr/>
          </p:nvSpPr>
          <p:spPr>
            <a:xfrm>
              <a:off x="3352817" y="2472503"/>
              <a:ext cx="983756" cy="276999"/>
            </a:xfrm>
            <a:prstGeom prst="rect">
              <a:avLst/>
            </a:prstGeom>
            <a:noFill/>
          </p:spPr>
          <p:txBody>
            <a:bodyPr wrap="square" rtlCol="0">
              <a:spAutoFit/>
            </a:bodyPr>
            <a:lstStyle/>
            <a:p>
              <a:r>
                <a:rPr lang="en-US" sz="1200" dirty="0" smtClean="0"/>
                <a:t>Can develop</a:t>
              </a:r>
              <a:endParaRPr lang="en-US" sz="1200" dirty="0"/>
            </a:p>
          </p:txBody>
        </p:sp>
      </p:grpSp>
      <p:grpSp>
        <p:nvGrpSpPr>
          <p:cNvPr id="45" name="Group 1"/>
          <p:cNvGrpSpPr>
            <a:grpSpLocks noChangeAspect="1"/>
          </p:cNvGrpSpPr>
          <p:nvPr/>
        </p:nvGrpSpPr>
        <p:grpSpPr bwMode="auto">
          <a:xfrm>
            <a:off x="-114918" y="4280503"/>
            <a:ext cx="2672750" cy="2694341"/>
            <a:chOff x="1200" y="1260"/>
            <a:chExt cx="3690" cy="3720"/>
          </a:xfrm>
        </p:grpSpPr>
        <p:sp>
          <p:nvSpPr>
            <p:cNvPr id="46" name="AutoShape 21"/>
            <p:cNvSpPr>
              <a:spLocks noChangeAspect="1" noChangeArrowheads="1" noTextEdit="1"/>
            </p:cNvSpPr>
            <p:nvPr/>
          </p:nvSpPr>
          <p:spPr bwMode="auto">
            <a:xfrm>
              <a:off x="1200" y="1260"/>
              <a:ext cx="3690" cy="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7" name="Group 2"/>
            <p:cNvGrpSpPr>
              <a:grpSpLocks/>
            </p:cNvGrpSpPr>
            <p:nvPr/>
          </p:nvGrpSpPr>
          <p:grpSpPr bwMode="auto">
            <a:xfrm>
              <a:off x="1498" y="1470"/>
              <a:ext cx="3039" cy="3165"/>
              <a:chOff x="1498" y="1470"/>
              <a:chExt cx="3039" cy="3165"/>
            </a:xfrm>
          </p:grpSpPr>
          <p:grpSp>
            <p:nvGrpSpPr>
              <p:cNvPr id="48" name="Group 14"/>
              <p:cNvGrpSpPr>
                <a:grpSpLocks/>
              </p:cNvGrpSpPr>
              <p:nvPr/>
            </p:nvGrpSpPr>
            <p:grpSpPr bwMode="auto">
              <a:xfrm>
                <a:off x="1498" y="2550"/>
                <a:ext cx="3039" cy="855"/>
                <a:chOff x="1108" y="2595"/>
                <a:chExt cx="3039" cy="855"/>
              </a:xfrm>
            </p:grpSpPr>
            <p:grpSp>
              <p:nvGrpSpPr>
                <p:cNvPr id="60" name="Group 18"/>
                <p:cNvGrpSpPr>
                  <a:grpSpLocks/>
                </p:cNvGrpSpPr>
                <p:nvPr/>
              </p:nvGrpSpPr>
              <p:grpSpPr bwMode="auto">
                <a:xfrm>
                  <a:off x="1108" y="2595"/>
                  <a:ext cx="856" cy="855"/>
                  <a:chOff x="1108" y="2295"/>
                  <a:chExt cx="856" cy="855"/>
                </a:xfrm>
              </p:grpSpPr>
              <p:sp>
                <p:nvSpPr>
                  <p:cNvPr id="64" name="Oval 20"/>
                  <p:cNvSpPr>
                    <a:spLocks noChangeArrowheads="1"/>
                  </p:cNvSpPr>
                  <p:nvPr/>
                </p:nvSpPr>
                <p:spPr bwMode="auto">
                  <a:xfrm>
                    <a:off x="1108" y="2295"/>
                    <a:ext cx="858" cy="85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5" name="WordArt 19"/>
                  <p:cNvSpPr>
                    <a:spLocks noChangeArrowheads="1" noChangeShapeType="1" noTextEdit="1"/>
                  </p:cNvSpPr>
                  <p:nvPr/>
                </p:nvSpPr>
                <p:spPr bwMode="auto">
                  <a:xfrm>
                    <a:off x="1335" y="2447"/>
                    <a:ext cx="412" cy="52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Cooper Black" panose="0208090404030B020404" pitchFamily="18" charset="0"/>
                      </a:rPr>
                      <a:t>A</a:t>
                    </a:r>
                  </a:p>
                </p:txBody>
              </p:sp>
            </p:grpSp>
            <p:grpSp>
              <p:nvGrpSpPr>
                <p:cNvPr id="61" name="Group 15"/>
                <p:cNvGrpSpPr>
                  <a:grpSpLocks/>
                </p:cNvGrpSpPr>
                <p:nvPr/>
              </p:nvGrpSpPr>
              <p:grpSpPr bwMode="auto">
                <a:xfrm>
                  <a:off x="3291" y="2595"/>
                  <a:ext cx="856" cy="855"/>
                  <a:chOff x="2363" y="2295"/>
                  <a:chExt cx="856" cy="855"/>
                </a:xfrm>
              </p:grpSpPr>
              <p:sp>
                <p:nvSpPr>
                  <p:cNvPr id="62" name="Oval 17"/>
                  <p:cNvSpPr>
                    <a:spLocks noChangeArrowheads="1"/>
                  </p:cNvSpPr>
                  <p:nvPr/>
                </p:nvSpPr>
                <p:spPr bwMode="auto">
                  <a:xfrm>
                    <a:off x="2361" y="2295"/>
                    <a:ext cx="858" cy="85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3" name="WordArt 16"/>
                  <p:cNvSpPr>
                    <a:spLocks noChangeArrowheads="1" noChangeShapeType="1" noTextEdit="1"/>
                  </p:cNvSpPr>
                  <p:nvPr/>
                </p:nvSpPr>
                <p:spPr bwMode="auto">
                  <a:xfrm>
                    <a:off x="2620" y="2462"/>
                    <a:ext cx="412" cy="52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Cooper Black" panose="0208090404030B020404" pitchFamily="18" charset="0"/>
                      </a:rPr>
                      <a:t>B</a:t>
                    </a:r>
                  </a:p>
                </p:txBody>
              </p:sp>
            </p:grpSp>
          </p:grpSp>
          <p:grpSp>
            <p:nvGrpSpPr>
              <p:cNvPr id="49" name="Group 11"/>
              <p:cNvGrpSpPr>
                <a:grpSpLocks/>
              </p:cNvGrpSpPr>
              <p:nvPr/>
            </p:nvGrpSpPr>
            <p:grpSpPr bwMode="auto">
              <a:xfrm>
                <a:off x="2590" y="1470"/>
                <a:ext cx="856" cy="855"/>
                <a:chOff x="1724" y="1305"/>
                <a:chExt cx="856" cy="855"/>
              </a:xfrm>
            </p:grpSpPr>
            <p:sp>
              <p:nvSpPr>
                <p:cNvPr id="58" name="Oval 13"/>
                <p:cNvSpPr>
                  <a:spLocks noChangeArrowheads="1"/>
                </p:cNvSpPr>
                <p:nvPr/>
              </p:nvSpPr>
              <p:spPr bwMode="auto">
                <a:xfrm>
                  <a:off x="1724" y="1305"/>
                  <a:ext cx="858" cy="85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9" name="WordArt 12"/>
                <p:cNvSpPr>
                  <a:spLocks noChangeArrowheads="1" noChangeShapeType="1" noTextEdit="1"/>
                </p:cNvSpPr>
                <p:nvPr/>
              </p:nvSpPr>
              <p:spPr bwMode="auto">
                <a:xfrm rot="367396">
                  <a:off x="1951" y="1457"/>
                  <a:ext cx="412" cy="523"/>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Cooper Black" panose="0208090404030B020404" pitchFamily="18" charset="0"/>
                    </a:rPr>
                    <a:t>O</a:t>
                  </a:r>
                </a:p>
              </p:txBody>
            </p:sp>
          </p:grpSp>
          <p:grpSp>
            <p:nvGrpSpPr>
              <p:cNvPr id="50" name="Group 8"/>
              <p:cNvGrpSpPr>
                <a:grpSpLocks/>
              </p:cNvGrpSpPr>
              <p:nvPr/>
            </p:nvGrpSpPr>
            <p:grpSpPr bwMode="auto">
              <a:xfrm>
                <a:off x="2589" y="3780"/>
                <a:ext cx="856" cy="855"/>
                <a:chOff x="1747" y="3285"/>
                <a:chExt cx="856" cy="855"/>
              </a:xfrm>
            </p:grpSpPr>
            <p:sp>
              <p:nvSpPr>
                <p:cNvPr id="56" name="Oval 10"/>
                <p:cNvSpPr>
                  <a:spLocks noChangeArrowheads="1"/>
                </p:cNvSpPr>
                <p:nvPr/>
              </p:nvSpPr>
              <p:spPr bwMode="auto">
                <a:xfrm>
                  <a:off x="1745" y="3285"/>
                  <a:ext cx="858" cy="85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7" name="WordArt 9"/>
                <p:cNvSpPr>
                  <a:spLocks noChangeArrowheads="1" noChangeShapeType="1" noTextEdit="1"/>
                </p:cNvSpPr>
                <p:nvPr/>
              </p:nvSpPr>
              <p:spPr bwMode="auto">
                <a:xfrm>
                  <a:off x="1884" y="3437"/>
                  <a:ext cx="606" cy="52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Cooper Black" panose="0208090404030B020404" pitchFamily="18" charset="0"/>
                    </a:rPr>
                    <a:t>AB</a:t>
                  </a:r>
                </a:p>
              </p:txBody>
            </p:sp>
          </p:grpSp>
          <p:cxnSp>
            <p:nvCxnSpPr>
              <p:cNvPr id="51" name="AutoShape 7"/>
              <p:cNvCxnSpPr>
                <a:cxnSpLocks noChangeShapeType="1"/>
              </p:cNvCxnSpPr>
              <p:nvPr/>
            </p:nvCxnSpPr>
            <p:spPr bwMode="auto">
              <a:xfrm flipH="1">
                <a:off x="3017" y="2340"/>
                <a:ext cx="13" cy="141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2" name="AutoShape 6"/>
              <p:cNvCxnSpPr>
                <a:cxnSpLocks noChangeShapeType="1"/>
              </p:cNvCxnSpPr>
              <p:nvPr/>
            </p:nvCxnSpPr>
            <p:spPr bwMode="auto">
              <a:xfrm flipH="1">
                <a:off x="2229" y="2230"/>
                <a:ext cx="486" cy="41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3" name="AutoShape 5"/>
              <p:cNvCxnSpPr>
                <a:cxnSpLocks noChangeShapeType="1"/>
              </p:cNvCxnSpPr>
              <p:nvPr/>
            </p:nvCxnSpPr>
            <p:spPr bwMode="auto">
              <a:xfrm>
                <a:off x="3321" y="2230"/>
                <a:ext cx="485" cy="41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4" name="AutoShape 4"/>
              <p:cNvCxnSpPr>
                <a:cxnSpLocks noChangeShapeType="1"/>
              </p:cNvCxnSpPr>
              <p:nvPr/>
            </p:nvCxnSpPr>
            <p:spPr bwMode="auto">
              <a:xfrm>
                <a:off x="2240" y="3355"/>
                <a:ext cx="486" cy="56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5" name="AutoShape 3"/>
              <p:cNvCxnSpPr>
                <a:cxnSpLocks noChangeShapeType="1"/>
              </p:cNvCxnSpPr>
              <p:nvPr/>
            </p:nvCxnSpPr>
            <p:spPr bwMode="auto">
              <a:xfrm flipH="1">
                <a:off x="3332" y="3355"/>
                <a:ext cx="485" cy="56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grpSp>
      </p:grpSp>
      <p:sp>
        <p:nvSpPr>
          <p:cNvPr id="66" name="TextBox 65"/>
          <p:cNvSpPr txBox="1"/>
          <p:nvPr/>
        </p:nvSpPr>
        <p:spPr>
          <a:xfrm>
            <a:off x="2424229" y="5005997"/>
            <a:ext cx="1829212" cy="923330"/>
          </a:xfrm>
          <a:prstGeom prst="rect">
            <a:avLst/>
          </a:prstGeom>
          <a:noFill/>
        </p:spPr>
        <p:txBody>
          <a:bodyPr wrap="square" rtlCol="0">
            <a:spAutoFit/>
          </a:bodyPr>
          <a:lstStyle/>
          <a:p>
            <a:r>
              <a:rPr lang="en-US" dirty="0" smtClean="0"/>
              <a:t>RH+ </a:t>
            </a:r>
            <a:r>
              <a:rPr lang="en-US" dirty="0" smtClean="0">
                <a:sym typeface="Wingdings" panose="05000000000000000000" pitchFamily="2" charset="2"/>
              </a:rPr>
              <a:t> Rh-  =  </a:t>
            </a:r>
          </a:p>
          <a:p>
            <a:endParaRPr lang="en-US" dirty="0">
              <a:sym typeface="Wingdings" panose="05000000000000000000" pitchFamily="2" charset="2"/>
            </a:endParaRPr>
          </a:p>
          <a:p>
            <a:r>
              <a:rPr lang="en-US" dirty="0" smtClean="0">
                <a:sym typeface="Wingdings" panose="05000000000000000000" pitchFamily="2" charset="2"/>
              </a:rPr>
              <a:t>RH-  RH+ =  </a:t>
            </a:r>
            <a:endParaRPr lang="en-US" dirty="0"/>
          </a:p>
        </p:txBody>
      </p:sp>
      <p:grpSp>
        <p:nvGrpSpPr>
          <p:cNvPr id="68" name="Group 67"/>
          <p:cNvGrpSpPr/>
          <p:nvPr/>
        </p:nvGrpSpPr>
        <p:grpSpPr>
          <a:xfrm>
            <a:off x="1887068" y="1385941"/>
            <a:ext cx="210403" cy="278413"/>
            <a:chOff x="1058839" y="3780282"/>
            <a:chExt cx="311624" cy="472723"/>
          </a:xfrm>
        </p:grpSpPr>
        <p:cxnSp>
          <p:nvCxnSpPr>
            <p:cNvPr id="69" name="Straight Connector 68"/>
            <p:cNvCxnSpPr/>
            <p:nvPr/>
          </p:nvCxnSpPr>
          <p:spPr>
            <a:xfrm>
              <a:off x="1214651" y="4012442"/>
              <a:ext cx="0" cy="240563"/>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flipH="1">
              <a:off x="1058839" y="4012442"/>
              <a:ext cx="311624" cy="2275"/>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1058839" y="3780282"/>
              <a:ext cx="0" cy="232160"/>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flipH="1">
              <a:off x="1363640" y="3780282"/>
              <a:ext cx="3412" cy="232160"/>
            </a:xfrm>
            <a:prstGeom prst="line">
              <a:avLst/>
            </a:prstGeom>
          </p:spPr>
          <p:style>
            <a:lnRef idx="1">
              <a:schemeClr val="dk1"/>
            </a:lnRef>
            <a:fillRef idx="0">
              <a:schemeClr val="dk1"/>
            </a:fillRef>
            <a:effectRef idx="0">
              <a:schemeClr val="dk1"/>
            </a:effectRef>
            <a:fontRef idx="minor">
              <a:schemeClr val="tx1"/>
            </a:fontRef>
          </p:style>
        </p:cxnSp>
      </p:grpSp>
      <p:grpSp>
        <p:nvGrpSpPr>
          <p:cNvPr id="78" name="Group 77"/>
          <p:cNvGrpSpPr/>
          <p:nvPr/>
        </p:nvGrpSpPr>
        <p:grpSpPr>
          <a:xfrm>
            <a:off x="2561772" y="1800259"/>
            <a:ext cx="259845" cy="272955"/>
            <a:chOff x="2851845" y="5363569"/>
            <a:chExt cx="341734" cy="382138"/>
          </a:xfrm>
        </p:grpSpPr>
        <p:cxnSp>
          <p:nvCxnSpPr>
            <p:cNvPr id="79" name="Straight Connector 78"/>
            <p:cNvCxnSpPr/>
            <p:nvPr/>
          </p:nvCxnSpPr>
          <p:spPr>
            <a:xfrm>
              <a:off x="3046177" y="5481678"/>
              <a:ext cx="0" cy="264029"/>
            </a:xfrm>
            <a:prstGeom prst="line">
              <a:avLst/>
            </a:prstGeom>
          </p:spPr>
          <p:style>
            <a:lnRef idx="1">
              <a:schemeClr val="dk1"/>
            </a:lnRef>
            <a:fillRef idx="0">
              <a:schemeClr val="dk1"/>
            </a:fillRef>
            <a:effectRef idx="0">
              <a:schemeClr val="dk1"/>
            </a:effectRef>
            <a:fontRef idx="minor">
              <a:schemeClr val="tx1"/>
            </a:fontRef>
          </p:style>
        </p:cxnSp>
        <p:sp>
          <p:nvSpPr>
            <p:cNvPr id="80" name="Moon 79"/>
            <p:cNvSpPr/>
            <p:nvPr/>
          </p:nvSpPr>
          <p:spPr>
            <a:xfrm rot="16200000">
              <a:off x="2963657" y="5251757"/>
              <a:ext cx="118110" cy="341734"/>
            </a:xfrm>
            <a:prstGeom prst="mo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81" name="Isosceles Triangle 80"/>
          <p:cNvSpPr/>
          <p:nvPr/>
        </p:nvSpPr>
        <p:spPr>
          <a:xfrm rot="10800000">
            <a:off x="3317358" y="1491728"/>
            <a:ext cx="189455" cy="232012"/>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82" name="Group 81"/>
          <p:cNvGrpSpPr/>
          <p:nvPr/>
        </p:nvGrpSpPr>
        <p:grpSpPr>
          <a:xfrm>
            <a:off x="1935024" y="2184236"/>
            <a:ext cx="163305" cy="218364"/>
            <a:chOff x="2419012" y="4570032"/>
            <a:chExt cx="879235" cy="1175675"/>
          </a:xfrm>
        </p:grpSpPr>
        <p:cxnSp>
          <p:nvCxnSpPr>
            <p:cNvPr id="83" name="Straight Connector 82"/>
            <p:cNvCxnSpPr/>
            <p:nvPr/>
          </p:nvCxnSpPr>
          <p:spPr>
            <a:xfrm>
              <a:off x="2863252" y="5147415"/>
              <a:ext cx="0" cy="598292"/>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p:cNvCxnSpPr/>
            <p:nvPr/>
          </p:nvCxnSpPr>
          <p:spPr>
            <a:xfrm>
              <a:off x="2419012" y="4570032"/>
              <a:ext cx="444240" cy="577383"/>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p:cNvCxnSpPr/>
            <p:nvPr/>
          </p:nvCxnSpPr>
          <p:spPr>
            <a:xfrm flipH="1">
              <a:off x="2863252" y="4570032"/>
              <a:ext cx="434995" cy="577383"/>
            </a:xfrm>
            <a:prstGeom prst="line">
              <a:avLst/>
            </a:prstGeom>
          </p:spPr>
          <p:style>
            <a:lnRef idx="1">
              <a:schemeClr val="dk1"/>
            </a:lnRef>
            <a:fillRef idx="0">
              <a:schemeClr val="dk1"/>
            </a:fillRef>
            <a:effectRef idx="0">
              <a:schemeClr val="dk1"/>
            </a:effectRef>
            <a:fontRef idx="minor">
              <a:schemeClr val="tx1"/>
            </a:fontRef>
          </p:style>
        </p:cxnSp>
      </p:grpSp>
      <p:sp>
        <p:nvSpPr>
          <p:cNvPr id="91" name="Rectangle 90"/>
          <p:cNvSpPr/>
          <p:nvPr/>
        </p:nvSpPr>
        <p:spPr>
          <a:xfrm>
            <a:off x="3342776" y="2202520"/>
            <a:ext cx="164037" cy="1977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92" name="Group 91"/>
          <p:cNvGrpSpPr/>
          <p:nvPr/>
        </p:nvGrpSpPr>
        <p:grpSpPr>
          <a:xfrm>
            <a:off x="1861950" y="2563520"/>
            <a:ext cx="210403" cy="278413"/>
            <a:chOff x="1058839" y="3780282"/>
            <a:chExt cx="311624" cy="472723"/>
          </a:xfrm>
        </p:grpSpPr>
        <p:cxnSp>
          <p:nvCxnSpPr>
            <p:cNvPr id="93" name="Straight Connector 92"/>
            <p:cNvCxnSpPr/>
            <p:nvPr/>
          </p:nvCxnSpPr>
          <p:spPr>
            <a:xfrm>
              <a:off x="1214651" y="4012442"/>
              <a:ext cx="0" cy="240563"/>
            </a:xfrm>
            <a:prstGeom prst="line">
              <a:avLst/>
            </a:prstGeom>
          </p:spPr>
          <p:style>
            <a:lnRef idx="1">
              <a:schemeClr val="dk1"/>
            </a:lnRef>
            <a:fillRef idx="0">
              <a:schemeClr val="dk1"/>
            </a:fillRef>
            <a:effectRef idx="0">
              <a:schemeClr val="dk1"/>
            </a:effectRef>
            <a:fontRef idx="minor">
              <a:schemeClr val="tx1"/>
            </a:fontRef>
          </p:style>
        </p:cxnSp>
        <p:cxnSp>
          <p:nvCxnSpPr>
            <p:cNvPr id="94" name="Straight Connector 93"/>
            <p:cNvCxnSpPr/>
            <p:nvPr/>
          </p:nvCxnSpPr>
          <p:spPr>
            <a:xfrm flipH="1">
              <a:off x="1058839" y="4012442"/>
              <a:ext cx="311624" cy="2275"/>
            </a:xfrm>
            <a:prstGeom prst="line">
              <a:avLst/>
            </a:prstGeom>
          </p:spPr>
          <p:style>
            <a:lnRef idx="1">
              <a:schemeClr val="dk1"/>
            </a:lnRef>
            <a:fillRef idx="0">
              <a:schemeClr val="dk1"/>
            </a:fillRef>
            <a:effectRef idx="0">
              <a:schemeClr val="dk1"/>
            </a:effectRef>
            <a:fontRef idx="minor">
              <a:schemeClr val="tx1"/>
            </a:fontRef>
          </p:style>
        </p:cxnSp>
        <p:cxnSp>
          <p:nvCxnSpPr>
            <p:cNvPr id="95" name="Straight Connector 94"/>
            <p:cNvCxnSpPr/>
            <p:nvPr/>
          </p:nvCxnSpPr>
          <p:spPr>
            <a:xfrm>
              <a:off x="1058839" y="3780282"/>
              <a:ext cx="0" cy="232160"/>
            </a:xfrm>
            <a:prstGeom prst="line">
              <a:avLst/>
            </a:prstGeom>
          </p:spPr>
          <p:style>
            <a:lnRef idx="1">
              <a:schemeClr val="dk1"/>
            </a:lnRef>
            <a:fillRef idx="0">
              <a:schemeClr val="dk1"/>
            </a:fillRef>
            <a:effectRef idx="0">
              <a:schemeClr val="dk1"/>
            </a:effectRef>
            <a:fontRef idx="minor">
              <a:schemeClr val="tx1"/>
            </a:fontRef>
          </p:style>
        </p:cxnSp>
        <p:cxnSp>
          <p:nvCxnSpPr>
            <p:cNvPr id="96" name="Straight Connector 95"/>
            <p:cNvCxnSpPr/>
            <p:nvPr/>
          </p:nvCxnSpPr>
          <p:spPr>
            <a:xfrm flipH="1">
              <a:off x="1363640" y="3780282"/>
              <a:ext cx="3412" cy="232160"/>
            </a:xfrm>
            <a:prstGeom prst="line">
              <a:avLst/>
            </a:prstGeom>
          </p:spPr>
          <p:style>
            <a:lnRef idx="1">
              <a:schemeClr val="dk1"/>
            </a:lnRef>
            <a:fillRef idx="0">
              <a:schemeClr val="dk1"/>
            </a:fillRef>
            <a:effectRef idx="0">
              <a:schemeClr val="dk1"/>
            </a:effectRef>
            <a:fontRef idx="minor">
              <a:schemeClr val="tx1"/>
            </a:fontRef>
          </p:style>
        </p:cxnSp>
      </p:grpSp>
      <p:grpSp>
        <p:nvGrpSpPr>
          <p:cNvPr id="97" name="Group 96"/>
          <p:cNvGrpSpPr/>
          <p:nvPr/>
        </p:nvGrpSpPr>
        <p:grpSpPr>
          <a:xfrm>
            <a:off x="2493402" y="2570670"/>
            <a:ext cx="163305" cy="218364"/>
            <a:chOff x="2419012" y="4570032"/>
            <a:chExt cx="879235" cy="1175675"/>
          </a:xfrm>
        </p:grpSpPr>
        <p:cxnSp>
          <p:nvCxnSpPr>
            <p:cNvPr id="98" name="Straight Connector 97"/>
            <p:cNvCxnSpPr/>
            <p:nvPr/>
          </p:nvCxnSpPr>
          <p:spPr>
            <a:xfrm>
              <a:off x="2863252" y="5147415"/>
              <a:ext cx="0" cy="598292"/>
            </a:xfrm>
            <a:prstGeom prst="line">
              <a:avLst/>
            </a:prstGeom>
          </p:spPr>
          <p:style>
            <a:lnRef idx="1">
              <a:schemeClr val="dk1"/>
            </a:lnRef>
            <a:fillRef idx="0">
              <a:schemeClr val="dk1"/>
            </a:fillRef>
            <a:effectRef idx="0">
              <a:schemeClr val="dk1"/>
            </a:effectRef>
            <a:fontRef idx="minor">
              <a:schemeClr val="tx1"/>
            </a:fontRef>
          </p:style>
        </p:cxnSp>
        <p:cxnSp>
          <p:nvCxnSpPr>
            <p:cNvPr id="99" name="Straight Connector 98"/>
            <p:cNvCxnSpPr/>
            <p:nvPr/>
          </p:nvCxnSpPr>
          <p:spPr>
            <a:xfrm>
              <a:off x="2419012" y="4570032"/>
              <a:ext cx="444240" cy="577383"/>
            </a:xfrm>
            <a:prstGeom prst="line">
              <a:avLst/>
            </a:prstGeom>
          </p:spPr>
          <p:style>
            <a:lnRef idx="1">
              <a:schemeClr val="dk1"/>
            </a:lnRef>
            <a:fillRef idx="0">
              <a:schemeClr val="dk1"/>
            </a:fillRef>
            <a:effectRef idx="0">
              <a:schemeClr val="dk1"/>
            </a:effectRef>
            <a:fontRef idx="minor">
              <a:schemeClr val="tx1"/>
            </a:fontRef>
          </p:style>
        </p:cxnSp>
        <p:cxnSp>
          <p:nvCxnSpPr>
            <p:cNvPr id="100" name="Straight Connector 99"/>
            <p:cNvCxnSpPr/>
            <p:nvPr/>
          </p:nvCxnSpPr>
          <p:spPr>
            <a:xfrm flipH="1">
              <a:off x="2863252" y="4570032"/>
              <a:ext cx="434995" cy="577383"/>
            </a:xfrm>
            <a:prstGeom prst="line">
              <a:avLst/>
            </a:prstGeom>
          </p:spPr>
          <p:style>
            <a:lnRef idx="1">
              <a:schemeClr val="dk1"/>
            </a:lnRef>
            <a:fillRef idx="0">
              <a:schemeClr val="dk1"/>
            </a:fillRef>
            <a:effectRef idx="0">
              <a:schemeClr val="dk1"/>
            </a:effectRef>
            <a:fontRef idx="minor">
              <a:schemeClr val="tx1"/>
            </a:fontRef>
          </p:style>
        </p:cxnSp>
      </p:grpSp>
      <p:grpSp>
        <p:nvGrpSpPr>
          <p:cNvPr id="101" name="Group 100"/>
          <p:cNvGrpSpPr/>
          <p:nvPr/>
        </p:nvGrpSpPr>
        <p:grpSpPr>
          <a:xfrm>
            <a:off x="2073059" y="2812376"/>
            <a:ext cx="259845" cy="272955"/>
            <a:chOff x="2851845" y="5363569"/>
            <a:chExt cx="341734" cy="382138"/>
          </a:xfrm>
        </p:grpSpPr>
        <p:cxnSp>
          <p:nvCxnSpPr>
            <p:cNvPr id="102" name="Straight Connector 101"/>
            <p:cNvCxnSpPr/>
            <p:nvPr/>
          </p:nvCxnSpPr>
          <p:spPr>
            <a:xfrm>
              <a:off x="3046177" y="5481678"/>
              <a:ext cx="0" cy="264029"/>
            </a:xfrm>
            <a:prstGeom prst="line">
              <a:avLst/>
            </a:prstGeom>
          </p:spPr>
          <p:style>
            <a:lnRef idx="1">
              <a:schemeClr val="dk1"/>
            </a:lnRef>
            <a:fillRef idx="0">
              <a:schemeClr val="dk1"/>
            </a:fillRef>
            <a:effectRef idx="0">
              <a:schemeClr val="dk1"/>
            </a:effectRef>
            <a:fontRef idx="minor">
              <a:schemeClr val="tx1"/>
            </a:fontRef>
          </p:style>
        </p:cxnSp>
        <p:sp>
          <p:nvSpPr>
            <p:cNvPr id="103" name="Moon 102"/>
            <p:cNvSpPr/>
            <p:nvPr/>
          </p:nvSpPr>
          <p:spPr>
            <a:xfrm rot="16200000">
              <a:off x="2963657" y="5251757"/>
              <a:ext cx="118110" cy="341734"/>
            </a:xfrm>
            <a:prstGeom prst="mo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04" name="Group 103"/>
          <p:cNvGrpSpPr/>
          <p:nvPr/>
        </p:nvGrpSpPr>
        <p:grpSpPr>
          <a:xfrm>
            <a:off x="1878128" y="3208036"/>
            <a:ext cx="210403" cy="278413"/>
            <a:chOff x="1058839" y="3780282"/>
            <a:chExt cx="311624" cy="472723"/>
          </a:xfrm>
        </p:grpSpPr>
        <p:cxnSp>
          <p:nvCxnSpPr>
            <p:cNvPr id="105" name="Straight Connector 104"/>
            <p:cNvCxnSpPr/>
            <p:nvPr/>
          </p:nvCxnSpPr>
          <p:spPr>
            <a:xfrm>
              <a:off x="1214651" y="4012442"/>
              <a:ext cx="0" cy="240563"/>
            </a:xfrm>
            <a:prstGeom prst="line">
              <a:avLst/>
            </a:prstGeom>
          </p:spPr>
          <p:style>
            <a:lnRef idx="1">
              <a:schemeClr val="dk1"/>
            </a:lnRef>
            <a:fillRef idx="0">
              <a:schemeClr val="dk1"/>
            </a:fillRef>
            <a:effectRef idx="0">
              <a:schemeClr val="dk1"/>
            </a:effectRef>
            <a:fontRef idx="minor">
              <a:schemeClr val="tx1"/>
            </a:fontRef>
          </p:style>
        </p:cxnSp>
        <p:cxnSp>
          <p:nvCxnSpPr>
            <p:cNvPr id="106" name="Straight Connector 105"/>
            <p:cNvCxnSpPr/>
            <p:nvPr/>
          </p:nvCxnSpPr>
          <p:spPr>
            <a:xfrm flipH="1">
              <a:off x="1058839" y="4012442"/>
              <a:ext cx="311624" cy="2275"/>
            </a:xfrm>
            <a:prstGeom prst="line">
              <a:avLst/>
            </a:prstGeom>
          </p:spPr>
          <p:style>
            <a:lnRef idx="1">
              <a:schemeClr val="dk1"/>
            </a:lnRef>
            <a:fillRef idx="0">
              <a:schemeClr val="dk1"/>
            </a:fillRef>
            <a:effectRef idx="0">
              <a:schemeClr val="dk1"/>
            </a:effectRef>
            <a:fontRef idx="minor">
              <a:schemeClr val="tx1"/>
            </a:fontRef>
          </p:style>
        </p:cxnSp>
        <p:cxnSp>
          <p:nvCxnSpPr>
            <p:cNvPr id="107" name="Straight Connector 106"/>
            <p:cNvCxnSpPr/>
            <p:nvPr/>
          </p:nvCxnSpPr>
          <p:spPr>
            <a:xfrm>
              <a:off x="1058839" y="3780282"/>
              <a:ext cx="0" cy="232160"/>
            </a:xfrm>
            <a:prstGeom prst="line">
              <a:avLst/>
            </a:prstGeom>
          </p:spPr>
          <p:style>
            <a:lnRef idx="1">
              <a:schemeClr val="dk1"/>
            </a:lnRef>
            <a:fillRef idx="0">
              <a:schemeClr val="dk1"/>
            </a:fillRef>
            <a:effectRef idx="0">
              <a:schemeClr val="dk1"/>
            </a:effectRef>
            <a:fontRef idx="minor">
              <a:schemeClr val="tx1"/>
            </a:fontRef>
          </p:style>
        </p:cxnSp>
        <p:cxnSp>
          <p:nvCxnSpPr>
            <p:cNvPr id="108" name="Straight Connector 107"/>
            <p:cNvCxnSpPr/>
            <p:nvPr/>
          </p:nvCxnSpPr>
          <p:spPr>
            <a:xfrm flipH="1">
              <a:off x="1363640" y="3780282"/>
              <a:ext cx="3412" cy="232160"/>
            </a:xfrm>
            <a:prstGeom prst="line">
              <a:avLst/>
            </a:prstGeom>
          </p:spPr>
          <p:style>
            <a:lnRef idx="1">
              <a:schemeClr val="dk1"/>
            </a:lnRef>
            <a:fillRef idx="0">
              <a:schemeClr val="dk1"/>
            </a:fillRef>
            <a:effectRef idx="0">
              <a:schemeClr val="dk1"/>
            </a:effectRef>
            <a:fontRef idx="minor">
              <a:schemeClr val="tx1"/>
            </a:fontRef>
          </p:style>
        </p:cxnSp>
      </p:grpSp>
      <p:grpSp>
        <p:nvGrpSpPr>
          <p:cNvPr id="109" name="Group 108"/>
          <p:cNvGrpSpPr/>
          <p:nvPr/>
        </p:nvGrpSpPr>
        <p:grpSpPr>
          <a:xfrm>
            <a:off x="2537686" y="3208036"/>
            <a:ext cx="163305" cy="218364"/>
            <a:chOff x="2419012" y="4570032"/>
            <a:chExt cx="879235" cy="1175675"/>
          </a:xfrm>
        </p:grpSpPr>
        <p:cxnSp>
          <p:nvCxnSpPr>
            <p:cNvPr id="110" name="Straight Connector 109"/>
            <p:cNvCxnSpPr/>
            <p:nvPr/>
          </p:nvCxnSpPr>
          <p:spPr>
            <a:xfrm>
              <a:off x="2863252" y="5147415"/>
              <a:ext cx="0" cy="598292"/>
            </a:xfrm>
            <a:prstGeom prst="line">
              <a:avLst/>
            </a:prstGeom>
          </p:spPr>
          <p:style>
            <a:lnRef idx="1">
              <a:schemeClr val="dk1"/>
            </a:lnRef>
            <a:fillRef idx="0">
              <a:schemeClr val="dk1"/>
            </a:fillRef>
            <a:effectRef idx="0">
              <a:schemeClr val="dk1"/>
            </a:effectRef>
            <a:fontRef idx="minor">
              <a:schemeClr val="tx1"/>
            </a:fontRef>
          </p:style>
        </p:cxnSp>
        <p:cxnSp>
          <p:nvCxnSpPr>
            <p:cNvPr id="111" name="Straight Connector 110"/>
            <p:cNvCxnSpPr/>
            <p:nvPr/>
          </p:nvCxnSpPr>
          <p:spPr>
            <a:xfrm>
              <a:off x="2419012" y="4570032"/>
              <a:ext cx="444240" cy="577383"/>
            </a:xfrm>
            <a:prstGeom prst="line">
              <a:avLst/>
            </a:prstGeom>
          </p:spPr>
          <p:style>
            <a:lnRef idx="1">
              <a:schemeClr val="dk1"/>
            </a:lnRef>
            <a:fillRef idx="0">
              <a:schemeClr val="dk1"/>
            </a:fillRef>
            <a:effectRef idx="0">
              <a:schemeClr val="dk1"/>
            </a:effectRef>
            <a:fontRef idx="minor">
              <a:schemeClr val="tx1"/>
            </a:fontRef>
          </p:style>
        </p:cxnSp>
        <p:cxnSp>
          <p:nvCxnSpPr>
            <p:cNvPr id="112" name="Straight Connector 111"/>
            <p:cNvCxnSpPr/>
            <p:nvPr/>
          </p:nvCxnSpPr>
          <p:spPr>
            <a:xfrm flipH="1">
              <a:off x="2863252" y="4570032"/>
              <a:ext cx="434995" cy="577383"/>
            </a:xfrm>
            <a:prstGeom prst="line">
              <a:avLst/>
            </a:prstGeom>
          </p:spPr>
          <p:style>
            <a:lnRef idx="1">
              <a:schemeClr val="dk1"/>
            </a:lnRef>
            <a:fillRef idx="0">
              <a:schemeClr val="dk1"/>
            </a:fillRef>
            <a:effectRef idx="0">
              <a:schemeClr val="dk1"/>
            </a:effectRef>
            <a:fontRef idx="minor">
              <a:schemeClr val="tx1"/>
            </a:fontRef>
          </p:style>
        </p:cxnSp>
      </p:grpSp>
      <p:grpSp>
        <p:nvGrpSpPr>
          <p:cNvPr id="113" name="Group 112"/>
          <p:cNvGrpSpPr/>
          <p:nvPr/>
        </p:nvGrpSpPr>
        <p:grpSpPr>
          <a:xfrm>
            <a:off x="3761730" y="3370838"/>
            <a:ext cx="983756" cy="425535"/>
            <a:chOff x="3352817" y="2323967"/>
            <a:chExt cx="983756" cy="425535"/>
          </a:xfrm>
        </p:grpSpPr>
        <p:sp>
          <p:nvSpPr>
            <p:cNvPr id="114" name="Oval 113"/>
            <p:cNvSpPr/>
            <p:nvPr/>
          </p:nvSpPr>
          <p:spPr>
            <a:xfrm>
              <a:off x="3717519" y="2323967"/>
              <a:ext cx="228980" cy="240563"/>
            </a:xfrm>
            <a:prstGeom prst="ellipse">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5" name="TextBox 114"/>
            <p:cNvSpPr txBox="1"/>
            <p:nvPr/>
          </p:nvSpPr>
          <p:spPr>
            <a:xfrm>
              <a:off x="3352817" y="2472503"/>
              <a:ext cx="983756" cy="276999"/>
            </a:xfrm>
            <a:prstGeom prst="rect">
              <a:avLst/>
            </a:prstGeom>
            <a:noFill/>
          </p:spPr>
          <p:txBody>
            <a:bodyPr wrap="square" rtlCol="0">
              <a:spAutoFit/>
            </a:bodyPr>
            <a:lstStyle/>
            <a:p>
              <a:r>
                <a:rPr lang="en-US" sz="1200" dirty="0" smtClean="0"/>
                <a:t>Can develop</a:t>
              </a:r>
              <a:endParaRPr lang="en-US" sz="1200" dirty="0"/>
            </a:p>
          </p:txBody>
        </p:sp>
      </p:grpSp>
      <p:grpSp>
        <p:nvGrpSpPr>
          <p:cNvPr id="116" name="Group 115"/>
          <p:cNvGrpSpPr/>
          <p:nvPr/>
        </p:nvGrpSpPr>
        <p:grpSpPr>
          <a:xfrm>
            <a:off x="2016677" y="3851887"/>
            <a:ext cx="259845" cy="272955"/>
            <a:chOff x="2851845" y="5363569"/>
            <a:chExt cx="341734" cy="382138"/>
          </a:xfrm>
        </p:grpSpPr>
        <p:cxnSp>
          <p:nvCxnSpPr>
            <p:cNvPr id="117" name="Straight Connector 116"/>
            <p:cNvCxnSpPr/>
            <p:nvPr/>
          </p:nvCxnSpPr>
          <p:spPr>
            <a:xfrm>
              <a:off x="3046177" y="5481678"/>
              <a:ext cx="0" cy="264029"/>
            </a:xfrm>
            <a:prstGeom prst="line">
              <a:avLst/>
            </a:prstGeom>
          </p:spPr>
          <p:style>
            <a:lnRef idx="1">
              <a:schemeClr val="dk1"/>
            </a:lnRef>
            <a:fillRef idx="0">
              <a:schemeClr val="dk1"/>
            </a:fillRef>
            <a:effectRef idx="0">
              <a:schemeClr val="dk1"/>
            </a:effectRef>
            <a:fontRef idx="minor">
              <a:schemeClr val="tx1"/>
            </a:fontRef>
          </p:style>
        </p:cxnSp>
        <p:sp>
          <p:nvSpPr>
            <p:cNvPr id="118" name="Moon 117"/>
            <p:cNvSpPr/>
            <p:nvPr/>
          </p:nvSpPr>
          <p:spPr>
            <a:xfrm rot="16200000">
              <a:off x="2963657" y="5251757"/>
              <a:ext cx="118110" cy="341734"/>
            </a:xfrm>
            <a:prstGeom prst="mo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19" name="Rectangle 118"/>
          <p:cNvSpPr/>
          <p:nvPr/>
        </p:nvSpPr>
        <p:spPr>
          <a:xfrm>
            <a:off x="3376493" y="3851887"/>
            <a:ext cx="164037" cy="1977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0" name="Isosceles Triangle 119"/>
          <p:cNvSpPr/>
          <p:nvPr/>
        </p:nvSpPr>
        <p:spPr>
          <a:xfrm rot="10800000">
            <a:off x="4025951" y="3851887"/>
            <a:ext cx="189455" cy="232012"/>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1" name="Rectangle 120"/>
          <p:cNvSpPr/>
          <p:nvPr/>
        </p:nvSpPr>
        <p:spPr>
          <a:xfrm>
            <a:off x="3377137" y="4249748"/>
            <a:ext cx="164037" cy="1977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2" name="Isosceles Triangle 121"/>
          <p:cNvSpPr/>
          <p:nvPr/>
        </p:nvSpPr>
        <p:spPr>
          <a:xfrm rot="10800000">
            <a:off x="4012209" y="4249748"/>
            <a:ext cx="189455" cy="232012"/>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9446855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1325"/>
            <a:ext cx="2279176" cy="3492249"/>
            <a:chOff x="4612943" y="751469"/>
            <a:chExt cx="4244453" cy="5902657"/>
          </a:xfrm>
        </p:grpSpPr>
        <p:sp>
          <p:nvSpPr>
            <p:cNvPr id="5" name="Rectangle 4"/>
            <p:cNvSpPr/>
            <p:nvPr/>
          </p:nvSpPr>
          <p:spPr>
            <a:xfrm>
              <a:off x="4612943" y="751469"/>
              <a:ext cx="4244453" cy="59026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4797186" y="2142025"/>
              <a:ext cx="3875964" cy="18704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4817660" y="941696"/>
              <a:ext cx="3875964" cy="1092439"/>
            </a:xfrm>
            <a:prstGeom prst="rect">
              <a:avLst/>
            </a:prstGeom>
            <a:noFill/>
          </p:spPr>
          <p:txBody>
            <a:bodyPr wrap="square" rtlCol="0">
              <a:spAutoFit/>
            </a:bodyPr>
            <a:lstStyle/>
            <a:p>
              <a:pPr algn="ctr"/>
              <a:r>
                <a:rPr lang="en-US" dirty="0" smtClean="0"/>
                <a:t>Blood Type</a:t>
              </a:r>
            </a:p>
            <a:p>
              <a:pPr algn="ctr"/>
              <a:r>
                <a:rPr lang="en-US" dirty="0" smtClean="0"/>
                <a:t>____</a:t>
              </a:r>
              <a:endParaRPr lang="en-US" dirty="0"/>
            </a:p>
          </p:txBody>
        </p:sp>
        <p:grpSp>
          <p:nvGrpSpPr>
            <p:cNvPr id="8" name="Group 7"/>
            <p:cNvGrpSpPr/>
            <p:nvPr/>
          </p:nvGrpSpPr>
          <p:grpSpPr>
            <a:xfrm>
              <a:off x="5718412" y="2496297"/>
              <a:ext cx="2074459" cy="1161871"/>
              <a:chOff x="5697939" y="2714093"/>
              <a:chExt cx="2074459" cy="1161871"/>
            </a:xfrm>
          </p:grpSpPr>
          <p:sp>
            <p:nvSpPr>
              <p:cNvPr id="10" name="Oval 9"/>
              <p:cNvSpPr/>
              <p:nvPr/>
            </p:nvSpPr>
            <p:spPr>
              <a:xfrm>
                <a:off x="5697939" y="2714093"/>
                <a:ext cx="2074459" cy="11618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Oval 10"/>
              <p:cNvSpPr/>
              <p:nvPr/>
            </p:nvSpPr>
            <p:spPr>
              <a:xfrm>
                <a:off x="6223377" y="3004560"/>
                <a:ext cx="1023582" cy="58093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9" name="TextBox 8"/>
            <p:cNvSpPr txBox="1"/>
            <p:nvPr/>
          </p:nvSpPr>
          <p:spPr>
            <a:xfrm>
              <a:off x="4807423" y="4114596"/>
              <a:ext cx="3896437" cy="2366950"/>
            </a:xfrm>
            <a:prstGeom prst="rect">
              <a:avLst/>
            </a:prstGeom>
            <a:noFill/>
          </p:spPr>
          <p:txBody>
            <a:bodyPr wrap="square" rtlCol="0">
              <a:spAutoFit/>
            </a:bodyPr>
            <a:lstStyle/>
            <a:p>
              <a:r>
                <a:rPr lang="en-US" sz="1000" dirty="0" smtClean="0"/>
                <a:t>Has ___________   antigens</a:t>
              </a:r>
            </a:p>
            <a:p>
              <a:r>
                <a:rPr lang="en-US" sz="1000" dirty="0" smtClean="0"/>
                <a:t>Has ___________  antibodies</a:t>
              </a:r>
            </a:p>
            <a:p>
              <a:r>
                <a:rPr lang="en-US" sz="1000" dirty="0" smtClean="0"/>
                <a:t>Can Develop _____ antibodies </a:t>
              </a:r>
              <a:r>
                <a:rPr lang="en-US" sz="500" dirty="0" smtClean="0"/>
                <a:t>(only for RH-)</a:t>
              </a:r>
            </a:p>
            <a:p>
              <a:endParaRPr lang="en-US" sz="500" dirty="0"/>
            </a:p>
            <a:p>
              <a:endParaRPr lang="en-US" sz="500" dirty="0" smtClean="0"/>
            </a:p>
            <a:p>
              <a:r>
                <a:rPr lang="en-US" sz="1000" dirty="0" smtClean="0"/>
                <a:t>Can Give to: </a:t>
              </a:r>
            </a:p>
            <a:p>
              <a:r>
                <a:rPr lang="en-US" sz="1000" dirty="0" smtClean="0"/>
                <a:t>_____________________________</a:t>
              </a:r>
            </a:p>
            <a:p>
              <a:r>
                <a:rPr lang="en-US" sz="1000" dirty="0" smtClean="0"/>
                <a:t>Can Receive from: </a:t>
              </a:r>
            </a:p>
            <a:p>
              <a:r>
                <a:rPr lang="en-US" sz="1000" dirty="0" smtClean="0"/>
                <a:t>_____________________________</a:t>
              </a:r>
            </a:p>
          </p:txBody>
        </p:sp>
      </p:grpSp>
      <p:grpSp>
        <p:nvGrpSpPr>
          <p:cNvPr id="76" name="Group 75"/>
          <p:cNvGrpSpPr/>
          <p:nvPr/>
        </p:nvGrpSpPr>
        <p:grpSpPr>
          <a:xfrm>
            <a:off x="2301161" y="11325"/>
            <a:ext cx="2279176" cy="3492249"/>
            <a:chOff x="4612943" y="751469"/>
            <a:chExt cx="4244453" cy="5902657"/>
          </a:xfrm>
        </p:grpSpPr>
        <p:sp>
          <p:nvSpPr>
            <p:cNvPr id="77" name="Rectangle 76"/>
            <p:cNvSpPr/>
            <p:nvPr/>
          </p:nvSpPr>
          <p:spPr>
            <a:xfrm>
              <a:off x="4612943" y="751469"/>
              <a:ext cx="4244453" cy="59026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8" name="Rectangle 77"/>
            <p:cNvSpPr/>
            <p:nvPr/>
          </p:nvSpPr>
          <p:spPr>
            <a:xfrm>
              <a:off x="4797186" y="2142025"/>
              <a:ext cx="3875964" cy="18704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TextBox 78"/>
            <p:cNvSpPr txBox="1"/>
            <p:nvPr/>
          </p:nvSpPr>
          <p:spPr>
            <a:xfrm>
              <a:off x="4817660" y="941696"/>
              <a:ext cx="3875964" cy="1092439"/>
            </a:xfrm>
            <a:prstGeom prst="rect">
              <a:avLst/>
            </a:prstGeom>
            <a:noFill/>
          </p:spPr>
          <p:txBody>
            <a:bodyPr wrap="square" rtlCol="0">
              <a:spAutoFit/>
            </a:bodyPr>
            <a:lstStyle/>
            <a:p>
              <a:pPr algn="ctr"/>
              <a:r>
                <a:rPr lang="en-US" dirty="0" smtClean="0"/>
                <a:t>Blood Type</a:t>
              </a:r>
            </a:p>
            <a:p>
              <a:pPr algn="ctr"/>
              <a:r>
                <a:rPr lang="en-US" dirty="0" smtClean="0"/>
                <a:t>____</a:t>
              </a:r>
              <a:endParaRPr lang="en-US" dirty="0"/>
            </a:p>
          </p:txBody>
        </p:sp>
        <p:grpSp>
          <p:nvGrpSpPr>
            <p:cNvPr id="80" name="Group 79"/>
            <p:cNvGrpSpPr/>
            <p:nvPr/>
          </p:nvGrpSpPr>
          <p:grpSpPr>
            <a:xfrm>
              <a:off x="5718412" y="2496297"/>
              <a:ext cx="2074459" cy="1161871"/>
              <a:chOff x="5697939" y="2714093"/>
              <a:chExt cx="2074459" cy="1161871"/>
            </a:xfrm>
          </p:grpSpPr>
          <p:sp>
            <p:nvSpPr>
              <p:cNvPr id="82" name="Oval 81"/>
              <p:cNvSpPr/>
              <p:nvPr/>
            </p:nvSpPr>
            <p:spPr>
              <a:xfrm>
                <a:off x="5697939" y="2714093"/>
                <a:ext cx="2074459" cy="11618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3" name="Oval 82"/>
              <p:cNvSpPr/>
              <p:nvPr/>
            </p:nvSpPr>
            <p:spPr>
              <a:xfrm>
                <a:off x="6223377" y="3004560"/>
                <a:ext cx="1023582" cy="58093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81" name="TextBox 80"/>
            <p:cNvSpPr txBox="1"/>
            <p:nvPr/>
          </p:nvSpPr>
          <p:spPr>
            <a:xfrm>
              <a:off x="4807423" y="4114596"/>
              <a:ext cx="3896437" cy="2366950"/>
            </a:xfrm>
            <a:prstGeom prst="rect">
              <a:avLst/>
            </a:prstGeom>
            <a:noFill/>
          </p:spPr>
          <p:txBody>
            <a:bodyPr wrap="square" rtlCol="0">
              <a:spAutoFit/>
            </a:bodyPr>
            <a:lstStyle/>
            <a:p>
              <a:r>
                <a:rPr lang="en-US" sz="1000" dirty="0" smtClean="0"/>
                <a:t>Has ___________   antigens</a:t>
              </a:r>
            </a:p>
            <a:p>
              <a:r>
                <a:rPr lang="en-US" sz="1000" dirty="0" smtClean="0"/>
                <a:t>Has ___________  antibodies</a:t>
              </a:r>
            </a:p>
            <a:p>
              <a:r>
                <a:rPr lang="en-US" sz="1000" dirty="0" smtClean="0"/>
                <a:t>Can Develop _____ antibodies </a:t>
              </a:r>
              <a:r>
                <a:rPr lang="en-US" sz="500" dirty="0" smtClean="0"/>
                <a:t>(only for RH-)</a:t>
              </a:r>
            </a:p>
            <a:p>
              <a:endParaRPr lang="en-US" sz="500" dirty="0"/>
            </a:p>
            <a:p>
              <a:endParaRPr lang="en-US" sz="500" dirty="0" smtClean="0"/>
            </a:p>
            <a:p>
              <a:r>
                <a:rPr lang="en-US" sz="1000" dirty="0" smtClean="0"/>
                <a:t>Can Give to: </a:t>
              </a:r>
            </a:p>
            <a:p>
              <a:r>
                <a:rPr lang="en-US" sz="1000" dirty="0" smtClean="0"/>
                <a:t>_____________________________</a:t>
              </a:r>
            </a:p>
            <a:p>
              <a:r>
                <a:rPr lang="en-US" sz="1000" dirty="0" smtClean="0"/>
                <a:t>Can Receive from: </a:t>
              </a:r>
            </a:p>
            <a:p>
              <a:r>
                <a:rPr lang="en-US" sz="1000" dirty="0" smtClean="0"/>
                <a:t>_____________________________</a:t>
              </a:r>
            </a:p>
          </p:txBody>
        </p:sp>
      </p:grpSp>
      <p:grpSp>
        <p:nvGrpSpPr>
          <p:cNvPr id="84" name="Group 83"/>
          <p:cNvGrpSpPr/>
          <p:nvPr/>
        </p:nvGrpSpPr>
        <p:grpSpPr>
          <a:xfrm>
            <a:off x="4602322" y="11325"/>
            <a:ext cx="2279176" cy="3492249"/>
            <a:chOff x="4612943" y="751469"/>
            <a:chExt cx="4244453" cy="5902657"/>
          </a:xfrm>
        </p:grpSpPr>
        <p:sp>
          <p:nvSpPr>
            <p:cNvPr id="85" name="Rectangle 84"/>
            <p:cNvSpPr/>
            <p:nvPr/>
          </p:nvSpPr>
          <p:spPr>
            <a:xfrm>
              <a:off x="4612943" y="751469"/>
              <a:ext cx="4244453" cy="59026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6" name="Rectangle 85"/>
            <p:cNvSpPr/>
            <p:nvPr/>
          </p:nvSpPr>
          <p:spPr>
            <a:xfrm>
              <a:off x="4797186" y="2142025"/>
              <a:ext cx="3875964" cy="18704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7" name="TextBox 86"/>
            <p:cNvSpPr txBox="1"/>
            <p:nvPr/>
          </p:nvSpPr>
          <p:spPr>
            <a:xfrm>
              <a:off x="4817660" y="941696"/>
              <a:ext cx="3875964" cy="1092439"/>
            </a:xfrm>
            <a:prstGeom prst="rect">
              <a:avLst/>
            </a:prstGeom>
            <a:noFill/>
          </p:spPr>
          <p:txBody>
            <a:bodyPr wrap="square" rtlCol="0">
              <a:spAutoFit/>
            </a:bodyPr>
            <a:lstStyle/>
            <a:p>
              <a:pPr algn="ctr"/>
              <a:r>
                <a:rPr lang="en-US" dirty="0" smtClean="0"/>
                <a:t>Blood Type</a:t>
              </a:r>
            </a:p>
            <a:p>
              <a:pPr algn="ctr"/>
              <a:r>
                <a:rPr lang="en-US" dirty="0" smtClean="0"/>
                <a:t>____</a:t>
              </a:r>
              <a:endParaRPr lang="en-US" dirty="0"/>
            </a:p>
          </p:txBody>
        </p:sp>
        <p:grpSp>
          <p:nvGrpSpPr>
            <p:cNvPr id="88" name="Group 87"/>
            <p:cNvGrpSpPr/>
            <p:nvPr/>
          </p:nvGrpSpPr>
          <p:grpSpPr>
            <a:xfrm>
              <a:off x="5718412" y="2496297"/>
              <a:ext cx="2074459" cy="1161871"/>
              <a:chOff x="5697939" y="2714093"/>
              <a:chExt cx="2074459" cy="1161871"/>
            </a:xfrm>
          </p:grpSpPr>
          <p:sp>
            <p:nvSpPr>
              <p:cNvPr id="90" name="Oval 89"/>
              <p:cNvSpPr/>
              <p:nvPr/>
            </p:nvSpPr>
            <p:spPr>
              <a:xfrm>
                <a:off x="5697939" y="2714093"/>
                <a:ext cx="2074459" cy="11618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1" name="Oval 90"/>
              <p:cNvSpPr/>
              <p:nvPr/>
            </p:nvSpPr>
            <p:spPr>
              <a:xfrm>
                <a:off x="6223377" y="3004560"/>
                <a:ext cx="1023582" cy="58093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89" name="TextBox 88"/>
            <p:cNvSpPr txBox="1"/>
            <p:nvPr/>
          </p:nvSpPr>
          <p:spPr>
            <a:xfrm>
              <a:off x="4807423" y="4114596"/>
              <a:ext cx="3896437" cy="2366950"/>
            </a:xfrm>
            <a:prstGeom prst="rect">
              <a:avLst/>
            </a:prstGeom>
            <a:noFill/>
          </p:spPr>
          <p:txBody>
            <a:bodyPr wrap="square" rtlCol="0">
              <a:spAutoFit/>
            </a:bodyPr>
            <a:lstStyle/>
            <a:p>
              <a:r>
                <a:rPr lang="en-US" sz="1000" dirty="0" smtClean="0"/>
                <a:t>Has ___________   antigens</a:t>
              </a:r>
            </a:p>
            <a:p>
              <a:r>
                <a:rPr lang="en-US" sz="1000" dirty="0" smtClean="0"/>
                <a:t>Has ___________  antibodies</a:t>
              </a:r>
            </a:p>
            <a:p>
              <a:r>
                <a:rPr lang="en-US" sz="1000" dirty="0" smtClean="0"/>
                <a:t>Can Develop _____ antibodies </a:t>
              </a:r>
              <a:r>
                <a:rPr lang="en-US" sz="500" dirty="0" smtClean="0"/>
                <a:t>(only for RH-)</a:t>
              </a:r>
            </a:p>
            <a:p>
              <a:endParaRPr lang="en-US" sz="500" dirty="0"/>
            </a:p>
            <a:p>
              <a:endParaRPr lang="en-US" sz="500" dirty="0" smtClean="0"/>
            </a:p>
            <a:p>
              <a:r>
                <a:rPr lang="en-US" sz="1000" dirty="0" smtClean="0"/>
                <a:t>Can Give to: </a:t>
              </a:r>
            </a:p>
            <a:p>
              <a:r>
                <a:rPr lang="en-US" sz="1000" dirty="0" smtClean="0"/>
                <a:t>_____________________________</a:t>
              </a:r>
            </a:p>
            <a:p>
              <a:r>
                <a:rPr lang="en-US" sz="1000" dirty="0" smtClean="0"/>
                <a:t>Can Receive from: </a:t>
              </a:r>
            </a:p>
            <a:p>
              <a:r>
                <a:rPr lang="en-US" sz="1000" dirty="0" smtClean="0"/>
                <a:t>_____________________________</a:t>
              </a:r>
            </a:p>
          </p:txBody>
        </p:sp>
      </p:grpSp>
      <p:grpSp>
        <p:nvGrpSpPr>
          <p:cNvPr id="92" name="Group 91"/>
          <p:cNvGrpSpPr/>
          <p:nvPr/>
        </p:nvGrpSpPr>
        <p:grpSpPr>
          <a:xfrm>
            <a:off x="6881496" y="11325"/>
            <a:ext cx="2279176" cy="3492249"/>
            <a:chOff x="4612943" y="751469"/>
            <a:chExt cx="4244453" cy="5902657"/>
          </a:xfrm>
        </p:grpSpPr>
        <p:sp>
          <p:nvSpPr>
            <p:cNvPr id="93" name="Rectangle 92"/>
            <p:cNvSpPr/>
            <p:nvPr/>
          </p:nvSpPr>
          <p:spPr>
            <a:xfrm>
              <a:off x="4612943" y="751469"/>
              <a:ext cx="4244453" cy="59026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4" name="Rectangle 93"/>
            <p:cNvSpPr/>
            <p:nvPr/>
          </p:nvSpPr>
          <p:spPr>
            <a:xfrm>
              <a:off x="4797186" y="2142025"/>
              <a:ext cx="3875964" cy="18704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5" name="TextBox 94"/>
            <p:cNvSpPr txBox="1"/>
            <p:nvPr/>
          </p:nvSpPr>
          <p:spPr>
            <a:xfrm>
              <a:off x="4817660" y="941696"/>
              <a:ext cx="3875964" cy="1092439"/>
            </a:xfrm>
            <a:prstGeom prst="rect">
              <a:avLst/>
            </a:prstGeom>
            <a:noFill/>
          </p:spPr>
          <p:txBody>
            <a:bodyPr wrap="square" rtlCol="0">
              <a:spAutoFit/>
            </a:bodyPr>
            <a:lstStyle/>
            <a:p>
              <a:pPr algn="ctr"/>
              <a:r>
                <a:rPr lang="en-US" dirty="0" smtClean="0"/>
                <a:t>Blood Type</a:t>
              </a:r>
            </a:p>
            <a:p>
              <a:pPr algn="ctr"/>
              <a:r>
                <a:rPr lang="en-US" dirty="0" smtClean="0"/>
                <a:t>____</a:t>
              </a:r>
              <a:endParaRPr lang="en-US" dirty="0"/>
            </a:p>
          </p:txBody>
        </p:sp>
        <p:grpSp>
          <p:nvGrpSpPr>
            <p:cNvPr id="96" name="Group 95"/>
            <p:cNvGrpSpPr/>
            <p:nvPr/>
          </p:nvGrpSpPr>
          <p:grpSpPr>
            <a:xfrm>
              <a:off x="5718412" y="2496297"/>
              <a:ext cx="2074459" cy="1161871"/>
              <a:chOff x="5697939" y="2714093"/>
              <a:chExt cx="2074459" cy="1161871"/>
            </a:xfrm>
          </p:grpSpPr>
          <p:sp>
            <p:nvSpPr>
              <p:cNvPr id="98" name="Oval 97"/>
              <p:cNvSpPr/>
              <p:nvPr/>
            </p:nvSpPr>
            <p:spPr>
              <a:xfrm>
                <a:off x="5697939" y="2714093"/>
                <a:ext cx="2074459" cy="11618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9" name="Oval 98"/>
              <p:cNvSpPr/>
              <p:nvPr/>
            </p:nvSpPr>
            <p:spPr>
              <a:xfrm>
                <a:off x="6223377" y="3004560"/>
                <a:ext cx="1023582" cy="58093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97" name="TextBox 96"/>
            <p:cNvSpPr txBox="1"/>
            <p:nvPr/>
          </p:nvSpPr>
          <p:spPr>
            <a:xfrm>
              <a:off x="4807423" y="4114596"/>
              <a:ext cx="3896437" cy="2366950"/>
            </a:xfrm>
            <a:prstGeom prst="rect">
              <a:avLst/>
            </a:prstGeom>
            <a:noFill/>
          </p:spPr>
          <p:txBody>
            <a:bodyPr wrap="square" rtlCol="0">
              <a:spAutoFit/>
            </a:bodyPr>
            <a:lstStyle/>
            <a:p>
              <a:r>
                <a:rPr lang="en-US" sz="1000" dirty="0" smtClean="0"/>
                <a:t>Has ___________   antigens</a:t>
              </a:r>
            </a:p>
            <a:p>
              <a:r>
                <a:rPr lang="en-US" sz="1000" dirty="0" smtClean="0"/>
                <a:t>Has ___________  antibodies</a:t>
              </a:r>
            </a:p>
            <a:p>
              <a:r>
                <a:rPr lang="en-US" sz="1000" dirty="0" smtClean="0"/>
                <a:t>Can Develop _____ antibodies </a:t>
              </a:r>
              <a:r>
                <a:rPr lang="en-US" sz="500" dirty="0" smtClean="0"/>
                <a:t>(only for RH-)</a:t>
              </a:r>
            </a:p>
            <a:p>
              <a:endParaRPr lang="en-US" sz="500" dirty="0"/>
            </a:p>
            <a:p>
              <a:endParaRPr lang="en-US" sz="500" dirty="0" smtClean="0"/>
            </a:p>
            <a:p>
              <a:r>
                <a:rPr lang="en-US" sz="1000" dirty="0" smtClean="0"/>
                <a:t>Can Give to: </a:t>
              </a:r>
            </a:p>
            <a:p>
              <a:r>
                <a:rPr lang="en-US" sz="1000" dirty="0" smtClean="0"/>
                <a:t>_____________________________</a:t>
              </a:r>
            </a:p>
            <a:p>
              <a:r>
                <a:rPr lang="en-US" sz="1000" dirty="0" smtClean="0"/>
                <a:t>Can Receive from: </a:t>
              </a:r>
            </a:p>
            <a:p>
              <a:r>
                <a:rPr lang="en-US" sz="1000" dirty="0" smtClean="0"/>
                <a:t>_____________________________</a:t>
              </a:r>
            </a:p>
          </p:txBody>
        </p:sp>
      </p:grpSp>
      <p:grpSp>
        <p:nvGrpSpPr>
          <p:cNvPr id="100" name="Group 99"/>
          <p:cNvGrpSpPr/>
          <p:nvPr/>
        </p:nvGrpSpPr>
        <p:grpSpPr>
          <a:xfrm>
            <a:off x="0" y="3365751"/>
            <a:ext cx="2279176" cy="3492249"/>
            <a:chOff x="4612943" y="751469"/>
            <a:chExt cx="4244453" cy="5902657"/>
          </a:xfrm>
        </p:grpSpPr>
        <p:sp>
          <p:nvSpPr>
            <p:cNvPr id="101" name="Rectangle 100"/>
            <p:cNvSpPr/>
            <p:nvPr/>
          </p:nvSpPr>
          <p:spPr>
            <a:xfrm>
              <a:off x="4612943" y="751469"/>
              <a:ext cx="4244453" cy="59026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2" name="Rectangle 101"/>
            <p:cNvSpPr/>
            <p:nvPr/>
          </p:nvSpPr>
          <p:spPr>
            <a:xfrm>
              <a:off x="4797186" y="2142025"/>
              <a:ext cx="3875964" cy="18704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3" name="TextBox 102"/>
            <p:cNvSpPr txBox="1"/>
            <p:nvPr/>
          </p:nvSpPr>
          <p:spPr>
            <a:xfrm>
              <a:off x="4817660" y="941696"/>
              <a:ext cx="3875964" cy="1092439"/>
            </a:xfrm>
            <a:prstGeom prst="rect">
              <a:avLst/>
            </a:prstGeom>
            <a:noFill/>
          </p:spPr>
          <p:txBody>
            <a:bodyPr wrap="square" rtlCol="0">
              <a:spAutoFit/>
            </a:bodyPr>
            <a:lstStyle/>
            <a:p>
              <a:pPr algn="ctr"/>
              <a:r>
                <a:rPr lang="en-US" dirty="0" smtClean="0"/>
                <a:t>Blood Type</a:t>
              </a:r>
            </a:p>
            <a:p>
              <a:pPr algn="ctr"/>
              <a:r>
                <a:rPr lang="en-US" dirty="0" smtClean="0"/>
                <a:t>____</a:t>
              </a:r>
              <a:endParaRPr lang="en-US" dirty="0"/>
            </a:p>
          </p:txBody>
        </p:sp>
        <p:grpSp>
          <p:nvGrpSpPr>
            <p:cNvPr id="104" name="Group 103"/>
            <p:cNvGrpSpPr/>
            <p:nvPr/>
          </p:nvGrpSpPr>
          <p:grpSpPr>
            <a:xfrm>
              <a:off x="5718412" y="2496297"/>
              <a:ext cx="2074459" cy="1161871"/>
              <a:chOff x="5697939" y="2714093"/>
              <a:chExt cx="2074459" cy="1161871"/>
            </a:xfrm>
          </p:grpSpPr>
          <p:sp>
            <p:nvSpPr>
              <p:cNvPr id="106" name="Oval 105"/>
              <p:cNvSpPr/>
              <p:nvPr/>
            </p:nvSpPr>
            <p:spPr>
              <a:xfrm>
                <a:off x="5697939" y="2714093"/>
                <a:ext cx="2074459" cy="11618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7" name="Oval 106"/>
              <p:cNvSpPr/>
              <p:nvPr/>
            </p:nvSpPr>
            <p:spPr>
              <a:xfrm>
                <a:off x="6223377" y="3004560"/>
                <a:ext cx="1023582" cy="58093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5" name="TextBox 104"/>
            <p:cNvSpPr txBox="1"/>
            <p:nvPr/>
          </p:nvSpPr>
          <p:spPr>
            <a:xfrm>
              <a:off x="4807423" y="4114596"/>
              <a:ext cx="3896437" cy="2366950"/>
            </a:xfrm>
            <a:prstGeom prst="rect">
              <a:avLst/>
            </a:prstGeom>
            <a:noFill/>
          </p:spPr>
          <p:txBody>
            <a:bodyPr wrap="square" rtlCol="0">
              <a:spAutoFit/>
            </a:bodyPr>
            <a:lstStyle/>
            <a:p>
              <a:r>
                <a:rPr lang="en-US" sz="1000" dirty="0" smtClean="0"/>
                <a:t>Has ___________   antigens</a:t>
              </a:r>
            </a:p>
            <a:p>
              <a:r>
                <a:rPr lang="en-US" sz="1000" dirty="0" smtClean="0"/>
                <a:t>Has ___________  antibodies</a:t>
              </a:r>
            </a:p>
            <a:p>
              <a:r>
                <a:rPr lang="en-US" sz="1000" dirty="0" smtClean="0"/>
                <a:t>Can Develop _____ antibodies </a:t>
              </a:r>
              <a:r>
                <a:rPr lang="en-US" sz="500" dirty="0" smtClean="0"/>
                <a:t>(only for RH-)</a:t>
              </a:r>
            </a:p>
            <a:p>
              <a:endParaRPr lang="en-US" sz="500" dirty="0"/>
            </a:p>
            <a:p>
              <a:endParaRPr lang="en-US" sz="500" dirty="0" smtClean="0"/>
            </a:p>
            <a:p>
              <a:r>
                <a:rPr lang="en-US" sz="1000" dirty="0" smtClean="0"/>
                <a:t>Can Give to: </a:t>
              </a:r>
            </a:p>
            <a:p>
              <a:r>
                <a:rPr lang="en-US" sz="1000" dirty="0" smtClean="0"/>
                <a:t>_____________________________</a:t>
              </a:r>
            </a:p>
            <a:p>
              <a:r>
                <a:rPr lang="en-US" sz="1000" dirty="0" smtClean="0"/>
                <a:t>Can Receive from: </a:t>
              </a:r>
            </a:p>
            <a:p>
              <a:r>
                <a:rPr lang="en-US" sz="1000" dirty="0" smtClean="0"/>
                <a:t>_____________________________</a:t>
              </a:r>
            </a:p>
          </p:txBody>
        </p:sp>
      </p:grpSp>
      <p:grpSp>
        <p:nvGrpSpPr>
          <p:cNvPr id="108" name="Group 107"/>
          <p:cNvGrpSpPr/>
          <p:nvPr/>
        </p:nvGrpSpPr>
        <p:grpSpPr>
          <a:xfrm>
            <a:off x="2301161" y="3365751"/>
            <a:ext cx="2279176" cy="3492249"/>
            <a:chOff x="4612943" y="751469"/>
            <a:chExt cx="4244453" cy="5902657"/>
          </a:xfrm>
        </p:grpSpPr>
        <p:sp>
          <p:nvSpPr>
            <p:cNvPr id="109" name="Rectangle 108"/>
            <p:cNvSpPr/>
            <p:nvPr/>
          </p:nvSpPr>
          <p:spPr>
            <a:xfrm>
              <a:off x="4612943" y="751469"/>
              <a:ext cx="4244453" cy="59026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0" name="Rectangle 109"/>
            <p:cNvSpPr/>
            <p:nvPr/>
          </p:nvSpPr>
          <p:spPr>
            <a:xfrm>
              <a:off x="4797186" y="2142025"/>
              <a:ext cx="3875964" cy="18704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1" name="TextBox 110"/>
            <p:cNvSpPr txBox="1"/>
            <p:nvPr/>
          </p:nvSpPr>
          <p:spPr>
            <a:xfrm>
              <a:off x="4817660" y="941696"/>
              <a:ext cx="3875964" cy="1092439"/>
            </a:xfrm>
            <a:prstGeom prst="rect">
              <a:avLst/>
            </a:prstGeom>
            <a:noFill/>
          </p:spPr>
          <p:txBody>
            <a:bodyPr wrap="square" rtlCol="0">
              <a:spAutoFit/>
            </a:bodyPr>
            <a:lstStyle/>
            <a:p>
              <a:pPr algn="ctr"/>
              <a:r>
                <a:rPr lang="en-US" dirty="0" smtClean="0"/>
                <a:t>Blood Type</a:t>
              </a:r>
            </a:p>
            <a:p>
              <a:pPr algn="ctr"/>
              <a:r>
                <a:rPr lang="en-US" dirty="0" smtClean="0"/>
                <a:t>____</a:t>
              </a:r>
              <a:endParaRPr lang="en-US" dirty="0"/>
            </a:p>
          </p:txBody>
        </p:sp>
        <p:grpSp>
          <p:nvGrpSpPr>
            <p:cNvPr id="112" name="Group 111"/>
            <p:cNvGrpSpPr/>
            <p:nvPr/>
          </p:nvGrpSpPr>
          <p:grpSpPr>
            <a:xfrm>
              <a:off x="5718412" y="2496297"/>
              <a:ext cx="2074459" cy="1161871"/>
              <a:chOff x="5697939" y="2714093"/>
              <a:chExt cx="2074459" cy="1161871"/>
            </a:xfrm>
          </p:grpSpPr>
          <p:sp>
            <p:nvSpPr>
              <p:cNvPr id="114" name="Oval 113"/>
              <p:cNvSpPr/>
              <p:nvPr/>
            </p:nvSpPr>
            <p:spPr>
              <a:xfrm>
                <a:off x="5697939" y="2714093"/>
                <a:ext cx="2074459" cy="11618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5" name="Oval 114"/>
              <p:cNvSpPr/>
              <p:nvPr/>
            </p:nvSpPr>
            <p:spPr>
              <a:xfrm>
                <a:off x="6223377" y="3004560"/>
                <a:ext cx="1023582" cy="58093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13" name="TextBox 112"/>
            <p:cNvSpPr txBox="1"/>
            <p:nvPr/>
          </p:nvSpPr>
          <p:spPr>
            <a:xfrm>
              <a:off x="4807423" y="4114596"/>
              <a:ext cx="3896437" cy="2366950"/>
            </a:xfrm>
            <a:prstGeom prst="rect">
              <a:avLst/>
            </a:prstGeom>
            <a:noFill/>
          </p:spPr>
          <p:txBody>
            <a:bodyPr wrap="square" rtlCol="0">
              <a:spAutoFit/>
            </a:bodyPr>
            <a:lstStyle/>
            <a:p>
              <a:r>
                <a:rPr lang="en-US" sz="1000" dirty="0" smtClean="0"/>
                <a:t>Has ___________   antigens</a:t>
              </a:r>
            </a:p>
            <a:p>
              <a:r>
                <a:rPr lang="en-US" sz="1000" dirty="0" smtClean="0"/>
                <a:t>Has ___________  antibodies</a:t>
              </a:r>
            </a:p>
            <a:p>
              <a:r>
                <a:rPr lang="en-US" sz="1000" dirty="0" smtClean="0"/>
                <a:t>Can Develop _____ antibodies </a:t>
              </a:r>
              <a:r>
                <a:rPr lang="en-US" sz="500" dirty="0" smtClean="0"/>
                <a:t>(only for RH-)</a:t>
              </a:r>
            </a:p>
            <a:p>
              <a:endParaRPr lang="en-US" sz="500" dirty="0"/>
            </a:p>
            <a:p>
              <a:endParaRPr lang="en-US" sz="500" dirty="0" smtClean="0"/>
            </a:p>
            <a:p>
              <a:r>
                <a:rPr lang="en-US" sz="1000" dirty="0" smtClean="0"/>
                <a:t>Can Give to: </a:t>
              </a:r>
            </a:p>
            <a:p>
              <a:r>
                <a:rPr lang="en-US" sz="1000" dirty="0" smtClean="0"/>
                <a:t>_____________________________</a:t>
              </a:r>
            </a:p>
            <a:p>
              <a:r>
                <a:rPr lang="en-US" sz="1000" dirty="0" smtClean="0"/>
                <a:t>Can Receive from: </a:t>
              </a:r>
            </a:p>
            <a:p>
              <a:r>
                <a:rPr lang="en-US" sz="1000" dirty="0" smtClean="0"/>
                <a:t>_____________________________</a:t>
              </a:r>
            </a:p>
          </p:txBody>
        </p:sp>
      </p:grpSp>
      <p:grpSp>
        <p:nvGrpSpPr>
          <p:cNvPr id="116" name="Group 115"/>
          <p:cNvGrpSpPr/>
          <p:nvPr/>
        </p:nvGrpSpPr>
        <p:grpSpPr>
          <a:xfrm>
            <a:off x="4602322" y="3365751"/>
            <a:ext cx="2279176" cy="3492249"/>
            <a:chOff x="4612943" y="751469"/>
            <a:chExt cx="4244453" cy="5902657"/>
          </a:xfrm>
        </p:grpSpPr>
        <p:sp>
          <p:nvSpPr>
            <p:cNvPr id="117" name="Rectangle 116"/>
            <p:cNvSpPr/>
            <p:nvPr/>
          </p:nvSpPr>
          <p:spPr>
            <a:xfrm>
              <a:off x="4612943" y="751469"/>
              <a:ext cx="4244453" cy="59026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8" name="Rectangle 117"/>
            <p:cNvSpPr/>
            <p:nvPr/>
          </p:nvSpPr>
          <p:spPr>
            <a:xfrm>
              <a:off x="4797186" y="2142025"/>
              <a:ext cx="3875964" cy="18704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9" name="TextBox 118"/>
            <p:cNvSpPr txBox="1"/>
            <p:nvPr/>
          </p:nvSpPr>
          <p:spPr>
            <a:xfrm>
              <a:off x="4817660" y="941696"/>
              <a:ext cx="3875964" cy="1092439"/>
            </a:xfrm>
            <a:prstGeom prst="rect">
              <a:avLst/>
            </a:prstGeom>
            <a:noFill/>
          </p:spPr>
          <p:txBody>
            <a:bodyPr wrap="square" rtlCol="0">
              <a:spAutoFit/>
            </a:bodyPr>
            <a:lstStyle/>
            <a:p>
              <a:pPr algn="ctr"/>
              <a:r>
                <a:rPr lang="en-US" dirty="0" smtClean="0"/>
                <a:t>Blood Type</a:t>
              </a:r>
            </a:p>
            <a:p>
              <a:pPr algn="ctr"/>
              <a:r>
                <a:rPr lang="en-US" dirty="0" smtClean="0"/>
                <a:t>____</a:t>
              </a:r>
              <a:endParaRPr lang="en-US" dirty="0"/>
            </a:p>
          </p:txBody>
        </p:sp>
        <p:grpSp>
          <p:nvGrpSpPr>
            <p:cNvPr id="120" name="Group 119"/>
            <p:cNvGrpSpPr/>
            <p:nvPr/>
          </p:nvGrpSpPr>
          <p:grpSpPr>
            <a:xfrm>
              <a:off x="5718412" y="2496297"/>
              <a:ext cx="2074459" cy="1161871"/>
              <a:chOff x="5697939" y="2714093"/>
              <a:chExt cx="2074459" cy="1161871"/>
            </a:xfrm>
          </p:grpSpPr>
          <p:sp>
            <p:nvSpPr>
              <p:cNvPr id="122" name="Oval 121"/>
              <p:cNvSpPr/>
              <p:nvPr/>
            </p:nvSpPr>
            <p:spPr>
              <a:xfrm>
                <a:off x="5697939" y="2714093"/>
                <a:ext cx="2074459" cy="11618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3" name="Oval 122"/>
              <p:cNvSpPr/>
              <p:nvPr/>
            </p:nvSpPr>
            <p:spPr>
              <a:xfrm>
                <a:off x="6223377" y="3004560"/>
                <a:ext cx="1023582" cy="58093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21" name="TextBox 120"/>
            <p:cNvSpPr txBox="1"/>
            <p:nvPr/>
          </p:nvSpPr>
          <p:spPr>
            <a:xfrm>
              <a:off x="4807423" y="4114596"/>
              <a:ext cx="3896437" cy="2366950"/>
            </a:xfrm>
            <a:prstGeom prst="rect">
              <a:avLst/>
            </a:prstGeom>
            <a:noFill/>
          </p:spPr>
          <p:txBody>
            <a:bodyPr wrap="square" rtlCol="0">
              <a:spAutoFit/>
            </a:bodyPr>
            <a:lstStyle/>
            <a:p>
              <a:r>
                <a:rPr lang="en-US" sz="1000" dirty="0" smtClean="0"/>
                <a:t>Has ___________   antigens</a:t>
              </a:r>
            </a:p>
            <a:p>
              <a:r>
                <a:rPr lang="en-US" sz="1000" dirty="0" smtClean="0"/>
                <a:t>Has ___________  antibodies</a:t>
              </a:r>
            </a:p>
            <a:p>
              <a:r>
                <a:rPr lang="en-US" sz="1000" dirty="0" smtClean="0"/>
                <a:t>Can Develop _____ antibodies </a:t>
              </a:r>
              <a:r>
                <a:rPr lang="en-US" sz="500" dirty="0" smtClean="0"/>
                <a:t>(only for RH-)</a:t>
              </a:r>
            </a:p>
            <a:p>
              <a:endParaRPr lang="en-US" sz="500" dirty="0"/>
            </a:p>
            <a:p>
              <a:endParaRPr lang="en-US" sz="500" dirty="0" smtClean="0"/>
            </a:p>
            <a:p>
              <a:r>
                <a:rPr lang="en-US" sz="1000" dirty="0" smtClean="0"/>
                <a:t>Can Give to: </a:t>
              </a:r>
            </a:p>
            <a:p>
              <a:r>
                <a:rPr lang="en-US" sz="1000" dirty="0" smtClean="0"/>
                <a:t>_____________________________</a:t>
              </a:r>
            </a:p>
            <a:p>
              <a:r>
                <a:rPr lang="en-US" sz="1000" dirty="0" smtClean="0"/>
                <a:t>Can Receive from: </a:t>
              </a:r>
            </a:p>
            <a:p>
              <a:r>
                <a:rPr lang="en-US" sz="1000" dirty="0" smtClean="0"/>
                <a:t>_____________________________</a:t>
              </a:r>
            </a:p>
          </p:txBody>
        </p:sp>
      </p:grpSp>
      <p:grpSp>
        <p:nvGrpSpPr>
          <p:cNvPr id="124" name="Group 123"/>
          <p:cNvGrpSpPr/>
          <p:nvPr/>
        </p:nvGrpSpPr>
        <p:grpSpPr>
          <a:xfrm>
            <a:off x="6881496" y="3365751"/>
            <a:ext cx="2279176" cy="3492249"/>
            <a:chOff x="4612943" y="751469"/>
            <a:chExt cx="4244453" cy="5902657"/>
          </a:xfrm>
        </p:grpSpPr>
        <p:sp>
          <p:nvSpPr>
            <p:cNvPr id="125" name="Rectangle 124"/>
            <p:cNvSpPr/>
            <p:nvPr/>
          </p:nvSpPr>
          <p:spPr>
            <a:xfrm>
              <a:off x="4612943" y="751469"/>
              <a:ext cx="4244453" cy="590265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6" name="Rectangle 125"/>
            <p:cNvSpPr/>
            <p:nvPr/>
          </p:nvSpPr>
          <p:spPr>
            <a:xfrm>
              <a:off x="4797186" y="2142025"/>
              <a:ext cx="3875964" cy="18704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7" name="TextBox 126"/>
            <p:cNvSpPr txBox="1"/>
            <p:nvPr/>
          </p:nvSpPr>
          <p:spPr>
            <a:xfrm>
              <a:off x="4817660" y="941696"/>
              <a:ext cx="3875964" cy="1092439"/>
            </a:xfrm>
            <a:prstGeom prst="rect">
              <a:avLst/>
            </a:prstGeom>
            <a:noFill/>
          </p:spPr>
          <p:txBody>
            <a:bodyPr wrap="square" rtlCol="0">
              <a:spAutoFit/>
            </a:bodyPr>
            <a:lstStyle/>
            <a:p>
              <a:pPr algn="ctr"/>
              <a:r>
                <a:rPr lang="en-US" dirty="0" smtClean="0"/>
                <a:t>Blood Type</a:t>
              </a:r>
            </a:p>
            <a:p>
              <a:pPr algn="ctr"/>
              <a:r>
                <a:rPr lang="en-US" dirty="0" smtClean="0"/>
                <a:t>____</a:t>
              </a:r>
              <a:endParaRPr lang="en-US" dirty="0"/>
            </a:p>
          </p:txBody>
        </p:sp>
        <p:grpSp>
          <p:nvGrpSpPr>
            <p:cNvPr id="128" name="Group 127"/>
            <p:cNvGrpSpPr/>
            <p:nvPr/>
          </p:nvGrpSpPr>
          <p:grpSpPr>
            <a:xfrm>
              <a:off x="5718412" y="2496297"/>
              <a:ext cx="2074459" cy="1161871"/>
              <a:chOff x="5697939" y="2714093"/>
              <a:chExt cx="2074459" cy="1161871"/>
            </a:xfrm>
          </p:grpSpPr>
          <p:sp>
            <p:nvSpPr>
              <p:cNvPr id="130" name="Oval 129"/>
              <p:cNvSpPr/>
              <p:nvPr/>
            </p:nvSpPr>
            <p:spPr>
              <a:xfrm>
                <a:off x="5697939" y="2714093"/>
                <a:ext cx="2074459" cy="1161871"/>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1" name="Oval 130"/>
              <p:cNvSpPr/>
              <p:nvPr/>
            </p:nvSpPr>
            <p:spPr>
              <a:xfrm>
                <a:off x="6223377" y="3004560"/>
                <a:ext cx="1023582" cy="58093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29" name="TextBox 128"/>
            <p:cNvSpPr txBox="1"/>
            <p:nvPr/>
          </p:nvSpPr>
          <p:spPr>
            <a:xfrm>
              <a:off x="4807423" y="4114596"/>
              <a:ext cx="3896437" cy="2366950"/>
            </a:xfrm>
            <a:prstGeom prst="rect">
              <a:avLst/>
            </a:prstGeom>
            <a:noFill/>
          </p:spPr>
          <p:txBody>
            <a:bodyPr wrap="square" rtlCol="0">
              <a:spAutoFit/>
            </a:bodyPr>
            <a:lstStyle/>
            <a:p>
              <a:r>
                <a:rPr lang="en-US" sz="1000" dirty="0" smtClean="0"/>
                <a:t>Has ___________   antigens</a:t>
              </a:r>
            </a:p>
            <a:p>
              <a:r>
                <a:rPr lang="en-US" sz="1000" dirty="0" smtClean="0"/>
                <a:t>Has ___________  antibodies</a:t>
              </a:r>
            </a:p>
            <a:p>
              <a:r>
                <a:rPr lang="en-US" sz="1000" dirty="0" smtClean="0"/>
                <a:t>Can Develop _____ antibodies </a:t>
              </a:r>
              <a:r>
                <a:rPr lang="en-US" sz="500" dirty="0" smtClean="0"/>
                <a:t>(only for RH-)</a:t>
              </a:r>
            </a:p>
            <a:p>
              <a:endParaRPr lang="en-US" sz="500" dirty="0"/>
            </a:p>
            <a:p>
              <a:endParaRPr lang="en-US" sz="500" dirty="0" smtClean="0"/>
            </a:p>
            <a:p>
              <a:r>
                <a:rPr lang="en-US" sz="1000" dirty="0" smtClean="0"/>
                <a:t>Can Give to: </a:t>
              </a:r>
            </a:p>
            <a:p>
              <a:r>
                <a:rPr lang="en-US" sz="1000" dirty="0" smtClean="0"/>
                <a:t>_____________________________</a:t>
              </a:r>
            </a:p>
            <a:p>
              <a:r>
                <a:rPr lang="en-US" sz="1000" dirty="0" smtClean="0"/>
                <a:t>Can Receive from: </a:t>
              </a:r>
            </a:p>
            <a:p>
              <a:r>
                <a:rPr lang="en-US" sz="1000" dirty="0" smtClean="0"/>
                <a:t>_____________________________</a:t>
              </a:r>
            </a:p>
          </p:txBody>
        </p:sp>
      </p:grpSp>
    </p:spTree>
    <p:extLst>
      <p:ext uri="{BB962C8B-B14F-4D97-AF65-F5344CB8AC3E}">
        <p14:creationId xmlns:p14="http://schemas.microsoft.com/office/powerpoint/2010/main" val="60217905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Autosomal and Sex Linked Traits</a:t>
            </a:r>
            <a:endParaRPr lang="en-US" dirty="0"/>
          </a:p>
        </p:txBody>
      </p:sp>
      <p:sp>
        <p:nvSpPr>
          <p:cNvPr id="3" name="Content Placeholder 2"/>
          <p:cNvSpPr>
            <a:spLocks noGrp="1"/>
          </p:cNvSpPr>
          <p:nvPr>
            <p:ph idx="1"/>
          </p:nvPr>
        </p:nvSpPr>
        <p:spPr/>
        <p:txBody>
          <a:bodyPr>
            <a:normAutofit/>
          </a:bodyPr>
          <a:lstStyle/>
          <a:p>
            <a:r>
              <a:rPr lang="en-US" sz="3200" dirty="0" smtClean="0"/>
              <a:t>Autosomal Traits – traits that come from genes on autosomes</a:t>
            </a:r>
          </a:p>
          <a:p>
            <a:endParaRPr lang="en-US" sz="3200" dirty="0"/>
          </a:p>
          <a:p>
            <a:endParaRPr lang="en-US" sz="3200" dirty="0" smtClean="0"/>
          </a:p>
          <a:p>
            <a:r>
              <a:rPr lang="en-US" sz="3200" dirty="0" smtClean="0"/>
              <a:t>Sex linked traits – traits that come from genes on sex chromosomes.</a:t>
            </a:r>
            <a:endParaRPr lang="en-US" sz="3200" dirty="0"/>
          </a:p>
        </p:txBody>
      </p:sp>
    </p:spTree>
    <p:extLst>
      <p:ext uri="{BB962C8B-B14F-4D97-AF65-F5344CB8AC3E}">
        <p14:creationId xmlns:p14="http://schemas.microsoft.com/office/powerpoint/2010/main" val="153239798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Autosomal Traits</a:t>
            </a:r>
            <a:endParaRPr lang="en-US" dirty="0"/>
          </a:p>
        </p:txBody>
      </p:sp>
      <p:sp>
        <p:nvSpPr>
          <p:cNvPr id="3" name="Content Placeholder 2"/>
          <p:cNvSpPr>
            <a:spLocks noGrp="1"/>
          </p:cNvSpPr>
          <p:nvPr>
            <p:ph idx="1"/>
          </p:nvPr>
        </p:nvSpPr>
        <p:spPr>
          <a:xfrm>
            <a:off x="822960" y="1845734"/>
            <a:ext cx="4363190" cy="4023360"/>
          </a:xfrm>
        </p:spPr>
        <p:txBody>
          <a:bodyPr/>
          <a:lstStyle/>
          <a:p>
            <a:r>
              <a:rPr lang="en-US" sz="3200" dirty="0" smtClean="0"/>
              <a:t>Autosomes have homologous chromosomes.  Therefore, traits </a:t>
            </a:r>
            <a:r>
              <a:rPr lang="en-US" sz="3200" dirty="0"/>
              <a:t>found on </a:t>
            </a:r>
            <a:r>
              <a:rPr lang="en-US" sz="3200" dirty="0" smtClean="0"/>
              <a:t>autosomal chromosomes  have two alleles.</a:t>
            </a:r>
            <a:endParaRPr lang="en-US" sz="3200" dirty="0"/>
          </a:p>
          <a:p>
            <a:endParaRPr lang="en-US" dirty="0"/>
          </a:p>
        </p:txBody>
      </p:sp>
      <p:pic>
        <p:nvPicPr>
          <p:cNvPr id="5" name="Picture 4"/>
          <p:cNvPicPr>
            <a:picLocks noChangeAspect="1"/>
          </p:cNvPicPr>
          <p:nvPr/>
        </p:nvPicPr>
        <p:blipFill>
          <a:blip r:embed="rId2"/>
          <a:stretch>
            <a:fillRect/>
          </a:stretch>
        </p:blipFill>
        <p:spPr>
          <a:xfrm>
            <a:off x="5186150" y="1236576"/>
            <a:ext cx="3686744" cy="4632518"/>
          </a:xfrm>
          <a:prstGeom prst="rect">
            <a:avLst/>
          </a:prstGeom>
        </p:spPr>
      </p:pic>
      <p:sp>
        <p:nvSpPr>
          <p:cNvPr id="6" name="Rectangle 5"/>
          <p:cNvSpPr/>
          <p:nvPr/>
        </p:nvSpPr>
        <p:spPr>
          <a:xfrm>
            <a:off x="5854890" y="2483893"/>
            <a:ext cx="122829" cy="286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7" name="Rectangle 6"/>
          <p:cNvSpPr/>
          <p:nvPr/>
        </p:nvSpPr>
        <p:spPr>
          <a:xfrm>
            <a:off x="6198358" y="2483893"/>
            <a:ext cx="122829" cy="286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8" name="Rectangle 7"/>
          <p:cNvSpPr/>
          <p:nvPr/>
        </p:nvSpPr>
        <p:spPr>
          <a:xfrm>
            <a:off x="7822442" y="2646389"/>
            <a:ext cx="122829" cy="286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9" name="Rectangle 8"/>
          <p:cNvSpPr/>
          <p:nvPr/>
        </p:nvSpPr>
        <p:spPr>
          <a:xfrm>
            <a:off x="8077199" y="2646389"/>
            <a:ext cx="122829" cy="2866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Tree>
    <p:extLst>
      <p:ext uri="{BB962C8B-B14F-4D97-AF65-F5344CB8AC3E}">
        <p14:creationId xmlns:p14="http://schemas.microsoft.com/office/powerpoint/2010/main" val="128753429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 Linked Traits</a:t>
            </a:r>
            <a:endParaRPr lang="en-US" dirty="0"/>
          </a:p>
        </p:txBody>
      </p:sp>
      <p:sp>
        <p:nvSpPr>
          <p:cNvPr id="3" name="Content Placeholder 2"/>
          <p:cNvSpPr>
            <a:spLocks noGrp="1"/>
          </p:cNvSpPr>
          <p:nvPr>
            <p:ph idx="1"/>
          </p:nvPr>
        </p:nvSpPr>
        <p:spPr>
          <a:xfrm>
            <a:off x="822959" y="1845734"/>
            <a:ext cx="4012889" cy="4023360"/>
          </a:xfrm>
        </p:spPr>
        <p:txBody>
          <a:bodyPr>
            <a:normAutofit/>
          </a:bodyPr>
          <a:lstStyle/>
          <a:p>
            <a:r>
              <a:rPr lang="en-US" sz="2800" dirty="0" smtClean="0"/>
              <a:t>Traits found on the Sex chromosomes are different because the X and Y chromosomes are not homologous.</a:t>
            </a:r>
            <a:endParaRPr lang="en-US" sz="2800" dirty="0"/>
          </a:p>
        </p:txBody>
      </p:sp>
      <p:grpSp>
        <p:nvGrpSpPr>
          <p:cNvPr id="7" name="Group 6"/>
          <p:cNvGrpSpPr/>
          <p:nvPr/>
        </p:nvGrpSpPr>
        <p:grpSpPr>
          <a:xfrm>
            <a:off x="5157537" y="2120856"/>
            <a:ext cx="3473116" cy="3473116"/>
            <a:chOff x="5109410" y="2582245"/>
            <a:chExt cx="3473116" cy="3473116"/>
          </a:xfrm>
        </p:grpSpPr>
        <p:pic>
          <p:nvPicPr>
            <p:cNvPr id="1028" name="Picture 4" descr="https://genesandeverythinginbetween.files.wordpress.com/2014/02/gopal-murti-human-x-chromosome-pink-and-the-y-chromosome-blue-sem-x3000-at-3-x-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9410" y="2582245"/>
              <a:ext cx="3473116" cy="34731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877077" y="5132031"/>
              <a:ext cx="566181"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X</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0" name="Rectangle 9"/>
            <p:cNvSpPr/>
            <p:nvPr/>
          </p:nvSpPr>
          <p:spPr>
            <a:xfrm>
              <a:off x="7484487" y="5132031"/>
              <a:ext cx="543739"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Y</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8" name="TextBox 7"/>
          <p:cNvSpPr txBox="1"/>
          <p:nvPr/>
        </p:nvSpPr>
        <p:spPr>
          <a:xfrm>
            <a:off x="6148560" y="503961"/>
            <a:ext cx="2607644" cy="923330"/>
          </a:xfrm>
          <a:prstGeom prst="rect">
            <a:avLst/>
          </a:prstGeom>
          <a:noFill/>
        </p:spPr>
        <p:txBody>
          <a:bodyPr wrap="square" rtlCol="0">
            <a:spAutoFit/>
          </a:bodyPr>
          <a:lstStyle/>
          <a:p>
            <a:r>
              <a:rPr lang="en-US" dirty="0" smtClean="0"/>
              <a:t>These are not the same shape and do not have the same genes.</a:t>
            </a:r>
            <a:endParaRPr lang="en-US" dirty="0"/>
          </a:p>
        </p:txBody>
      </p:sp>
      <p:sp>
        <p:nvSpPr>
          <p:cNvPr id="9" name="Down Arrow 8"/>
          <p:cNvSpPr/>
          <p:nvPr/>
        </p:nvSpPr>
        <p:spPr>
          <a:xfrm>
            <a:off x="6673494" y="1566419"/>
            <a:ext cx="778888" cy="11088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91178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 Linked Traits</a:t>
            </a:r>
            <a:endParaRPr lang="en-US" dirty="0"/>
          </a:p>
        </p:txBody>
      </p:sp>
      <p:sp>
        <p:nvSpPr>
          <p:cNvPr id="3" name="Content Placeholder 2"/>
          <p:cNvSpPr>
            <a:spLocks noGrp="1"/>
          </p:cNvSpPr>
          <p:nvPr>
            <p:ph idx="1"/>
          </p:nvPr>
        </p:nvSpPr>
        <p:spPr/>
        <p:txBody>
          <a:bodyPr>
            <a:normAutofit/>
          </a:bodyPr>
          <a:lstStyle/>
          <a:p>
            <a:r>
              <a:rPr lang="en-US" sz="2400" dirty="0" smtClean="0"/>
              <a:t>The X chromosome has genes that the Y chromosome does not.  This means that females receive two alleles for a sex linked trait, but males only receive one.</a:t>
            </a:r>
            <a:endParaRPr lang="en-US" sz="2400" dirty="0"/>
          </a:p>
        </p:txBody>
      </p:sp>
      <p:grpSp>
        <p:nvGrpSpPr>
          <p:cNvPr id="4" name="Group 3"/>
          <p:cNvGrpSpPr/>
          <p:nvPr/>
        </p:nvGrpSpPr>
        <p:grpSpPr>
          <a:xfrm>
            <a:off x="425116" y="2922961"/>
            <a:ext cx="3473116" cy="3473116"/>
            <a:chOff x="5109410" y="2582245"/>
            <a:chExt cx="3473116" cy="3473116"/>
          </a:xfrm>
        </p:grpSpPr>
        <p:pic>
          <p:nvPicPr>
            <p:cNvPr id="5" name="Picture 4" descr="https://genesandeverythinginbetween.files.wordpress.com/2014/02/gopal-murti-human-x-chromosome-pink-and-the-y-chromosome-blue-sem-x3000-at-3-x-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9410" y="2582245"/>
              <a:ext cx="3473116" cy="34731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877077" y="5132031"/>
              <a:ext cx="566181"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X</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Rectangle 6"/>
            <p:cNvSpPr/>
            <p:nvPr/>
          </p:nvSpPr>
          <p:spPr>
            <a:xfrm>
              <a:off x="7484487" y="5132031"/>
              <a:ext cx="543739"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Y</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13" name="Rounded Rectangle 12"/>
          <p:cNvSpPr/>
          <p:nvPr/>
        </p:nvSpPr>
        <p:spPr>
          <a:xfrm>
            <a:off x="1089588" y="3797612"/>
            <a:ext cx="787338" cy="2289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grpSp>
        <p:nvGrpSpPr>
          <p:cNvPr id="16" name="Group 15"/>
          <p:cNvGrpSpPr/>
          <p:nvPr/>
        </p:nvGrpSpPr>
        <p:grpSpPr>
          <a:xfrm>
            <a:off x="5499706" y="2835932"/>
            <a:ext cx="3144204" cy="3575964"/>
            <a:chOff x="5499706" y="2659470"/>
            <a:chExt cx="3144204" cy="3575964"/>
          </a:xfrm>
        </p:grpSpPr>
        <p:grpSp>
          <p:nvGrpSpPr>
            <p:cNvPr id="10" name="Group 9"/>
            <p:cNvGrpSpPr/>
            <p:nvPr/>
          </p:nvGrpSpPr>
          <p:grpSpPr>
            <a:xfrm>
              <a:off x="5499706" y="2659470"/>
              <a:ext cx="3144204" cy="3473116"/>
              <a:chOff x="5047746" y="2922961"/>
              <a:chExt cx="3144204" cy="3473116"/>
            </a:xfrm>
          </p:grpSpPr>
          <p:pic>
            <p:nvPicPr>
              <p:cNvPr id="9" name="Picture 8" descr="https://genesandeverythinginbetween.files.wordpress.com/2014/02/gopal-murti-human-x-chromosome-pink-and-the-y-chromosome-blue-sem-x3000-at-3-x-3.jpg"/>
              <p:cNvPicPr>
                <a:picLocks noChangeAspect="1" noChangeArrowheads="1"/>
              </p:cNvPicPr>
              <p:nvPr/>
            </p:nvPicPr>
            <p:blipFill rotWithShape="1">
              <a:blip r:embed="rId2">
                <a:extLst>
                  <a:ext uri="{28A0092B-C50C-407E-A947-70E740481C1C}">
                    <a14:useLocalDpi xmlns:a14="http://schemas.microsoft.com/office/drawing/2010/main" val="0"/>
                  </a:ext>
                </a:extLst>
              </a:blip>
              <a:srcRect r="47186"/>
              <a:stretch/>
            </p:blipFill>
            <p:spPr bwMode="auto">
              <a:xfrm>
                <a:off x="6357633" y="2922961"/>
                <a:ext cx="1834317" cy="3473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s://genesandeverythinginbetween.files.wordpress.com/2014/02/gopal-murti-human-x-chromosome-pink-and-the-y-chromosome-blue-sem-x3000-at-3-x-3.jpg"/>
              <p:cNvPicPr>
                <a:picLocks noChangeAspect="1" noChangeArrowheads="1"/>
              </p:cNvPicPr>
              <p:nvPr/>
            </p:nvPicPr>
            <p:blipFill rotWithShape="1">
              <a:blip r:embed="rId2">
                <a:extLst>
                  <a:ext uri="{28A0092B-C50C-407E-A947-70E740481C1C}">
                    <a14:useLocalDpi xmlns:a14="http://schemas.microsoft.com/office/drawing/2010/main" val="0"/>
                  </a:ext>
                </a:extLst>
              </a:blip>
              <a:srcRect r="47186"/>
              <a:stretch/>
            </p:blipFill>
            <p:spPr bwMode="auto">
              <a:xfrm>
                <a:off x="5047746" y="2922961"/>
                <a:ext cx="1834317" cy="3473116"/>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p:cNvSpPr/>
            <p:nvPr/>
          </p:nvSpPr>
          <p:spPr>
            <a:xfrm>
              <a:off x="6243412" y="5268701"/>
              <a:ext cx="566181"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X</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2" name="Rectangle 11"/>
            <p:cNvSpPr/>
            <p:nvPr/>
          </p:nvSpPr>
          <p:spPr>
            <a:xfrm>
              <a:off x="7617113" y="5312104"/>
              <a:ext cx="566181"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X</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4" name="Rounded Rectangle 13"/>
            <p:cNvSpPr/>
            <p:nvPr/>
          </p:nvSpPr>
          <p:spPr>
            <a:xfrm>
              <a:off x="6160004" y="3568657"/>
              <a:ext cx="787338" cy="2289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15" name="Rounded Rectangle 14"/>
            <p:cNvSpPr/>
            <p:nvPr/>
          </p:nvSpPr>
          <p:spPr>
            <a:xfrm>
              <a:off x="7469891" y="3568656"/>
              <a:ext cx="787338" cy="2289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grpSp>
      <p:sp>
        <p:nvSpPr>
          <p:cNvPr id="17" name="Rectangle 16"/>
          <p:cNvSpPr/>
          <p:nvPr/>
        </p:nvSpPr>
        <p:spPr>
          <a:xfrm>
            <a:off x="1163932" y="6106589"/>
            <a:ext cx="1842172"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MALE</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8" name="Rectangle 17"/>
          <p:cNvSpPr/>
          <p:nvPr/>
        </p:nvSpPr>
        <p:spPr>
          <a:xfrm>
            <a:off x="5916454" y="6121262"/>
            <a:ext cx="2497800"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FEMALE</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88801518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Sex Linked Traits</a:t>
            </a:r>
            <a:endParaRPr lang="en-US" dirty="0"/>
          </a:p>
        </p:txBody>
      </p:sp>
      <p:sp>
        <p:nvSpPr>
          <p:cNvPr id="3" name="Content Placeholder 2"/>
          <p:cNvSpPr>
            <a:spLocks noGrp="1"/>
          </p:cNvSpPr>
          <p:nvPr>
            <p:ph idx="1"/>
          </p:nvPr>
        </p:nvSpPr>
        <p:spPr/>
        <p:txBody>
          <a:bodyPr>
            <a:normAutofit/>
          </a:bodyPr>
          <a:lstStyle/>
          <a:p>
            <a:r>
              <a:rPr lang="en-US" dirty="0" smtClean="0"/>
              <a:t>Write the two sex chromosome.</a:t>
            </a:r>
          </a:p>
          <a:p>
            <a:r>
              <a:rPr lang="en-US" dirty="0" smtClean="0"/>
              <a:t>Add the allele if it is on the chromosome.</a:t>
            </a:r>
          </a:p>
          <a:p>
            <a:r>
              <a:rPr lang="en-US" dirty="0" smtClean="0"/>
              <a:t>Determine the Possible Combinations</a:t>
            </a:r>
            <a:br>
              <a:rPr lang="en-US" dirty="0" smtClean="0"/>
            </a:br>
            <a:endParaRPr lang="en-US" dirty="0" smtClean="0"/>
          </a:p>
          <a:p>
            <a:r>
              <a:rPr lang="en-US" dirty="0" smtClean="0"/>
              <a:t>Mom’s Genotype:  </a:t>
            </a:r>
            <a:r>
              <a:rPr lang="en-US" dirty="0" err="1" smtClean="0"/>
              <a:t>X</a:t>
            </a:r>
            <a:r>
              <a:rPr lang="en-US" baseline="30000" dirty="0" err="1" smtClean="0"/>
              <a:t>H</a:t>
            </a:r>
            <a:r>
              <a:rPr lang="en-US" dirty="0" err="1" smtClean="0"/>
              <a:t>X</a:t>
            </a:r>
            <a:r>
              <a:rPr lang="en-US" baseline="30000" dirty="0" err="1" smtClean="0"/>
              <a:t>h</a:t>
            </a:r>
            <a:endParaRPr lang="en-US" baseline="30000" dirty="0" smtClean="0"/>
          </a:p>
          <a:p>
            <a:r>
              <a:rPr lang="en-US" dirty="0" smtClean="0"/>
              <a:t>Dad’s Genotype:  X</a:t>
            </a:r>
            <a:r>
              <a:rPr lang="en-US" baseline="30000" dirty="0" smtClean="0"/>
              <a:t>H</a:t>
            </a:r>
            <a:r>
              <a:rPr lang="en-US" dirty="0" smtClean="0"/>
              <a:t>Y</a:t>
            </a:r>
            <a:endParaRPr lang="en-US" dirty="0"/>
          </a:p>
          <a:p>
            <a:endParaRPr lang="en-US" dirty="0"/>
          </a:p>
          <a:p>
            <a:r>
              <a:rPr lang="en-US" dirty="0" smtClean="0"/>
              <a:t>Dominant Trait = ¾     75%</a:t>
            </a:r>
          </a:p>
          <a:p>
            <a:r>
              <a:rPr lang="en-US" dirty="0" smtClean="0"/>
              <a:t>Recessive Trait = ¼      25%</a:t>
            </a:r>
            <a:endParaRPr lang="en-US" dirty="0"/>
          </a:p>
          <a:p>
            <a:endParaRPr lang="en-US" dirty="0"/>
          </a:p>
        </p:txBody>
      </p:sp>
      <p:grpSp>
        <p:nvGrpSpPr>
          <p:cNvPr id="4" name="Group 3"/>
          <p:cNvGrpSpPr/>
          <p:nvPr/>
        </p:nvGrpSpPr>
        <p:grpSpPr>
          <a:xfrm>
            <a:off x="4922292" y="3278294"/>
            <a:ext cx="2971800" cy="2590800"/>
            <a:chOff x="3657600" y="3505200"/>
            <a:chExt cx="2362200" cy="2057400"/>
          </a:xfrm>
        </p:grpSpPr>
        <p:sp>
          <p:nvSpPr>
            <p:cNvPr id="5" name="Rectangle 4"/>
            <p:cNvSpPr/>
            <p:nvPr/>
          </p:nvSpPr>
          <p:spPr>
            <a:xfrm>
              <a:off x="3657600" y="3505200"/>
              <a:ext cx="2362200" cy="2057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4838700" y="3505200"/>
              <a:ext cx="0" cy="2057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57600" y="4533900"/>
              <a:ext cx="2362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5227477" y="2354964"/>
            <a:ext cx="83067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X</a:t>
            </a:r>
            <a:r>
              <a:rPr lang="en-US" sz="5400" baseline="30000" dirty="0">
                <a:ln w="0"/>
                <a:effectLst>
                  <a:outerShdw blurRad="38100" dist="19050" dir="2700000" algn="tl" rotWithShape="0">
                    <a:schemeClr val="dk1">
                      <a:alpha val="40000"/>
                    </a:schemeClr>
                  </a:outerShdw>
                </a:effectLst>
              </a:rPr>
              <a:t>H</a:t>
            </a:r>
            <a:endParaRPr lang="en-US" sz="5400" b="0" cap="none" spc="0" baseline="3000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6735819" y="2354964"/>
            <a:ext cx="785793" cy="923330"/>
          </a:xfrm>
          <a:prstGeom prst="rect">
            <a:avLst/>
          </a:prstGeom>
          <a:noFill/>
        </p:spPr>
        <p:txBody>
          <a:bodyPr wrap="none" lIns="91440" tIns="45720" rIns="91440" bIns="45720">
            <a:spAutoFit/>
          </a:bodyPr>
          <a:lstStyle/>
          <a:p>
            <a:pPr algn="ctr"/>
            <a:r>
              <a:rPr lang="en-US" sz="5400" b="0" cap="none" spc="0" dirty="0" err="1" smtClean="0">
                <a:ln w="0"/>
                <a:solidFill>
                  <a:schemeClr val="tx1"/>
                </a:solidFill>
                <a:effectLst>
                  <a:outerShdw blurRad="38100" dist="19050" dir="2700000" algn="tl" rotWithShape="0">
                    <a:schemeClr val="dk1">
                      <a:alpha val="40000"/>
                    </a:schemeClr>
                  </a:outerShdw>
                </a:effectLst>
              </a:rPr>
              <a:t>X</a:t>
            </a:r>
            <a:r>
              <a:rPr lang="en-US" sz="5400" b="0" cap="none" spc="0" baseline="30000" dirty="0" err="1" smtClean="0">
                <a:ln w="0"/>
                <a:solidFill>
                  <a:schemeClr val="tx1"/>
                </a:solidFill>
                <a:effectLst>
                  <a:outerShdw blurRad="38100" dist="19050" dir="2700000" algn="tl" rotWithShape="0">
                    <a:schemeClr val="dk1">
                      <a:alpha val="40000"/>
                    </a:schemeClr>
                  </a:outerShdw>
                </a:effectLst>
              </a:rPr>
              <a:t>h</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4179520" y="3395749"/>
            <a:ext cx="830676"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X</a:t>
            </a:r>
            <a:r>
              <a:rPr lang="en-US" sz="5400" b="0" cap="none" spc="0" baseline="30000" dirty="0" smtClean="0">
                <a:ln w="0"/>
                <a:solidFill>
                  <a:schemeClr val="tx1"/>
                </a:solidFill>
                <a:effectLst>
                  <a:outerShdw blurRad="38100" dist="19050" dir="2700000" algn="tl" rotWithShape="0">
                    <a:schemeClr val="dk1">
                      <a:alpha val="40000"/>
                    </a:schemeClr>
                  </a:outerShdw>
                </a:effectLst>
              </a:rPr>
              <a:t>H</a:t>
            </a:r>
            <a:endParaRPr lang="en-US" sz="5400" b="0" cap="none" spc="0" baseline="3000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4321386" y="4800188"/>
            <a:ext cx="522899"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Y</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4940537" y="3464328"/>
            <a:ext cx="1505136" cy="923330"/>
          </a:xfrm>
          <a:prstGeom prst="rect">
            <a:avLst/>
          </a:prstGeom>
          <a:noFill/>
        </p:spPr>
        <p:txBody>
          <a:bodyPr wrap="squar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X</a:t>
            </a:r>
            <a:r>
              <a:rPr lang="en-US" sz="5400" b="0" cap="none" spc="0" baseline="30000" dirty="0" smtClean="0">
                <a:ln w="0"/>
                <a:solidFill>
                  <a:schemeClr val="tx1"/>
                </a:solidFill>
                <a:effectLst>
                  <a:outerShdw blurRad="38100" dist="19050" dir="2700000" algn="tl" rotWithShape="0">
                    <a:schemeClr val="dk1">
                      <a:alpha val="40000"/>
                    </a:schemeClr>
                  </a:outerShdw>
                </a:effectLst>
              </a:rPr>
              <a:t>H</a:t>
            </a:r>
            <a:r>
              <a:rPr lang="en-US" sz="5400" b="0" cap="none" spc="0" dirty="0" smtClean="0">
                <a:ln w="0"/>
                <a:solidFill>
                  <a:schemeClr val="tx1"/>
                </a:solidFill>
                <a:effectLst>
                  <a:outerShdw blurRad="38100" dist="19050" dir="2700000" algn="tl" rotWithShape="0">
                    <a:schemeClr val="dk1">
                      <a:alpha val="40000"/>
                    </a:schemeClr>
                  </a:outerShdw>
                </a:effectLst>
              </a:rPr>
              <a:t>X</a:t>
            </a:r>
            <a:r>
              <a:rPr lang="en-US" sz="5400" b="0" cap="none" spc="0" baseline="30000" dirty="0" smtClean="0">
                <a:ln w="0"/>
                <a:solidFill>
                  <a:schemeClr val="tx1"/>
                </a:solidFill>
                <a:effectLst>
                  <a:outerShdw blurRad="38100" dist="19050" dir="2700000" algn="tl" rotWithShape="0">
                    <a:schemeClr val="dk1">
                      <a:alpha val="40000"/>
                    </a:schemeClr>
                  </a:outerShdw>
                </a:effectLst>
              </a:rPr>
              <a:t>H</a:t>
            </a:r>
            <a:endParaRPr lang="en-US" sz="5400" b="0" cap="none" spc="0" baseline="30000" dirty="0">
              <a:ln w="0"/>
              <a:solidFill>
                <a:schemeClr val="tx1"/>
              </a:solidFill>
              <a:effectLst>
                <a:outerShdw blurRad="38100" dist="19050" dir="2700000" algn="tl" rotWithShape="0">
                  <a:schemeClr val="dk1">
                    <a:alpha val="40000"/>
                  </a:schemeClr>
                </a:outerShdw>
              </a:effectLst>
            </a:endParaRPr>
          </a:p>
        </p:txBody>
      </p:sp>
      <p:sp>
        <p:nvSpPr>
          <p:cNvPr id="13" name="Rectangle 12"/>
          <p:cNvSpPr/>
          <p:nvPr/>
        </p:nvSpPr>
        <p:spPr>
          <a:xfrm>
            <a:off x="6408191" y="3464328"/>
            <a:ext cx="1504145" cy="923330"/>
          </a:xfrm>
          <a:prstGeom prst="rect">
            <a:avLst/>
          </a:prstGeom>
          <a:noFill/>
        </p:spPr>
        <p:txBody>
          <a:bodyPr wrap="square" lIns="91440" tIns="45720" rIns="91440" bIns="45720">
            <a:spAutoFit/>
          </a:bodyPr>
          <a:lstStyle/>
          <a:p>
            <a:pPr algn="ctr"/>
            <a:r>
              <a:rPr lang="en-US" sz="5400" b="0" cap="none" spc="0" dirty="0" err="1" smtClean="0">
                <a:ln w="0"/>
                <a:solidFill>
                  <a:schemeClr val="tx1"/>
                </a:solidFill>
                <a:effectLst>
                  <a:outerShdw blurRad="38100" dist="19050" dir="2700000" algn="tl" rotWithShape="0">
                    <a:schemeClr val="dk1">
                      <a:alpha val="40000"/>
                    </a:schemeClr>
                  </a:outerShdw>
                </a:effectLst>
              </a:rPr>
              <a:t>X</a:t>
            </a:r>
            <a:r>
              <a:rPr lang="en-US" sz="5400" b="0" cap="none" spc="0" baseline="30000" dirty="0" err="1" smtClean="0">
                <a:ln w="0"/>
                <a:solidFill>
                  <a:schemeClr val="tx1"/>
                </a:solidFill>
                <a:effectLst>
                  <a:outerShdw blurRad="38100" dist="19050" dir="2700000" algn="tl" rotWithShape="0">
                    <a:schemeClr val="dk1">
                      <a:alpha val="40000"/>
                    </a:schemeClr>
                  </a:outerShdw>
                </a:effectLst>
              </a:rPr>
              <a:t>H</a:t>
            </a:r>
            <a:r>
              <a:rPr lang="en-US" sz="5400" b="0" cap="none" spc="0" dirty="0" err="1" smtClean="0">
                <a:ln w="0"/>
                <a:solidFill>
                  <a:schemeClr val="tx1"/>
                </a:solidFill>
                <a:effectLst>
                  <a:outerShdw blurRad="38100" dist="19050" dir="2700000" algn="tl" rotWithShape="0">
                    <a:schemeClr val="dk1">
                      <a:alpha val="40000"/>
                    </a:schemeClr>
                  </a:outerShdw>
                </a:effectLst>
              </a:rPr>
              <a:t>X</a:t>
            </a:r>
            <a:r>
              <a:rPr lang="en-US" sz="5400" b="0" cap="none" spc="0" baseline="30000" dirty="0" err="1" smtClean="0">
                <a:ln w="0"/>
                <a:solidFill>
                  <a:schemeClr val="tx1"/>
                </a:solidFill>
                <a:effectLst>
                  <a:outerShdw blurRad="38100" dist="19050" dir="2700000" algn="tl" rotWithShape="0">
                    <a:schemeClr val="dk1">
                      <a:alpha val="40000"/>
                    </a:schemeClr>
                  </a:outerShdw>
                </a:effectLst>
              </a:rPr>
              <a:t>h</a:t>
            </a:r>
            <a:endParaRPr lang="en-US" sz="5400" b="0" cap="none" spc="0" baseline="30000"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5030444" y="4744561"/>
            <a:ext cx="1269596" cy="923330"/>
          </a:xfrm>
          <a:prstGeom prst="rect">
            <a:avLst/>
          </a:prstGeom>
          <a:noFill/>
        </p:spPr>
        <p:txBody>
          <a:bodyPr wrap="squar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X</a:t>
            </a:r>
            <a:r>
              <a:rPr lang="en-US" sz="5400" baseline="30000" dirty="0" smtClean="0">
                <a:ln w="0"/>
                <a:effectLst>
                  <a:outerShdw blurRad="38100" dist="19050" dir="2700000" algn="tl" rotWithShape="0">
                    <a:schemeClr val="dk1">
                      <a:alpha val="40000"/>
                    </a:schemeClr>
                  </a:outerShdw>
                </a:effectLst>
              </a:rPr>
              <a:t>H</a:t>
            </a:r>
            <a:r>
              <a:rPr lang="en-US" sz="5400" dirty="0" smtClean="0">
                <a:ln w="0"/>
                <a:effectLst>
                  <a:outerShdw blurRad="38100" dist="19050" dir="2700000" algn="tl" rotWithShape="0">
                    <a:schemeClr val="dk1">
                      <a:alpha val="40000"/>
                    </a:schemeClr>
                  </a:outerShdw>
                </a:effectLst>
              </a:rPr>
              <a:t>Y</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p:cNvSpPr/>
          <p:nvPr/>
        </p:nvSpPr>
        <p:spPr>
          <a:xfrm>
            <a:off x="6493917" y="4759729"/>
            <a:ext cx="1269596" cy="923330"/>
          </a:xfrm>
          <a:prstGeom prst="rect">
            <a:avLst/>
          </a:prstGeom>
          <a:noFill/>
        </p:spPr>
        <p:txBody>
          <a:bodyPr wrap="square" lIns="91440" tIns="45720" rIns="91440" bIns="45720">
            <a:spAutoFit/>
          </a:bodyPr>
          <a:lstStyle/>
          <a:p>
            <a:pPr algn="ctr"/>
            <a:r>
              <a:rPr lang="en-US" sz="5400" dirty="0" err="1" smtClean="0">
                <a:ln w="0"/>
                <a:effectLst>
                  <a:outerShdw blurRad="38100" dist="19050" dir="2700000" algn="tl" rotWithShape="0">
                    <a:schemeClr val="dk1">
                      <a:alpha val="40000"/>
                    </a:schemeClr>
                  </a:outerShdw>
                </a:effectLst>
              </a:rPr>
              <a:t>X</a:t>
            </a:r>
            <a:r>
              <a:rPr lang="en-US" sz="5400" baseline="30000" dirty="0" err="1" smtClean="0">
                <a:ln w="0"/>
                <a:effectLst>
                  <a:outerShdw blurRad="38100" dist="19050" dir="2700000" algn="tl" rotWithShape="0">
                    <a:schemeClr val="dk1">
                      <a:alpha val="40000"/>
                    </a:schemeClr>
                  </a:outerShdw>
                </a:effectLst>
              </a:rPr>
              <a:t>h</a:t>
            </a:r>
            <a:r>
              <a:rPr lang="en-US" sz="5400" dirty="0" err="1" smtClean="0">
                <a:ln w="0"/>
                <a:effectLst>
                  <a:outerShdw blurRad="38100" dist="19050" dir="2700000" algn="tl" rotWithShape="0">
                    <a:schemeClr val="dk1">
                      <a:alpha val="40000"/>
                    </a:schemeClr>
                  </a:outerShdw>
                </a:effectLst>
              </a:rPr>
              <a:t>Y</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6578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 Linked Traits and Men</a:t>
            </a:r>
            <a:endParaRPr lang="en-US" dirty="0"/>
          </a:p>
        </p:txBody>
      </p:sp>
      <p:sp>
        <p:nvSpPr>
          <p:cNvPr id="3" name="Content Placeholder 2"/>
          <p:cNvSpPr>
            <a:spLocks noGrp="1"/>
          </p:cNvSpPr>
          <p:nvPr>
            <p:ph idx="1"/>
          </p:nvPr>
        </p:nvSpPr>
        <p:spPr/>
        <p:txBody>
          <a:bodyPr/>
          <a:lstStyle/>
          <a:p>
            <a:r>
              <a:rPr lang="en-US" sz="2800" dirty="0" smtClean="0"/>
              <a:t>Men are more at risk for inheriting recessive traits because they don’t have a second allele.</a:t>
            </a:r>
          </a:p>
          <a:p>
            <a:endParaRPr lang="en-US" dirty="0"/>
          </a:p>
          <a:p>
            <a:r>
              <a:rPr lang="en-US" dirty="0" smtClean="0"/>
              <a:t>Female				Male  </a:t>
            </a:r>
          </a:p>
          <a:p>
            <a:r>
              <a:rPr lang="en-US" dirty="0" smtClean="0"/>
              <a:t>XHXH   				X</a:t>
            </a:r>
            <a:r>
              <a:rPr lang="en-US" baseline="30000" dirty="0" smtClean="0"/>
              <a:t>H</a:t>
            </a:r>
            <a:r>
              <a:rPr lang="en-US" dirty="0" smtClean="0"/>
              <a:t>Y</a:t>
            </a:r>
          </a:p>
          <a:p>
            <a:r>
              <a:rPr lang="en-US" dirty="0" err="1" smtClean="0"/>
              <a:t>XHXh</a:t>
            </a:r>
            <a:r>
              <a:rPr lang="en-US" dirty="0" smtClean="0"/>
              <a:t>				</a:t>
            </a:r>
            <a:r>
              <a:rPr lang="en-US" dirty="0" err="1" smtClean="0"/>
              <a:t>X</a:t>
            </a:r>
            <a:r>
              <a:rPr lang="en-US" baseline="30000" dirty="0" err="1" smtClean="0"/>
              <a:t>h</a:t>
            </a:r>
            <a:r>
              <a:rPr lang="en-US" dirty="0" err="1" smtClean="0"/>
              <a:t>y</a:t>
            </a:r>
            <a:endParaRPr lang="en-US" dirty="0" smtClean="0"/>
          </a:p>
          <a:p>
            <a:r>
              <a:rPr lang="en-US" dirty="0" err="1" smtClean="0"/>
              <a:t>X</a:t>
            </a:r>
            <a:r>
              <a:rPr lang="en-US" baseline="30000" dirty="0" err="1" smtClean="0"/>
              <a:t>h</a:t>
            </a:r>
            <a:r>
              <a:rPr lang="en-US" dirty="0" err="1" smtClean="0"/>
              <a:t>X</a:t>
            </a:r>
            <a:r>
              <a:rPr lang="en-US" baseline="30000" dirty="0" err="1" smtClean="0"/>
              <a:t>h</a:t>
            </a:r>
            <a:endParaRPr lang="en-US" baseline="30000" dirty="0"/>
          </a:p>
        </p:txBody>
      </p:sp>
      <p:sp>
        <p:nvSpPr>
          <p:cNvPr id="6" name="Right Brace 5"/>
          <p:cNvSpPr/>
          <p:nvPr/>
        </p:nvSpPr>
        <p:spPr>
          <a:xfrm>
            <a:off x="1572127" y="3481136"/>
            <a:ext cx="497305" cy="108416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ectangle 6"/>
          <p:cNvSpPr/>
          <p:nvPr/>
        </p:nvSpPr>
        <p:spPr>
          <a:xfrm>
            <a:off x="2069432" y="3481137"/>
            <a:ext cx="1326004" cy="707886"/>
          </a:xfrm>
          <a:prstGeom prst="rect">
            <a:avLst/>
          </a:prstGeom>
          <a:noFill/>
        </p:spPr>
        <p:txBody>
          <a:bodyPr wrap="none" lIns="91440" tIns="45720" rIns="91440" bIns="45720">
            <a:spAutoFit/>
          </a:bodyPr>
          <a:lstStyle/>
          <a:p>
            <a:pPr algn="ctr"/>
            <a:r>
              <a:rPr lang="en-US" sz="2000" b="0" cap="none" spc="0" dirty="0" smtClean="0">
                <a:ln w="0"/>
                <a:solidFill>
                  <a:schemeClr val="tx1"/>
                </a:solidFill>
                <a:effectLst>
                  <a:outerShdw blurRad="38100" dist="19050" dir="2700000" algn="tl" rotWithShape="0">
                    <a:schemeClr val="dk1">
                      <a:alpha val="40000"/>
                    </a:schemeClr>
                  </a:outerShdw>
                </a:effectLst>
              </a:rPr>
              <a:t>Dominant</a:t>
            </a:r>
          </a:p>
          <a:p>
            <a:pPr algn="ctr"/>
            <a:r>
              <a:rPr lang="en-US" sz="2000" dirty="0" smtClean="0">
                <a:ln w="0"/>
                <a:effectLst>
                  <a:outerShdw blurRad="38100" dist="19050" dir="2700000" algn="tl" rotWithShape="0">
                    <a:schemeClr val="dk1">
                      <a:alpha val="40000"/>
                    </a:schemeClr>
                  </a:outerShdw>
                </a:effectLst>
              </a:rPr>
              <a:t>2/3 or 67%</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8" name="Right Brace 7"/>
          <p:cNvSpPr/>
          <p:nvPr/>
        </p:nvSpPr>
        <p:spPr>
          <a:xfrm>
            <a:off x="1395663" y="4666510"/>
            <a:ext cx="497305" cy="20241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2069430" y="4281354"/>
            <a:ext cx="1326005" cy="707886"/>
          </a:xfrm>
          <a:prstGeom prst="rect">
            <a:avLst/>
          </a:prstGeom>
          <a:noFill/>
        </p:spPr>
        <p:txBody>
          <a:bodyPr wrap="none" lIns="91440" tIns="45720" rIns="91440" bIns="45720">
            <a:spAutoFit/>
          </a:bodyPr>
          <a:lstStyle/>
          <a:p>
            <a:pPr algn="ctr"/>
            <a:r>
              <a:rPr lang="en-US" sz="2000" b="0" cap="none" spc="0" dirty="0" smtClean="0">
                <a:ln w="0"/>
                <a:solidFill>
                  <a:schemeClr val="tx1"/>
                </a:solidFill>
                <a:effectLst>
                  <a:outerShdw blurRad="38100" dist="19050" dir="2700000" algn="tl" rotWithShape="0">
                    <a:schemeClr val="dk1">
                      <a:alpha val="40000"/>
                    </a:schemeClr>
                  </a:outerShdw>
                </a:effectLst>
              </a:rPr>
              <a:t>Recessive</a:t>
            </a:r>
          </a:p>
          <a:p>
            <a:pPr algn="ctr"/>
            <a:r>
              <a:rPr lang="en-US" sz="2000" dirty="0" smtClean="0">
                <a:ln w="0"/>
                <a:effectLst>
                  <a:outerShdw blurRad="38100" dist="19050" dir="2700000" algn="tl" rotWithShape="0">
                    <a:schemeClr val="dk1">
                      <a:alpha val="40000"/>
                    </a:schemeClr>
                  </a:outerShdw>
                </a:effectLst>
              </a:rPr>
              <a:t>1/3 or 33%</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0" name="Right Brace 9"/>
          <p:cNvSpPr/>
          <p:nvPr/>
        </p:nvSpPr>
        <p:spPr>
          <a:xfrm>
            <a:off x="4861235" y="3756206"/>
            <a:ext cx="497305" cy="20241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5496769" y="3255317"/>
            <a:ext cx="1217833" cy="707886"/>
          </a:xfrm>
          <a:prstGeom prst="rect">
            <a:avLst/>
          </a:prstGeom>
          <a:noFill/>
        </p:spPr>
        <p:txBody>
          <a:bodyPr wrap="none" lIns="91440" tIns="45720" rIns="91440" bIns="45720">
            <a:spAutoFit/>
          </a:bodyPr>
          <a:lstStyle/>
          <a:p>
            <a:pPr algn="ctr"/>
            <a:r>
              <a:rPr lang="en-US" sz="2000" b="0" cap="none" spc="0" dirty="0" smtClean="0">
                <a:ln w="0"/>
                <a:solidFill>
                  <a:schemeClr val="tx1"/>
                </a:solidFill>
                <a:effectLst>
                  <a:outerShdw blurRad="38100" dist="19050" dir="2700000" algn="tl" rotWithShape="0">
                    <a:schemeClr val="dk1">
                      <a:alpha val="40000"/>
                    </a:schemeClr>
                  </a:outerShdw>
                </a:effectLst>
              </a:rPr>
              <a:t>Dominant</a:t>
            </a:r>
          </a:p>
          <a:p>
            <a:pPr algn="ctr"/>
            <a:r>
              <a:rPr lang="en-US" sz="2000" dirty="0" smtClean="0">
                <a:ln w="0"/>
                <a:effectLst>
                  <a:outerShdw blurRad="38100" dist="19050" dir="2700000" algn="tl" rotWithShape="0">
                    <a:schemeClr val="dk1">
                      <a:alpha val="40000"/>
                    </a:schemeClr>
                  </a:outerShdw>
                </a:effectLst>
              </a:rPr>
              <a:t>½ 50%</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5565987" y="3857414"/>
            <a:ext cx="1187569" cy="707886"/>
          </a:xfrm>
          <a:prstGeom prst="rect">
            <a:avLst/>
          </a:prstGeom>
          <a:noFill/>
        </p:spPr>
        <p:txBody>
          <a:bodyPr wrap="none" lIns="91440" tIns="45720" rIns="91440" bIns="45720">
            <a:spAutoFit/>
          </a:bodyPr>
          <a:lstStyle/>
          <a:p>
            <a:pPr algn="ctr"/>
            <a:r>
              <a:rPr lang="en-US" sz="2000" b="0" cap="none" spc="0" dirty="0" smtClean="0">
                <a:ln w="0"/>
                <a:solidFill>
                  <a:schemeClr val="tx1"/>
                </a:solidFill>
                <a:effectLst>
                  <a:outerShdw blurRad="38100" dist="19050" dir="2700000" algn="tl" rotWithShape="0">
                    <a:schemeClr val="dk1">
                      <a:alpha val="40000"/>
                    </a:schemeClr>
                  </a:outerShdw>
                </a:effectLst>
              </a:rPr>
              <a:t>Recessive</a:t>
            </a:r>
          </a:p>
          <a:p>
            <a:pPr algn="ctr"/>
            <a:r>
              <a:rPr lang="en-US" sz="2000" dirty="0" smtClean="0">
                <a:ln w="0"/>
                <a:effectLst>
                  <a:outerShdw blurRad="38100" dist="19050" dir="2700000" algn="tl" rotWithShape="0">
                    <a:schemeClr val="dk1">
                      <a:alpha val="40000"/>
                    </a:schemeClr>
                  </a:outerShdw>
                </a:effectLst>
              </a:rPr>
              <a:t>½ 50%</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3" name="Right Brace 12"/>
          <p:cNvSpPr/>
          <p:nvPr/>
        </p:nvSpPr>
        <p:spPr>
          <a:xfrm>
            <a:off x="4861236" y="4246203"/>
            <a:ext cx="497305" cy="20241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6430199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Polygenic Traits</a:t>
            </a:r>
            <a:endParaRPr lang="en-US" dirty="0"/>
          </a:p>
        </p:txBody>
      </p:sp>
      <p:sp>
        <p:nvSpPr>
          <p:cNvPr id="3" name="Content Placeholder 2"/>
          <p:cNvSpPr>
            <a:spLocks noGrp="1"/>
          </p:cNvSpPr>
          <p:nvPr>
            <p:ph idx="1"/>
          </p:nvPr>
        </p:nvSpPr>
        <p:spPr>
          <a:xfrm>
            <a:off x="822960" y="1845734"/>
            <a:ext cx="4281304" cy="4023360"/>
          </a:xfrm>
        </p:spPr>
        <p:txBody>
          <a:bodyPr>
            <a:normAutofit/>
          </a:bodyPr>
          <a:lstStyle/>
          <a:p>
            <a:r>
              <a:rPr lang="en-US" sz="3200" dirty="0" smtClean="0"/>
              <a:t>Traits that are determined by more than one gene.</a:t>
            </a:r>
          </a:p>
          <a:p>
            <a:pPr lvl="1"/>
            <a:r>
              <a:rPr lang="en-US" sz="2800" dirty="0" smtClean="0"/>
              <a:t>Examples:</a:t>
            </a:r>
          </a:p>
          <a:p>
            <a:pPr lvl="2"/>
            <a:r>
              <a:rPr lang="en-US" sz="2000" dirty="0" smtClean="0"/>
              <a:t>Height</a:t>
            </a:r>
          </a:p>
          <a:p>
            <a:pPr lvl="2"/>
            <a:r>
              <a:rPr lang="en-US" sz="2000" dirty="0" smtClean="0"/>
              <a:t>Skin Color</a:t>
            </a:r>
            <a:endParaRPr lang="en-US" sz="2000" dirty="0"/>
          </a:p>
        </p:txBody>
      </p:sp>
      <p:pic>
        <p:nvPicPr>
          <p:cNvPr id="4" name="Picture 3"/>
          <p:cNvPicPr>
            <a:picLocks noChangeAspect="1"/>
          </p:cNvPicPr>
          <p:nvPr/>
        </p:nvPicPr>
        <p:blipFill>
          <a:blip r:embed="rId2"/>
          <a:stretch>
            <a:fillRect/>
          </a:stretch>
        </p:blipFill>
        <p:spPr>
          <a:xfrm>
            <a:off x="5227093" y="2379795"/>
            <a:ext cx="3546286" cy="2955238"/>
          </a:xfrm>
          <a:prstGeom prst="rect">
            <a:avLst/>
          </a:prstGeom>
        </p:spPr>
      </p:pic>
      <p:pic>
        <p:nvPicPr>
          <p:cNvPr id="5" name="Picture 4"/>
          <p:cNvPicPr>
            <a:picLocks noChangeAspect="1"/>
          </p:cNvPicPr>
          <p:nvPr/>
        </p:nvPicPr>
        <p:blipFill>
          <a:blip r:embed="rId3"/>
          <a:stretch>
            <a:fillRect/>
          </a:stretch>
        </p:blipFill>
        <p:spPr>
          <a:xfrm>
            <a:off x="3160524" y="4161646"/>
            <a:ext cx="4010309" cy="2546228"/>
          </a:xfrm>
          <a:prstGeom prst="rect">
            <a:avLst/>
          </a:prstGeom>
        </p:spPr>
      </p:pic>
    </p:spTree>
    <p:extLst>
      <p:ext uri="{BB962C8B-B14F-4D97-AF65-F5344CB8AC3E}">
        <p14:creationId xmlns:p14="http://schemas.microsoft.com/office/powerpoint/2010/main" val="348175393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800953"/>
            <a:ext cx="9180857" cy="5285948"/>
          </a:xfrm>
          <a:prstGeom prst="rect">
            <a:avLst/>
          </a:prstGeom>
        </p:spPr>
      </p:pic>
    </p:spTree>
    <p:extLst>
      <p:ext uri="{BB962C8B-B14F-4D97-AF65-F5344CB8AC3E}">
        <p14:creationId xmlns:p14="http://schemas.microsoft.com/office/powerpoint/2010/main" val="1704010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Traits, Genes, and Alleles</a:t>
            </a:r>
            <a:endParaRPr lang="en-US" dirty="0"/>
          </a:p>
        </p:txBody>
      </p:sp>
      <p:sp>
        <p:nvSpPr>
          <p:cNvPr id="3" name="Content Placeholder 2"/>
          <p:cNvSpPr>
            <a:spLocks noGrp="1"/>
          </p:cNvSpPr>
          <p:nvPr>
            <p:ph idx="1"/>
          </p:nvPr>
        </p:nvSpPr>
        <p:spPr/>
        <p:txBody>
          <a:bodyPr>
            <a:normAutofit/>
          </a:bodyPr>
          <a:lstStyle/>
          <a:p>
            <a:r>
              <a:rPr lang="en-US" b="1" dirty="0" smtClean="0">
                <a:effectLst>
                  <a:outerShdw blurRad="38100" dist="38100" dir="2700000" algn="tl">
                    <a:srgbClr val="000000">
                      <a:alpha val="43137"/>
                    </a:srgbClr>
                  </a:outerShdw>
                </a:effectLst>
              </a:rPr>
              <a:t>For every trait you have two genes.</a:t>
            </a:r>
          </a:p>
          <a:p>
            <a:pPr lvl="1"/>
            <a:r>
              <a:rPr lang="en-US" dirty="0" smtClean="0"/>
              <a:t>One gene from your mother</a:t>
            </a:r>
          </a:p>
          <a:p>
            <a:pPr lvl="1"/>
            <a:r>
              <a:rPr lang="en-US" dirty="0" smtClean="0"/>
              <a:t>One gene from your father</a:t>
            </a:r>
          </a:p>
          <a:p>
            <a:r>
              <a:rPr lang="en-US" b="1" dirty="0" smtClean="0">
                <a:effectLst>
                  <a:outerShdw blurRad="38100" dist="38100" dir="2700000" algn="tl">
                    <a:srgbClr val="000000">
                      <a:alpha val="43137"/>
                    </a:srgbClr>
                  </a:outerShdw>
                </a:effectLst>
              </a:rPr>
              <a:t>But not all genes are the same.</a:t>
            </a:r>
          </a:p>
          <a:p>
            <a:pPr lvl="1"/>
            <a:r>
              <a:rPr lang="en-US" dirty="0" smtClean="0"/>
              <a:t>Your father may have given you the gene for wet ear wax</a:t>
            </a:r>
          </a:p>
          <a:p>
            <a:pPr lvl="1"/>
            <a:r>
              <a:rPr lang="en-US" dirty="0" smtClean="0"/>
              <a:t>Your mother may have given you the gene for dry ear wax</a:t>
            </a:r>
          </a:p>
          <a:p>
            <a:r>
              <a:rPr lang="en-US" dirty="0" smtClean="0"/>
              <a:t>When a gene for a trait has different variations we call these alleles.</a:t>
            </a:r>
            <a:br>
              <a:rPr lang="en-US" dirty="0" smtClean="0"/>
            </a:br>
            <a:endParaRPr lang="en-US" dirty="0" smtClean="0"/>
          </a:p>
          <a:p>
            <a:r>
              <a:rPr lang="en-US" b="1" dirty="0" smtClean="0">
                <a:effectLst>
                  <a:outerShdw blurRad="38100" dist="38100" dir="2700000" algn="tl">
                    <a:srgbClr val="000000">
                      <a:alpha val="43137"/>
                    </a:srgbClr>
                  </a:outerShdw>
                </a:effectLst>
              </a:rPr>
              <a:t>Alleles: Different </a:t>
            </a:r>
            <a:r>
              <a:rPr lang="en-US" b="1" dirty="0">
                <a:effectLst>
                  <a:outerShdw blurRad="38100" dist="38100" dir="2700000" algn="tl">
                    <a:srgbClr val="000000">
                      <a:alpha val="43137"/>
                    </a:srgbClr>
                  </a:outerShdw>
                </a:effectLst>
              </a:rPr>
              <a:t>variations of a gene</a:t>
            </a:r>
            <a:r>
              <a:rPr lang="en-US" b="1" dirty="0" smtClean="0">
                <a:effectLst>
                  <a:outerShdw blurRad="38100" dist="38100" dir="2700000" algn="tl">
                    <a:srgbClr val="000000">
                      <a:alpha val="43137"/>
                    </a:srgbClr>
                  </a:outerShdw>
                </a:effectLst>
              </a:rPr>
              <a:t>.</a:t>
            </a:r>
          </a:p>
          <a:p>
            <a:pPr lvl="1"/>
            <a:r>
              <a:rPr lang="en-US" dirty="0" smtClean="0"/>
              <a:t>Some alleles will cover up other alleles we call these dominant alleles.  The alleles that are covered up are called recessive alleles.  </a:t>
            </a:r>
            <a:endParaRPr lang="en-US" dirty="0"/>
          </a:p>
          <a:p>
            <a:endParaRPr lang="en-US" dirty="0" smtClean="0"/>
          </a:p>
          <a:p>
            <a:endParaRPr lang="en-US" dirty="0" smtClean="0"/>
          </a:p>
        </p:txBody>
      </p:sp>
    </p:spTree>
    <p:extLst>
      <p:ext uri="{BB962C8B-B14F-4D97-AF65-F5344CB8AC3E}">
        <p14:creationId xmlns:p14="http://schemas.microsoft.com/office/powerpoint/2010/main" val="296500160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Pedigrees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4349113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smtClean="0"/>
              <a:t>Pedigree Charts</a:t>
            </a:r>
          </a:p>
        </p:txBody>
      </p:sp>
      <p:sp>
        <p:nvSpPr>
          <p:cNvPr id="2051" name="Rectangle 3"/>
          <p:cNvSpPr>
            <a:spLocks noGrp="1" noChangeArrowheads="1"/>
          </p:cNvSpPr>
          <p:nvPr>
            <p:ph type="subTitle" idx="1"/>
          </p:nvPr>
        </p:nvSpPr>
        <p:spPr/>
        <p:txBody>
          <a:bodyPr/>
          <a:lstStyle/>
          <a:p>
            <a:pPr eaLnBrk="1" hangingPunct="1">
              <a:defRPr/>
            </a:pPr>
            <a:r>
              <a:rPr lang="en-US" smtClean="0"/>
              <a:t>The family tree of genetics</a:t>
            </a:r>
          </a:p>
        </p:txBody>
      </p:sp>
    </p:spTree>
    <p:extLst>
      <p:ext uri="{BB962C8B-B14F-4D97-AF65-F5344CB8AC3E}">
        <p14:creationId xmlns:p14="http://schemas.microsoft.com/office/powerpoint/2010/main" val="127051970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762000" y="0"/>
            <a:ext cx="8229600" cy="1143000"/>
          </a:xfrm>
        </p:spPr>
        <p:txBody>
          <a:bodyPr/>
          <a:lstStyle/>
          <a:p>
            <a:pPr eaLnBrk="1" hangingPunct="1">
              <a:defRPr/>
            </a:pPr>
            <a:r>
              <a:rPr lang="en-US" smtClean="0"/>
              <a:t>Pedigree Charts</a:t>
            </a:r>
          </a:p>
        </p:txBody>
      </p:sp>
      <p:pic>
        <p:nvPicPr>
          <p:cNvPr id="4099" name="Picture 4" descr="pedig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133600"/>
            <a:ext cx="5562600"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5"/>
          <p:cNvSpPr txBox="1">
            <a:spLocks noChangeArrowheads="1"/>
          </p:cNvSpPr>
          <p:nvPr/>
        </p:nvSpPr>
        <p:spPr bwMode="auto">
          <a:xfrm>
            <a:off x="5791200" y="20574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400">
                <a:latin typeface="Arial Narrow" panose="020B0606020202030204" pitchFamily="34" charset="0"/>
              </a:rPr>
              <a:t>I</a:t>
            </a:r>
          </a:p>
        </p:txBody>
      </p:sp>
      <p:sp>
        <p:nvSpPr>
          <p:cNvPr id="4101" name="Text Box 6"/>
          <p:cNvSpPr txBox="1">
            <a:spLocks noChangeArrowheads="1"/>
          </p:cNvSpPr>
          <p:nvPr/>
        </p:nvSpPr>
        <p:spPr bwMode="auto">
          <a:xfrm>
            <a:off x="7315200" y="29718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400">
                <a:latin typeface="Arial Narrow" panose="020B0606020202030204" pitchFamily="34" charset="0"/>
              </a:rPr>
              <a:t>II</a:t>
            </a:r>
          </a:p>
        </p:txBody>
      </p:sp>
      <p:sp>
        <p:nvSpPr>
          <p:cNvPr id="4102" name="Text Box 7"/>
          <p:cNvSpPr txBox="1">
            <a:spLocks noChangeArrowheads="1"/>
          </p:cNvSpPr>
          <p:nvPr/>
        </p:nvSpPr>
        <p:spPr bwMode="auto">
          <a:xfrm>
            <a:off x="7543800" y="39624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pPr>
            <a:r>
              <a:rPr lang="en-US" altLang="en-US" sz="2400">
                <a:latin typeface="Arial Narrow" panose="020B0606020202030204" pitchFamily="34" charset="0"/>
              </a:rPr>
              <a:t>III</a:t>
            </a:r>
          </a:p>
        </p:txBody>
      </p:sp>
    </p:spTree>
    <p:extLst>
      <p:ext uri="{BB962C8B-B14F-4D97-AF65-F5344CB8AC3E}">
        <p14:creationId xmlns:p14="http://schemas.microsoft.com/office/powerpoint/2010/main" val="173484568"/>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mtClean="0"/>
              <a:t>What is a Pedigree?</a:t>
            </a:r>
          </a:p>
        </p:txBody>
      </p:sp>
      <p:sp>
        <p:nvSpPr>
          <p:cNvPr id="39939" name="Rectangle 3"/>
          <p:cNvSpPr>
            <a:spLocks noGrp="1" noChangeArrowheads="1"/>
          </p:cNvSpPr>
          <p:nvPr>
            <p:ph type="body" idx="1"/>
          </p:nvPr>
        </p:nvSpPr>
        <p:spPr>
          <a:xfrm>
            <a:off x="603250" y="2286000"/>
            <a:ext cx="8540750" cy="3200400"/>
          </a:xfrm>
        </p:spPr>
        <p:txBody>
          <a:bodyPr/>
          <a:lstStyle/>
          <a:p>
            <a:pPr eaLnBrk="1" hangingPunct="1">
              <a:lnSpc>
                <a:spcPct val="90000"/>
              </a:lnSpc>
              <a:defRPr/>
            </a:pPr>
            <a:r>
              <a:rPr lang="en-US" sz="3200" dirty="0" smtClean="0"/>
              <a:t>A </a:t>
            </a:r>
            <a:r>
              <a:rPr lang="en-US" sz="3200" b="1" u="sng" dirty="0" smtClean="0">
                <a:effectLst>
                  <a:outerShdw blurRad="38100" dist="38100" dir="2700000" algn="tl">
                    <a:srgbClr val="000000">
                      <a:alpha val="43137"/>
                    </a:srgbClr>
                  </a:outerShdw>
                </a:effectLst>
              </a:rPr>
              <a:t>pedigree</a:t>
            </a:r>
            <a:r>
              <a:rPr lang="en-US" sz="3200" dirty="0" smtClean="0"/>
              <a:t> is a chart of the genetic history of family over several generations.</a:t>
            </a:r>
          </a:p>
          <a:p>
            <a:pPr eaLnBrk="1" hangingPunct="1">
              <a:lnSpc>
                <a:spcPct val="90000"/>
              </a:lnSpc>
              <a:buFont typeface="Wingdings" panose="05000000000000000000" pitchFamily="2" charset="2"/>
              <a:buNone/>
              <a:defRPr/>
            </a:pPr>
            <a:endParaRPr lang="en-US" sz="3200" dirty="0" smtClean="0"/>
          </a:p>
          <a:p>
            <a:pPr eaLnBrk="1" hangingPunct="1">
              <a:lnSpc>
                <a:spcPct val="90000"/>
              </a:lnSpc>
              <a:defRPr/>
            </a:pPr>
            <a:r>
              <a:rPr lang="en-US" sz="3200" dirty="0" smtClean="0"/>
              <a:t>Scientists or a genetic counselor would find out about your family history and make this chart to analyze.</a:t>
            </a:r>
          </a:p>
          <a:p>
            <a:pPr eaLnBrk="1" hangingPunct="1">
              <a:lnSpc>
                <a:spcPct val="90000"/>
              </a:lnSpc>
              <a:buFont typeface="Wingdings" panose="05000000000000000000" pitchFamily="2" charset="2"/>
              <a:buNone/>
              <a:defRPr/>
            </a:pPr>
            <a:endParaRPr lang="en-US" dirty="0" smtClean="0"/>
          </a:p>
        </p:txBody>
      </p:sp>
    </p:spTree>
    <p:extLst>
      <p:ext uri="{BB962C8B-B14F-4D97-AF65-F5344CB8AC3E}">
        <p14:creationId xmlns:p14="http://schemas.microsoft.com/office/powerpoint/2010/main" val="405145226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pPr eaLnBrk="1" hangingPunct="1">
              <a:defRPr/>
            </a:pPr>
            <a:r>
              <a:rPr lang="en-US" sz="4000" smtClean="0"/>
              <a:t>Constructing a Pedigree</a:t>
            </a:r>
            <a:br>
              <a:rPr lang="en-US" sz="4000" smtClean="0"/>
            </a:br>
            <a:endParaRPr lang="en-US" sz="2200" smtClean="0"/>
          </a:p>
        </p:txBody>
      </p:sp>
      <p:sp>
        <p:nvSpPr>
          <p:cNvPr id="41991" name="Rectangle 7"/>
          <p:cNvSpPr>
            <a:spLocks noGrp="1" noChangeArrowheads="1"/>
          </p:cNvSpPr>
          <p:nvPr>
            <p:ph type="body" sz="half" idx="1"/>
          </p:nvPr>
        </p:nvSpPr>
        <p:spPr>
          <a:xfrm>
            <a:off x="2882900" y="4097338"/>
            <a:ext cx="1689100" cy="703262"/>
          </a:xfrm>
        </p:spPr>
        <p:txBody>
          <a:bodyPr/>
          <a:lstStyle/>
          <a:p>
            <a:pPr eaLnBrk="1" hangingPunct="1">
              <a:defRPr/>
            </a:pPr>
            <a:r>
              <a:rPr lang="en-US" sz="3600" smtClean="0"/>
              <a:t>Male</a:t>
            </a:r>
          </a:p>
        </p:txBody>
      </p:sp>
      <p:sp>
        <p:nvSpPr>
          <p:cNvPr id="41992" name="Rectangle 8"/>
          <p:cNvSpPr>
            <a:spLocks noGrp="1" noChangeArrowheads="1"/>
          </p:cNvSpPr>
          <p:nvPr>
            <p:ph type="body" sz="half" idx="2"/>
          </p:nvPr>
        </p:nvSpPr>
        <p:spPr>
          <a:xfrm>
            <a:off x="2882900" y="2224088"/>
            <a:ext cx="2203450" cy="703262"/>
          </a:xfrm>
        </p:spPr>
        <p:txBody>
          <a:bodyPr/>
          <a:lstStyle/>
          <a:p>
            <a:pPr eaLnBrk="1" hangingPunct="1">
              <a:defRPr/>
            </a:pPr>
            <a:r>
              <a:rPr lang="en-US" sz="3600" smtClean="0"/>
              <a:t>Female</a:t>
            </a:r>
          </a:p>
        </p:txBody>
      </p:sp>
      <p:sp>
        <p:nvSpPr>
          <p:cNvPr id="7173" name="Oval 5"/>
          <p:cNvSpPr>
            <a:spLocks noChangeArrowheads="1"/>
          </p:cNvSpPr>
          <p:nvPr/>
        </p:nvSpPr>
        <p:spPr bwMode="auto">
          <a:xfrm>
            <a:off x="5257800" y="2362200"/>
            <a:ext cx="457200" cy="457200"/>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7174" name="Rectangle 6"/>
          <p:cNvSpPr>
            <a:spLocks noChangeArrowheads="1"/>
          </p:cNvSpPr>
          <p:nvPr/>
        </p:nvSpPr>
        <p:spPr bwMode="auto">
          <a:xfrm>
            <a:off x="5257800" y="4191000"/>
            <a:ext cx="457200" cy="457200"/>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Tree>
    <p:extLst>
      <p:ext uri="{BB962C8B-B14F-4D97-AF65-F5344CB8AC3E}">
        <p14:creationId xmlns:p14="http://schemas.microsoft.com/office/powerpoint/2010/main" val="389536084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mtClean="0"/>
              <a:t>Connecting Pedigree Symbols</a:t>
            </a:r>
          </a:p>
        </p:txBody>
      </p:sp>
      <p:sp>
        <p:nvSpPr>
          <p:cNvPr id="18435" name="Rectangle 3"/>
          <p:cNvSpPr>
            <a:spLocks noGrp="1" noChangeArrowheads="1"/>
          </p:cNvSpPr>
          <p:nvPr>
            <p:ph type="body" idx="1"/>
          </p:nvPr>
        </p:nvSpPr>
        <p:spPr>
          <a:xfrm>
            <a:off x="681038" y="2536825"/>
            <a:ext cx="4114800" cy="3101975"/>
          </a:xfrm>
        </p:spPr>
        <p:txBody>
          <a:bodyPr>
            <a:normAutofit/>
          </a:bodyPr>
          <a:lstStyle/>
          <a:p>
            <a:pPr eaLnBrk="1" hangingPunct="1">
              <a:lnSpc>
                <a:spcPct val="90000"/>
              </a:lnSpc>
              <a:defRPr/>
            </a:pPr>
            <a:r>
              <a:rPr lang="en-US" sz="4000" dirty="0" smtClean="0"/>
              <a:t>Married Couple</a:t>
            </a:r>
          </a:p>
          <a:p>
            <a:pPr eaLnBrk="1" hangingPunct="1">
              <a:lnSpc>
                <a:spcPct val="90000"/>
              </a:lnSpc>
              <a:defRPr/>
            </a:pPr>
            <a:endParaRPr lang="en-US" sz="4000" dirty="0" smtClean="0"/>
          </a:p>
          <a:p>
            <a:pPr eaLnBrk="1" hangingPunct="1">
              <a:lnSpc>
                <a:spcPct val="90000"/>
              </a:lnSpc>
              <a:defRPr/>
            </a:pPr>
            <a:endParaRPr lang="en-US" sz="4000" dirty="0" smtClean="0"/>
          </a:p>
          <a:p>
            <a:pPr eaLnBrk="1" hangingPunct="1">
              <a:lnSpc>
                <a:spcPct val="90000"/>
              </a:lnSpc>
              <a:defRPr/>
            </a:pPr>
            <a:r>
              <a:rPr lang="en-US" sz="4000" dirty="0" smtClean="0"/>
              <a:t>Children/Siblings</a:t>
            </a:r>
            <a:endParaRPr lang="en-US" sz="4000" dirty="0" smtClean="0"/>
          </a:p>
          <a:p>
            <a:pPr eaLnBrk="1" hangingPunct="1">
              <a:lnSpc>
                <a:spcPct val="90000"/>
              </a:lnSpc>
              <a:defRPr/>
            </a:pPr>
            <a:endParaRPr lang="en-US" sz="4000" dirty="0" smtClean="0"/>
          </a:p>
        </p:txBody>
      </p:sp>
      <p:grpSp>
        <p:nvGrpSpPr>
          <p:cNvPr id="9220" name="Group 42"/>
          <p:cNvGrpSpPr>
            <a:grpSpLocks/>
          </p:cNvGrpSpPr>
          <p:nvPr/>
        </p:nvGrpSpPr>
        <p:grpSpPr bwMode="auto">
          <a:xfrm>
            <a:off x="5029200" y="2743200"/>
            <a:ext cx="1752600" cy="457200"/>
            <a:chOff x="3168" y="1632"/>
            <a:chExt cx="1104" cy="288"/>
          </a:xfrm>
        </p:grpSpPr>
        <p:sp>
          <p:nvSpPr>
            <p:cNvPr id="9234" name="Rectangle 8"/>
            <p:cNvSpPr>
              <a:spLocks noChangeArrowheads="1"/>
            </p:cNvSpPr>
            <p:nvPr/>
          </p:nvSpPr>
          <p:spPr bwMode="auto">
            <a:xfrm>
              <a:off x="3984" y="1632"/>
              <a:ext cx="288" cy="288"/>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9235" name="Oval 13"/>
            <p:cNvSpPr>
              <a:spLocks noChangeArrowheads="1"/>
            </p:cNvSpPr>
            <p:nvPr/>
          </p:nvSpPr>
          <p:spPr bwMode="auto">
            <a:xfrm>
              <a:off x="3168" y="1632"/>
              <a:ext cx="288" cy="288"/>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9236" name="Line 14"/>
            <p:cNvSpPr>
              <a:spLocks noChangeShapeType="1"/>
            </p:cNvSpPr>
            <p:nvPr/>
          </p:nvSpPr>
          <p:spPr bwMode="auto">
            <a:xfrm>
              <a:off x="3456" y="1776"/>
              <a:ext cx="624" cy="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54" name="Rectangle 22"/>
          <p:cNvSpPr>
            <a:spLocks noChangeArrowheads="1"/>
          </p:cNvSpPr>
          <p:nvPr/>
        </p:nvSpPr>
        <p:spPr bwMode="auto">
          <a:xfrm>
            <a:off x="781050" y="1600200"/>
            <a:ext cx="6864350" cy="641350"/>
          </a:xfrm>
          <a:prstGeom prst="rect">
            <a:avLst/>
          </a:prstGeom>
          <a:noFill/>
          <a:ln w="9525">
            <a:noFill/>
            <a:miter lim="800000"/>
            <a:headEnd/>
            <a:tailEnd/>
          </a:ln>
          <a:effectLst/>
        </p:spPr>
        <p:txBody>
          <a:bodyPr wrap="none">
            <a:spAutoFit/>
          </a:bodyPr>
          <a:lstStyle/>
          <a:p>
            <a:pPr>
              <a:defRPr/>
            </a:pPr>
            <a:r>
              <a:rPr lang="en-US" sz="3600">
                <a:effectLst>
                  <a:outerShdw blurRad="38100" dist="38100" dir="2700000" algn="tl">
                    <a:srgbClr val="000000"/>
                  </a:outerShdw>
                </a:effectLst>
                <a:latin typeface="Arial" charset="0"/>
              </a:rPr>
              <a:t>Examples of connected symbols:</a:t>
            </a:r>
          </a:p>
        </p:txBody>
      </p:sp>
      <p:grpSp>
        <p:nvGrpSpPr>
          <p:cNvPr id="9222" name="Group 30"/>
          <p:cNvGrpSpPr>
            <a:grpSpLocks/>
          </p:cNvGrpSpPr>
          <p:nvPr/>
        </p:nvGrpSpPr>
        <p:grpSpPr bwMode="auto">
          <a:xfrm>
            <a:off x="4343400" y="4038600"/>
            <a:ext cx="2590800" cy="2057400"/>
            <a:chOff x="2736" y="1632"/>
            <a:chExt cx="1632" cy="1296"/>
          </a:xfrm>
        </p:grpSpPr>
        <p:sp>
          <p:nvSpPr>
            <p:cNvPr id="9223" name="Rectangle 31"/>
            <p:cNvSpPr>
              <a:spLocks noChangeArrowheads="1"/>
            </p:cNvSpPr>
            <p:nvPr/>
          </p:nvSpPr>
          <p:spPr bwMode="auto">
            <a:xfrm>
              <a:off x="3312" y="2640"/>
              <a:ext cx="288" cy="288"/>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9224" name="Rectangle 32"/>
            <p:cNvSpPr>
              <a:spLocks noChangeArrowheads="1"/>
            </p:cNvSpPr>
            <p:nvPr/>
          </p:nvSpPr>
          <p:spPr bwMode="auto">
            <a:xfrm>
              <a:off x="3984" y="1632"/>
              <a:ext cx="288" cy="288"/>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9225" name="Oval 33"/>
            <p:cNvSpPr>
              <a:spLocks noChangeArrowheads="1"/>
            </p:cNvSpPr>
            <p:nvPr/>
          </p:nvSpPr>
          <p:spPr bwMode="auto">
            <a:xfrm>
              <a:off x="3168" y="1632"/>
              <a:ext cx="288" cy="288"/>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9226" name="Line 34"/>
            <p:cNvSpPr>
              <a:spLocks noChangeShapeType="1"/>
            </p:cNvSpPr>
            <p:nvPr/>
          </p:nvSpPr>
          <p:spPr bwMode="auto">
            <a:xfrm>
              <a:off x="3456" y="1776"/>
              <a:ext cx="6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7" name="Oval 35"/>
            <p:cNvSpPr>
              <a:spLocks noChangeArrowheads="1"/>
            </p:cNvSpPr>
            <p:nvPr/>
          </p:nvSpPr>
          <p:spPr bwMode="auto">
            <a:xfrm>
              <a:off x="4080" y="2640"/>
              <a:ext cx="288" cy="288"/>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9228" name="Line 36"/>
            <p:cNvSpPr>
              <a:spLocks noChangeShapeType="1"/>
            </p:cNvSpPr>
            <p:nvPr/>
          </p:nvSpPr>
          <p:spPr bwMode="auto">
            <a:xfrm flipV="1">
              <a:off x="3744" y="1776"/>
              <a:ext cx="0" cy="3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9" name="Line 37"/>
            <p:cNvSpPr>
              <a:spLocks noChangeShapeType="1"/>
            </p:cNvSpPr>
            <p:nvPr/>
          </p:nvSpPr>
          <p:spPr bwMode="auto">
            <a:xfrm>
              <a:off x="2880" y="2160"/>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0" name="Oval 38"/>
            <p:cNvSpPr>
              <a:spLocks noChangeArrowheads="1"/>
            </p:cNvSpPr>
            <p:nvPr/>
          </p:nvSpPr>
          <p:spPr bwMode="auto">
            <a:xfrm>
              <a:off x="2736" y="2640"/>
              <a:ext cx="288" cy="288"/>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9231" name="Line 39"/>
            <p:cNvSpPr>
              <a:spLocks noChangeShapeType="1"/>
            </p:cNvSpPr>
            <p:nvPr/>
          </p:nvSpPr>
          <p:spPr bwMode="auto">
            <a:xfrm>
              <a:off x="2880" y="2160"/>
              <a:ext cx="139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2" name="Line 40"/>
            <p:cNvSpPr>
              <a:spLocks noChangeShapeType="1"/>
            </p:cNvSpPr>
            <p:nvPr/>
          </p:nvSpPr>
          <p:spPr bwMode="auto">
            <a:xfrm>
              <a:off x="3456" y="2160"/>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3" name="Line 41"/>
            <p:cNvSpPr>
              <a:spLocks noChangeShapeType="1"/>
            </p:cNvSpPr>
            <p:nvPr/>
          </p:nvSpPr>
          <p:spPr bwMode="auto">
            <a:xfrm>
              <a:off x="4272" y="2160"/>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404162191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smtClean="0"/>
              <a:t>Connecting Pedigree Symbols</a:t>
            </a:r>
          </a:p>
        </p:txBody>
      </p:sp>
      <p:sp>
        <p:nvSpPr>
          <p:cNvPr id="18435" name="Rectangle 3"/>
          <p:cNvSpPr>
            <a:spLocks noGrp="1" noChangeArrowheads="1"/>
          </p:cNvSpPr>
          <p:nvPr>
            <p:ph type="body" idx="1"/>
          </p:nvPr>
        </p:nvSpPr>
        <p:spPr>
          <a:xfrm>
            <a:off x="681038" y="2536825"/>
            <a:ext cx="4114800" cy="2108200"/>
          </a:xfrm>
        </p:spPr>
        <p:txBody>
          <a:bodyPr>
            <a:normAutofit/>
          </a:bodyPr>
          <a:lstStyle/>
          <a:p>
            <a:pPr eaLnBrk="1" hangingPunct="1">
              <a:lnSpc>
                <a:spcPct val="90000"/>
              </a:lnSpc>
              <a:defRPr/>
            </a:pPr>
            <a:r>
              <a:rPr lang="en-US" sz="4000" dirty="0" smtClean="0"/>
              <a:t>Incest</a:t>
            </a:r>
            <a:endParaRPr lang="en-US" sz="4000" dirty="0" smtClean="0"/>
          </a:p>
          <a:p>
            <a:pPr eaLnBrk="1" hangingPunct="1">
              <a:lnSpc>
                <a:spcPct val="90000"/>
              </a:lnSpc>
              <a:defRPr/>
            </a:pPr>
            <a:endParaRPr lang="en-US" sz="4000" dirty="0" smtClean="0"/>
          </a:p>
          <a:p>
            <a:pPr eaLnBrk="1" hangingPunct="1">
              <a:lnSpc>
                <a:spcPct val="90000"/>
              </a:lnSpc>
              <a:defRPr/>
            </a:pPr>
            <a:endParaRPr lang="en-US" sz="4000" dirty="0" smtClean="0"/>
          </a:p>
        </p:txBody>
      </p:sp>
      <p:sp>
        <p:nvSpPr>
          <p:cNvPr id="18454" name="Rectangle 22"/>
          <p:cNvSpPr>
            <a:spLocks noChangeArrowheads="1"/>
          </p:cNvSpPr>
          <p:nvPr/>
        </p:nvSpPr>
        <p:spPr bwMode="auto">
          <a:xfrm>
            <a:off x="781050" y="1600200"/>
            <a:ext cx="6864350" cy="641350"/>
          </a:xfrm>
          <a:prstGeom prst="rect">
            <a:avLst/>
          </a:prstGeom>
          <a:noFill/>
          <a:ln w="9525">
            <a:noFill/>
            <a:miter lim="800000"/>
            <a:headEnd/>
            <a:tailEnd/>
          </a:ln>
          <a:effectLst/>
        </p:spPr>
        <p:txBody>
          <a:bodyPr wrap="none">
            <a:spAutoFit/>
          </a:bodyPr>
          <a:lstStyle/>
          <a:p>
            <a:pPr>
              <a:defRPr/>
            </a:pPr>
            <a:r>
              <a:rPr lang="en-US" sz="3600" dirty="0">
                <a:effectLst>
                  <a:outerShdw blurRad="38100" dist="38100" dir="2700000" algn="tl">
                    <a:srgbClr val="000000"/>
                  </a:outerShdw>
                </a:effectLst>
                <a:latin typeface="Arial" charset="0"/>
              </a:rPr>
              <a:t>Examples of connected symbols:</a:t>
            </a:r>
          </a:p>
        </p:txBody>
      </p:sp>
      <p:grpSp>
        <p:nvGrpSpPr>
          <p:cNvPr id="14" name="Group 13"/>
          <p:cNvGrpSpPr/>
          <p:nvPr/>
        </p:nvGrpSpPr>
        <p:grpSpPr>
          <a:xfrm>
            <a:off x="5000081" y="2682688"/>
            <a:ext cx="2819400" cy="3090981"/>
            <a:chOff x="2587957" y="2635392"/>
            <a:chExt cx="2819400" cy="3090981"/>
          </a:xfrm>
        </p:grpSpPr>
        <p:grpSp>
          <p:nvGrpSpPr>
            <p:cNvPr id="22" name="Group 30"/>
            <p:cNvGrpSpPr>
              <a:grpSpLocks/>
            </p:cNvGrpSpPr>
            <p:nvPr/>
          </p:nvGrpSpPr>
          <p:grpSpPr bwMode="auto">
            <a:xfrm>
              <a:off x="2587957" y="2635392"/>
              <a:ext cx="2590800" cy="2057400"/>
              <a:chOff x="2736" y="1632"/>
              <a:chExt cx="1632" cy="1296"/>
            </a:xfrm>
          </p:grpSpPr>
          <p:sp>
            <p:nvSpPr>
              <p:cNvPr id="23" name="Rectangle 31"/>
              <p:cNvSpPr>
                <a:spLocks noChangeArrowheads="1"/>
              </p:cNvSpPr>
              <p:nvPr/>
            </p:nvSpPr>
            <p:spPr bwMode="auto">
              <a:xfrm>
                <a:off x="4080" y="2612"/>
                <a:ext cx="288" cy="288"/>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24" name="Rectangle 32"/>
              <p:cNvSpPr>
                <a:spLocks noChangeArrowheads="1"/>
              </p:cNvSpPr>
              <p:nvPr/>
            </p:nvSpPr>
            <p:spPr bwMode="auto">
              <a:xfrm>
                <a:off x="3984" y="1632"/>
                <a:ext cx="288" cy="288"/>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25" name="Oval 33"/>
              <p:cNvSpPr>
                <a:spLocks noChangeArrowheads="1"/>
              </p:cNvSpPr>
              <p:nvPr/>
            </p:nvSpPr>
            <p:spPr bwMode="auto">
              <a:xfrm>
                <a:off x="3168" y="1632"/>
                <a:ext cx="288" cy="288"/>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26" name="Line 34"/>
              <p:cNvSpPr>
                <a:spLocks noChangeShapeType="1"/>
              </p:cNvSpPr>
              <p:nvPr/>
            </p:nvSpPr>
            <p:spPr bwMode="auto">
              <a:xfrm>
                <a:off x="3456" y="1776"/>
                <a:ext cx="5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Oval 35"/>
              <p:cNvSpPr>
                <a:spLocks noChangeArrowheads="1"/>
              </p:cNvSpPr>
              <p:nvPr/>
            </p:nvSpPr>
            <p:spPr bwMode="auto">
              <a:xfrm>
                <a:off x="3312" y="2612"/>
                <a:ext cx="288" cy="288"/>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28" name="Line 36"/>
              <p:cNvSpPr>
                <a:spLocks noChangeShapeType="1"/>
              </p:cNvSpPr>
              <p:nvPr/>
            </p:nvSpPr>
            <p:spPr bwMode="auto">
              <a:xfrm flipV="1">
                <a:off x="3744" y="1776"/>
                <a:ext cx="0" cy="3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37"/>
              <p:cNvSpPr>
                <a:spLocks noChangeShapeType="1"/>
              </p:cNvSpPr>
              <p:nvPr/>
            </p:nvSpPr>
            <p:spPr bwMode="auto">
              <a:xfrm>
                <a:off x="2880" y="2160"/>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Oval 38"/>
              <p:cNvSpPr>
                <a:spLocks noChangeArrowheads="1"/>
              </p:cNvSpPr>
              <p:nvPr/>
            </p:nvSpPr>
            <p:spPr bwMode="auto">
              <a:xfrm>
                <a:off x="2736" y="2640"/>
                <a:ext cx="288" cy="288"/>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31" name="Line 39"/>
              <p:cNvSpPr>
                <a:spLocks noChangeShapeType="1"/>
              </p:cNvSpPr>
              <p:nvPr/>
            </p:nvSpPr>
            <p:spPr bwMode="auto">
              <a:xfrm>
                <a:off x="2880" y="2160"/>
                <a:ext cx="139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40"/>
              <p:cNvSpPr>
                <a:spLocks noChangeShapeType="1"/>
              </p:cNvSpPr>
              <p:nvPr/>
            </p:nvSpPr>
            <p:spPr bwMode="auto">
              <a:xfrm>
                <a:off x="3456" y="2160"/>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41"/>
              <p:cNvSpPr>
                <a:spLocks noChangeShapeType="1"/>
              </p:cNvSpPr>
              <p:nvPr/>
            </p:nvSpPr>
            <p:spPr bwMode="auto">
              <a:xfrm>
                <a:off x="4272" y="2160"/>
                <a:ext cx="0"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cxnSp>
          <p:nvCxnSpPr>
            <p:cNvPr id="3" name="Straight Connector 2"/>
            <p:cNvCxnSpPr>
              <a:stCxn id="27" idx="6"/>
            </p:cNvCxnSpPr>
            <p:nvPr/>
          </p:nvCxnSpPr>
          <p:spPr>
            <a:xfrm>
              <a:off x="3959557" y="4419742"/>
              <a:ext cx="836281" cy="0"/>
            </a:xfrm>
            <a:prstGeom prst="line">
              <a:avLst/>
            </a:prstGeom>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3885276" y="4506511"/>
              <a:ext cx="836281" cy="0"/>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303416" y="4506511"/>
              <a:ext cx="0" cy="515865"/>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3721500" y="5022376"/>
              <a:ext cx="1457257"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3730957" y="5022376"/>
              <a:ext cx="0" cy="450376"/>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4447285" y="5015552"/>
              <a:ext cx="0" cy="450376"/>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a:off x="5178757" y="5004179"/>
              <a:ext cx="0" cy="450376"/>
            </a:xfrm>
            <a:prstGeom prst="line">
              <a:avLst/>
            </a:prstGeom>
          </p:spPr>
          <p:style>
            <a:lnRef idx="1">
              <a:schemeClr val="dk1"/>
            </a:lnRef>
            <a:fillRef idx="0">
              <a:schemeClr val="dk1"/>
            </a:fillRef>
            <a:effectRef idx="0">
              <a:schemeClr val="dk1"/>
            </a:effectRef>
            <a:fontRef idx="minor">
              <a:schemeClr val="tx1"/>
            </a:fontRef>
          </p:style>
        </p:cxnSp>
        <p:sp>
          <p:nvSpPr>
            <p:cNvPr id="48" name="Oval 38"/>
            <p:cNvSpPr>
              <a:spLocks noChangeArrowheads="1"/>
            </p:cNvSpPr>
            <p:nvPr/>
          </p:nvSpPr>
          <p:spPr bwMode="auto">
            <a:xfrm>
              <a:off x="3486258" y="5259410"/>
              <a:ext cx="457200" cy="457200"/>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49" name="Oval 38"/>
            <p:cNvSpPr>
              <a:spLocks noChangeArrowheads="1"/>
            </p:cNvSpPr>
            <p:nvPr/>
          </p:nvSpPr>
          <p:spPr bwMode="auto">
            <a:xfrm>
              <a:off x="4268143" y="5269173"/>
              <a:ext cx="457200" cy="457200"/>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50" name="Rectangle 31"/>
            <p:cNvSpPr>
              <a:spLocks noChangeArrowheads="1"/>
            </p:cNvSpPr>
            <p:nvPr/>
          </p:nvSpPr>
          <p:spPr bwMode="auto">
            <a:xfrm>
              <a:off x="4950157" y="5269173"/>
              <a:ext cx="457200" cy="457200"/>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 name="Rounded Rectangle 12"/>
            <p:cNvSpPr/>
            <p:nvPr/>
          </p:nvSpPr>
          <p:spPr>
            <a:xfrm>
              <a:off x="3236616" y="4126342"/>
              <a:ext cx="2133600" cy="605051"/>
            </a:xfrm>
            <a:prstGeom prst="roundRect">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p:nvPr/>
        </p:nvCxnSpPr>
        <p:spPr>
          <a:xfrm flipV="1">
            <a:off x="2459421" y="2879538"/>
            <a:ext cx="1282401" cy="28409"/>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p:cNvCxnSpPr/>
          <p:nvPr/>
        </p:nvCxnSpPr>
        <p:spPr>
          <a:xfrm flipV="1">
            <a:off x="2459420" y="3022548"/>
            <a:ext cx="1282401" cy="2840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9039904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smtClean="0"/>
              <a:t>Connecting Pedigree Symbols</a:t>
            </a:r>
          </a:p>
        </p:txBody>
      </p:sp>
      <p:sp>
        <p:nvSpPr>
          <p:cNvPr id="45059" name="Rectangle 3"/>
          <p:cNvSpPr>
            <a:spLocks noGrp="1" noChangeArrowheads="1"/>
          </p:cNvSpPr>
          <p:nvPr>
            <p:ph type="body" idx="1"/>
          </p:nvPr>
        </p:nvSpPr>
        <p:spPr>
          <a:xfrm>
            <a:off x="681038" y="2536825"/>
            <a:ext cx="4114800" cy="1092200"/>
          </a:xfrm>
        </p:spPr>
        <p:txBody>
          <a:bodyPr>
            <a:noAutofit/>
          </a:bodyPr>
          <a:lstStyle/>
          <a:p>
            <a:pPr eaLnBrk="1" hangingPunct="1">
              <a:lnSpc>
                <a:spcPct val="80000"/>
              </a:lnSpc>
              <a:defRPr/>
            </a:pPr>
            <a:r>
              <a:rPr lang="en-US" sz="4400" dirty="0" smtClean="0"/>
              <a:t>Fraternal twins</a:t>
            </a:r>
          </a:p>
          <a:p>
            <a:pPr eaLnBrk="1" hangingPunct="1">
              <a:lnSpc>
                <a:spcPct val="80000"/>
              </a:lnSpc>
              <a:buFont typeface="Wingdings" panose="05000000000000000000" pitchFamily="2" charset="2"/>
              <a:buNone/>
              <a:defRPr/>
            </a:pPr>
            <a:endParaRPr lang="en-US" sz="4400" dirty="0" smtClean="0"/>
          </a:p>
          <a:p>
            <a:pPr eaLnBrk="1" hangingPunct="1">
              <a:lnSpc>
                <a:spcPct val="80000"/>
              </a:lnSpc>
              <a:buFont typeface="Wingdings" panose="05000000000000000000" pitchFamily="2" charset="2"/>
              <a:buNone/>
              <a:defRPr/>
            </a:pPr>
            <a:endParaRPr lang="en-US" sz="4400" dirty="0" smtClean="0"/>
          </a:p>
          <a:p>
            <a:pPr eaLnBrk="1" hangingPunct="1">
              <a:lnSpc>
                <a:spcPct val="80000"/>
              </a:lnSpc>
              <a:defRPr/>
            </a:pPr>
            <a:r>
              <a:rPr lang="en-US" sz="4400" dirty="0" smtClean="0"/>
              <a:t>Identical twins</a:t>
            </a:r>
          </a:p>
          <a:p>
            <a:pPr eaLnBrk="1" hangingPunct="1">
              <a:lnSpc>
                <a:spcPct val="80000"/>
              </a:lnSpc>
              <a:defRPr/>
            </a:pPr>
            <a:endParaRPr lang="en-US" dirty="0" smtClean="0"/>
          </a:p>
        </p:txBody>
      </p:sp>
      <p:sp>
        <p:nvSpPr>
          <p:cNvPr id="45072" name="Rectangle 16"/>
          <p:cNvSpPr>
            <a:spLocks noChangeArrowheads="1"/>
          </p:cNvSpPr>
          <p:nvPr/>
        </p:nvSpPr>
        <p:spPr bwMode="auto">
          <a:xfrm>
            <a:off x="781050" y="1600200"/>
            <a:ext cx="6864350" cy="641350"/>
          </a:xfrm>
          <a:prstGeom prst="rect">
            <a:avLst/>
          </a:prstGeom>
          <a:noFill/>
          <a:ln w="9525">
            <a:noFill/>
            <a:miter lim="800000"/>
            <a:headEnd/>
            <a:tailEnd/>
          </a:ln>
          <a:effectLst/>
        </p:spPr>
        <p:txBody>
          <a:bodyPr wrap="none">
            <a:spAutoFit/>
          </a:bodyPr>
          <a:lstStyle/>
          <a:p>
            <a:pPr>
              <a:defRPr/>
            </a:pPr>
            <a:r>
              <a:rPr lang="en-US" sz="3600">
                <a:effectLst>
                  <a:outerShdw blurRad="38100" dist="38100" dir="2700000" algn="tl">
                    <a:srgbClr val="000000"/>
                  </a:outerShdw>
                </a:effectLst>
                <a:latin typeface="Arial" charset="0"/>
              </a:rPr>
              <a:t>Examples of connected symbols:</a:t>
            </a:r>
          </a:p>
        </p:txBody>
      </p:sp>
      <p:grpSp>
        <p:nvGrpSpPr>
          <p:cNvPr id="8197" name="Group 74"/>
          <p:cNvGrpSpPr>
            <a:grpSpLocks/>
          </p:cNvGrpSpPr>
          <p:nvPr/>
        </p:nvGrpSpPr>
        <p:grpSpPr bwMode="auto">
          <a:xfrm>
            <a:off x="5334000" y="4343400"/>
            <a:ext cx="2438400" cy="1371600"/>
            <a:chOff x="3360" y="2736"/>
            <a:chExt cx="1536" cy="864"/>
          </a:xfrm>
        </p:grpSpPr>
        <p:sp>
          <p:nvSpPr>
            <p:cNvPr id="8205" name="Line 37"/>
            <p:cNvSpPr>
              <a:spLocks noChangeShapeType="1"/>
            </p:cNvSpPr>
            <p:nvPr/>
          </p:nvSpPr>
          <p:spPr bwMode="auto">
            <a:xfrm>
              <a:off x="3888" y="3504"/>
              <a:ext cx="43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206" name="Group 64"/>
            <p:cNvGrpSpPr>
              <a:grpSpLocks/>
            </p:cNvGrpSpPr>
            <p:nvPr/>
          </p:nvGrpSpPr>
          <p:grpSpPr bwMode="auto">
            <a:xfrm>
              <a:off x="3360" y="2736"/>
              <a:ext cx="1536" cy="864"/>
              <a:chOff x="3360" y="2736"/>
              <a:chExt cx="1536" cy="864"/>
            </a:xfrm>
          </p:grpSpPr>
          <p:sp>
            <p:nvSpPr>
              <p:cNvPr id="8207" name="Oval 47"/>
              <p:cNvSpPr>
                <a:spLocks noChangeArrowheads="1"/>
              </p:cNvSpPr>
              <p:nvPr/>
            </p:nvSpPr>
            <p:spPr bwMode="auto">
              <a:xfrm>
                <a:off x="4320" y="3312"/>
                <a:ext cx="288" cy="288"/>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8208" name="Line 48"/>
              <p:cNvSpPr>
                <a:spLocks noChangeShapeType="1"/>
              </p:cNvSpPr>
              <p:nvPr/>
            </p:nvSpPr>
            <p:spPr bwMode="auto">
              <a:xfrm flipV="1">
                <a:off x="3744" y="2880"/>
                <a:ext cx="336"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9" name="Line 49"/>
              <p:cNvSpPr>
                <a:spLocks noChangeShapeType="1"/>
              </p:cNvSpPr>
              <p:nvPr/>
            </p:nvSpPr>
            <p:spPr bwMode="auto">
              <a:xfrm>
                <a:off x="4128" y="2880"/>
                <a:ext cx="336" cy="4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0" name="Rectangle 50"/>
              <p:cNvSpPr>
                <a:spLocks noChangeArrowheads="1"/>
              </p:cNvSpPr>
              <p:nvPr/>
            </p:nvSpPr>
            <p:spPr bwMode="auto">
              <a:xfrm>
                <a:off x="4608" y="2736"/>
                <a:ext cx="288" cy="288"/>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8211" name="Oval 51"/>
              <p:cNvSpPr>
                <a:spLocks noChangeArrowheads="1"/>
              </p:cNvSpPr>
              <p:nvPr/>
            </p:nvSpPr>
            <p:spPr bwMode="auto">
              <a:xfrm>
                <a:off x="3360" y="2736"/>
                <a:ext cx="288" cy="288"/>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8212" name="Line 52"/>
              <p:cNvSpPr>
                <a:spLocks noChangeShapeType="1"/>
              </p:cNvSpPr>
              <p:nvPr/>
            </p:nvSpPr>
            <p:spPr bwMode="auto">
              <a:xfrm>
                <a:off x="3648" y="2880"/>
                <a:ext cx="9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3" name="Oval 63"/>
              <p:cNvSpPr>
                <a:spLocks noChangeArrowheads="1"/>
              </p:cNvSpPr>
              <p:nvPr/>
            </p:nvSpPr>
            <p:spPr bwMode="auto">
              <a:xfrm>
                <a:off x="3600" y="3312"/>
                <a:ext cx="288" cy="288"/>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grpSp>
      </p:grpSp>
      <p:sp>
        <p:nvSpPr>
          <p:cNvPr id="8198" name="Oval 66"/>
          <p:cNvSpPr>
            <a:spLocks noChangeArrowheads="1"/>
          </p:cNvSpPr>
          <p:nvPr/>
        </p:nvSpPr>
        <p:spPr bwMode="auto">
          <a:xfrm>
            <a:off x="6934200" y="3352800"/>
            <a:ext cx="457200" cy="457200"/>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8199" name="Line 67"/>
          <p:cNvSpPr>
            <a:spLocks noChangeShapeType="1"/>
          </p:cNvSpPr>
          <p:nvPr/>
        </p:nvSpPr>
        <p:spPr bwMode="auto">
          <a:xfrm flipV="1">
            <a:off x="6019800" y="2667000"/>
            <a:ext cx="533400" cy="685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0" name="Line 68"/>
          <p:cNvSpPr>
            <a:spLocks noChangeShapeType="1"/>
          </p:cNvSpPr>
          <p:nvPr/>
        </p:nvSpPr>
        <p:spPr bwMode="auto">
          <a:xfrm>
            <a:off x="6629400" y="2667000"/>
            <a:ext cx="533400" cy="685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1" name="Rectangle 69"/>
          <p:cNvSpPr>
            <a:spLocks noChangeArrowheads="1"/>
          </p:cNvSpPr>
          <p:nvPr/>
        </p:nvSpPr>
        <p:spPr bwMode="auto">
          <a:xfrm>
            <a:off x="7391400" y="2438400"/>
            <a:ext cx="457200" cy="457200"/>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8202" name="Oval 70"/>
          <p:cNvSpPr>
            <a:spLocks noChangeArrowheads="1"/>
          </p:cNvSpPr>
          <p:nvPr/>
        </p:nvSpPr>
        <p:spPr bwMode="auto">
          <a:xfrm>
            <a:off x="5410200" y="2438400"/>
            <a:ext cx="457200" cy="457200"/>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8203" name="Line 71"/>
          <p:cNvSpPr>
            <a:spLocks noChangeShapeType="1"/>
          </p:cNvSpPr>
          <p:nvPr/>
        </p:nvSpPr>
        <p:spPr bwMode="auto">
          <a:xfrm>
            <a:off x="5867400" y="2667000"/>
            <a:ext cx="1524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4" name="Rectangle 73"/>
          <p:cNvSpPr>
            <a:spLocks noChangeArrowheads="1"/>
          </p:cNvSpPr>
          <p:nvPr/>
        </p:nvSpPr>
        <p:spPr bwMode="auto">
          <a:xfrm>
            <a:off x="5791200" y="3352800"/>
            <a:ext cx="457200" cy="457200"/>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Tree>
    <p:extLst>
      <p:ext uri="{BB962C8B-B14F-4D97-AF65-F5344CB8AC3E}">
        <p14:creationId xmlns:p14="http://schemas.microsoft.com/office/powerpoint/2010/main" val="368505706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smtClean="0"/>
              <a:t>Example</a:t>
            </a:r>
          </a:p>
        </p:txBody>
      </p:sp>
      <p:sp>
        <p:nvSpPr>
          <p:cNvPr id="48131" name="Rectangle 3"/>
          <p:cNvSpPr>
            <a:spLocks noGrp="1" noChangeArrowheads="1"/>
          </p:cNvSpPr>
          <p:nvPr>
            <p:ph type="body" idx="1"/>
          </p:nvPr>
        </p:nvSpPr>
        <p:spPr/>
        <p:txBody>
          <a:bodyPr/>
          <a:lstStyle/>
          <a:p>
            <a:pPr eaLnBrk="1" hangingPunct="1">
              <a:defRPr/>
            </a:pPr>
            <a:r>
              <a:rPr lang="en-US" smtClean="0"/>
              <a:t>What does a pedigree chart look like?</a:t>
            </a:r>
          </a:p>
        </p:txBody>
      </p:sp>
      <p:sp>
        <p:nvSpPr>
          <p:cNvPr id="10244" name="Line 4"/>
          <p:cNvSpPr>
            <a:spLocks noChangeShapeType="1"/>
          </p:cNvSpPr>
          <p:nvPr/>
        </p:nvSpPr>
        <p:spPr bwMode="auto">
          <a:xfrm>
            <a:off x="1447800" y="3886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5" name="Line 5"/>
          <p:cNvSpPr>
            <a:spLocks noChangeShapeType="1"/>
          </p:cNvSpPr>
          <p:nvPr/>
        </p:nvSpPr>
        <p:spPr bwMode="auto">
          <a:xfrm>
            <a:off x="2895600" y="42672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246" name="Group 6"/>
          <p:cNvGrpSpPr>
            <a:grpSpLocks/>
          </p:cNvGrpSpPr>
          <p:nvPr/>
        </p:nvGrpSpPr>
        <p:grpSpPr bwMode="auto">
          <a:xfrm>
            <a:off x="1143000" y="2743200"/>
            <a:ext cx="5867400" cy="3352800"/>
            <a:chOff x="1392" y="1632"/>
            <a:chExt cx="3120" cy="1728"/>
          </a:xfrm>
        </p:grpSpPr>
        <p:grpSp>
          <p:nvGrpSpPr>
            <p:cNvPr id="10247" name="Group 7"/>
            <p:cNvGrpSpPr>
              <a:grpSpLocks/>
            </p:cNvGrpSpPr>
            <p:nvPr/>
          </p:nvGrpSpPr>
          <p:grpSpPr bwMode="auto">
            <a:xfrm>
              <a:off x="1392" y="1632"/>
              <a:ext cx="3120" cy="1728"/>
              <a:chOff x="1392" y="1632"/>
              <a:chExt cx="3120" cy="1728"/>
            </a:xfrm>
          </p:grpSpPr>
          <p:sp>
            <p:nvSpPr>
              <p:cNvPr id="10266" name="Rectangle 8"/>
              <p:cNvSpPr>
                <a:spLocks noChangeArrowheads="1"/>
              </p:cNvSpPr>
              <p:nvPr/>
            </p:nvSpPr>
            <p:spPr bwMode="auto">
              <a:xfrm>
                <a:off x="1584" y="1632"/>
                <a:ext cx="288" cy="336"/>
              </a:xfrm>
              <a:prstGeom prst="rect">
                <a:avLst/>
              </a:prstGeom>
              <a:solidFill>
                <a:schemeClr val="tx1"/>
              </a:solidFill>
              <a:ln w="9525">
                <a:solidFill>
                  <a:srgbClr val="000000"/>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0267" name="Rectangle 9"/>
              <p:cNvSpPr>
                <a:spLocks noChangeArrowheads="1"/>
              </p:cNvSpPr>
              <p:nvPr/>
            </p:nvSpPr>
            <p:spPr bwMode="auto">
              <a:xfrm>
                <a:off x="4128" y="1680"/>
                <a:ext cx="288" cy="336"/>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0268" name="Rectangle 10"/>
              <p:cNvSpPr>
                <a:spLocks noChangeArrowheads="1"/>
              </p:cNvSpPr>
              <p:nvPr/>
            </p:nvSpPr>
            <p:spPr bwMode="auto">
              <a:xfrm>
                <a:off x="1392" y="2400"/>
                <a:ext cx="288" cy="336"/>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0269" name="Rectangle 11"/>
              <p:cNvSpPr>
                <a:spLocks noChangeArrowheads="1"/>
              </p:cNvSpPr>
              <p:nvPr/>
            </p:nvSpPr>
            <p:spPr bwMode="auto">
              <a:xfrm>
                <a:off x="4224" y="2400"/>
                <a:ext cx="288" cy="336"/>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0270" name="Rectangle 12"/>
              <p:cNvSpPr>
                <a:spLocks noChangeArrowheads="1"/>
              </p:cNvSpPr>
              <p:nvPr/>
            </p:nvSpPr>
            <p:spPr bwMode="auto">
              <a:xfrm>
                <a:off x="2736" y="3024"/>
                <a:ext cx="288" cy="336"/>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0271" name="Rectangle 13"/>
              <p:cNvSpPr>
                <a:spLocks noChangeArrowheads="1"/>
              </p:cNvSpPr>
              <p:nvPr/>
            </p:nvSpPr>
            <p:spPr bwMode="auto">
              <a:xfrm>
                <a:off x="2256" y="3024"/>
                <a:ext cx="288" cy="336"/>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0272" name="Rectangle 14"/>
              <p:cNvSpPr>
                <a:spLocks noChangeArrowheads="1"/>
              </p:cNvSpPr>
              <p:nvPr/>
            </p:nvSpPr>
            <p:spPr bwMode="auto">
              <a:xfrm>
                <a:off x="3120" y="2448"/>
                <a:ext cx="288" cy="336"/>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0273" name="Oval 15"/>
              <p:cNvSpPr>
                <a:spLocks noChangeArrowheads="1"/>
              </p:cNvSpPr>
              <p:nvPr/>
            </p:nvSpPr>
            <p:spPr bwMode="auto">
              <a:xfrm>
                <a:off x="2208" y="1632"/>
                <a:ext cx="336" cy="336"/>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0274" name="Oval 16"/>
              <p:cNvSpPr>
                <a:spLocks noChangeArrowheads="1"/>
              </p:cNvSpPr>
              <p:nvPr/>
            </p:nvSpPr>
            <p:spPr bwMode="auto">
              <a:xfrm>
                <a:off x="2352" y="2400"/>
                <a:ext cx="336" cy="336"/>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0275" name="Oval 17"/>
              <p:cNvSpPr>
                <a:spLocks noChangeArrowheads="1"/>
              </p:cNvSpPr>
              <p:nvPr/>
            </p:nvSpPr>
            <p:spPr bwMode="auto">
              <a:xfrm>
                <a:off x="3264" y="1680"/>
                <a:ext cx="336" cy="336"/>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0276" name="Oval 18"/>
              <p:cNvSpPr>
                <a:spLocks noChangeArrowheads="1"/>
              </p:cNvSpPr>
              <p:nvPr/>
            </p:nvSpPr>
            <p:spPr bwMode="auto">
              <a:xfrm>
                <a:off x="3216" y="3024"/>
                <a:ext cx="336" cy="336"/>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0277" name="Oval 19"/>
              <p:cNvSpPr>
                <a:spLocks noChangeArrowheads="1"/>
              </p:cNvSpPr>
              <p:nvPr/>
            </p:nvSpPr>
            <p:spPr bwMode="auto">
              <a:xfrm>
                <a:off x="3696" y="2400"/>
                <a:ext cx="336" cy="336"/>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0278" name="Oval 20"/>
              <p:cNvSpPr>
                <a:spLocks noChangeArrowheads="1"/>
              </p:cNvSpPr>
              <p:nvPr/>
            </p:nvSpPr>
            <p:spPr bwMode="auto">
              <a:xfrm>
                <a:off x="1872" y="2400"/>
                <a:ext cx="336" cy="336"/>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grpSp>
        <p:grpSp>
          <p:nvGrpSpPr>
            <p:cNvPr id="10248" name="Group 21"/>
            <p:cNvGrpSpPr>
              <a:grpSpLocks/>
            </p:cNvGrpSpPr>
            <p:nvPr/>
          </p:nvGrpSpPr>
          <p:grpSpPr bwMode="auto">
            <a:xfrm>
              <a:off x="1536" y="1824"/>
              <a:ext cx="2832" cy="1200"/>
              <a:chOff x="1536" y="1824"/>
              <a:chExt cx="2832" cy="1200"/>
            </a:xfrm>
          </p:grpSpPr>
          <p:sp>
            <p:nvSpPr>
              <p:cNvPr id="10249" name="Line 22"/>
              <p:cNvSpPr>
                <a:spLocks noChangeShapeType="1"/>
              </p:cNvSpPr>
              <p:nvPr/>
            </p:nvSpPr>
            <p:spPr bwMode="auto">
              <a:xfrm>
                <a:off x="1872" y="1824"/>
                <a:ext cx="33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 name="Line 23"/>
              <p:cNvSpPr>
                <a:spLocks noChangeShapeType="1"/>
              </p:cNvSpPr>
              <p:nvPr/>
            </p:nvSpPr>
            <p:spPr bwMode="auto">
              <a:xfrm>
                <a:off x="2016" y="1824"/>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 name="Line 24"/>
              <p:cNvSpPr>
                <a:spLocks noChangeShapeType="1"/>
              </p:cNvSpPr>
              <p:nvPr/>
            </p:nvSpPr>
            <p:spPr bwMode="auto">
              <a:xfrm>
                <a:off x="1536" y="2208"/>
                <a:ext cx="9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 name="Line 25"/>
              <p:cNvSpPr>
                <a:spLocks noChangeShapeType="1"/>
              </p:cNvSpPr>
              <p:nvPr/>
            </p:nvSpPr>
            <p:spPr bwMode="auto">
              <a:xfrm>
                <a:off x="4368" y="220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3" name="Line 26"/>
              <p:cNvSpPr>
                <a:spLocks noChangeShapeType="1"/>
              </p:cNvSpPr>
              <p:nvPr/>
            </p:nvSpPr>
            <p:spPr bwMode="auto">
              <a:xfrm>
                <a:off x="2496" y="220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 name="Line 27"/>
              <p:cNvSpPr>
                <a:spLocks noChangeShapeType="1"/>
              </p:cNvSpPr>
              <p:nvPr/>
            </p:nvSpPr>
            <p:spPr bwMode="auto">
              <a:xfrm>
                <a:off x="2016" y="220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 name="Line 28"/>
              <p:cNvSpPr>
                <a:spLocks noChangeShapeType="1"/>
              </p:cNvSpPr>
              <p:nvPr/>
            </p:nvSpPr>
            <p:spPr bwMode="auto">
              <a:xfrm>
                <a:off x="2688" y="2592"/>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 name="Line 29"/>
              <p:cNvSpPr>
                <a:spLocks noChangeShapeType="1"/>
              </p:cNvSpPr>
              <p:nvPr/>
            </p:nvSpPr>
            <p:spPr bwMode="auto">
              <a:xfrm>
                <a:off x="2880" y="2592"/>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 name="Line 30"/>
              <p:cNvSpPr>
                <a:spLocks noChangeShapeType="1"/>
              </p:cNvSpPr>
              <p:nvPr/>
            </p:nvSpPr>
            <p:spPr bwMode="auto">
              <a:xfrm>
                <a:off x="2400" y="2832"/>
                <a:ext cx="10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 name="Line 31"/>
              <p:cNvSpPr>
                <a:spLocks noChangeShapeType="1"/>
              </p:cNvSpPr>
              <p:nvPr/>
            </p:nvSpPr>
            <p:spPr bwMode="auto">
              <a:xfrm>
                <a:off x="3408" y="283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 name="Line 32"/>
              <p:cNvSpPr>
                <a:spLocks noChangeShapeType="1"/>
              </p:cNvSpPr>
              <p:nvPr/>
            </p:nvSpPr>
            <p:spPr bwMode="auto">
              <a:xfrm>
                <a:off x="2880" y="283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 name="Line 33"/>
              <p:cNvSpPr>
                <a:spLocks noChangeShapeType="1"/>
              </p:cNvSpPr>
              <p:nvPr/>
            </p:nvSpPr>
            <p:spPr bwMode="auto">
              <a:xfrm>
                <a:off x="2400" y="2832"/>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 name="Line 34"/>
              <p:cNvSpPr>
                <a:spLocks noChangeShapeType="1"/>
              </p:cNvSpPr>
              <p:nvPr/>
            </p:nvSpPr>
            <p:spPr bwMode="auto">
              <a:xfrm>
                <a:off x="3840" y="2208"/>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 name="Line 35"/>
              <p:cNvSpPr>
                <a:spLocks noChangeShapeType="1"/>
              </p:cNvSpPr>
              <p:nvPr/>
            </p:nvSpPr>
            <p:spPr bwMode="auto">
              <a:xfrm>
                <a:off x="3264" y="2208"/>
                <a:ext cx="0"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 name="Line 36"/>
              <p:cNvSpPr>
                <a:spLocks noChangeShapeType="1"/>
              </p:cNvSpPr>
              <p:nvPr/>
            </p:nvSpPr>
            <p:spPr bwMode="auto">
              <a:xfrm>
                <a:off x="3264" y="2208"/>
                <a:ext cx="110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 name="Line 37"/>
              <p:cNvSpPr>
                <a:spLocks noChangeShapeType="1"/>
              </p:cNvSpPr>
              <p:nvPr/>
            </p:nvSpPr>
            <p:spPr bwMode="auto">
              <a:xfrm>
                <a:off x="3840" y="1872"/>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5" name="Line 38"/>
              <p:cNvSpPr>
                <a:spLocks noChangeShapeType="1"/>
              </p:cNvSpPr>
              <p:nvPr/>
            </p:nvSpPr>
            <p:spPr bwMode="auto">
              <a:xfrm>
                <a:off x="3600" y="1824"/>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269638309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0"/>
          <p:cNvSpPr>
            <a:spLocks noChangeArrowheads="1"/>
          </p:cNvSpPr>
          <p:nvPr/>
        </p:nvSpPr>
        <p:spPr bwMode="auto">
          <a:xfrm>
            <a:off x="5257800" y="4800600"/>
            <a:ext cx="457200" cy="4572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2" name="Rectangle 2"/>
          <p:cNvSpPr>
            <a:spLocks noGrp="1" noChangeArrowheads="1"/>
          </p:cNvSpPr>
          <p:nvPr>
            <p:ph type="title"/>
          </p:nvPr>
        </p:nvSpPr>
        <p:spPr/>
        <p:txBody>
          <a:bodyPr/>
          <a:lstStyle/>
          <a:p>
            <a:pPr eaLnBrk="1" hangingPunct="1">
              <a:defRPr/>
            </a:pPr>
            <a:r>
              <a:rPr lang="en-US" sz="4000" smtClean="0"/>
              <a:t>Symbols in a Pedigree Chart</a:t>
            </a:r>
            <a:br>
              <a:rPr lang="en-US" sz="4000" smtClean="0"/>
            </a:br>
            <a:endParaRPr lang="en-US" sz="2000" smtClean="0"/>
          </a:p>
        </p:txBody>
      </p:sp>
      <p:sp>
        <p:nvSpPr>
          <p:cNvPr id="11267" name="Rectangle 3"/>
          <p:cNvSpPr>
            <a:spLocks noGrp="1" noChangeArrowheads="1"/>
          </p:cNvSpPr>
          <p:nvPr>
            <p:ph type="body" idx="1"/>
          </p:nvPr>
        </p:nvSpPr>
        <p:spPr>
          <a:xfrm>
            <a:off x="603250" y="1905000"/>
            <a:ext cx="8540750" cy="609600"/>
          </a:xfrm>
        </p:spPr>
        <p:txBody>
          <a:bodyPr/>
          <a:lstStyle/>
          <a:p>
            <a:pPr eaLnBrk="1" hangingPunct="1">
              <a:lnSpc>
                <a:spcPct val="80000"/>
              </a:lnSpc>
              <a:buFont typeface="Wingdings" panose="05000000000000000000" pitchFamily="2" charset="2"/>
              <a:buNone/>
              <a:defRPr/>
            </a:pPr>
            <a:endParaRPr lang="en-US" sz="1800" smtClean="0"/>
          </a:p>
          <a:p>
            <a:pPr eaLnBrk="1" hangingPunct="1">
              <a:lnSpc>
                <a:spcPct val="80000"/>
              </a:lnSpc>
              <a:buFont typeface="Wingdings" panose="05000000000000000000" pitchFamily="2" charset="2"/>
              <a:buNone/>
              <a:defRPr/>
            </a:pPr>
            <a:endParaRPr lang="en-US" sz="1800" smtClean="0"/>
          </a:p>
        </p:txBody>
      </p:sp>
      <p:sp>
        <p:nvSpPr>
          <p:cNvPr id="11273" name="Rectangle 9"/>
          <p:cNvSpPr>
            <a:spLocks noGrp="1" noChangeArrowheads="1"/>
          </p:cNvSpPr>
          <p:nvPr>
            <p:ph type="body" sz="half" idx="4294967295"/>
          </p:nvPr>
        </p:nvSpPr>
        <p:spPr>
          <a:xfrm>
            <a:off x="533400" y="1912938"/>
            <a:ext cx="4186238" cy="3979862"/>
          </a:xfrm>
        </p:spPr>
        <p:txBody>
          <a:bodyPr/>
          <a:lstStyle/>
          <a:p>
            <a:pPr eaLnBrk="1" hangingPunct="1">
              <a:buFont typeface="Wingdings" panose="05000000000000000000" pitchFamily="2" charset="2"/>
              <a:buNone/>
              <a:defRPr/>
            </a:pPr>
            <a:endParaRPr lang="en-US" sz="3600" smtClean="0"/>
          </a:p>
          <a:p>
            <a:pPr eaLnBrk="1" hangingPunct="1">
              <a:defRPr/>
            </a:pPr>
            <a:r>
              <a:rPr lang="en-US" sz="3600" smtClean="0"/>
              <a:t>Affected </a:t>
            </a:r>
          </a:p>
          <a:p>
            <a:pPr eaLnBrk="1" hangingPunct="1">
              <a:defRPr/>
            </a:pPr>
            <a:r>
              <a:rPr lang="en-US" sz="3600" smtClean="0"/>
              <a:t>X-linked</a:t>
            </a:r>
          </a:p>
          <a:p>
            <a:pPr eaLnBrk="1" hangingPunct="1">
              <a:defRPr/>
            </a:pPr>
            <a:r>
              <a:rPr lang="en-US" sz="3600" smtClean="0"/>
              <a:t>Autosomal carrier</a:t>
            </a:r>
          </a:p>
          <a:p>
            <a:pPr eaLnBrk="1" hangingPunct="1">
              <a:defRPr/>
            </a:pPr>
            <a:r>
              <a:rPr lang="en-US" sz="3600" smtClean="0"/>
              <a:t>Deceased</a:t>
            </a:r>
            <a:endParaRPr lang="en-US" sz="2800" smtClean="0"/>
          </a:p>
          <a:p>
            <a:pPr eaLnBrk="1" hangingPunct="1">
              <a:defRPr/>
            </a:pPr>
            <a:endParaRPr lang="en-US" sz="2800" smtClean="0"/>
          </a:p>
          <a:p>
            <a:pPr eaLnBrk="1" hangingPunct="1">
              <a:defRPr/>
            </a:pPr>
            <a:endParaRPr lang="en-US" sz="2800" smtClean="0"/>
          </a:p>
        </p:txBody>
      </p:sp>
      <p:sp>
        <p:nvSpPr>
          <p:cNvPr id="11270" name="Oval 42"/>
          <p:cNvSpPr>
            <a:spLocks noChangeArrowheads="1"/>
          </p:cNvSpPr>
          <p:nvPr/>
        </p:nvSpPr>
        <p:spPr bwMode="auto">
          <a:xfrm>
            <a:off x="5257800" y="2819400"/>
            <a:ext cx="457200" cy="457200"/>
          </a:xfrm>
          <a:prstGeom prst="ellipse">
            <a:avLst/>
          </a:prstGeom>
          <a:solidFill>
            <a:srgbClr val="000000"/>
          </a:solidFill>
          <a:ln w="9525">
            <a:solidFill>
              <a:srgbClr val="000000"/>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1271" name="Oval 44"/>
          <p:cNvSpPr>
            <a:spLocks noChangeArrowheads="1"/>
          </p:cNvSpPr>
          <p:nvPr/>
        </p:nvSpPr>
        <p:spPr bwMode="auto">
          <a:xfrm>
            <a:off x="5257800" y="4114800"/>
            <a:ext cx="457200" cy="4572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1272" name="Oval 45"/>
          <p:cNvSpPr>
            <a:spLocks noChangeArrowheads="1"/>
          </p:cNvSpPr>
          <p:nvPr/>
        </p:nvSpPr>
        <p:spPr bwMode="auto">
          <a:xfrm>
            <a:off x="5257800" y="3505200"/>
            <a:ext cx="457200" cy="4572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3" name="Oval 46"/>
          <p:cNvSpPr>
            <a:spLocks noChangeArrowheads="1"/>
          </p:cNvSpPr>
          <p:nvPr/>
        </p:nvSpPr>
        <p:spPr bwMode="auto">
          <a:xfrm>
            <a:off x="5410200" y="3733800"/>
            <a:ext cx="76200" cy="76200"/>
          </a:xfrm>
          <a:prstGeom prst="ellipse">
            <a:avLst/>
          </a:prstGeom>
          <a:solidFill>
            <a:srgbClr val="0000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1274" name="Line 48"/>
          <p:cNvSpPr>
            <a:spLocks noChangeShapeType="1"/>
          </p:cNvSpPr>
          <p:nvPr/>
        </p:nvSpPr>
        <p:spPr bwMode="auto">
          <a:xfrm>
            <a:off x="5257800" y="4800600"/>
            <a:ext cx="457200" cy="45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5" name="Line 49"/>
          <p:cNvSpPr>
            <a:spLocks noChangeShapeType="1"/>
          </p:cNvSpPr>
          <p:nvPr/>
        </p:nvSpPr>
        <p:spPr bwMode="auto">
          <a:xfrm>
            <a:off x="5486400" y="4114800"/>
            <a:ext cx="0" cy="4572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4" name="Picture 3"/>
          <p:cNvPicPr>
            <a:picLocks noChangeAspect="1"/>
          </p:cNvPicPr>
          <p:nvPr/>
        </p:nvPicPr>
        <p:blipFill rotWithShape="1">
          <a:blip r:embed="rId3"/>
          <a:srcRect l="52908" t="-13082" b="-1"/>
          <a:stretch/>
        </p:blipFill>
        <p:spPr>
          <a:xfrm>
            <a:off x="5500048" y="4053386"/>
            <a:ext cx="221068" cy="530848"/>
          </a:xfrm>
          <a:prstGeom prst="rect">
            <a:avLst/>
          </a:prstGeom>
        </p:spPr>
      </p:pic>
    </p:spTree>
    <p:extLst>
      <p:ext uri="{BB962C8B-B14F-4D97-AF65-F5344CB8AC3E}">
        <p14:creationId xmlns:p14="http://schemas.microsoft.com/office/powerpoint/2010/main" val="3318886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Alleles</a:t>
            </a:r>
            <a:endParaRPr lang="en-US" dirty="0"/>
          </a:p>
        </p:txBody>
      </p:sp>
      <p:sp>
        <p:nvSpPr>
          <p:cNvPr id="3" name="Content Placeholder 2"/>
          <p:cNvSpPr>
            <a:spLocks noGrp="1"/>
          </p:cNvSpPr>
          <p:nvPr>
            <p:ph idx="1"/>
          </p:nvPr>
        </p:nvSpPr>
        <p:spPr/>
        <p:txBody>
          <a:bodyPr>
            <a:normAutofit/>
          </a:bodyPr>
          <a:lstStyle/>
          <a:p>
            <a:r>
              <a:rPr lang="en-US" sz="3600" dirty="0" smtClean="0"/>
              <a:t>Dominant Alleles = Capital Letter   (A)</a:t>
            </a:r>
          </a:p>
          <a:p>
            <a:endParaRPr lang="en-US" sz="3600" dirty="0"/>
          </a:p>
          <a:p>
            <a:r>
              <a:rPr lang="en-US" sz="3600" dirty="0" smtClean="0"/>
              <a:t>Recessive Alleles = Lowercase Letter   (a)</a:t>
            </a:r>
            <a:endParaRPr lang="en-US" sz="3600" dirty="0"/>
          </a:p>
        </p:txBody>
      </p:sp>
    </p:spTree>
    <p:extLst>
      <p:ext uri="{BB962C8B-B14F-4D97-AF65-F5344CB8AC3E}">
        <p14:creationId xmlns:p14="http://schemas.microsoft.com/office/powerpoint/2010/main" val="149264886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Generation Number:  I II III IV  V VI etc…</a:t>
            </a:r>
          </a:p>
          <a:p>
            <a:r>
              <a:rPr lang="en-US" dirty="0" smtClean="0"/>
              <a:t>Individual Number      1, 2, 3, 4, 5 6, 7 </a:t>
            </a:r>
            <a:endParaRPr lang="en-US" dirty="0"/>
          </a:p>
        </p:txBody>
      </p:sp>
      <p:sp>
        <p:nvSpPr>
          <p:cNvPr id="40" name="TextBox 39"/>
          <p:cNvSpPr txBox="1"/>
          <p:nvPr/>
        </p:nvSpPr>
        <p:spPr>
          <a:xfrm>
            <a:off x="3144329" y="4719727"/>
            <a:ext cx="4950271" cy="383965"/>
          </a:xfrm>
          <a:prstGeom prst="rect">
            <a:avLst/>
          </a:prstGeom>
          <a:noFill/>
        </p:spPr>
        <p:txBody>
          <a:bodyPr wrap="square" rtlCol="0">
            <a:spAutoFit/>
          </a:bodyPr>
          <a:lstStyle/>
          <a:p>
            <a:r>
              <a:rPr lang="en-US" dirty="0" smtClean="0"/>
              <a:t>1             2            3                   4                 5              6</a:t>
            </a:r>
            <a:endParaRPr lang="en-US" dirty="0"/>
          </a:p>
        </p:txBody>
      </p:sp>
      <p:sp>
        <p:nvSpPr>
          <p:cNvPr id="2" name="Title 1"/>
          <p:cNvSpPr>
            <a:spLocks noGrp="1"/>
          </p:cNvSpPr>
          <p:nvPr>
            <p:ph type="title"/>
          </p:nvPr>
        </p:nvSpPr>
        <p:spPr/>
        <p:txBody>
          <a:bodyPr/>
          <a:lstStyle/>
          <a:p>
            <a:r>
              <a:rPr lang="en-US" dirty="0" smtClean="0"/>
              <a:t>Identifying Individuals</a:t>
            </a:r>
            <a:endParaRPr lang="en-US" dirty="0"/>
          </a:p>
        </p:txBody>
      </p:sp>
      <p:sp>
        <p:nvSpPr>
          <p:cNvPr id="5" name="Rectangle 7"/>
          <p:cNvSpPr>
            <a:spLocks noChangeArrowheads="1"/>
          </p:cNvSpPr>
          <p:nvPr/>
        </p:nvSpPr>
        <p:spPr bwMode="auto">
          <a:xfrm>
            <a:off x="3360761" y="2972937"/>
            <a:ext cx="457200" cy="533400"/>
          </a:xfrm>
          <a:prstGeom prst="rect">
            <a:avLst/>
          </a:prstGeom>
          <a:solidFill>
            <a:srgbClr val="000000"/>
          </a:solidFill>
          <a:ln w="9525">
            <a:solidFill>
              <a:srgbClr val="000000"/>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6" name="Rectangle 8"/>
          <p:cNvSpPr>
            <a:spLocks noChangeArrowheads="1"/>
          </p:cNvSpPr>
          <p:nvPr/>
        </p:nvSpPr>
        <p:spPr bwMode="auto">
          <a:xfrm>
            <a:off x="7399361" y="3049137"/>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7" name="Rectangle 9"/>
          <p:cNvSpPr>
            <a:spLocks noChangeArrowheads="1"/>
          </p:cNvSpPr>
          <p:nvPr/>
        </p:nvSpPr>
        <p:spPr bwMode="auto">
          <a:xfrm>
            <a:off x="3055961" y="4192137"/>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8" name="Rectangle 10"/>
          <p:cNvSpPr>
            <a:spLocks noChangeArrowheads="1"/>
          </p:cNvSpPr>
          <p:nvPr/>
        </p:nvSpPr>
        <p:spPr bwMode="auto">
          <a:xfrm>
            <a:off x="7551761" y="4192137"/>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9" name="Rectangle 11"/>
          <p:cNvSpPr>
            <a:spLocks noChangeArrowheads="1"/>
          </p:cNvSpPr>
          <p:nvPr/>
        </p:nvSpPr>
        <p:spPr bwMode="auto">
          <a:xfrm>
            <a:off x="5189561" y="5182737"/>
            <a:ext cx="457200" cy="5334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0" name="Rectangle 12"/>
          <p:cNvSpPr>
            <a:spLocks noChangeArrowheads="1"/>
          </p:cNvSpPr>
          <p:nvPr/>
        </p:nvSpPr>
        <p:spPr bwMode="auto">
          <a:xfrm>
            <a:off x="4427561" y="5182737"/>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1" name="Rectangle 13"/>
          <p:cNvSpPr>
            <a:spLocks noChangeArrowheads="1"/>
          </p:cNvSpPr>
          <p:nvPr/>
        </p:nvSpPr>
        <p:spPr bwMode="auto">
          <a:xfrm>
            <a:off x="5799161" y="4268337"/>
            <a:ext cx="457200" cy="5334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2" name="Oval 14"/>
          <p:cNvSpPr>
            <a:spLocks noChangeArrowheads="1"/>
          </p:cNvSpPr>
          <p:nvPr/>
        </p:nvSpPr>
        <p:spPr bwMode="auto">
          <a:xfrm>
            <a:off x="4351361" y="2972937"/>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 name="Oval 15"/>
          <p:cNvSpPr>
            <a:spLocks noChangeArrowheads="1"/>
          </p:cNvSpPr>
          <p:nvPr/>
        </p:nvSpPr>
        <p:spPr bwMode="auto">
          <a:xfrm>
            <a:off x="4579961" y="4192137"/>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4" name="Oval 16"/>
          <p:cNvSpPr>
            <a:spLocks noChangeArrowheads="1"/>
          </p:cNvSpPr>
          <p:nvPr/>
        </p:nvSpPr>
        <p:spPr bwMode="auto">
          <a:xfrm>
            <a:off x="6027761" y="3049137"/>
            <a:ext cx="533400" cy="533400"/>
          </a:xfrm>
          <a:prstGeom prst="ellipse">
            <a:avLst/>
          </a:prstGeom>
          <a:solidFill>
            <a:srgbClr val="0000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5" name="Oval 17"/>
          <p:cNvSpPr>
            <a:spLocks noChangeArrowheads="1"/>
          </p:cNvSpPr>
          <p:nvPr/>
        </p:nvSpPr>
        <p:spPr bwMode="auto">
          <a:xfrm>
            <a:off x="5951561" y="5182737"/>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6" name="Oval 18"/>
          <p:cNvSpPr>
            <a:spLocks noChangeArrowheads="1"/>
          </p:cNvSpPr>
          <p:nvPr/>
        </p:nvSpPr>
        <p:spPr bwMode="auto">
          <a:xfrm>
            <a:off x="6713561" y="4192137"/>
            <a:ext cx="533400" cy="533400"/>
          </a:xfrm>
          <a:prstGeom prst="ellipse">
            <a:avLst/>
          </a:prstGeom>
          <a:solidFill>
            <a:srgbClr val="0000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7" name="Oval 19"/>
          <p:cNvSpPr>
            <a:spLocks noChangeArrowheads="1"/>
          </p:cNvSpPr>
          <p:nvPr/>
        </p:nvSpPr>
        <p:spPr bwMode="auto">
          <a:xfrm>
            <a:off x="3817961" y="4192137"/>
            <a:ext cx="533400" cy="533400"/>
          </a:xfrm>
          <a:prstGeom prst="ellipse">
            <a:avLst/>
          </a:prstGeom>
          <a:solidFill>
            <a:srgbClr val="0000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8" name="Line 21"/>
          <p:cNvSpPr>
            <a:spLocks noChangeShapeType="1"/>
          </p:cNvSpPr>
          <p:nvPr/>
        </p:nvSpPr>
        <p:spPr bwMode="auto">
          <a:xfrm>
            <a:off x="3817961" y="3277737"/>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22"/>
          <p:cNvSpPr>
            <a:spLocks noChangeShapeType="1"/>
          </p:cNvSpPr>
          <p:nvPr/>
        </p:nvSpPr>
        <p:spPr bwMode="auto">
          <a:xfrm>
            <a:off x="4046561" y="3277737"/>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23"/>
          <p:cNvSpPr>
            <a:spLocks noChangeShapeType="1"/>
          </p:cNvSpPr>
          <p:nvPr/>
        </p:nvSpPr>
        <p:spPr bwMode="auto">
          <a:xfrm>
            <a:off x="3284561" y="3887337"/>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24"/>
          <p:cNvSpPr>
            <a:spLocks noChangeShapeType="1"/>
          </p:cNvSpPr>
          <p:nvPr/>
        </p:nvSpPr>
        <p:spPr bwMode="auto">
          <a:xfrm>
            <a:off x="7780361" y="3887337"/>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25"/>
          <p:cNvSpPr>
            <a:spLocks noChangeShapeType="1"/>
          </p:cNvSpPr>
          <p:nvPr/>
        </p:nvSpPr>
        <p:spPr bwMode="auto">
          <a:xfrm>
            <a:off x="4808561" y="3887337"/>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26"/>
          <p:cNvSpPr>
            <a:spLocks noChangeShapeType="1"/>
          </p:cNvSpPr>
          <p:nvPr/>
        </p:nvSpPr>
        <p:spPr bwMode="auto">
          <a:xfrm>
            <a:off x="4046561" y="3887337"/>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27"/>
          <p:cNvSpPr>
            <a:spLocks noChangeShapeType="1"/>
          </p:cNvSpPr>
          <p:nvPr/>
        </p:nvSpPr>
        <p:spPr bwMode="auto">
          <a:xfrm>
            <a:off x="5113361" y="4496937"/>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8"/>
          <p:cNvSpPr>
            <a:spLocks noChangeShapeType="1"/>
          </p:cNvSpPr>
          <p:nvPr/>
        </p:nvSpPr>
        <p:spPr bwMode="auto">
          <a:xfrm>
            <a:off x="5418161" y="4496937"/>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29"/>
          <p:cNvSpPr>
            <a:spLocks noChangeShapeType="1"/>
          </p:cNvSpPr>
          <p:nvPr/>
        </p:nvSpPr>
        <p:spPr bwMode="auto">
          <a:xfrm>
            <a:off x="4656161" y="5014417"/>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30"/>
          <p:cNvSpPr>
            <a:spLocks noChangeShapeType="1"/>
          </p:cNvSpPr>
          <p:nvPr/>
        </p:nvSpPr>
        <p:spPr bwMode="auto">
          <a:xfrm>
            <a:off x="6256361" y="5014417"/>
            <a:ext cx="0" cy="1683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31"/>
          <p:cNvSpPr>
            <a:spLocks noChangeShapeType="1"/>
          </p:cNvSpPr>
          <p:nvPr/>
        </p:nvSpPr>
        <p:spPr bwMode="auto">
          <a:xfrm>
            <a:off x="5418161" y="4877937"/>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32"/>
          <p:cNvSpPr>
            <a:spLocks noChangeShapeType="1"/>
          </p:cNvSpPr>
          <p:nvPr/>
        </p:nvSpPr>
        <p:spPr bwMode="auto">
          <a:xfrm>
            <a:off x="4656161" y="5014417"/>
            <a:ext cx="0" cy="16832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33"/>
          <p:cNvSpPr>
            <a:spLocks noChangeShapeType="1"/>
          </p:cNvSpPr>
          <p:nvPr/>
        </p:nvSpPr>
        <p:spPr bwMode="auto">
          <a:xfrm>
            <a:off x="6942161" y="3887337"/>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34"/>
          <p:cNvSpPr>
            <a:spLocks noChangeShapeType="1"/>
          </p:cNvSpPr>
          <p:nvPr/>
        </p:nvSpPr>
        <p:spPr bwMode="auto">
          <a:xfrm>
            <a:off x="6027761" y="3963537"/>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35"/>
          <p:cNvSpPr>
            <a:spLocks noChangeShapeType="1"/>
          </p:cNvSpPr>
          <p:nvPr/>
        </p:nvSpPr>
        <p:spPr bwMode="auto">
          <a:xfrm>
            <a:off x="6027761" y="3887337"/>
            <a:ext cx="175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36"/>
          <p:cNvSpPr>
            <a:spLocks noChangeShapeType="1"/>
          </p:cNvSpPr>
          <p:nvPr/>
        </p:nvSpPr>
        <p:spPr bwMode="auto">
          <a:xfrm>
            <a:off x="6942161" y="3353937"/>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37"/>
          <p:cNvSpPr>
            <a:spLocks noChangeShapeType="1"/>
          </p:cNvSpPr>
          <p:nvPr/>
        </p:nvSpPr>
        <p:spPr bwMode="auto">
          <a:xfrm>
            <a:off x="6561161" y="3277737"/>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8"/>
          <p:cNvSpPr>
            <a:spLocks noChangeShapeType="1"/>
          </p:cNvSpPr>
          <p:nvPr/>
        </p:nvSpPr>
        <p:spPr bwMode="auto">
          <a:xfrm>
            <a:off x="3284561" y="3887337"/>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Rectangle 35"/>
          <p:cNvSpPr/>
          <p:nvPr/>
        </p:nvSpPr>
        <p:spPr>
          <a:xfrm>
            <a:off x="1657064" y="2777972"/>
            <a:ext cx="35939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I</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7" name="Rectangle 36"/>
          <p:cNvSpPr/>
          <p:nvPr/>
        </p:nvSpPr>
        <p:spPr>
          <a:xfrm>
            <a:off x="1569680" y="3968032"/>
            <a:ext cx="534122"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II</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8" name="Rectangle 37"/>
          <p:cNvSpPr/>
          <p:nvPr/>
        </p:nvSpPr>
        <p:spPr>
          <a:xfrm>
            <a:off x="1482317" y="5254472"/>
            <a:ext cx="708848"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III</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9" name="TextBox 38"/>
          <p:cNvSpPr txBox="1"/>
          <p:nvPr/>
        </p:nvSpPr>
        <p:spPr>
          <a:xfrm>
            <a:off x="3396247" y="3509319"/>
            <a:ext cx="4950271" cy="383965"/>
          </a:xfrm>
          <a:prstGeom prst="rect">
            <a:avLst/>
          </a:prstGeom>
          <a:noFill/>
        </p:spPr>
        <p:txBody>
          <a:bodyPr wrap="square" rtlCol="0">
            <a:spAutoFit/>
          </a:bodyPr>
          <a:lstStyle/>
          <a:p>
            <a:r>
              <a:rPr lang="en-US" dirty="0" smtClean="0"/>
              <a:t>1                  2                              3                        4</a:t>
            </a:r>
            <a:endParaRPr lang="en-US" dirty="0"/>
          </a:p>
        </p:txBody>
      </p:sp>
      <p:sp>
        <p:nvSpPr>
          <p:cNvPr id="41" name="TextBox 40"/>
          <p:cNvSpPr txBox="1"/>
          <p:nvPr/>
        </p:nvSpPr>
        <p:spPr>
          <a:xfrm>
            <a:off x="4467026" y="5726840"/>
            <a:ext cx="2094136" cy="383965"/>
          </a:xfrm>
          <a:prstGeom prst="rect">
            <a:avLst/>
          </a:prstGeom>
          <a:noFill/>
        </p:spPr>
        <p:txBody>
          <a:bodyPr wrap="square" rtlCol="0">
            <a:spAutoFit/>
          </a:bodyPr>
          <a:lstStyle/>
          <a:p>
            <a:r>
              <a:rPr lang="en-US" dirty="0" smtClean="0"/>
              <a:t>1            2              3                     </a:t>
            </a:r>
            <a:endParaRPr lang="en-US" dirty="0"/>
          </a:p>
        </p:txBody>
      </p:sp>
      <p:sp>
        <p:nvSpPr>
          <p:cNvPr id="42" name="Oval 41"/>
          <p:cNvSpPr/>
          <p:nvPr/>
        </p:nvSpPr>
        <p:spPr>
          <a:xfrm>
            <a:off x="4236436" y="2810196"/>
            <a:ext cx="839449" cy="8204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938476" y="2242630"/>
            <a:ext cx="931665"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I-2</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45" name="Oval 44"/>
          <p:cNvSpPr/>
          <p:nvPr/>
        </p:nvSpPr>
        <p:spPr>
          <a:xfrm>
            <a:off x="7350172" y="3981994"/>
            <a:ext cx="839449" cy="8204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7960039" y="3414428"/>
            <a:ext cx="1116011"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II-6</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47" name="Oval 46"/>
          <p:cNvSpPr/>
          <p:nvPr/>
        </p:nvSpPr>
        <p:spPr>
          <a:xfrm>
            <a:off x="3679208" y="4008818"/>
            <a:ext cx="839449" cy="8204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289075" y="3441252"/>
            <a:ext cx="1116011"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II-2</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49" name="Oval 48"/>
          <p:cNvSpPr/>
          <p:nvPr/>
        </p:nvSpPr>
        <p:spPr>
          <a:xfrm>
            <a:off x="5838224" y="5077516"/>
            <a:ext cx="839449" cy="82048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355919" y="4509950"/>
            <a:ext cx="1300357"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III-3</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30562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3"/>
                                        </p:tgtEl>
                                      </p:cBhvr>
                                    </p:animEffect>
                                    <p:set>
                                      <p:cBhvr>
                                        <p:cTn id="17" dur="1" fill="hold">
                                          <p:stCondLst>
                                            <p:cond delay="499"/>
                                          </p:stCondLst>
                                        </p:cTn>
                                        <p:tgtEl>
                                          <p:spTgt spid="4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2"/>
                                        </p:tgtEl>
                                      </p:cBhvr>
                                    </p:animEffect>
                                    <p:set>
                                      <p:cBhvr>
                                        <p:cTn id="22" dur="1" fill="hold">
                                          <p:stCondLst>
                                            <p:cond delay="499"/>
                                          </p:stCondLst>
                                        </p:cTn>
                                        <p:tgtEl>
                                          <p:spTgt spid="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46"/>
                                        </p:tgtEl>
                                      </p:cBhvr>
                                    </p:animEffect>
                                    <p:set>
                                      <p:cBhvr>
                                        <p:cTn id="37" dur="1" fill="hold">
                                          <p:stCondLst>
                                            <p:cond delay="499"/>
                                          </p:stCondLst>
                                        </p:cTn>
                                        <p:tgtEl>
                                          <p:spTgt spid="4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45"/>
                                        </p:tgtEl>
                                      </p:cBhvr>
                                    </p:animEffect>
                                    <p:set>
                                      <p:cBhvr>
                                        <p:cTn id="42" dur="1" fill="hold">
                                          <p:stCondLst>
                                            <p:cond delay="499"/>
                                          </p:stCondLst>
                                        </p:cTn>
                                        <p:tgtEl>
                                          <p:spTgt spid="4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47"/>
                                        </p:tgtEl>
                                      </p:cBhvr>
                                    </p:animEffect>
                                    <p:set>
                                      <p:cBhvr>
                                        <p:cTn id="62" dur="1" fill="hold">
                                          <p:stCondLst>
                                            <p:cond delay="499"/>
                                          </p:stCondLst>
                                        </p:cTn>
                                        <p:tgtEl>
                                          <p:spTgt spid="4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50"/>
                                        </p:tgtEl>
                                      </p:cBhvr>
                                    </p:animEffect>
                                    <p:set>
                                      <p:cBhvr>
                                        <p:cTn id="77" dur="1" fill="hold">
                                          <p:stCondLst>
                                            <p:cond delay="499"/>
                                          </p:stCondLst>
                                        </p:cTn>
                                        <p:tgtEl>
                                          <p:spTgt spid="50"/>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49"/>
                                        </p:tgtEl>
                                      </p:cBhvr>
                                    </p:animEffect>
                                    <p:set>
                                      <p:cBhvr>
                                        <p:cTn id="82"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3" grpId="0"/>
      <p:bldP spid="43" grpId="1"/>
      <p:bldP spid="45" grpId="0" animBg="1"/>
      <p:bldP spid="45" grpId="1" animBg="1"/>
      <p:bldP spid="46" grpId="0"/>
      <p:bldP spid="46" grpId="1"/>
      <p:bldP spid="47" grpId="0" animBg="1"/>
      <p:bldP spid="47" grpId="1" animBg="1"/>
      <p:bldP spid="48" grpId="0"/>
      <p:bldP spid="48" grpId="1"/>
      <p:bldP spid="49" grpId="0" animBg="1"/>
      <p:bldP spid="49" grpId="1" animBg="1"/>
      <p:bldP spid="50" grpId="0"/>
      <p:bldP spid="50" grpId="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smtClean="0"/>
              <a:t>Interpreting a Pedigree Chart</a:t>
            </a:r>
          </a:p>
        </p:txBody>
      </p:sp>
      <p:sp>
        <p:nvSpPr>
          <p:cNvPr id="21507" name="Rectangle 3"/>
          <p:cNvSpPr>
            <a:spLocks noGrp="1" noChangeArrowheads="1"/>
          </p:cNvSpPr>
          <p:nvPr>
            <p:ph type="body" idx="1"/>
          </p:nvPr>
        </p:nvSpPr>
        <p:spPr>
          <a:xfrm>
            <a:off x="0" y="1905000"/>
            <a:ext cx="8540750" cy="4495800"/>
          </a:xfrm>
        </p:spPr>
        <p:txBody>
          <a:bodyPr>
            <a:normAutofit/>
          </a:bodyPr>
          <a:lstStyle/>
          <a:p>
            <a:pPr marL="609600" indent="-609600" eaLnBrk="1" hangingPunct="1">
              <a:buFont typeface="Wingdings" panose="05000000000000000000" pitchFamily="2" charset="2"/>
              <a:buAutoNum type="arabicPeriod"/>
              <a:defRPr/>
            </a:pPr>
            <a:r>
              <a:rPr lang="en-US" sz="3600" dirty="0" smtClean="0"/>
              <a:t>Determine if the pedigree chart shows an autosomal or X-linked disease.</a:t>
            </a:r>
          </a:p>
          <a:p>
            <a:pPr marL="609600" indent="-609600" eaLnBrk="1" hangingPunct="1">
              <a:buFont typeface="Wingdings" panose="05000000000000000000" pitchFamily="2" charset="2"/>
              <a:buNone/>
              <a:defRPr/>
            </a:pPr>
            <a:endParaRPr lang="en-US" sz="3600" dirty="0" smtClean="0"/>
          </a:p>
          <a:p>
            <a:pPr marL="990600" lvl="1" indent="-533400" eaLnBrk="1" hangingPunct="1">
              <a:defRPr/>
            </a:pPr>
            <a:r>
              <a:rPr lang="en-US" sz="2400" dirty="0" smtClean="0"/>
              <a:t>If most of the males in the pedigree are affected the disorder is X-linked </a:t>
            </a:r>
          </a:p>
          <a:p>
            <a:pPr marL="990600" lvl="1" indent="-533400" eaLnBrk="1" hangingPunct="1">
              <a:buFontTx/>
              <a:buNone/>
              <a:defRPr/>
            </a:pPr>
            <a:endParaRPr lang="en-US" sz="2400" dirty="0" smtClean="0"/>
          </a:p>
          <a:p>
            <a:pPr marL="990600" lvl="1" indent="-533400" eaLnBrk="1" hangingPunct="1">
              <a:defRPr/>
            </a:pPr>
            <a:r>
              <a:rPr lang="en-US" sz="2400" dirty="0" smtClean="0"/>
              <a:t>If it is a 50/50 ratio between men and women the disorder is autosomal.</a:t>
            </a:r>
          </a:p>
        </p:txBody>
      </p:sp>
    </p:spTree>
    <p:extLst>
      <p:ext uri="{BB962C8B-B14F-4D97-AF65-F5344CB8AC3E}">
        <p14:creationId xmlns:p14="http://schemas.microsoft.com/office/powerpoint/2010/main" val="5599790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mtClean="0"/>
              <a:t>Example of Pedigree Charts</a:t>
            </a:r>
          </a:p>
        </p:txBody>
      </p:sp>
      <p:sp>
        <p:nvSpPr>
          <p:cNvPr id="50179" name="Rectangle 3"/>
          <p:cNvSpPr>
            <a:spLocks noGrp="1" noChangeArrowheads="1"/>
          </p:cNvSpPr>
          <p:nvPr>
            <p:ph type="body" idx="1"/>
          </p:nvPr>
        </p:nvSpPr>
        <p:spPr/>
        <p:txBody>
          <a:bodyPr/>
          <a:lstStyle/>
          <a:p>
            <a:pPr eaLnBrk="1" hangingPunct="1">
              <a:defRPr/>
            </a:pPr>
            <a:r>
              <a:rPr lang="en-US" smtClean="0"/>
              <a:t>Is it Autosomal or X-linked?</a:t>
            </a:r>
          </a:p>
          <a:p>
            <a:pPr eaLnBrk="1" hangingPunct="1">
              <a:defRPr/>
            </a:pPr>
            <a:endParaRPr lang="en-US" smtClean="0"/>
          </a:p>
        </p:txBody>
      </p:sp>
      <p:sp>
        <p:nvSpPr>
          <p:cNvPr id="13338" name="Rectangle 7"/>
          <p:cNvSpPr>
            <a:spLocks noChangeArrowheads="1"/>
          </p:cNvSpPr>
          <p:nvPr/>
        </p:nvSpPr>
        <p:spPr bwMode="auto">
          <a:xfrm>
            <a:off x="2514600" y="2590800"/>
            <a:ext cx="457200" cy="533400"/>
          </a:xfrm>
          <a:prstGeom prst="rect">
            <a:avLst/>
          </a:prstGeom>
          <a:solidFill>
            <a:srgbClr val="000000"/>
          </a:solidFill>
          <a:ln w="9525">
            <a:solidFill>
              <a:srgbClr val="000000"/>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339" name="Rectangle 8"/>
          <p:cNvSpPr>
            <a:spLocks noChangeArrowheads="1"/>
          </p:cNvSpPr>
          <p:nvPr/>
        </p:nvSpPr>
        <p:spPr bwMode="auto">
          <a:xfrm>
            <a:off x="6553200" y="26670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340" name="Rectangle 9"/>
          <p:cNvSpPr>
            <a:spLocks noChangeArrowheads="1"/>
          </p:cNvSpPr>
          <p:nvPr/>
        </p:nvSpPr>
        <p:spPr bwMode="auto">
          <a:xfrm>
            <a:off x="2209800" y="38100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341" name="Rectangle 10"/>
          <p:cNvSpPr>
            <a:spLocks noChangeArrowheads="1"/>
          </p:cNvSpPr>
          <p:nvPr/>
        </p:nvSpPr>
        <p:spPr bwMode="auto">
          <a:xfrm>
            <a:off x="6705600" y="3810000"/>
            <a:ext cx="457200" cy="533400"/>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342" name="Rectangle 11"/>
          <p:cNvSpPr>
            <a:spLocks noChangeArrowheads="1"/>
          </p:cNvSpPr>
          <p:nvPr/>
        </p:nvSpPr>
        <p:spPr bwMode="auto">
          <a:xfrm>
            <a:off x="4343400" y="4800600"/>
            <a:ext cx="457200" cy="5334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343" name="Rectangle 12"/>
          <p:cNvSpPr>
            <a:spLocks noChangeArrowheads="1"/>
          </p:cNvSpPr>
          <p:nvPr/>
        </p:nvSpPr>
        <p:spPr bwMode="auto">
          <a:xfrm>
            <a:off x="3581400" y="48006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344" name="Rectangle 13"/>
          <p:cNvSpPr>
            <a:spLocks noChangeArrowheads="1"/>
          </p:cNvSpPr>
          <p:nvPr/>
        </p:nvSpPr>
        <p:spPr bwMode="auto">
          <a:xfrm>
            <a:off x="4953000" y="3886200"/>
            <a:ext cx="457200" cy="5334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345" name="Oval 14"/>
          <p:cNvSpPr>
            <a:spLocks noChangeArrowheads="1"/>
          </p:cNvSpPr>
          <p:nvPr/>
        </p:nvSpPr>
        <p:spPr bwMode="auto">
          <a:xfrm>
            <a:off x="3505200" y="2590800"/>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346" name="Oval 15"/>
          <p:cNvSpPr>
            <a:spLocks noChangeArrowheads="1"/>
          </p:cNvSpPr>
          <p:nvPr/>
        </p:nvSpPr>
        <p:spPr bwMode="auto">
          <a:xfrm>
            <a:off x="3733800" y="3810000"/>
            <a:ext cx="533400" cy="533400"/>
          </a:xfrm>
          <a:prstGeom prst="ellipse">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347" name="Oval 16"/>
          <p:cNvSpPr>
            <a:spLocks noChangeArrowheads="1"/>
          </p:cNvSpPr>
          <p:nvPr/>
        </p:nvSpPr>
        <p:spPr bwMode="auto">
          <a:xfrm>
            <a:off x="5181600" y="2667000"/>
            <a:ext cx="533400" cy="533400"/>
          </a:xfrm>
          <a:prstGeom prst="ellipse">
            <a:avLst/>
          </a:prstGeom>
          <a:solidFill>
            <a:srgbClr val="0000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348" name="Oval 17"/>
          <p:cNvSpPr>
            <a:spLocks noChangeArrowheads="1"/>
          </p:cNvSpPr>
          <p:nvPr/>
        </p:nvSpPr>
        <p:spPr bwMode="auto">
          <a:xfrm>
            <a:off x="5105400" y="4800600"/>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349" name="Oval 18"/>
          <p:cNvSpPr>
            <a:spLocks noChangeArrowheads="1"/>
          </p:cNvSpPr>
          <p:nvPr/>
        </p:nvSpPr>
        <p:spPr bwMode="auto">
          <a:xfrm>
            <a:off x="5867400" y="3810000"/>
            <a:ext cx="533400" cy="533400"/>
          </a:xfrm>
          <a:prstGeom prst="ellipse">
            <a:avLst/>
          </a:prstGeom>
          <a:solidFill>
            <a:srgbClr val="0000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350" name="Oval 19"/>
          <p:cNvSpPr>
            <a:spLocks noChangeArrowheads="1"/>
          </p:cNvSpPr>
          <p:nvPr/>
        </p:nvSpPr>
        <p:spPr bwMode="auto">
          <a:xfrm>
            <a:off x="2971800" y="3810000"/>
            <a:ext cx="533400" cy="533400"/>
          </a:xfrm>
          <a:prstGeom prst="ellipse">
            <a:avLst/>
          </a:prstGeom>
          <a:solidFill>
            <a:srgbClr val="0000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321" name="Line 21"/>
          <p:cNvSpPr>
            <a:spLocks noChangeShapeType="1"/>
          </p:cNvSpPr>
          <p:nvPr/>
        </p:nvSpPr>
        <p:spPr bwMode="auto">
          <a:xfrm>
            <a:off x="2971800" y="28956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2" name="Line 22"/>
          <p:cNvSpPr>
            <a:spLocks noChangeShapeType="1"/>
          </p:cNvSpPr>
          <p:nvPr/>
        </p:nvSpPr>
        <p:spPr bwMode="auto">
          <a:xfrm>
            <a:off x="3200400" y="28956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 name="Line 23"/>
          <p:cNvSpPr>
            <a:spLocks noChangeShapeType="1"/>
          </p:cNvSpPr>
          <p:nvPr/>
        </p:nvSpPr>
        <p:spPr bwMode="auto">
          <a:xfrm>
            <a:off x="2438400" y="35052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4" name="Line 24"/>
          <p:cNvSpPr>
            <a:spLocks noChangeShapeType="1"/>
          </p:cNvSpPr>
          <p:nvPr/>
        </p:nvSpPr>
        <p:spPr bwMode="auto">
          <a:xfrm>
            <a:off x="69342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5" name="Line 25"/>
          <p:cNvSpPr>
            <a:spLocks noChangeShapeType="1"/>
          </p:cNvSpPr>
          <p:nvPr/>
        </p:nvSpPr>
        <p:spPr bwMode="auto">
          <a:xfrm>
            <a:off x="39624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6" name="Line 26"/>
          <p:cNvSpPr>
            <a:spLocks noChangeShapeType="1"/>
          </p:cNvSpPr>
          <p:nvPr/>
        </p:nvSpPr>
        <p:spPr bwMode="auto">
          <a:xfrm>
            <a:off x="32004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7" name="Line 27"/>
          <p:cNvSpPr>
            <a:spLocks noChangeShapeType="1"/>
          </p:cNvSpPr>
          <p:nvPr/>
        </p:nvSpPr>
        <p:spPr bwMode="auto">
          <a:xfrm>
            <a:off x="4267200" y="41148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8" name="Line 28"/>
          <p:cNvSpPr>
            <a:spLocks noChangeShapeType="1"/>
          </p:cNvSpPr>
          <p:nvPr/>
        </p:nvSpPr>
        <p:spPr bwMode="auto">
          <a:xfrm>
            <a:off x="4572000" y="4114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9" name="Line 29"/>
          <p:cNvSpPr>
            <a:spLocks noChangeShapeType="1"/>
          </p:cNvSpPr>
          <p:nvPr/>
        </p:nvSpPr>
        <p:spPr bwMode="auto">
          <a:xfrm>
            <a:off x="3810000" y="4495800"/>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0" name="Line 30"/>
          <p:cNvSpPr>
            <a:spLocks noChangeShapeType="1"/>
          </p:cNvSpPr>
          <p:nvPr/>
        </p:nvSpPr>
        <p:spPr bwMode="auto">
          <a:xfrm>
            <a:off x="5410200" y="4495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1" name="Line 31"/>
          <p:cNvSpPr>
            <a:spLocks noChangeShapeType="1"/>
          </p:cNvSpPr>
          <p:nvPr/>
        </p:nvSpPr>
        <p:spPr bwMode="auto">
          <a:xfrm>
            <a:off x="4572000" y="4495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2" name="Line 32"/>
          <p:cNvSpPr>
            <a:spLocks noChangeShapeType="1"/>
          </p:cNvSpPr>
          <p:nvPr/>
        </p:nvSpPr>
        <p:spPr bwMode="auto">
          <a:xfrm>
            <a:off x="3810000" y="4495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3" name="Line 33"/>
          <p:cNvSpPr>
            <a:spLocks noChangeShapeType="1"/>
          </p:cNvSpPr>
          <p:nvPr/>
        </p:nvSpPr>
        <p:spPr bwMode="auto">
          <a:xfrm>
            <a:off x="60960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4" name="Line 34"/>
          <p:cNvSpPr>
            <a:spLocks noChangeShapeType="1"/>
          </p:cNvSpPr>
          <p:nvPr/>
        </p:nvSpPr>
        <p:spPr bwMode="auto">
          <a:xfrm>
            <a:off x="5181600" y="3581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5" name="Line 35"/>
          <p:cNvSpPr>
            <a:spLocks noChangeShapeType="1"/>
          </p:cNvSpPr>
          <p:nvPr/>
        </p:nvSpPr>
        <p:spPr bwMode="auto">
          <a:xfrm>
            <a:off x="5181600" y="3505200"/>
            <a:ext cx="175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6" name="Line 36"/>
          <p:cNvSpPr>
            <a:spLocks noChangeShapeType="1"/>
          </p:cNvSpPr>
          <p:nvPr/>
        </p:nvSpPr>
        <p:spPr bwMode="auto">
          <a:xfrm>
            <a:off x="6096000" y="29718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7" name="Line 37"/>
          <p:cNvSpPr>
            <a:spLocks noChangeShapeType="1"/>
          </p:cNvSpPr>
          <p:nvPr/>
        </p:nvSpPr>
        <p:spPr bwMode="auto">
          <a:xfrm>
            <a:off x="5715000" y="289560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8" name="Line 38"/>
          <p:cNvSpPr>
            <a:spLocks noChangeShapeType="1"/>
          </p:cNvSpPr>
          <p:nvPr/>
        </p:nvSpPr>
        <p:spPr bwMode="auto">
          <a:xfrm>
            <a:off x="2438400" y="3505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7195899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dirty="0" smtClean="0"/>
              <a:t>Answer: Autosomal</a:t>
            </a:r>
            <a:endParaRPr lang="en-US" dirty="0" smtClean="0"/>
          </a:p>
        </p:txBody>
      </p:sp>
      <p:grpSp>
        <p:nvGrpSpPr>
          <p:cNvPr id="4" name="Group 3"/>
          <p:cNvGrpSpPr/>
          <p:nvPr/>
        </p:nvGrpSpPr>
        <p:grpSpPr>
          <a:xfrm>
            <a:off x="2209800" y="2590800"/>
            <a:ext cx="4953000" cy="2743200"/>
            <a:chOff x="2209800" y="2590800"/>
            <a:chExt cx="4953000" cy="2743200"/>
          </a:xfrm>
        </p:grpSpPr>
        <p:sp>
          <p:nvSpPr>
            <p:cNvPr id="14362" name="Rectangle 7"/>
            <p:cNvSpPr>
              <a:spLocks noChangeArrowheads="1"/>
            </p:cNvSpPr>
            <p:nvPr/>
          </p:nvSpPr>
          <p:spPr bwMode="auto">
            <a:xfrm>
              <a:off x="2514600" y="2590800"/>
              <a:ext cx="457200" cy="533400"/>
            </a:xfrm>
            <a:prstGeom prst="rect">
              <a:avLst/>
            </a:prstGeom>
            <a:solidFill>
              <a:srgbClr val="000000"/>
            </a:solidFill>
            <a:ln w="9525">
              <a:solidFill>
                <a:srgbClr val="000000"/>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4363" name="Rectangle 8"/>
            <p:cNvSpPr>
              <a:spLocks noChangeArrowheads="1"/>
            </p:cNvSpPr>
            <p:nvPr/>
          </p:nvSpPr>
          <p:spPr bwMode="auto">
            <a:xfrm>
              <a:off x="6553200" y="26670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4364" name="Rectangle 9"/>
            <p:cNvSpPr>
              <a:spLocks noChangeArrowheads="1"/>
            </p:cNvSpPr>
            <p:nvPr/>
          </p:nvSpPr>
          <p:spPr bwMode="auto">
            <a:xfrm>
              <a:off x="2209800" y="38100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4365" name="Rectangle 10"/>
            <p:cNvSpPr>
              <a:spLocks noChangeArrowheads="1"/>
            </p:cNvSpPr>
            <p:nvPr/>
          </p:nvSpPr>
          <p:spPr bwMode="auto">
            <a:xfrm>
              <a:off x="6705600" y="38100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4366" name="Rectangle 11"/>
            <p:cNvSpPr>
              <a:spLocks noChangeArrowheads="1"/>
            </p:cNvSpPr>
            <p:nvPr/>
          </p:nvSpPr>
          <p:spPr bwMode="auto">
            <a:xfrm>
              <a:off x="4343400" y="4800600"/>
              <a:ext cx="457200" cy="5334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4367" name="Rectangle 12"/>
            <p:cNvSpPr>
              <a:spLocks noChangeArrowheads="1"/>
            </p:cNvSpPr>
            <p:nvPr/>
          </p:nvSpPr>
          <p:spPr bwMode="auto">
            <a:xfrm>
              <a:off x="3581400" y="48006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4368" name="Rectangle 13"/>
            <p:cNvSpPr>
              <a:spLocks noChangeArrowheads="1"/>
            </p:cNvSpPr>
            <p:nvPr/>
          </p:nvSpPr>
          <p:spPr bwMode="auto">
            <a:xfrm>
              <a:off x="4953000" y="3886200"/>
              <a:ext cx="457200" cy="5334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4369" name="Oval 14"/>
            <p:cNvSpPr>
              <a:spLocks noChangeArrowheads="1"/>
            </p:cNvSpPr>
            <p:nvPr/>
          </p:nvSpPr>
          <p:spPr bwMode="auto">
            <a:xfrm>
              <a:off x="3505200" y="2590800"/>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4370" name="Oval 15"/>
            <p:cNvSpPr>
              <a:spLocks noChangeArrowheads="1"/>
            </p:cNvSpPr>
            <p:nvPr/>
          </p:nvSpPr>
          <p:spPr bwMode="auto">
            <a:xfrm>
              <a:off x="3733800" y="3810000"/>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4371" name="Oval 16"/>
            <p:cNvSpPr>
              <a:spLocks noChangeArrowheads="1"/>
            </p:cNvSpPr>
            <p:nvPr/>
          </p:nvSpPr>
          <p:spPr bwMode="auto">
            <a:xfrm>
              <a:off x="5181600" y="2667000"/>
              <a:ext cx="533400" cy="533400"/>
            </a:xfrm>
            <a:prstGeom prst="ellipse">
              <a:avLst/>
            </a:prstGeom>
            <a:solidFill>
              <a:srgbClr val="0000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4372" name="Oval 17"/>
            <p:cNvSpPr>
              <a:spLocks noChangeArrowheads="1"/>
            </p:cNvSpPr>
            <p:nvPr/>
          </p:nvSpPr>
          <p:spPr bwMode="auto">
            <a:xfrm>
              <a:off x="5105400" y="4800600"/>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4373" name="Oval 18"/>
            <p:cNvSpPr>
              <a:spLocks noChangeArrowheads="1"/>
            </p:cNvSpPr>
            <p:nvPr/>
          </p:nvSpPr>
          <p:spPr bwMode="auto">
            <a:xfrm>
              <a:off x="5867400" y="3810000"/>
              <a:ext cx="533400" cy="533400"/>
            </a:xfrm>
            <a:prstGeom prst="ellipse">
              <a:avLst/>
            </a:prstGeom>
            <a:solidFill>
              <a:srgbClr val="0000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4374" name="Oval 19"/>
            <p:cNvSpPr>
              <a:spLocks noChangeArrowheads="1"/>
            </p:cNvSpPr>
            <p:nvPr/>
          </p:nvSpPr>
          <p:spPr bwMode="auto">
            <a:xfrm>
              <a:off x="2971800" y="3810000"/>
              <a:ext cx="533400" cy="533400"/>
            </a:xfrm>
            <a:prstGeom prst="ellipse">
              <a:avLst/>
            </a:prstGeom>
            <a:solidFill>
              <a:srgbClr val="0000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4345" name="Line 21"/>
            <p:cNvSpPr>
              <a:spLocks noChangeShapeType="1"/>
            </p:cNvSpPr>
            <p:nvPr/>
          </p:nvSpPr>
          <p:spPr bwMode="auto">
            <a:xfrm>
              <a:off x="2971800" y="28956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6" name="Line 22"/>
            <p:cNvSpPr>
              <a:spLocks noChangeShapeType="1"/>
            </p:cNvSpPr>
            <p:nvPr/>
          </p:nvSpPr>
          <p:spPr bwMode="auto">
            <a:xfrm>
              <a:off x="3200400" y="28956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7" name="Line 23"/>
            <p:cNvSpPr>
              <a:spLocks noChangeShapeType="1"/>
            </p:cNvSpPr>
            <p:nvPr/>
          </p:nvSpPr>
          <p:spPr bwMode="auto">
            <a:xfrm>
              <a:off x="2438400" y="35052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8" name="Line 24"/>
            <p:cNvSpPr>
              <a:spLocks noChangeShapeType="1"/>
            </p:cNvSpPr>
            <p:nvPr/>
          </p:nvSpPr>
          <p:spPr bwMode="auto">
            <a:xfrm>
              <a:off x="69342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9" name="Line 25"/>
            <p:cNvSpPr>
              <a:spLocks noChangeShapeType="1"/>
            </p:cNvSpPr>
            <p:nvPr/>
          </p:nvSpPr>
          <p:spPr bwMode="auto">
            <a:xfrm>
              <a:off x="39624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0" name="Line 26"/>
            <p:cNvSpPr>
              <a:spLocks noChangeShapeType="1"/>
            </p:cNvSpPr>
            <p:nvPr/>
          </p:nvSpPr>
          <p:spPr bwMode="auto">
            <a:xfrm>
              <a:off x="32004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1" name="Line 27"/>
            <p:cNvSpPr>
              <a:spLocks noChangeShapeType="1"/>
            </p:cNvSpPr>
            <p:nvPr/>
          </p:nvSpPr>
          <p:spPr bwMode="auto">
            <a:xfrm>
              <a:off x="4267200" y="41148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2" name="Line 28"/>
            <p:cNvSpPr>
              <a:spLocks noChangeShapeType="1"/>
            </p:cNvSpPr>
            <p:nvPr/>
          </p:nvSpPr>
          <p:spPr bwMode="auto">
            <a:xfrm>
              <a:off x="4572000" y="4114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3" name="Line 29"/>
            <p:cNvSpPr>
              <a:spLocks noChangeShapeType="1"/>
            </p:cNvSpPr>
            <p:nvPr/>
          </p:nvSpPr>
          <p:spPr bwMode="auto">
            <a:xfrm>
              <a:off x="3810000" y="4495800"/>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4" name="Line 30"/>
            <p:cNvSpPr>
              <a:spLocks noChangeShapeType="1"/>
            </p:cNvSpPr>
            <p:nvPr/>
          </p:nvSpPr>
          <p:spPr bwMode="auto">
            <a:xfrm>
              <a:off x="5410200" y="4495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5" name="Line 31"/>
            <p:cNvSpPr>
              <a:spLocks noChangeShapeType="1"/>
            </p:cNvSpPr>
            <p:nvPr/>
          </p:nvSpPr>
          <p:spPr bwMode="auto">
            <a:xfrm>
              <a:off x="4572000" y="4495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6" name="Line 32"/>
            <p:cNvSpPr>
              <a:spLocks noChangeShapeType="1"/>
            </p:cNvSpPr>
            <p:nvPr/>
          </p:nvSpPr>
          <p:spPr bwMode="auto">
            <a:xfrm>
              <a:off x="3810000" y="4495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7" name="Line 33"/>
            <p:cNvSpPr>
              <a:spLocks noChangeShapeType="1"/>
            </p:cNvSpPr>
            <p:nvPr/>
          </p:nvSpPr>
          <p:spPr bwMode="auto">
            <a:xfrm>
              <a:off x="60960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8" name="Line 34"/>
            <p:cNvSpPr>
              <a:spLocks noChangeShapeType="1"/>
            </p:cNvSpPr>
            <p:nvPr/>
          </p:nvSpPr>
          <p:spPr bwMode="auto">
            <a:xfrm>
              <a:off x="5181600" y="3581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9" name="Line 35"/>
            <p:cNvSpPr>
              <a:spLocks noChangeShapeType="1"/>
            </p:cNvSpPr>
            <p:nvPr/>
          </p:nvSpPr>
          <p:spPr bwMode="auto">
            <a:xfrm>
              <a:off x="5181600" y="3505200"/>
              <a:ext cx="175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0" name="Line 36"/>
            <p:cNvSpPr>
              <a:spLocks noChangeShapeType="1"/>
            </p:cNvSpPr>
            <p:nvPr/>
          </p:nvSpPr>
          <p:spPr bwMode="auto">
            <a:xfrm>
              <a:off x="6096000" y="29718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61" name="Line 37"/>
            <p:cNvSpPr>
              <a:spLocks noChangeShapeType="1"/>
            </p:cNvSpPr>
            <p:nvPr/>
          </p:nvSpPr>
          <p:spPr bwMode="auto">
            <a:xfrm>
              <a:off x="5715000" y="289560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2" name="Line 38"/>
            <p:cNvSpPr>
              <a:spLocks noChangeShapeType="1"/>
            </p:cNvSpPr>
            <p:nvPr/>
          </p:nvSpPr>
          <p:spPr bwMode="auto">
            <a:xfrm>
              <a:off x="2438400" y="3505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TextBox 1"/>
          <p:cNvSpPr txBox="1"/>
          <p:nvPr/>
        </p:nvSpPr>
        <p:spPr>
          <a:xfrm>
            <a:off x="619991" y="2423636"/>
            <a:ext cx="1524000" cy="1477328"/>
          </a:xfrm>
          <a:prstGeom prst="rect">
            <a:avLst/>
          </a:prstGeom>
          <a:noFill/>
        </p:spPr>
        <p:txBody>
          <a:bodyPr wrap="square" rtlCol="0">
            <a:spAutoFit/>
          </a:bodyPr>
          <a:lstStyle/>
          <a:p>
            <a:r>
              <a:rPr lang="en-US" dirty="0" smtClean="0"/>
              <a:t>Males and Females affected equally – not sex linked</a:t>
            </a:r>
            <a:endParaRPr lang="en-US" dirty="0"/>
          </a:p>
        </p:txBody>
      </p:sp>
    </p:spTree>
    <p:extLst>
      <p:ext uri="{BB962C8B-B14F-4D97-AF65-F5344CB8AC3E}">
        <p14:creationId xmlns:p14="http://schemas.microsoft.com/office/powerpoint/2010/main" val="228913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2"/>
                                        </p:tgtEl>
                                        <p:attrNameLst>
                                          <p:attrName>style.visibility</p:attrName>
                                        </p:attrNameLst>
                                      </p:cBhvr>
                                      <p:to>
                                        <p:strVal val="visible"/>
                                      </p:to>
                                    </p:set>
                                    <p:animEffect transition="in" filter="fade">
                                      <p:cBhvr>
                                        <p:cTn id="12" dur="5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2"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mtClean="0"/>
              <a:t>Example of Pedigree Charts</a:t>
            </a:r>
          </a:p>
        </p:txBody>
      </p:sp>
      <p:sp>
        <p:nvSpPr>
          <p:cNvPr id="50179" name="Rectangle 3"/>
          <p:cNvSpPr>
            <a:spLocks noGrp="1" noChangeArrowheads="1"/>
          </p:cNvSpPr>
          <p:nvPr>
            <p:ph type="body" idx="1"/>
          </p:nvPr>
        </p:nvSpPr>
        <p:spPr>
          <a:xfrm>
            <a:off x="495299" y="1827222"/>
            <a:ext cx="7543801" cy="4023360"/>
          </a:xfrm>
        </p:spPr>
        <p:txBody>
          <a:bodyPr/>
          <a:lstStyle/>
          <a:p>
            <a:pPr eaLnBrk="1" hangingPunct="1">
              <a:defRPr/>
            </a:pPr>
            <a:r>
              <a:rPr lang="en-US" smtClean="0"/>
              <a:t>Is it Autosomal or X-linked?</a:t>
            </a:r>
          </a:p>
          <a:p>
            <a:pPr eaLnBrk="1" hangingPunct="1">
              <a:defRPr/>
            </a:pPr>
            <a:endParaRPr lang="en-US" smtClean="0"/>
          </a:p>
        </p:txBody>
      </p:sp>
      <p:sp>
        <p:nvSpPr>
          <p:cNvPr id="13338" name="Rectangle 7"/>
          <p:cNvSpPr>
            <a:spLocks noChangeArrowheads="1"/>
          </p:cNvSpPr>
          <p:nvPr/>
        </p:nvSpPr>
        <p:spPr bwMode="auto">
          <a:xfrm>
            <a:off x="2514600" y="25908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339" name="Rectangle 8"/>
          <p:cNvSpPr>
            <a:spLocks noChangeArrowheads="1"/>
          </p:cNvSpPr>
          <p:nvPr/>
        </p:nvSpPr>
        <p:spPr bwMode="auto">
          <a:xfrm>
            <a:off x="6553200" y="26670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340" name="Rectangle 9"/>
          <p:cNvSpPr>
            <a:spLocks noChangeArrowheads="1"/>
          </p:cNvSpPr>
          <p:nvPr/>
        </p:nvSpPr>
        <p:spPr bwMode="auto">
          <a:xfrm>
            <a:off x="2209800" y="3810000"/>
            <a:ext cx="457200" cy="5334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341" name="Rectangle 10"/>
          <p:cNvSpPr>
            <a:spLocks noChangeArrowheads="1"/>
          </p:cNvSpPr>
          <p:nvPr/>
        </p:nvSpPr>
        <p:spPr bwMode="auto">
          <a:xfrm>
            <a:off x="6705600" y="3810000"/>
            <a:ext cx="457200" cy="533400"/>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342" name="Rectangle 11"/>
          <p:cNvSpPr>
            <a:spLocks noChangeArrowheads="1"/>
          </p:cNvSpPr>
          <p:nvPr/>
        </p:nvSpPr>
        <p:spPr bwMode="auto">
          <a:xfrm>
            <a:off x="4343400" y="4800600"/>
            <a:ext cx="457200" cy="5334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343" name="Rectangle 12"/>
          <p:cNvSpPr>
            <a:spLocks noChangeArrowheads="1"/>
          </p:cNvSpPr>
          <p:nvPr/>
        </p:nvSpPr>
        <p:spPr bwMode="auto">
          <a:xfrm>
            <a:off x="3581400" y="4800600"/>
            <a:ext cx="457200" cy="5334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344" name="Rectangle 13"/>
          <p:cNvSpPr>
            <a:spLocks noChangeArrowheads="1"/>
          </p:cNvSpPr>
          <p:nvPr/>
        </p:nvSpPr>
        <p:spPr bwMode="auto">
          <a:xfrm>
            <a:off x="4953000" y="3838902"/>
            <a:ext cx="457200" cy="5334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345" name="Oval 14"/>
          <p:cNvSpPr>
            <a:spLocks noChangeArrowheads="1"/>
          </p:cNvSpPr>
          <p:nvPr/>
        </p:nvSpPr>
        <p:spPr bwMode="auto">
          <a:xfrm>
            <a:off x="3505200" y="2590800"/>
            <a:ext cx="533400" cy="533400"/>
          </a:xfrm>
          <a:prstGeom prst="ellipse">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346" name="Oval 15"/>
          <p:cNvSpPr>
            <a:spLocks noChangeArrowheads="1"/>
          </p:cNvSpPr>
          <p:nvPr/>
        </p:nvSpPr>
        <p:spPr bwMode="auto">
          <a:xfrm>
            <a:off x="3733800" y="3810000"/>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347" name="Oval 16"/>
          <p:cNvSpPr>
            <a:spLocks noChangeArrowheads="1"/>
          </p:cNvSpPr>
          <p:nvPr/>
        </p:nvSpPr>
        <p:spPr bwMode="auto">
          <a:xfrm>
            <a:off x="5181600" y="2667000"/>
            <a:ext cx="533400" cy="533400"/>
          </a:xfrm>
          <a:prstGeom prst="ellipse">
            <a:avLst/>
          </a:prstGeom>
          <a:solidFill>
            <a:srgbClr val="0000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348" name="Oval 17"/>
          <p:cNvSpPr>
            <a:spLocks noChangeArrowheads="1"/>
          </p:cNvSpPr>
          <p:nvPr/>
        </p:nvSpPr>
        <p:spPr bwMode="auto">
          <a:xfrm>
            <a:off x="5105400" y="4800600"/>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349" name="Oval 18"/>
          <p:cNvSpPr>
            <a:spLocks noChangeArrowheads="1"/>
          </p:cNvSpPr>
          <p:nvPr/>
        </p:nvSpPr>
        <p:spPr bwMode="auto">
          <a:xfrm>
            <a:off x="5867400" y="3810000"/>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350" name="Oval 19"/>
          <p:cNvSpPr>
            <a:spLocks noChangeArrowheads="1"/>
          </p:cNvSpPr>
          <p:nvPr/>
        </p:nvSpPr>
        <p:spPr bwMode="auto">
          <a:xfrm>
            <a:off x="2971800" y="3810000"/>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3321" name="Line 21"/>
          <p:cNvSpPr>
            <a:spLocks noChangeShapeType="1"/>
          </p:cNvSpPr>
          <p:nvPr/>
        </p:nvSpPr>
        <p:spPr bwMode="auto">
          <a:xfrm>
            <a:off x="2971800" y="28956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2" name="Line 22"/>
          <p:cNvSpPr>
            <a:spLocks noChangeShapeType="1"/>
          </p:cNvSpPr>
          <p:nvPr/>
        </p:nvSpPr>
        <p:spPr bwMode="auto">
          <a:xfrm>
            <a:off x="3200400" y="28956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 name="Line 23"/>
          <p:cNvSpPr>
            <a:spLocks noChangeShapeType="1"/>
          </p:cNvSpPr>
          <p:nvPr/>
        </p:nvSpPr>
        <p:spPr bwMode="auto">
          <a:xfrm>
            <a:off x="2438400" y="35052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4" name="Line 24"/>
          <p:cNvSpPr>
            <a:spLocks noChangeShapeType="1"/>
          </p:cNvSpPr>
          <p:nvPr/>
        </p:nvSpPr>
        <p:spPr bwMode="auto">
          <a:xfrm>
            <a:off x="69342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5" name="Line 25"/>
          <p:cNvSpPr>
            <a:spLocks noChangeShapeType="1"/>
          </p:cNvSpPr>
          <p:nvPr/>
        </p:nvSpPr>
        <p:spPr bwMode="auto">
          <a:xfrm>
            <a:off x="39624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6" name="Line 26"/>
          <p:cNvSpPr>
            <a:spLocks noChangeShapeType="1"/>
          </p:cNvSpPr>
          <p:nvPr/>
        </p:nvSpPr>
        <p:spPr bwMode="auto">
          <a:xfrm>
            <a:off x="32004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7" name="Line 27"/>
          <p:cNvSpPr>
            <a:spLocks noChangeShapeType="1"/>
          </p:cNvSpPr>
          <p:nvPr/>
        </p:nvSpPr>
        <p:spPr bwMode="auto">
          <a:xfrm>
            <a:off x="4267200" y="41148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8" name="Line 28"/>
          <p:cNvSpPr>
            <a:spLocks noChangeShapeType="1"/>
          </p:cNvSpPr>
          <p:nvPr/>
        </p:nvSpPr>
        <p:spPr bwMode="auto">
          <a:xfrm>
            <a:off x="4572000" y="4114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9" name="Line 29"/>
          <p:cNvSpPr>
            <a:spLocks noChangeShapeType="1"/>
          </p:cNvSpPr>
          <p:nvPr/>
        </p:nvSpPr>
        <p:spPr bwMode="auto">
          <a:xfrm>
            <a:off x="3810000" y="4495800"/>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0" name="Line 30"/>
          <p:cNvSpPr>
            <a:spLocks noChangeShapeType="1"/>
          </p:cNvSpPr>
          <p:nvPr/>
        </p:nvSpPr>
        <p:spPr bwMode="auto">
          <a:xfrm>
            <a:off x="5410200" y="4495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1" name="Line 31"/>
          <p:cNvSpPr>
            <a:spLocks noChangeShapeType="1"/>
          </p:cNvSpPr>
          <p:nvPr/>
        </p:nvSpPr>
        <p:spPr bwMode="auto">
          <a:xfrm>
            <a:off x="4572000" y="4495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2" name="Line 32"/>
          <p:cNvSpPr>
            <a:spLocks noChangeShapeType="1"/>
          </p:cNvSpPr>
          <p:nvPr/>
        </p:nvSpPr>
        <p:spPr bwMode="auto">
          <a:xfrm>
            <a:off x="3810000" y="4495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3" name="Line 33"/>
          <p:cNvSpPr>
            <a:spLocks noChangeShapeType="1"/>
          </p:cNvSpPr>
          <p:nvPr/>
        </p:nvSpPr>
        <p:spPr bwMode="auto">
          <a:xfrm>
            <a:off x="60960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4" name="Line 34"/>
          <p:cNvSpPr>
            <a:spLocks noChangeShapeType="1"/>
          </p:cNvSpPr>
          <p:nvPr/>
        </p:nvSpPr>
        <p:spPr bwMode="auto">
          <a:xfrm>
            <a:off x="5181600" y="3534102"/>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5" name="Line 35"/>
          <p:cNvSpPr>
            <a:spLocks noChangeShapeType="1"/>
          </p:cNvSpPr>
          <p:nvPr/>
        </p:nvSpPr>
        <p:spPr bwMode="auto">
          <a:xfrm>
            <a:off x="5181600" y="3505200"/>
            <a:ext cx="175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6" name="Line 36"/>
          <p:cNvSpPr>
            <a:spLocks noChangeShapeType="1"/>
          </p:cNvSpPr>
          <p:nvPr/>
        </p:nvSpPr>
        <p:spPr bwMode="auto">
          <a:xfrm>
            <a:off x="6096000" y="29718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7" name="Line 37"/>
          <p:cNvSpPr>
            <a:spLocks noChangeShapeType="1"/>
          </p:cNvSpPr>
          <p:nvPr/>
        </p:nvSpPr>
        <p:spPr bwMode="auto">
          <a:xfrm>
            <a:off x="5715000" y="289560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8" name="Line 38"/>
          <p:cNvSpPr>
            <a:spLocks noChangeShapeType="1"/>
          </p:cNvSpPr>
          <p:nvPr/>
        </p:nvSpPr>
        <p:spPr bwMode="auto">
          <a:xfrm>
            <a:off x="2438400" y="3505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81821126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dirty="0" smtClean="0"/>
              <a:t>Answer: X linked</a:t>
            </a:r>
            <a:endParaRPr lang="en-US" dirty="0" smtClean="0"/>
          </a:p>
        </p:txBody>
      </p:sp>
      <p:sp>
        <p:nvSpPr>
          <p:cNvPr id="2" name="TextBox 1"/>
          <p:cNvSpPr txBox="1"/>
          <p:nvPr/>
        </p:nvSpPr>
        <p:spPr>
          <a:xfrm>
            <a:off x="619991" y="2423636"/>
            <a:ext cx="1524000" cy="923330"/>
          </a:xfrm>
          <a:prstGeom prst="rect">
            <a:avLst/>
          </a:prstGeom>
          <a:noFill/>
        </p:spPr>
        <p:txBody>
          <a:bodyPr wrap="square" rtlCol="0">
            <a:spAutoFit/>
          </a:bodyPr>
          <a:lstStyle/>
          <a:p>
            <a:r>
              <a:rPr lang="en-US" dirty="0" smtClean="0"/>
              <a:t>Males </a:t>
            </a:r>
            <a:r>
              <a:rPr lang="en-US" dirty="0" smtClean="0"/>
              <a:t>are more affected than females.</a:t>
            </a:r>
            <a:endParaRPr lang="en-US" dirty="0"/>
          </a:p>
        </p:txBody>
      </p:sp>
      <p:sp>
        <p:nvSpPr>
          <p:cNvPr id="35" name="Rectangle 7"/>
          <p:cNvSpPr>
            <a:spLocks noChangeArrowheads="1"/>
          </p:cNvSpPr>
          <p:nvPr/>
        </p:nvSpPr>
        <p:spPr bwMode="auto">
          <a:xfrm>
            <a:off x="2514600" y="25908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36" name="Rectangle 8"/>
          <p:cNvSpPr>
            <a:spLocks noChangeArrowheads="1"/>
          </p:cNvSpPr>
          <p:nvPr/>
        </p:nvSpPr>
        <p:spPr bwMode="auto">
          <a:xfrm>
            <a:off x="6553200" y="26670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37" name="Rectangle 9"/>
          <p:cNvSpPr>
            <a:spLocks noChangeArrowheads="1"/>
          </p:cNvSpPr>
          <p:nvPr/>
        </p:nvSpPr>
        <p:spPr bwMode="auto">
          <a:xfrm>
            <a:off x="2209800" y="3810000"/>
            <a:ext cx="457200" cy="5334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38" name="Rectangle 10"/>
          <p:cNvSpPr>
            <a:spLocks noChangeArrowheads="1"/>
          </p:cNvSpPr>
          <p:nvPr/>
        </p:nvSpPr>
        <p:spPr bwMode="auto">
          <a:xfrm>
            <a:off x="6705600" y="3810000"/>
            <a:ext cx="457200" cy="533400"/>
          </a:xfrm>
          <a:prstGeom prst="rect">
            <a:avLst/>
          </a:prstGeom>
          <a:solidFill>
            <a:schemeClr val="tx1"/>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39" name="Rectangle 11"/>
          <p:cNvSpPr>
            <a:spLocks noChangeArrowheads="1"/>
          </p:cNvSpPr>
          <p:nvPr/>
        </p:nvSpPr>
        <p:spPr bwMode="auto">
          <a:xfrm>
            <a:off x="4343400" y="4800600"/>
            <a:ext cx="457200" cy="5334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40" name="Rectangle 12"/>
          <p:cNvSpPr>
            <a:spLocks noChangeArrowheads="1"/>
          </p:cNvSpPr>
          <p:nvPr/>
        </p:nvSpPr>
        <p:spPr bwMode="auto">
          <a:xfrm>
            <a:off x="3581400" y="4800600"/>
            <a:ext cx="457200" cy="5334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41" name="Rectangle 13"/>
          <p:cNvSpPr>
            <a:spLocks noChangeArrowheads="1"/>
          </p:cNvSpPr>
          <p:nvPr/>
        </p:nvSpPr>
        <p:spPr bwMode="auto">
          <a:xfrm>
            <a:off x="4953000" y="3838902"/>
            <a:ext cx="457200" cy="5334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42" name="Oval 14"/>
          <p:cNvSpPr>
            <a:spLocks noChangeArrowheads="1"/>
          </p:cNvSpPr>
          <p:nvPr/>
        </p:nvSpPr>
        <p:spPr bwMode="auto">
          <a:xfrm>
            <a:off x="3505200" y="2590800"/>
            <a:ext cx="533400" cy="533400"/>
          </a:xfrm>
          <a:prstGeom prst="ellipse">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43" name="Oval 15"/>
          <p:cNvSpPr>
            <a:spLocks noChangeArrowheads="1"/>
          </p:cNvSpPr>
          <p:nvPr/>
        </p:nvSpPr>
        <p:spPr bwMode="auto">
          <a:xfrm>
            <a:off x="3733800" y="3810000"/>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44" name="Oval 16"/>
          <p:cNvSpPr>
            <a:spLocks noChangeArrowheads="1"/>
          </p:cNvSpPr>
          <p:nvPr/>
        </p:nvSpPr>
        <p:spPr bwMode="auto">
          <a:xfrm>
            <a:off x="5181600" y="2667000"/>
            <a:ext cx="533400" cy="533400"/>
          </a:xfrm>
          <a:prstGeom prst="ellipse">
            <a:avLst/>
          </a:prstGeom>
          <a:solidFill>
            <a:srgbClr val="0000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45" name="Oval 17"/>
          <p:cNvSpPr>
            <a:spLocks noChangeArrowheads="1"/>
          </p:cNvSpPr>
          <p:nvPr/>
        </p:nvSpPr>
        <p:spPr bwMode="auto">
          <a:xfrm>
            <a:off x="5105400" y="4800600"/>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46" name="Oval 18"/>
          <p:cNvSpPr>
            <a:spLocks noChangeArrowheads="1"/>
          </p:cNvSpPr>
          <p:nvPr/>
        </p:nvSpPr>
        <p:spPr bwMode="auto">
          <a:xfrm>
            <a:off x="5867400" y="3810000"/>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47" name="Oval 19"/>
          <p:cNvSpPr>
            <a:spLocks noChangeArrowheads="1"/>
          </p:cNvSpPr>
          <p:nvPr/>
        </p:nvSpPr>
        <p:spPr bwMode="auto">
          <a:xfrm>
            <a:off x="2971800" y="3810000"/>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48" name="Line 21"/>
          <p:cNvSpPr>
            <a:spLocks noChangeShapeType="1"/>
          </p:cNvSpPr>
          <p:nvPr/>
        </p:nvSpPr>
        <p:spPr bwMode="auto">
          <a:xfrm>
            <a:off x="2971800" y="28956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22"/>
          <p:cNvSpPr>
            <a:spLocks noChangeShapeType="1"/>
          </p:cNvSpPr>
          <p:nvPr/>
        </p:nvSpPr>
        <p:spPr bwMode="auto">
          <a:xfrm>
            <a:off x="3200400" y="28956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23"/>
          <p:cNvSpPr>
            <a:spLocks noChangeShapeType="1"/>
          </p:cNvSpPr>
          <p:nvPr/>
        </p:nvSpPr>
        <p:spPr bwMode="auto">
          <a:xfrm>
            <a:off x="2438400" y="35052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24"/>
          <p:cNvSpPr>
            <a:spLocks noChangeShapeType="1"/>
          </p:cNvSpPr>
          <p:nvPr/>
        </p:nvSpPr>
        <p:spPr bwMode="auto">
          <a:xfrm>
            <a:off x="69342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25"/>
          <p:cNvSpPr>
            <a:spLocks noChangeShapeType="1"/>
          </p:cNvSpPr>
          <p:nvPr/>
        </p:nvSpPr>
        <p:spPr bwMode="auto">
          <a:xfrm>
            <a:off x="39624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26"/>
          <p:cNvSpPr>
            <a:spLocks noChangeShapeType="1"/>
          </p:cNvSpPr>
          <p:nvPr/>
        </p:nvSpPr>
        <p:spPr bwMode="auto">
          <a:xfrm>
            <a:off x="32004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27"/>
          <p:cNvSpPr>
            <a:spLocks noChangeShapeType="1"/>
          </p:cNvSpPr>
          <p:nvPr/>
        </p:nvSpPr>
        <p:spPr bwMode="auto">
          <a:xfrm>
            <a:off x="4267200" y="41148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28"/>
          <p:cNvSpPr>
            <a:spLocks noChangeShapeType="1"/>
          </p:cNvSpPr>
          <p:nvPr/>
        </p:nvSpPr>
        <p:spPr bwMode="auto">
          <a:xfrm>
            <a:off x="4572000" y="4114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29"/>
          <p:cNvSpPr>
            <a:spLocks noChangeShapeType="1"/>
          </p:cNvSpPr>
          <p:nvPr/>
        </p:nvSpPr>
        <p:spPr bwMode="auto">
          <a:xfrm>
            <a:off x="3810000" y="4495800"/>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30"/>
          <p:cNvSpPr>
            <a:spLocks noChangeShapeType="1"/>
          </p:cNvSpPr>
          <p:nvPr/>
        </p:nvSpPr>
        <p:spPr bwMode="auto">
          <a:xfrm>
            <a:off x="5410200" y="4495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31"/>
          <p:cNvSpPr>
            <a:spLocks noChangeShapeType="1"/>
          </p:cNvSpPr>
          <p:nvPr/>
        </p:nvSpPr>
        <p:spPr bwMode="auto">
          <a:xfrm>
            <a:off x="4572000" y="4495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32"/>
          <p:cNvSpPr>
            <a:spLocks noChangeShapeType="1"/>
          </p:cNvSpPr>
          <p:nvPr/>
        </p:nvSpPr>
        <p:spPr bwMode="auto">
          <a:xfrm>
            <a:off x="3810000" y="4495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33"/>
          <p:cNvSpPr>
            <a:spLocks noChangeShapeType="1"/>
          </p:cNvSpPr>
          <p:nvPr/>
        </p:nvSpPr>
        <p:spPr bwMode="auto">
          <a:xfrm>
            <a:off x="60960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34"/>
          <p:cNvSpPr>
            <a:spLocks noChangeShapeType="1"/>
          </p:cNvSpPr>
          <p:nvPr/>
        </p:nvSpPr>
        <p:spPr bwMode="auto">
          <a:xfrm>
            <a:off x="5181600" y="3534102"/>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35"/>
          <p:cNvSpPr>
            <a:spLocks noChangeShapeType="1"/>
          </p:cNvSpPr>
          <p:nvPr/>
        </p:nvSpPr>
        <p:spPr bwMode="auto">
          <a:xfrm>
            <a:off x="5181600" y="3505200"/>
            <a:ext cx="175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36"/>
          <p:cNvSpPr>
            <a:spLocks noChangeShapeType="1"/>
          </p:cNvSpPr>
          <p:nvPr/>
        </p:nvSpPr>
        <p:spPr bwMode="auto">
          <a:xfrm>
            <a:off x="6096000" y="29718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37"/>
          <p:cNvSpPr>
            <a:spLocks noChangeShapeType="1"/>
          </p:cNvSpPr>
          <p:nvPr/>
        </p:nvSpPr>
        <p:spPr bwMode="auto">
          <a:xfrm>
            <a:off x="5715000" y="289560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38"/>
          <p:cNvSpPr>
            <a:spLocks noChangeShapeType="1"/>
          </p:cNvSpPr>
          <p:nvPr/>
        </p:nvSpPr>
        <p:spPr bwMode="auto">
          <a:xfrm>
            <a:off x="2438400" y="3505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75364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2"/>
                                        </p:tgtEl>
                                        <p:attrNameLst>
                                          <p:attrName>style.visibility</p:attrName>
                                        </p:attrNameLst>
                                      </p:cBhvr>
                                      <p:to>
                                        <p:strVal val="visible"/>
                                      </p:to>
                                    </p:set>
                                    <p:animEffect transition="in" filter="fade">
                                      <p:cBhvr>
                                        <p:cTn id="12" dur="5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2"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00100" y="-191377"/>
            <a:ext cx="7543800" cy="1450757"/>
          </a:xfrm>
        </p:spPr>
        <p:txBody>
          <a:bodyPr/>
          <a:lstStyle/>
          <a:p>
            <a:pPr eaLnBrk="1" hangingPunct="1">
              <a:defRPr/>
            </a:pPr>
            <a:r>
              <a:rPr lang="en-US" dirty="0" smtClean="0"/>
              <a:t>Interpreting a Pedigree Chart</a:t>
            </a:r>
          </a:p>
        </p:txBody>
      </p:sp>
      <p:sp>
        <p:nvSpPr>
          <p:cNvPr id="22531" name="Rectangle 3"/>
          <p:cNvSpPr>
            <a:spLocks noGrp="1" noChangeArrowheads="1"/>
          </p:cNvSpPr>
          <p:nvPr>
            <p:ph type="body" idx="1"/>
          </p:nvPr>
        </p:nvSpPr>
        <p:spPr>
          <a:xfrm>
            <a:off x="301625" y="1447800"/>
            <a:ext cx="8540750" cy="5181600"/>
          </a:xfrm>
        </p:spPr>
        <p:txBody>
          <a:bodyPr/>
          <a:lstStyle/>
          <a:p>
            <a:pPr marL="609600" indent="-609600" eaLnBrk="1" hangingPunct="1">
              <a:buFont typeface="Wingdings" panose="05000000000000000000" pitchFamily="2" charset="2"/>
              <a:buAutoNum type="arabicPeriod" startAt="2"/>
              <a:defRPr/>
            </a:pPr>
            <a:r>
              <a:rPr lang="en-US" smtClean="0"/>
              <a:t>Determine whether the disorder is dominant or recessive.</a:t>
            </a:r>
          </a:p>
          <a:p>
            <a:pPr marL="609600" indent="-609600" eaLnBrk="1" hangingPunct="1">
              <a:buFont typeface="Wingdings" panose="05000000000000000000" pitchFamily="2" charset="2"/>
              <a:buNone/>
              <a:defRPr/>
            </a:pPr>
            <a:endParaRPr lang="en-US" smtClean="0"/>
          </a:p>
          <a:p>
            <a:pPr marL="990600" lvl="1" indent="-533400" eaLnBrk="1" hangingPunct="1">
              <a:defRPr/>
            </a:pPr>
            <a:r>
              <a:rPr lang="en-US" sz="3200" smtClean="0"/>
              <a:t>If the disorder is dominant, one of the parents must have the disorder.</a:t>
            </a:r>
          </a:p>
          <a:p>
            <a:pPr marL="990600" lvl="1" indent="-533400" eaLnBrk="1" hangingPunct="1">
              <a:buFontTx/>
              <a:buNone/>
              <a:defRPr/>
            </a:pPr>
            <a:endParaRPr lang="en-US" sz="3200" smtClean="0"/>
          </a:p>
          <a:p>
            <a:pPr marL="990600" lvl="1" indent="-533400" eaLnBrk="1" hangingPunct="1">
              <a:defRPr/>
            </a:pPr>
            <a:r>
              <a:rPr lang="en-US" sz="3200" smtClean="0"/>
              <a:t>If the disorder is recessive, neither parent has to have the disorder because they can be heterozygous.</a:t>
            </a:r>
          </a:p>
        </p:txBody>
      </p:sp>
    </p:spTree>
    <p:extLst>
      <p:ext uri="{BB962C8B-B14F-4D97-AF65-F5344CB8AC3E}">
        <p14:creationId xmlns:p14="http://schemas.microsoft.com/office/powerpoint/2010/main" val="98807214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mtClean="0"/>
              <a:t>Example of Pedigree Charts</a:t>
            </a:r>
          </a:p>
        </p:txBody>
      </p:sp>
      <p:sp>
        <p:nvSpPr>
          <p:cNvPr id="26627" name="Rectangle 3"/>
          <p:cNvSpPr>
            <a:spLocks noGrp="1" noChangeArrowheads="1"/>
          </p:cNvSpPr>
          <p:nvPr>
            <p:ph type="body" idx="1"/>
          </p:nvPr>
        </p:nvSpPr>
        <p:spPr/>
        <p:txBody>
          <a:bodyPr/>
          <a:lstStyle/>
          <a:p>
            <a:pPr eaLnBrk="1" hangingPunct="1">
              <a:defRPr/>
            </a:pPr>
            <a:r>
              <a:rPr lang="en-US" smtClean="0"/>
              <a:t>Dominant or Recessive?</a:t>
            </a:r>
          </a:p>
          <a:p>
            <a:pPr eaLnBrk="1" hangingPunct="1">
              <a:defRPr/>
            </a:pPr>
            <a:endParaRPr lang="en-US" smtClean="0"/>
          </a:p>
        </p:txBody>
      </p:sp>
      <p:sp>
        <p:nvSpPr>
          <p:cNvPr id="16410" name="Rectangle 7"/>
          <p:cNvSpPr>
            <a:spLocks noChangeArrowheads="1"/>
          </p:cNvSpPr>
          <p:nvPr/>
        </p:nvSpPr>
        <p:spPr bwMode="auto">
          <a:xfrm>
            <a:off x="2514600" y="2590800"/>
            <a:ext cx="457200" cy="533400"/>
          </a:xfrm>
          <a:prstGeom prst="rect">
            <a:avLst/>
          </a:prstGeom>
          <a:solidFill>
            <a:srgbClr val="000000"/>
          </a:solidFill>
          <a:ln w="9525">
            <a:solidFill>
              <a:srgbClr val="000000"/>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6411" name="Rectangle 8"/>
          <p:cNvSpPr>
            <a:spLocks noChangeArrowheads="1"/>
          </p:cNvSpPr>
          <p:nvPr/>
        </p:nvSpPr>
        <p:spPr bwMode="auto">
          <a:xfrm>
            <a:off x="6553200" y="26670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6412" name="Rectangle 9"/>
          <p:cNvSpPr>
            <a:spLocks noChangeArrowheads="1"/>
          </p:cNvSpPr>
          <p:nvPr/>
        </p:nvSpPr>
        <p:spPr bwMode="auto">
          <a:xfrm>
            <a:off x="2209800" y="38100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6413" name="Rectangle 10"/>
          <p:cNvSpPr>
            <a:spLocks noChangeArrowheads="1"/>
          </p:cNvSpPr>
          <p:nvPr/>
        </p:nvSpPr>
        <p:spPr bwMode="auto">
          <a:xfrm>
            <a:off x="6705600" y="38100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6414" name="Rectangle 11"/>
          <p:cNvSpPr>
            <a:spLocks noChangeArrowheads="1"/>
          </p:cNvSpPr>
          <p:nvPr/>
        </p:nvSpPr>
        <p:spPr bwMode="auto">
          <a:xfrm>
            <a:off x="4343400" y="4800600"/>
            <a:ext cx="457200" cy="5334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6415" name="Rectangle 12"/>
          <p:cNvSpPr>
            <a:spLocks noChangeArrowheads="1"/>
          </p:cNvSpPr>
          <p:nvPr/>
        </p:nvSpPr>
        <p:spPr bwMode="auto">
          <a:xfrm>
            <a:off x="3581400" y="48006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6416" name="Rectangle 13"/>
          <p:cNvSpPr>
            <a:spLocks noChangeArrowheads="1"/>
          </p:cNvSpPr>
          <p:nvPr/>
        </p:nvSpPr>
        <p:spPr bwMode="auto">
          <a:xfrm>
            <a:off x="4953000" y="3886200"/>
            <a:ext cx="457200" cy="5334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6417" name="Oval 14"/>
          <p:cNvSpPr>
            <a:spLocks noChangeArrowheads="1"/>
          </p:cNvSpPr>
          <p:nvPr/>
        </p:nvSpPr>
        <p:spPr bwMode="auto">
          <a:xfrm>
            <a:off x="3505200" y="2590800"/>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6418" name="Oval 15"/>
          <p:cNvSpPr>
            <a:spLocks noChangeArrowheads="1"/>
          </p:cNvSpPr>
          <p:nvPr/>
        </p:nvSpPr>
        <p:spPr bwMode="auto">
          <a:xfrm>
            <a:off x="3733800" y="3810000"/>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6419" name="Oval 16"/>
          <p:cNvSpPr>
            <a:spLocks noChangeArrowheads="1"/>
          </p:cNvSpPr>
          <p:nvPr/>
        </p:nvSpPr>
        <p:spPr bwMode="auto">
          <a:xfrm>
            <a:off x="5181600" y="2667000"/>
            <a:ext cx="533400" cy="533400"/>
          </a:xfrm>
          <a:prstGeom prst="ellipse">
            <a:avLst/>
          </a:prstGeom>
          <a:solidFill>
            <a:srgbClr val="0000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6420" name="Oval 17"/>
          <p:cNvSpPr>
            <a:spLocks noChangeArrowheads="1"/>
          </p:cNvSpPr>
          <p:nvPr/>
        </p:nvSpPr>
        <p:spPr bwMode="auto">
          <a:xfrm>
            <a:off x="5105400" y="4800600"/>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6421" name="Oval 18"/>
          <p:cNvSpPr>
            <a:spLocks noChangeArrowheads="1"/>
          </p:cNvSpPr>
          <p:nvPr/>
        </p:nvSpPr>
        <p:spPr bwMode="auto">
          <a:xfrm>
            <a:off x="5867400" y="3810000"/>
            <a:ext cx="533400" cy="533400"/>
          </a:xfrm>
          <a:prstGeom prst="ellipse">
            <a:avLst/>
          </a:prstGeom>
          <a:solidFill>
            <a:srgbClr val="0000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6422" name="Oval 19"/>
          <p:cNvSpPr>
            <a:spLocks noChangeArrowheads="1"/>
          </p:cNvSpPr>
          <p:nvPr/>
        </p:nvSpPr>
        <p:spPr bwMode="auto">
          <a:xfrm>
            <a:off x="2971800" y="3810000"/>
            <a:ext cx="533400" cy="533400"/>
          </a:xfrm>
          <a:prstGeom prst="ellipse">
            <a:avLst/>
          </a:prstGeom>
          <a:solidFill>
            <a:srgbClr val="0000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6393" name="Line 21"/>
          <p:cNvSpPr>
            <a:spLocks noChangeShapeType="1"/>
          </p:cNvSpPr>
          <p:nvPr/>
        </p:nvSpPr>
        <p:spPr bwMode="auto">
          <a:xfrm>
            <a:off x="2971800" y="28956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4" name="Line 22"/>
          <p:cNvSpPr>
            <a:spLocks noChangeShapeType="1"/>
          </p:cNvSpPr>
          <p:nvPr/>
        </p:nvSpPr>
        <p:spPr bwMode="auto">
          <a:xfrm>
            <a:off x="3200400" y="28956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5" name="Line 23"/>
          <p:cNvSpPr>
            <a:spLocks noChangeShapeType="1"/>
          </p:cNvSpPr>
          <p:nvPr/>
        </p:nvSpPr>
        <p:spPr bwMode="auto">
          <a:xfrm>
            <a:off x="2438400" y="35052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6" name="Line 24"/>
          <p:cNvSpPr>
            <a:spLocks noChangeShapeType="1"/>
          </p:cNvSpPr>
          <p:nvPr/>
        </p:nvSpPr>
        <p:spPr bwMode="auto">
          <a:xfrm>
            <a:off x="69342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7" name="Line 25"/>
          <p:cNvSpPr>
            <a:spLocks noChangeShapeType="1"/>
          </p:cNvSpPr>
          <p:nvPr/>
        </p:nvSpPr>
        <p:spPr bwMode="auto">
          <a:xfrm>
            <a:off x="39624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8" name="Line 26"/>
          <p:cNvSpPr>
            <a:spLocks noChangeShapeType="1"/>
          </p:cNvSpPr>
          <p:nvPr/>
        </p:nvSpPr>
        <p:spPr bwMode="auto">
          <a:xfrm>
            <a:off x="32004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9" name="Line 27"/>
          <p:cNvSpPr>
            <a:spLocks noChangeShapeType="1"/>
          </p:cNvSpPr>
          <p:nvPr/>
        </p:nvSpPr>
        <p:spPr bwMode="auto">
          <a:xfrm>
            <a:off x="4267200" y="41148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0" name="Line 28"/>
          <p:cNvSpPr>
            <a:spLocks noChangeShapeType="1"/>
          </p:cNvSpPr>
          <p:nvPr/>
        </p:nvSpPr>
        <p:spPr bwMode="auto">
          <a:xfrm>
            <a:off x="4572000" y="4114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1" name="Line 29"/>
          <p:cNvSpPr>
            <a:spLocks noChangeShapeType="1"/>
          </p:cNvSpPr>
          <p:nvPr/>
        </p:nvSpPr>
        <p:spPr bwMode="auto">
          <a:xfrm>
            <a:off x="3810000" y="4495800"/>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2" name="Line 30"/>
          <p:cNvSpPr>
            <a:spLocks noChangeShapeType="1"/>
          </p:cNvSpPr>
          <p:nvPr/>
        </p:nvSpPr>
        <p:spPr bwMode="auto">
          <a:xfrm>
            <a:off x="5410200" y="4495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3" name="Line 31"/>
          <p:cNvSpPr>
            <a:spLocks noChangeShapeType="1"/>
          </p:cNvSpPr>
          <p:nvPr/>
        </p:nvSpPr>
        <p:spPr bwMode="auto">
          <a:xfrm>
            <a:off x="4572000" y="4495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4" name="Line 32"/>
          <p:cNvSpPr>
            <a:spLocks noChangeShapeType="1"/>
          </p:cNvSpPr>
          <p:nvPr/>
        </p:nvSpPr>
        <p:spPr bwMode="auto">
          <a:xfrm>
            <a:off x="3810000" y="4495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5" name="Line 33"/>
          <p:cNvSpPr>
            <a:spLocks noChangeShapeType="1"/>
          </p:cNvSpPr>
          <p:nvPr/>
        </p:nvSpPr>
        <p:spPr bwMode="auto">
          <a:xfrm>
            <a:off x="60960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6" name="Line 34"/>
          <p:cNvSpPr>
            <a:spLocks noChangeShapeType="1"/>
          </p:cNvSpPr>
          <p:nvPr/>
        </p:nvSpPr>
        <p:spPr bwMode="auto">
          <a:xfrm>
            <a:off x="5181600" y="3581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7" name="Line 35"/>
          <p:cNvSpPr>
            <a:spLocks noChangeShapeType="1"/>
          </p:cNvSpPr>
          <p:nvPr/>
        </p:nvSpPr>
        <p:spPr bwMode="auto">
          <a:xfrm>
            <a:off x="5181600" y="3505200"/>
            <a:ext cx="175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8" name="Line 36"/>
          <p:cNvSpPr>
            <a:spLocks noChangeShapeType="1"/>
          </p:cNvSpPr>
          <p:nvPr/>
        </p:nvSpPr>
        <p:spPr bwMode="auto">
          <a:xfrm>
            <a:off x="6096000" y="29718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09" name="Line 37"/>
          <p:cNvSpPr>
            <a:spLocks noChangeShapeType="1"/>
          </p:cNvSpPr>
          <p:nvPr/>
        </p:nvSpPr>
        <p:spPr bwMode="auto">
          <a:xfrm>
            <a:off x="5715000" y="289560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0" name="Line 38"/>
          <p:cNvSpPr>
            <a:spLocks noChangeShapeType="1"/>
          </p:cNvSpPr>
          <p:nvPr/>
        </p:nvSpPr>
        <p:spPr bwMode="auto">
          <a:xfrm>
            <a:off x="2438400" y="3505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16204199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dirty="0" smtClean="0"/>
              <a:t>Answer: Dominant</a:t>
            </a:r>
            <a:endParaRPr lang="en-US" dirty="0" smtClean="0"/>
          </a:p>
        </p:txBody>
      </p:sp>
      <p:sp>
        <p:nvSpPr>
          <p:cNvPr id="17434" name="Rectangle 7"/>
          <p:cNvSpPr>
            <a:spLocks noChangeArrowheads="1"/>
          </p:cNvSpPr>
          <p:nvPr/>
        </p:nvSpPr>
        <p:spPr bwMode="auto">
          <a:xfrm>
            <a:off x="2514600" y="2590800"/>
            <a:ext cx="457200" cy="533400"/>
          </a:xfrm>
          <a:prstGeom prst="rect">
            <a:avLst/>
          </a:prstGeom>
          <a:solidFill>
            <a:srgbClr val="000000"/>
          </a:solidFill>
          <a:ln w="9525">
            <a:solidFill>
              <a:srgbClr val="000000"/>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7435" name="Rectangle 8"/>
          <p:cNvSpPr>
            <a:spLocks noChangeArrowheads="1"/>
          </p:cNvSpPr>
          <p:nvPr/>
        </p:nvSpPr>
        <p:spPr bwMode="auto">
          <a:xfrm>
            <a:off x="6553200" y="26670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7436" name="Rectangle 9"/>
          <p:cNvSpPr>
            <a:spLocks noChangeArrowheads="1"/>
          </p:cNvSpPr>
          <p:nvPr/>
        </p:nvSpPr>
        <p:spPr bwMode="auto">
          <a:xfrm>
            <a:off x="2209800" y="38100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7437" name="Rectangle 10"/>
          <p:cNvSpPr>
            <a:spLocks noChangeArrowheads="1"/>
          </p:cNvSpPr>
          <p:nvPr/>
        </p:nvSpPr>
        <p:spPr bwMode="auto">
          <a:xfrm>
            <a:off x="6705600" y="38100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7438" name="Rectangle 11"/>
          <p:cNvSpPr>
            <a:spLocks noChangeArrowheads="1"/>
          </p:cNvSpPr>
          <p:nvPr/>
        </p:nvSpPr>
        <p:spPr bwMode="auto">
          <a:xfrm>
            <a:off x="4343400" y="4800600"/>
            <a:ext cx="457200" cy="5334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7439" name="Rectangle 12"/>
          <p:cNvSpPr>
            <a:spLocks noChangeArrowheads="1"/>
          </p:cNvSpPr>
          <p:nvPr/>
        </p:nvSpPr>
        <p:spPr bwMode="auto">
          <a:xfrm>
            <a:off x="3581400" y="48006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7440" name="Rectangle 13"/>
          <p:cNvSpPr>
            <a:spLocks noChangeArrowheads="1"/>
          </p:cNvSpPr>
          <p:nvPr/>
        </p:nvSpPr>
        <p:spPr bwMode="auto">
          <a:xfrm>
            <a:off x="4953000" y="3886200"/>
            <a:ext cx="457200" cy="5334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7441" name="Oval 14"/>
          <p:cNvSpPr>
            <a:spLocks noChangeArrowheads="1"/>
          </p:cNvSpPr>
          <p:nvPr/>
        </p:nvSpPr>
        <p:spPr bwMode="auto">
          <a:xfrm>
            <a:off x="3505200" y="2590800"/>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7442" name="Oval 15"/>
          <p:cNvSpPr>
            <a:spLocks noChangeArrowheads="1"/>
          </p:cNvSpPr>
          <p:nvPr/>
        </p:nvSpPr>
        <p:spPr bwMode="auto">
          <a:xfrm>
            <a:off x="3733800" y="3810000"/>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7443" name="Oval 16"/>
          <p:cNvSpPr>
            <a:spLocks noChangeArrowheads="1"/>
          </p:cNvSpPr>
          <p:nvPr/>
        </p:nvSpPr>
        <p:spPr bwMode="auto">
          <a:xfrm>
            <a:off x="5181600" y="2667000"/>
            <a:ext cx="533400" cy="533400"/>
          </a:xfrm>
          <a:prstGeom prst="ellipse">
            <a:avLst/>
          </a:prstGeom>
          <a:solidFill>
            <a:srgbClr val="0000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7444" name="Oval 17"/>
          <p:cNvSpPr>
            <a:spLocks noChangeArrowheads="1"/>
          </p:cNvSpPr>
          <p:nvPr/>
        </p:nvSpPr>
        <p:spPr bwMode="auto">
          <a:xfrm>
            <a:off x="5105400" y="4800600"/>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7445" name="Oval 18"/>
          <p:cNvSpPr>
            <a:spLocks noChangeArrowheads="1"/>
          </p:cNvSpPr>
          <p:nvPr/>
        </p:nvSpPr>
        <p:spPr bwMode="auto">
          <a:xfrm>
            <a:off x="5867400" y="3810000"/>
            <a:ext cx="533400" cy="533400"/>
          </a:xfrm>
          <a:prstGeom prst="ellipse">
            <a:avLst/>
          </a:prstGeom>
          <a:solidFill>
            <a:srgbClr val="0000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7446" name="Oval 19"/>
          <p:cNvSpPr>
            <a:spLocks noChangeArrowheads="1"/>
          </p:cNvSpPr>
          <p:nvPr/>
        </p:nvSpPr>
        <p:spPr bwMode="auto">
          <a:xfrm>
            <a:off x="2971800" y="3810000"/>
            <a:ext cx="533400" cy="533400"/>
          </a:xfrm>
          <a:prstGeom prst="ellipse">
            <a:avLst/>
          </a:prstGeom>
          <a:solidFill>
            <a:srgbClr val="0000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7417" name="Line 21"/>
          <p:cNvSpPr>
            <a:spLocks noChangeShapeType="1"/>
          </p:cNvSpPr>
          <p:nvPr/>
        </p:nvSpPr>
        <p:spPr bwMode="auto">
          <a:xfrm>
            <a:off x="2971800" y="28956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8" name="Line 22"/>
          <p:cNvSpPr>
            <a:spLocks noChangeShapeType="1"/>
          </p:cNvSpPr>
          <p:nvPr/>
        </p:nvSpPr>
        <p:spPr bwMode="auto">
          <a:xfrm>
            <a:off x="3200400" y="28956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9" name="Line 23"/>
          <p:cNvSpPr>
            <a:spLocks noChangeShapeType="1"/>
          </p:cNvSpPr>
          <p:nvPr/>
        </p:nvSpPr>
        <p:spPr bwMode="auto">
          <a:xfrm>
            <a:off x="2438400" y="35052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0" name="Line 24"/>
          <p:cNvSpPr>
            <a:spLocks noChangeShapeType="1"/>
          </p:cNvSpPr>
          <p:nvPr/>
        </p:nvSpPr>
        <p:spPr bwMode="auto">
          <a:xfrm>
            <a:off x="69342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1" name="Line 25"/>
          <p:cNvSpPr>
            <a:spLocks noChangeShapeType="1"/>
          </p:cNvSpPr>
          <p:nvPr/>
        </p:nvSpPr>
        <p:spPr bwMode="auto">
          <a:xfrm>
            <a:off x="39624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2" name="Line 26"/>
          <p:cNvSpPr>
            <a:spLocks noChangeShapeType="1"/>
          </p:cNvSpPr>
          <p:nvPr/>
        </p:nvSpPr>
        <p:spPr bwMode="auto">
          <a:xfrm>
            <a:off x="32004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3" name="Line 27"/>
          <p:cNvSpPr>
            <a:spLocks noChangeShapeType="1"/>
          </p:cNvSpPr>
          <p:nvPr/>
        </p:nvSpPr>
        <p:spPr bwMode="auto">
          <a:xfrm>
            <a:off x="4267200" y="41148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4" name="Line 28"/>
          <p:cNvSpPr>
            <a:spLocks noChangeShapeType="1"/>
          </p:cNvSpPr>
          <p:nvPr/>
        </p:nvSpPr>
        <p:spPr bwMode="auto">
          <a:xfrm>
            <a:off x="4572000" y="4114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5" name="Line 29"/>
          <p:cNvSpPr>
            <a:spLocks noChangeShapeType="1"/>
          </p:cNvSpPr>
          <p:nvPr/>
        </p:nvSpPr>
        <p:spPr bwMode="auto">
          <a:xfrm>
            <a:off x="3810000" y="4495800"/>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6" name="Line 30"/>
          <p:cNvSpPr>
            <a:spLocks noChangeShapeType="1"/>
          </p:cNvSpPr>
          <p:nvPr/>
        </p:nvSpPr>
        <p:spPr bwMode="auto">
          <a:xfrm>
            <a:off x="5410200" y="4495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7" name="Line 31"/>
          <p:cNvSpPr>
            <a:spLocks noChangeShapeType="1"/>
          </p:cNvSpPr>
          <p:nvPr/>
        </p:nvSpPr>
        <p:spPr bwMode="auto">
          <a:xfrm>
            <a:off x="4572000" y="4495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8" name="Line 32"/>
          <p:cNvSpPr>
            <a:spLocks noChangeShapeType="1"/>
          </p:cNvSpPr>
          <p:nvPr/>
        </p:nvSpPr>
        <p:spPr bwMode="auto">
          <a:xfrm>
            <a:off x="3810000" y="4495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9" name="Line 33"/>
          <p:cNvSpPr>
            <a:spLocks noChangeShapeType="1"/>
          </p:cNvSpPr>
          <p:nvPr/>
        </p:nvSpPr>
        <p:spPr bwMode="auto">
          <a:xfrm>
            <a:off x="60960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0" name="Line 34"/>
          <p:cNvSpPr>
            <a:spLocks noChangeShapeType="1"/>
          </p:cNvSpPr>
          <p:nvPr/>
        </p:nvSpPr>
        <p:spPr bwMode="auto">
          <a:xfrm>
            <a:off x="5181600" y="3581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1" name="Line 35"/>
          <p:cNvSpPr>
            <a:spLocks noChangeShapeType="1"/>
          </p:cNvSpPr>
          <p:nvPr/>
        </p:nvSpPr>
        <p:spPr bwMode="auto">
          <a:xfrm>
            <a:off x="5181600" y="3505200"/>
            <a:ext cx="175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2" name="Line 36"/>
          <p:cNvSpPr>
            <a:spLocks noChangeShapeType="1"/>
          </p:cNvSpPr>
          <p:nvPr/>
        </p:nvSpPr>
        <p:spPr bwMode="auto">
          <a:xfrm>
            <a:off x="6096000" y="29718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3" name="Line 37"/>
          <p:cNvSpPr>
            <a:spLocks noChangeShapeType="1"/>
          </p:cNvSpPr>
          <p:nvPr/>
        </p:nvSpPr>
        <p:spPr bwMode="auto">
          <a:xfrm>
            <a:off x="5715000" y="289560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4" name="Line 38"/>
          <p:cNvSpPr>
            <a:spLocks noChangeShapeType="1"/>
          </p:cNvSpPr>
          <p:nvPr/>
        </p:nvSpPr>
        <p:spPr bwMode="auto">
          <a:xfrm>
            <a:off x="2438400" y="3505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95677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smtClean="0"/>
              <a:t>Example of Pedigree Charts</a:t>
            </a:r>
          </a:p>
        </p:txBody>
      </p:sp>
      <p:sp>
        <p:nvSpPr>
          <p:cNvPr id="61443" name="Rectangle 3"/>
          <p:cNvSpPr>
            <a:spLocks noGrp="1" noChangeArrowheads="1"/>
          </p:cNvSpPr>
          <p:nvPr>
            <p:ph type="body" idx="1"/>
          </p:nvPr>
        </p:nvSpPr>
        <p:spPr/>
        <p:txBody>
          <a:bodyPr/>
          <a:lstStyle/>
          <a:p>
            <a:pPr eaLnBrk="1" hangingPunct="1">
              <a:defRPr/>
            </a:pPr>
            <a:r>
              <a:rPr lang="en-US" smtClean="0"/>
              <a:t>Dominant or Recessive?</a:t>
            </a:r>
          </a:p>
        </p:txBody>
      </p:sp>
      <p:sp>
        <p:nvSpPr>
          <p:cNvPr id="18457" name="Rectangle 7"/>
          <p:cNvSpPr>
            <a:spLocks noChangeArrowheads="1"/>
          </p:cNvSpPr>
          <p:nvPr/>
        </p:nvSpPr>
        <p:spPr bwMode="auto">
          <a:xfrm>
            <a:off x="2514600" y="25908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endParaRPr lang="en-US" altLang="en-US">
              <a:latin typeface="Arial" panose="020B0604020202020204" pitchFamily="34" charset="0"/>
            </a:endParaRPr>
          </a:p>
        </p:txBody>
      </p:sp>
      <p:sp>
        <p:nvSpPr>
          <p:cNvPr id="18458" name="Rectangle 8"/>
          <p:cNvSpPr>
            <a:spLocks noChangeArrowheads="1"/>
          </p:cNvSpPr>
          <p:nvPr/>
        </p:nvSpPr>
        <p:spPr bwMode="auto">
          <a:xfrm>
            <a:off x="6553200" y="26670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8459" name="Rectangle 9"/>
          <p:cNvSpPr>
            <a:spLocks noChangeArrowheads="1"/>
          </p:cNvSpPr>
          <p:nvPr/>
        </p:nvSpPr>
        <p:spPr bwMode="auto">
          <a:xfrm>
            <a:off x="2209800" y="38100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8460" name="Rectangle 10"/>
          <p:cNvSpPr>
            <a:spLocks noChangeArrowheads="1"/>
          </p:cNvSpPr>
          <p:nvPr/>
        </p:nvSpPr>
        <p:spPr bwMode="auto">
          <a:xfrm>
            <a:off x="6705600" y="38100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8461" name="Rectangle 11"/>
          <p:cNvSpPr>
            <a:spLocks noChangeArrowheads="1"/>
          </p:cNvSpPr>
          <p:nvPr/>
        </p:nvSpPr>
        <p:spPr bwMode="auto">
          <a:xfrm>
            <a:off x="4343400" y="4800600"/>
            <a:ext cx="457200" cy="5334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8462" name="Rectangle 12"/>
          <p:cNvSpPr>
            <a:spLocks noChangeArrowheads="1"/>
          </p:cNvSpPr>
          <p:nvPr/>
        </p:nvSpPr>
        <p:spPr bwMode="auto">
          <a:xfrm>
            <a:off x="3581400" y="48006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8463" name="Rectangle 13"/>
          <p:cNvSpPr>
            <a:spLocks noChangeArrowheads="1"/>
          </p:cNvSpPr>
          <p:nvPr/>
        </p:nvSpPr>
        <p:spPr bwMode="auto">
          <a:xfrm>
            <a:off x="4953000" y="3886200"/>
            <a:ext cx="457200" cy="5334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8464" name="Oval 14"/>
          <p:cNvSpPr>
            <a:spLocks noChangeArrowheads="1"/>
          </p:cNvSpPr>
          <p:nvPr/>
        </p:nvSpPr>
        <p:spPr bwMode="auto">
          <a:xfrm>
            <a:off x="3505200" y="2590800"/>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8465" name="Oval 15"/>
          <p:cNvSpPr>
            <a:spLocks noChangeArrowheads="1"/>
          </p:cNvSpPr>
          <p:nvPr/>
        </p:nvSpPr>
        <p:spPr bwMode="auto">
          <a:xfrm>
            <a:off x="3733800" y="3810000"/>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8466" name="Oval 16"/>
          <p:cNvSpPr>
            <a:spLocks noChangeArrowheads="1"/>
          </p:cNvSpPr>
          <p:nvPr/>
        </p:nvSpPr>
        <p:spPr bwMode="auto">
          <a:xfrm>
            <a:off x="5181600" y="2667000"/>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8467" name="Oval 17"/>
          <p:cNvSpPr>
            <a:spLocks noChangeArrowheads="1"/>
          </p:cNvSpPr>
          <p:nvPr/>
        </p:nvSpPr>
        <p:spPr bwMode="auto">
          <a:xfrm>
            <a:off x="5105400" y="4800600"/>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8468" name="Oval 18"/>
          <p:cNvSpPr>
            <a:spLocks noChangeArrowheads="1"/>
          </p:cNvSpPr>
          <p:nvPr/>
        </p:nvSpPr>
        <p:spPr bwMode="auto">
          <a:xfrm>
            <a:off x="5867400" y="3810000"/>
            <a:ext cx="533400" cy="533400"/>
          </a:xfrm>
          <a:prstGeom prst="ellipse">
            <a:avLst/>
          </a:prstGeom>
          <a:solidFill>
            <a:srgbClr val="0000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8469" name="Oval 19"/>
          <p:cNvSpPr>
            <a:spLocks noChangeArrowheads="1"/>
          </p:cNvSpPr>
          <p:nvPr/>
        </p:nvSpPr>
        <p:spPr bwMode="auto">
          <a:xfrm>
            <a:off x="2971800" y="3810000"/>
            <a:ext cx="533400" cy="533400"/>
          </a:xfrm>
          <a:prstGeom prst="ellipse">
            <a:avLst/>
          </a:prstGeom>
          <a:solidFill>
            <a:srgbClr val="0000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8440" name="Line 21"/>
          <p:cNvSpPr>
            <a:spLocks noChangeShapeType="1"/>
          </p:cNvSpPr>
          <p:nvPr/>
        </p:nvSpPr>
        <p:spPr bwMode="auto">
          <a:xfrm>
            <a:off x="2971800" y="28956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 name="Line 22"/>
          <p:cNvSpPr>
            <a:spLocks noChangeShapeType="1"/>
          </p:cNvSpPr>
          <p:nvPr/>
        </p:nvSpPr>
        <p:spPr bwMode="auto">
          <a:xfrm>
            <a:off x="3200400" y="28956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 name="Line 23"/>
          <p:cNvSpPr>
            <a:spLocks noChangeShapeType="1"/>
          </p:cNvSpPr>
          <p:nvPr/>
        </p:nvSpPr>
        <p:spPr bwMode="auto">
          <a:xfrm>
            <a:off x="2438400" y="35052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 name="Line 24"/>
          <p:cNvSpPr>
            <a:spLocks noChangeShapeType="1"/>
          </p:cNvSpPr>
          <p:nvPr/>
        </p:nvSpPr>
        <p:spPr bwMode="auto">
          <a:xfrm>
            <a:off x="69342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 name="Line 25"/>
          <p:cNvSpPr>
            <a:spLocks noChangeShapeType="1"/>
          </p:cNvSpPr>
          <p:nvPr/>
        </p:nvSpPr>
        <p:spPr bwMode="auto">
          <a:xfrm>
            <a:off x="39624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 name="Line 26"/>
          <p:cNvSpPr>
            <a:spLocks noChangeShapeType="1"/>
          </p:cNvSpPr>
          <p:nvPr/>
        </p:nvSpPr>
        <p:spPr bwMode="auto">
          <a:xfrm>
            <a:off x="32004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 name="Line 27"/>
          <p:cNvSpPr>
            <a:spLocks noChangeShapeType="1"/>
          </p:cNvSpPr>
          <p:nvPr/>
        </p:nvSpPr>
        <p:spPr bwMode="auto">
          <a:xfrm>
            <a:off x="4267200" y="41148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 name="Line 28"/>
          <p:cNvSpPr>
            <a:spLocks noChangeShapeType="1"/>
          </p:cNvSpPr>
          <p:nvPr/>
        </p:nvSpPr>
        <p:spPr bwMode="auto">
          <a:xfrm>
            <a:off x="4572000" y="4114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 name="Line 29"/>
          <p:cNvSpPr>
            <a:spLocks noChangeShapeType="1"/>
          </p:cNvSpPr>
          <p:nvPr/>
        </p:nvSpPr>
        <p:spPr bwMode="auto">
          <a:xfrm>
            <a:off x="3810000" y="4495800"/>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 name="Line 30"/>
          <p:cNvSpPr>
            <a:spLocks noChangeShapeType="1"/>
          </p:cNvSpPr>
          <p:nvPr/>
        </p:nvSpPr>
        <p:spPr bwMode="auto">
          <a:xfrm>
            <a:off x="5410200" y="4495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 name="Line 31"/>
          <p:cNvSpPr>
            <a:spLocks noChangeShapeType="1"/>
          </p:cNvSpPr>
          <p:nvPr/>
        </p:nvSpPr>
        <p:spPr bwMode="auto">
          <a:xfrm>
            <a:off x="4572000" y="4495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1" name="Line 32"/>
          <p:cNvSpPr>
            <a:spLocks noChangeShapeType="1"/>
          </p:cNvSpPr>
          <p:nvPr/>
        </p:nvSpPr>
        <p:spPr bwMode="auto">
          <a:xfrm>
            <a:off x="3810000" y="4495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2" name="Line 33"/>
          <p:cNvSpPr>
            <a:spLocks noChangeShapeType="1"/>
          </p:cNvSpPr>
          <p:nvPr/>
        </p:nvSpPr>
        <p:spPr bwMode="auto">
          <a:xfrm>
            <a:off x="60960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3" name="Line 34"/>
          <p:cNvSpPr>
            <a:spLocks noChangeShapeType="1"/>
          </p:cNvSpPr>
          <p:nvPr/>
        </p:nvSpPr>
        <p:spPr bwMode="auto">
          <a:xfrm>
            <a:off x="5181600" y="3581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4" name="Line 35"/>
          <p:cNvSpPr>
            <a:spLocks noChangeShapeType="1"/>
          </p:cNvSpPr>
          <p:nvPr/>
        </p:nvSpPr>
        <p:spPr bwMode="auto">
          <a:xfrm>
            <a:off x="5160818" y="3546764"/>
            <a:ext cx="175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5" name="Line 36"/>
          <p:cNvSpPr>
            <a:spLocks noChangeShapeType="1"/>
          </p:cNvSpPr>
          <p:nvPr/>
        </p:nvSpPr>
        <p:spPr bwMode="auto">
          <a:xfrm>
            <a:off x="6096000" y="29718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6" name="Line 37"/>
          <p:cNvSpPr>
            <a:spLocks noChangeShapeType="1"/>
          </p:cNvSpPr>
          <p:nvPr/>
        </p:nvSpPr>
        <p:spPr bwMode="auto">
          <a:xfrm>
            <a:off x="5715000" y="289560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7" name="Line 38"/>
          <p:cNvSpPr>
            <a:spLocks noChangeShapeType="1"/>
          </p:cNvSpPr>
          <p:nvPr/>
        </p:nvSpPr>
        <p:spPr bwMode="auto">
          <a:xfrm>
            <a:off x="2438400" y="35052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824390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 and Alleles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014591"/>
              </p:ext>
            </p:extLst>
          </p:nvPr>
        </p:nvGraphicFramePr>
        <p:xfrm>
          <a:off x="822325" y="1846263"/>
          <a:ext cx="7543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701280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dirty="0" smtClean="0"/>
              <a:t>Answer: Recessive</a:t>
            </a:r>
            <a:endParaRPr lang="en-US" dirty="0" smtClean="0"/>
          </a:p>
        </p:txBody>
      </p:sp>
      <p:sp>
        <p:nvSpPr>
          <p:cNvPr id="19481" name="Rectangle 6"/>
          <p:cNvSpPr>
            <a:spLocks noChangeArrowheads="1"/>
          </p:cNvSpPr>
          <p:nvPr/>
        </p:nvSpPr>
        <p:spPr bwMode="auto">
          <a:xfrm>
            <a:off x="2514600" y="25908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endParaRPr lang="en-US" altLang="en-US">
              <a:latin typeface="Arial" panose="020B0604020202020204" pitchFamily="34" charset="0"/>
            </a:endParaRPr>
          </a:p>
        </p:txBody>
      </p:sp>
      <p:sp>
        <p:nvSpPr>
          <p:cNvPr id="19482" name="Rectangle 7"/>
          <p:cNvSpPr>
            <a:spLocks noChangeArrowheads="1"/>
          </p:cNvSpPr>
          <p:nvPr/>
        </p:nvSpPr>
        <p:spPr bwMode="auto">
          <a:xfrm>
            <a:off x="6553200" y="26670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9483" name="Rectangle 8"/>
          <p:cNvSpPr>
            <a:spLocks noChangeArrowheads="1"/>
          </p:cNvSpPr>
          <p:nvPr/>
        </p:nvSpPr>
        <p:spPr bwMode="auto">
          <a:xfrm>
            <a:off x="2209800" y="38100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9484" name="Rectangle 9"/>
          <p:cNvSpPr>
            <a:spLocks noChangeArrowheads="1"/>
          </p:cNvSpPr>
          <p:nvPr/>
        </p:nvSpPr>
        <p:spPr bwMode="auto">
          <a:xfrm>
            <a:off x="6705600" y="38100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9485" name="Rectangle 10"/>
          <p:cNvSpPr>
            <a:spLocks noChangeArrowheads="1"/>
          </p:cNvSpPr>
          <p:nvPr/>
        </p:nvSpPr>
        <p:spPr bwMode="auto">
          <a:xfrm>
            <a:off x="4343400" y="4800600"/>
            <a:ext cx="457200" cy="5334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9486" name="Rectangle 11"/>
          <p:cNvSpPr>
            <a:spLocks noChangeArrowheads="1"/>
          </p:cNvSpPr>
          <p:nvPr/>
        </p:nvSpPr>
        <p:spPr bwMode="auto">
          <a:xfrm>
            <a:off x="3581400" y="4800600"/>
            <a:ext cx="457200" cy="5334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9487" name="Rectangle 12"/>
          <p:cNvSpPr>
            <a:spLocks noChangeArrowheads="1"/>
          </p:cNvSpPr>
          <p:nvPr/>
        </p:nvSpPr>
        <p:spPr bwMode="auto">
          <a:xfrm>
            <a:off x="4953000" y="3886200"/>
            <a:ext cx="457200" cy="533400"/>
          </a:xfrm>
          <a:prstGeom prst="rect">
            <a:avLst/>
          </a:prstGeom>
          <a:solidFill>
            <a:srgbClr val="000000"/>
          </a:solidFill>
          <a:ln w="9525">
            <a:solidFill>
              <a:schemeClr val="tx1"/>
            </a:solidFill>
            <a:miter lim="800000"/>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9488" name="Oval 13"/>
          <p:cNvSpPr>
            <a:spLocks noChangeArrowheads="1"/>
          </p:cNvSpPr>
          <p:nvPr/>
        </p:nvSpPr>
        <p:spPr bwMode="auto">
          <a:xfrm>
            <a:off x="3505200" y="2590800"/>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9489" name="Oval 14"/>
          <p:cNvSpPr>
            <a:spLocks noChangeArrowheads="1"/>
          </p:cNvSpPr>
          <p:nvPr/>
        </p:nvSpPr>
        <p:spPr bwMode="auto">
          <a:xfrm>
            <a:off x="3733800" y="3810000"/>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9490" name="Oval 15"/>
          <p:cNvSpPr>
            <a:spLocks noChangeArrowheads="1"/>
          </p:cNvSpPr>
          <p:nvPr/>
        </p:nvSpPr>
        <p:spPr bwMode="auto">
          <a:xfrm>
            <a:off x="5181600" y="2667000"/>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9491" name="Oval 16"/>
          <p:cNvSpPr>
            <a:spLocks noChangeArrowheads="1"/>
          </p:cNvSpPr>
          <p:nvPr/>
        </p:nvSpPr>
        <p:spPr bwMode="auto">
          <a:xfrm>
            <a:off x="5105400" y="4800600"/>
            <a:ext cx="533400" cy="533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9492" name="Oval 17"/>
          <p:cNvSpPr>
            <a:spLocks noChangeArrowheads="1"/>
          </p:cNvSpPr>
          <p:nvPr/>
        </p:nvSpPr>
        <p:spPr bwMode="auto">
          <a:xfrm>
            <a:off x="5867400" y="3810000"/>
            <a:ext cx="533400" cy="533400"/>
          </a:xfrm>
          <a:prstGeom prst="ellipse">
            <a:avLst/>
          </a:prstGeom>
          <a:solidFill>
            <a:srgbClr val="0000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9493" name="Oval 18"/>
          <p:cNvSpPr>
            <a:spLocks noChangeArrowheads="1"/>
          </p:cNvSpPr>
          <p:nvPr/>
        </p:nvSpPr>
        <p:spPr bwMode="auto">
          <a:xfrm>
            <a:off x="2971800" y="3810000"/>
            <a:ext cx="533400" cy="533400"/>
          </a:xfrm>
          <a:prstGeom prst="ellipse">
            <a:avLst/>
          </a:prstGeom>
          <a:solidFill>
            <a:srgbClr val="000000"/>
          </a:solidFill>
          <a:ln w="9525">
            <a:solidFill>
              <a:schemeClr val="tx1"/>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en-US" altLang="en-US"/>
          </a:p>
        </p:txBody>
      </p:sp>
      <p:sp>
        <p:nvSpPr>
          <p:cNvPr id="19464" name="Line 20"/>
          <p:cNvSpPr>
            <a:spLocks noChangeShapeType="1"/>
          </p:cNvSpPr>
          <p:nvPr/>
        </p:nvSpPr>
        <p:spPr bwMode="auto">
          <a:xfrm>
            <a:off x="2971800" y="28956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5" name="Line 21"/>
          <p:cNvSpPr>
            <a:spLocks noChangeShapeType="1"/>
          </p:cNvSpPr>
          <p:nvPr/>
        </p:nvSpPr>
        <p:spPr bwMode="auto">
          <a:xfrm>
            <a:off x="3200400" y="28956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6" name="Line 22"/>
          <p:cNvSpPr>
            <a:spLocks noChangeShapeType="1"/>
          </p:cNvSpPr>
          <p:nvPr/>
        </p:nvSpPr>
        <p:spPr bwMode="auto">
          <a:xfrm>
            <a:off x="2438400" y="3505200"/>
            <a:ext cx="152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7" name="Line 23"/>
          <p:cNvSpPr>
            <a:spLocks noChangeShapeType="1"/>
          </p:cNvSpPr>
          <p:nvPr/>
        </p:nvSpPr>
        <p:spPr bwMode="auto">
          <a:xfrm>
            <a:off x="69342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8" name="Line 24"/>
          <p:cNvSpPr>
            <a:spLocks noChangeShapeType="1"/>
          </p:cNvSpPr>
          <p:nvPr/>
        </p:nvSpPr>
        <p:spPr bwMode="auto">
          <a:xfrm>
            <a:off x="39624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9" name="Line 25"/>
          <p:cNvSpPr>
            <a:spLocks noChangeShapeType="1"/>
          </p:cNvSpPr>
          <p:nvPr/>
        </p:nvSpPr>
        <p:spPr bwMode="auto">
          <a:xfrm>
            <a:off x="32004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0" name="Line 26"/>
          <p:cNvSpPr>
            <a:spLocks noChangeShapeType="1"/>
          </p:cNvSpPr>
          <p:nvPr/>
        </p:nvSpPr>
        <p:spPr bwMode="auto">
          <a:xfrm>
            <a:off x="4267200" y="41148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1" name="Line 27"/>
          <p:cNvSpPr>
            <a:spLocks noChangeShapeType="1"/>
          </p:cNvSpPr>
          <p:nvPr/>
        </p:nvSpPr>
        <p:spPr bwMode="auto">
          <a:xfrm>
            <a:off x="4572000" y="4114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2" name="Line 28"/>
          <p:cNvSpPr>
            <a:spLocks noChangeShapeType="1"/>
          </p:cNvSpPr>
          <p:nvPr/>
        </p:nvSpPr>
        <p:spPr bwMode="auto">
          <a:xfrm>
            <a:off x="3810000" y="4495800"/>
            <a:ext cx="1600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3" name="Line 29"/>
          <p:cNvSpPr>
            <a:spLocks noChangeShapeType="1"/>
          </p:cNvSpPr>
          <p:nvPr/>
        </p:nvSpPr>
        <p:spPr bwMode="auto">
          <a:xfrm>
            <a:off x="5410200" y="4495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4" name="Line 30"/>
          <p:cNvSpPr>
            <a:spLocks noChangeShapeType="1"/>
          </p:cNvSpPr>
          <p:nvPr/>
        </p:nvSpPr>
        <p:spPr bwMode="auto">
          <a:xfrm>
            <a:off x="4572000" y="4495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5" name="Line 31"/>
          <p:cNvSpPr>
            <a:spLocks noChangeShapeType="1"/>
          </p:cNvSpPr>
          <p:nvPr/>
        </p:nvSpPr>
        <p:spPr bwMode="auto">
          <a:xfrm>
            <a:off x="3810000" y="44958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6" name="Line 32"/>
          <p:cNvSpPr>
            <a:spLocks noChangeShapeType="1"/>
          </p:cNvSpPr>
          <p:nvPr/>
        </p:nvSpPr>
        <p:spPr bwMode="auto">
          <a:xfrm>
            <a:off x="60960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7" name="Line 33"/>
          <p:cNvSpPr>
            <a:spLocks noChangeShapeType="1"/>
          </p:cNvSpPr>
          <p:nvPr/>
        </p:nvSpPr>
        <p:spPr bwMode="auto">
          <a:xfrm>
            <a:off x="5181600" y="3581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8" name="Line 34"/>
          <p:cNvSpPr>
            <a:spLocks noChangeShapeType="1"/>
          </p:cNvSpPr>
          <p:nvPr/>
        </p:nvSpPr>
        <p:spPr bwMode="auto">
          <a:xfrm>
            <a:off x="5181600" y="3505200"/>
            <a:ext cx="1752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9" name="Line 35"/>
          <p:cNvSpPr>
            <a:spLocks noChangeShapeType="1"/>
          </p:cNvSpPr>
          <p:nvPr/>
        </p:nvSpPr>
        <p:spPr bwMode="auto">
          <a:xfrm>
            <a:off x="6096000" y="29718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0" name="Line 36"/>
          <p:cNvSpPr>
            <a:spLocks noChangeShapeType="1"/>
          </p:cNvSpPr>
          <p:nvPr/>
        </p:nvSpPr>
        <p:spPr bwMode="auto">
          <a:xfrm>
            <a:off x="5715000" y="2895600"/>
            <a:ext cx="76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1" name="Line 37"/>
          <p:cNvSpPr>
            <a:spLocks noChangeShapeType="1"/>
          </p:cNvSpPr>
          <p:nvPr/>
        </p:nvSpPr>
        <p:spPr bwMode="auto">
          <a:xfrm>
            <a:off x="2438400" y="3505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12916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fade">
                                      <p:cBhvr>
                                        <p:cTn id="7" dur="5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smtClean="0"/>
              <a:t>Summary</a:t>
            </a:r>
          </a:p>
        </p:txBody>
      </p:sp>
      <p:sp>
        <p:nvSpPr>
          <p:cNvPr id="54275" name="Rectangle 3"/>
          <p:cNvSpPr>
            <a:spLocks noGrp="1" noChangeArrowheads="1"/>
          </p:cNvSpPr>
          <p:nvPr>
            <p:ph type="body" idx="1"/>
          </p:nvPr>
        </p:nvSpPr>
        <p:spPr/>
        <p:txBody>
          <a:bodyPr/>
          <a:lstStyle/>
          <a:p>
            <a:pPr eaLnBrk="1" hangingPunct="1">
              <a:defRPr/>
            </a:pPr>
            <a:r>
              <a:rPr lang="en-US" smtClean="0"/>
              <a:t>Pedigrees are family trees that explain your genetic history.</a:t>
            </a:r>
          </a:p>
          <a:p>
            <a:pPr eaLnBrk="1" hangingPunct="1">
              <a:defRPr/>
            </a:pPr>
            <a:r>
              <a:rPr lang="en-US" smtClean="0"/>
              <a:t>Pedigrees are used to find out the probability of a child having a disorder in a particular family.</a:t>
            </a:r>
          </a:p>
          <a:p>
            <a:pPr eaLnBrk="1" hangingPunct="1">
              <a:defRPr/>
            </a:pPr>
            <a:r>
              <a:rPr lang="en-US" smtClean="0"/>
              <a:t>To begin to interpret a pedigree, determine if the disease or condition is autosomal or X-linked and dominant or recessive.</a:t>
            </a:r>
          </a:p>
        </p:txBody>
      </p:sp>
    </p:spTree>
    <p:extLst>
      <p:ext uri="{BB962C8B-B14F-4D97-AF65-F5344CB8AC3E}">
        <p14:creationId xmlns:p14="http://schemas.microsoft.com/office/powerpoint/2010/main" val="58036722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906087" y="-316069"/>
            <a:ext cx="7543800" cy="1450757"/>
          </a:xfrm>
        </p:spPr>
        <p:txBody>
          <a:bodyPr/>
          <a:lstStyle/>
          <a:p>
            <a:pPr eaLnBrk="1" hangingPunct="1">
              <a:defRPr/>
            </a:pPr>
            <a:r>
              <a:rPr lang="en-US" dirty="0" smtClean="0"/>
              <a:t>Pedigree Chart -Cystic Fibrosis</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534400" cy="50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191257884"/>
      </p:ext>
    </p:extLst>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 y="0"/>
            <a:ext cx="9125972" cy="6858000"/>
          </a:xfrm>
          <a:prstGeom prst="rect">
            <a:avLst/>
          </a:prstGeom>
        </p:spPr>
      </p:pic>
      <p:sp>
        <p:nvSpPr>
          <p:cNvPr id="4" name="TextBox 3"/>
          <p:cNvSpPr txBox="1"/>
          <p:nvPr/>
        </p:nvSpPr>
        <p:spPr>
          <a:xfrm>
            <a:off x="2576945" y="6213765"/>
            <a:ext cx="1537855" cy="461665"/>
          </a:xfrm>
          <a:prstGeom prst="rect">
            <a:avLst/>
          </a:prstGeom>
          <a:noFill/>
        </p:spPr>
        <p:txBody>
          <a:bodyPr wrap="square" rtlCol="0">
            <a:spAutoFit/>
          </a:bodyPr>
          <a:lstStyle/>
          <a:p>
            <a:r>
              <a:rPr lang="en-US" sz="2400" dirty="0" smtClean="0"/>
              <a:t>Sex-linked</a:t>
            </a:r>
            <a:endParaRPr lang="en-US" sz="2400" dirty="0"/>
          </a:p>
        </p:txBody>
      </p:sp>
      <p:sp>
        <p:nvSpPr>
          <p:cNvPr id="5" name="TextBox 4"/>
          <p:cNvSpPr txBox="1"/>
          <p:nvPr/>
        </p:nvSpPr>
        <p:spPr>
          <a:xfrm>
            <a:off x="63747" y="101938"/>
            <a:ext cx="3198998" cy="584775"/>
          </a:xfrm>
          <a:prstGeom prst="rect">
            <a:avLst/>
          </a:prstGeom>
          <a:noFill/>
        </p:spPr>
        <p:txBody>
          <a:bodyPr wrap="square" rtlCol="0">
            <a:spAutoFit/>
          </a:bodyPr>
          <a:lstStyle/>
          <a:p>
            <a:r>
              <a:rPr lang="en-US" sz="3200" dirty="0" smtClean="0"/>
              <a:t>Trait: Hemophilia</a:t>
            </a:r>
            <a:endParaRPr lang="en-US" sz="3200" dirty="0"/>
          </a:p>
        </p:txBody>
      </p:sp>
      <p:sp>
        <p:nvSpPr>
          <p:cNvPr id="6" name="TextBox 5"/>
          <p:cNvSpPr txBox="1"/>
          <p:nvPr/>
        </p:nvSpPr>
        <p:spPr>
          <a:xfrm>
            <a:off x="4114800" y="6213765"/>
            <a:ext cx="1537855" cy="461665"/>
          </a:xfrm>
          <a:prstGeom prst="rect">
            <a:avLst/>
          </a:prstGeom>
          <a:noFill/>
        </p:spPr>
        <p:txBody>
          <a:bodyPr wrap="square" rtlCol="0">
            <a:spAutoFit/>
          </a:bodyPr>
          <a:lstStyle/>
          <a:p>
            <a:r>
              <a:rPr lang="en-US" sz="2400" dirty="0" smtClean="0"/>
              <a:t>Recessive</a:t>
            </a:r>
            <a:endParaRPr lang="en-US" sz="2400" dirty="0"/>
          </a:p>
        </p:txBody>
      </p:sp>
    </p:spTree>
    <p:extLst>
      <p:ext uri="{BB962C8B-B14F-4D97-AF65-F5344CB8AC3E}">
        <p14:creationId xmlns:p14="http://schemas.microsoft.com/office/powerpoint/2010/main" val="366849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Disorders</a:t>
            </a:r>
            <a:endParaRPr lang="en-US" dirty="0"/>
          </a:p>
        </p:txBody>
      </p:sp>
      <p:sp>
        <p:nvSpPr>
          <p:cNvPr id="3" name="Content Placeholder 2"/>
          <p:cNvSpPr>
            <a:spLocks noGrp="1"/>
          </p:cNvSpPr>
          <p:nvPr>
            <p:ph idx="1"/>
          </p:nvPr>
        </p:nvSpPr>
        <p:spPr/>
        <p:txBody>
          <a:bodyPr/>
          <a:lstStyle/>
          <a:p>
            <a:r>
              <a:rPr lang="en-US" dirty="0">
                <a:hlinkClick r:id="rId2"/>
              </a:rPr>
              <a:t>http://learn.genetics.utah.edu/content/disorders</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24592047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31" name="Group 30"/>
          <p:cNvGrpSpPr/>
          <p:nvPr/>
        </p:nvGrpSpPr>
        <p:grpSpPr>
          <a:xfrm>
            <a:off x="1822936" y="2346960"/>
            <a:ext cx="4806781" cy="2314806"/>
            <a:chOff x="1822936" y="2346960"/>
            <a:chExt cx="4806781" cy="2314806"/>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514282" y="2346960"/>
              <a:ext cx="4115435" cy="2164080"/>
            </a:xfrm>
            <a:prstGeom prst="rect">
              <a:avLst/>
            </a:prstGeom>
            <a:noFill/>
          </p:spPr>
        </p:pic>
        <p:sp>
          <p:nvSpPr>
            <p:cNvPr id="5" name="Rectangle 4"/>
            <p:cNvSpPr/>
            <p:nvPr/>
          </p:nvSpPr>
          <p:spPr>
            <a:xfrm>
              <a:off x="1909662" y="2501534"/>
              <a:ext cx="248786" cy="400110"/>
            </a:xfrm>
            <a:prstGeom prst="rect">
              <a:avLst/>
            </a:prstGeom>
            <a:noFill/>
          </p:spPr>
          <p:txBody>
            <a:bodyPr wrap="none" lIns="91440" tIns="45720" rIns="91440" bIns="45720">
              <a:spAutoFit/>
            </a:bodyPr>
            <a:lstStyle/>
            <a:p>
              <a:pPr algn="ctr"/>
              <a:r>
                <a:rPr lang="en-US" sz="2000" b="0" cap="none" spc="0" dirty="0" smtClean="0">
                  <a:ln w="0"/>
                  <a:solidFill>
                    <a:schemeClr val="tx1"/>
                  </a:solidFill>
                  <a:effectLst>
                    <a:outerShdw blurRad="38100" dist="19050" dir="2700000" algn="tl" rotWithShape="0">
                      <a:schemeClr val="dk1">
                        <a:alpha val="40000"/>
                      </a:schemeClr>
                    </a:outerShdw>
                  </a:effectLst>
                </a:rPr>
                <a:t>I</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1849765" y="3144774"/>
              <a:ext cx="312907" cy="400110"/>
            </a:xfrm>
            <a:prstGeom prst="rect">
              <a:avLst/>
            </a:prstGeom>
            <a:noFill/>
          </p:spPr>
          <p:txBody>
            <a:bodyPr wrap="none" lIns="91440" tIns="45720" rIns="91440" bIns="45720">
              <a:spAutoFit/>
            </a:bodyPr>
            <a:lstStyle/>
            <a:p>
              <a:pPr algn="ctr"/>
              <a:r>
                <a:rPr lang="en-US" sz="2000" b="0" cap="none" spc="0" dirty="0" smtClean="0">
                  <a:ln w="0"/>
                  <a:solidFill>
                    <a:schemeClr val="tx1"/>
                  </a:solidFill>
                  <a:effectLst>
                    <a:outerShdw blurRad="38100" dist="19050" dir="2700000" algn="tl" rotWithShape="0">
                      <a:schemeClr val="dk1">
                        <a:alpha val="40000"/>
                      </a:schemeClr>
                    </a:outerShdw>
                  </a:effectLst>
                </a:rPr>
                <a:t>II</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1822936" y="3679212"/>
              <a:ext cx="377027" cy="400110"/>
            </a:xfrm>
            <a:prstGeom prst="rect">
              <a:avLst/>
            </a:prstGeom>
            <a:noFill/>
          </p:spPr>
          <p:txBody>
            <a:bodyPr wrap="none" lIns="91440" tIns="45720" rIns="91440" bIns="45720">
              <a:spAutoFit/>
            </a:bodyPr>
            <a:lstStyle/>
            <a:p>
              <a:pPr algn="ctr"/>
              <a:r>
                <a:rPr lang="en-US" sz="2000" b="0" cap="none" spc="0" dirty="0" smtClean="0">
                  <a:ln w="0"/>
                  <a:solidFill>
                    <a:schemeClr val="tx1"/>
                  </a:solidFill>
                  <a:effectLst>
                    <a:outerShdw blurRad="38100" dist="19050" dir="2700000" algn="tl" rotWithShape="0">
                      <a:schemeClr val="dk1">
                        <a:alpha val="40000"/>
                      </a:schemeClr>
                    </a:outerShdw>
                  </a:effectLst>
                </a:rPr>
                <a:t>III</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1836095" y="4170548"/>
              <a:ext cx="394660" cy="400110"/>
            </a:xfrm>
            <a:prstGeom prst="rect">
              <a:avLst/>
            </a:prstGeom>
            <a:noFill/>
          </p:spPr>
          <p:txBody>
            <a:bodyPr wrap="none" lIns="91440" tIns="45720" rIns="91440" bIns="45720">
              <a:spAutoFit/>
            </a:bodyPr>
            <a:lstStyle/>
            <a:p>
              <a:pPr algn="ctr"/>
              <a:r>
                <a:rPr lang="en-US" sz="2000" b="0" cap="none" spc="0" dirty="0" smtClean="0">
                  <a:ln w="0"/>
                  <a:solidFill>
                    <a:schemeClr val="tx1"/>
                  </a:solidFill>
                  <a:effectLst>
                    <a:outerShdw blurRad="38100" dist="19050" dir="2700000" algn="tl" rotWithShape="0">
                      <a:schemeClr val="dk1">
                        <a:alpha val="40000"/>
                      </a:schemeClr>
                    </a:outerShdw>
                  </a:effectLst>
                </a:rPr>
                <a:t>IV</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4416302" y="2757079"/>
              <a:ext cx="256802" cy="261610"/>
            </a:xfrm>
            <a:prstGeom prst="rect">
              <a:avLst/>
            </a:prstGeom>
            <a:noFill/>
          </p:spPr>
          <p:txBody>
            <a:bodyPr wrap="none" lIns="91440" tIns="45720" rIns="91440" bIns="45720">
              <a:spAutoFit/>
            </a:bodyPr>
            <a:lstStyle/>
            <a:p>
              <a:pPr algn="ctr"/>
              <a:r>
                <a:rPr lang="en-US" sz="1100" b="0" cap="none" spc="0" dirty="0" smtClean="0">
                  <a:ln w="0"/>
                  <a:solidFill>
                    <a:schemeClr val="tx1"/>
                  </a:solidFill>
                  <a:effectLst>
                    <a:outerShdw blurRad="38100" dist="19050" dir="2700000" algn="tl" rotWithShape="0">
                      <a:schemeClr val="dk1">
                        <a:alpha val="40000"/>
                      </a:schemeClr>
                    </a:outerShdw>
                  </a:effectLst>
                </a:rPr>
                <a:t>1</a:t>
              </a:r>
              <a:endParaRPr lang="en-US" sz="11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2930629" y="3384417"/>
              <a:ext cx="256802" cy="261610"/>
            </a:xfrm>
            <a:prstGeom prst="rect">
              <a:avLst/>
            </a:prstGeom>
            <a:noFill/>
          </p:spPr>
          <p:txBody>
            <a:bodyPr wrap="none" lIns="91440" tIns="45720" rIns="91440" bIns="45720">
              <a:spAutoFit/>
            </a:bodyPr>
            <a:lstStyle/>
            <a:p>
              <a:pPr algn="ctr"/>
              <a:r>
                <a:rPr lang="en-US" sz="1100" b="0" cap="none" spc="0" dirty="0" smtClean="0">
                  <a:ln w="0"/>
                  <a:solidFill>
                    <a:schemeClr val="tx1"/>
                  </a:solidFill>
                  <a:effectLst>
                    <a:outerShdw blurRad="38100" dist="19050" dir="2700000" algn="tl" rotWithShape="0">
                      <a:schemeClr val="dk1">
                        <a:alpha val="40000"/>
                      </a:schemeClr>
                    </a:outerShdw>
                  </a:effectLst>
                </a:rPr>
                <a:t>1</a:t>
              </a:r>
              <a:endParaRPr lang="en-US" sz="1100"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2539058" y="3926664"/>
              <a:ext cx="256802" cy="261610"/>
            </a:xfrm>
            <a:prstGeom prst="rect">
              <a:avLst/>
            </a:prstGeom>
            <a:noFill/>
          </p:spPr>
          <p:txBody>
            <a:bodyPr wrap="none" lIns="91440" tIns="45720" rIns="91440" bIns="45720">
              <a:spAutoFit/>
            </a:bodyPr>
            <a:lstStyle/>
            <a:p>
              <a:pPr algn="ctr"/>
              <a:r>
                <a:rPr lang="en-US" sz="1100" b="0" cap="none" spc="0" dirty="0" smtClean="0">
                  <a:ln w="0"/>
                  <a:solidFill>
                    <a:schemeClr val="tx1"/>
                  </a:solidFill>
                  <a:effectLst>
                    <a:outerShdw blurRad="38100" dist="19050" dir="2700000" algn="tl" rotWithShape="0">
                      <a:schemeClr val="dk1">
                        <a:alpha val="40000"/>
                      </a:schemeClr>
                    </a:outerShdw>
                  </a:effectLst>
                </a:rPr>
                <a:t>1</a:t>
              </a:r>
              <a:endParaRPr lang="en-US" sz="1100"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p:cNvSpPr/>
            <p:nvPr/>
          </p:nvSpPr>
          <p:spPr>
            <a:xfrm>
              <a:off x="2795860" y="4296647"/>
              <a:ext cx="256802" cy="261610"/>
            </a:xfrm>
            <a:prstGeom prst="rect">
              <a:avLst/>
            </a:prstGeom>
            <a:noFill/>
          </p:spPr>
          <p:txBody>
            <a:bodyPr wrap="none" lIns="91440" tIns="45720" rIns="91440" bIns="45720">
              <a:spAutoFit/>
            </a:bodyPr>
            <a:lstStyle/>
            <a:p>
              <a:pPr algn="ctr"/>
              <a:r>
                <a:rPr lang="en-US" sz="1100" b="0" cap="none" spc="0" dirty="0" smtClean="0">
                  <a:ln w="0"/>
                  <a:solidFill>
                    <a:schemeClr val="tx1"/>
                  </a:solidFill>
                  <a:effectLst>
                    <a:outerShdw blurRad="38100" dist="19050" dir="2700000" algn="tl" rotWithShape="0">
                      <a:schemeClr val="dk1">
                        <a:alpha val="40000"/>
                      </a:schemeClr>
                    </a:outerShdw>
                  </a:effectLst>
                </a:rPr>
                <a:t>1</a:t>
              </a:r>
              <a:endParaRPr lang="en-US" sz="11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4843700" y="2757079"/>
              <a:ext cx="256802" cy="261610"/>
            </a:xfrm>
            <a:prstGeom prst="rect">
              <a:avLst/>
            </a:prstGeom>
            <a:noFill/>
          </p:spPr>
          <p:txBody>
            <a:bodyPr wrap="none" lIns="91440" tIns="45720" rIns="91440" bIns="45720">
              <a:spAutoFit/>
            </a:bodyPr>
            <a:lstStyle/>
            <a:p>
              <a:pPr algn="ctr"/>
              <a:r>
                <a:rPr lang="en-US" sz="1100" b="0" cap="none" spc="0" dirty="0" smtClean="0">
                  <a:ln w="0"/>
                  <a:solidFill>
                    <a:schemeClr val="tx1"/>
                  </a:solidFill>
                  <a:effectLst>
                    <a:outerShdw blurRad="38100" dist="19050" dir="2700000" algn="tl" rotWithShape="0">
                      <a:schemeClr val="dk1">
                        <a:alpha val="40000"/>
                      </a:schemeClr>
                    </a:outerShdw>
                  </a:effectLst>
                </a:rPr>
                <a:t>2</a:t>
              </a:r>
              <a:endParaRPr lang="en-US" sz="11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p:cNvSpPr/>
            <p:nvPr/>
          </p:nvSpPr>
          <p:spPr>
            <a:xfrm>
              <a:off x="3382803" y="3364814"/>
              <a:ext cx="256802" cy="261610"/>
            </a:xfrm>
            <a:prstGeom prst="rect">
              <a:avLst/>
            </a:prstGeom>
            <a:noFill/>
          </p:spPr>
          <p:txBody>
            <a:bodyPr wrap="none" lIns="91440" tIns="45720" rIns="91440" bIns="45720">
              <a:spAutoFit/>
            </a:bodyPr>
            <a:lstStyle/>
            <a:p>
              <a:pPr algn="ctr"/>
              <a:r>
                <a:rPr lang="en-US" sz="1100" b="0" cap="none" spc="0" dirty="0" smtClean="0">
                  <a:ln w="0"/>
                  <a:solidFill>
                    <a:schemeClr val="tx1"/>
                  </a:solidFill>
                  <a:effectLst>
                    <a:outerShdw blurRad="38100" dist="19050" dir="2700000" algn="tl" rotWithShape="0">
                      <a:schemeClr val="dk1">
                        <a:alpha val="40000"/>
                      </a:schemeClr>
                    </a:outerShdw>
                  </a:effectLst>
                </a:rPr>
                <a:t>2</a:t>
              </a:r>
              <a:endParaRPr lang="en-US" sz="1100" b="0" cap="none" spc="0" dirty="0">
                <a:ln w="0"/>
                <a:solidFill>
                  <a:schemeClr val="tx1"/>
                </a:solidFill>
                <a:effectLst>
                  <a:outerShdw blurRad="38100" dist="19050" dir="2700000" algn="tl" rotWithShape="0">
                    <a:schemeClr val="dk1">
                      <a:alpha val="40000"/>
                    </a:schemeClr>
                  </a:outerShdw>
                </a:effectLst>
              </a:endParaRPr>
            </a:p>
          </p:txBody>
        </p:sp>
        <p:sp>
          <p:nvSpPr>
            <p:cNvPr id="17" name="Rectangle 16"/>
            <p:cNvSpPr/>
            <p:nvPr/>
          </p:nvSpPr>
          <p:spPr>
            <a:xfrm>
              <a:off x="2996796" y="3909030"/>
              <a:ext cx="256802" cy="261610"/>
            </a:xfrm>
            <a:prstGeom prst="rect">
              <a:avLst/>
            </a:prstGeom>
            <a:noFill/>
          </p:spPr>
          <p:txBody>
            <a:bodyPr wrap="none" lIns="91440" tIns="45720" rIns="91440" bIns="45720">
              <a:spAutoFit/>
            </a:bodyPr>
            <a:lstStyle/>
            <a:p>
              <a:pPr algn="ctr"/>
              <a:r>
                <a:rPr lang="en-US" sz="1100" b="0" cap="none" spc="0" dirty="0" smtClean="0">
                  <a:ln w="0"/>
                  <a:solidFill>
                    <a:schemeClr val="tx1"/>
                  </a:solidFill>
                  <a:effectLst>
                    <a:outerShdw blurRad="38100" dist="19050" dir="2700000" algn="tl" rotWithShape="0">
                      <a:schemeClr val="dk1">
                        <a:alpha val="40000"/>
                      </a:schemeClr>
                    </a:outerShdw>
                  </a:effectLst>
                </a:rPr>
                <a:t>2</a:t>
              </a:r>
              <a:endParaRPr lang="en-US" sz="1100" b="0" cap="none" spc="0" dirty="0">
                <a:ln w="0"/>
                <a:solidFill>
                  <a:schemeClr val="tx1"/>
                </a:solidFill>
                <a:effectLst>
                  <a:outerShdw blurRad="38100" dist="19050" dir="2700000" algn="tl" rotWithShape="0">
                    <a:schemeClr val="dk1">
                      <a:alpha val="40000"/>
                    </a:schemeClr>
                  </a:outerShdw>
                </a:effectLst>
              </a:endParaRPr>
            </a:p>
          </p:txBody>
        </p:sp>
        <p:sp>
          <p:nvSpPr>
            <p:cNvPr id="18" name="Rectangle 17"/>
            <p:cNvSpPr/>
            <p:nvPr/>
          </p:nvSpPr>
          <p:spPr>
            <a:xfrm>
              <a:off x="4642048" y="4380235"/>
              <a:ext cx="256802" cy="261610"/>
            </a:xfrm>
            <a:prstGeom prst="rect">
              <a:avLst/>
            </a:prstGeom>
            <a:noFill/>
          </p:spPr>
          <p:txBody>
            <a:bodyPr wrap="none" lIns="91440" tIns="45720" rIns="91440" bIns="45720">
              <a:spAutoFit/>
            </a:bodyPr>
            <a:lstStyle/>
            <a:p>
              <a:pPr algn="ctr"/>
              <a:r>
                <a:rPr lang="en-US" sz="1100" b="0" cap="none" spc="0" dirty="0" smtClean="0">
                  <a:ln w="0"/>
                  <a:solidFill>
                    <a:schemeClr val="tx1"/>
                  </a:solidFill>
                  <a:effectLst>
                    <a:outerShdw blurRad="38100" dist="19050" dir="2700000" algn="tl" rotWithShape="0">
                      <a:schemeClr val="dk1">
                        <a:alpha val="40000"/>
                      </a:schemeClr>
                    </a:outerShdw>
                  </a:effectLst>
                </a:rPr>
                <a:t>2</a:t>
              </a:r>
              <a:endParaRPr lang="en-US" sz="1100" b="0" cap="none" spc="0" dirty="0">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a:off x="4385246" y="3428808"/>
              <a:ext cx="256802" cy="261610"/>
            </a:xfrm>
            <a:prstGeom prst="rect">
              <a:avLst/>
            </a:prstGeom>
            <a:noFill/>
          </p:spPr>
          <p:txBody>
            <a:bodyPr wrap="none" lIns="91440" tIns="45720" rIns="91440" bIns="45720">
              <a:spAutoFit/>
            </a:bodyPr>
            <a:lstStyle/>
            <a:p>
              <a:pPr algn="ctr"/>
              <a:r>
                <a:rPr lang="en-US" sz="1100" b="0" cap="none" spc="0" dirty="0" smtClean="0">
                  <a:ln w="0"/>
                  <a:solidFill>
                    <a:schemeClr val="tx1"/>
                  </a:solidFill>
                  <a:effectLst>
                    <a:outerShdw blurRad="38100" dist="19050" dir="2700000" algn="tl" rotWithShape="0">
                      <a:schemeClr val="dk1">
                        <a:alpha val="40000"/>
                      </a:schemeClr>
                    </a:outerShdw>
                  </a:effectLst>
                </a:rPr>
                <a:t>3</a:t>
              </a:r>
              <a:endParaRPr lang="en-US" sz="1100" b="0" cap="none" spc="0" dirty="0">
                <a:ln w="0"/>
                <a:solidFill>
                  <a:schemeClr val="tx1"/>
                </a:solidFill>
                <a:effectLst>
                  <a:outerShdw blurRad="38100" dist="19050" dir="2700000" algn="tl" rotWithShape="0">
                    <a:schemeClr val="dk1">
                      <a:alpha val="40000"/>
                    </a:schemeClr>
                  </a:outerShdw>
                </a:effectLst>
              </a:endParaRPr>
            </a:p>
          </p:txBody>
        </p:sp>
        <p:sp>
          <p:nvSpPr>
            <p:cNvPr id="20" name="Rectangle 19"/>
            <p:cNvSpPr/>
            <p:nvPr/>
          </p:nvSpPr>
          <p:spPr>
            <a:xfrm>
              <a:off x="3435322" y="3896983"/>
              <a:ext cx="256802" cy="261610"/>
            </a:xfrm>
            <a:prstGeom prst="rect">
              <a:avLst/>
            </a:prstGeom>
            <a:noFill/>
          </p:spPr>
          <p:txBody>
            <a:bodyPr wrap="none" lIns="91440" tIns="45720" rIns="91440" bIns="45720">
              <a:spAutoFit/>
            </a:bodyPr>
            <a:lstStyle/>
            <a:p>
              <a:pPr algn="ctr"/>
              <a:r>
                <a:rPr lang="en-US" sz="1100" b="0" cap="none" spc="0" dirty="0" smtClean="0">
                  <a:ln w="0"/>
                  <a:solidFill>
                    <a:schemeClr val="tx1"/>
                  </a:solidFill>
                  <a:effectLst>
                    <a:outerShdw blurRad="38100" dist="19050" dir="2700000" algn="tl" rotWithShape="0">
                      <a:schemeClr val="dk1">
                        <a:alpha val="40000"/>
                      </a:schemeClr>
                    </a:outerShdw>
                  </a:effectLst>
                </a:rPr>
                <a:t>3</a:t>
              </a:r>
              <a:endParaRPr lang="en-US" sz="1100" b="0" cap="none" spc="0" dirty="0">
                <a:ln w="0"/>
                <a:solidFill>
                  <a:schemeClr val="tx1"/>
                </a:solidFill>
                <a:effectLst>
                  <a:outerShdw blurRad="38100" dist="19050" dir="2700000" algn="tl" rotWithShape="0">
                    <a:schemeClr val="dk1">
                      <a:alpha val="40000"/>
                    </a:schemeClr>
                  </a:outerShdw>
                </a:effectLst>
              </a:endParaRPr>
            </a:p>
          </p:txBody>
        </p:sp>
        <p:sp>
          <p:nvSpPr>
            <p:cNvPr id="21" name="Rectangle 20"/>
            <p:cNvSpPr/>
            <p:nvPr/>
          </p:nvSpPr>
          <p:spPr>
            <a:xfrm>
              <a:off x="5053278" y="4375332"/>
              <a:ext cx="256802" cy="261610"/>
            </a:xfrm>
            <a:prstGeom prst="rect">
              <a:avLst/>
            </a:prstGeom>
            <a:noFill/>
          </p:spPr>
          <p:txBody>
            <a:bodyPr wrap="none" lIns="91440" tIns="45720" rIns="91440" bIns="45720">
              <a:spAutoFit/>
            </a:bodyPr>
            <a:lstStyle/>
            <a:p>
              <a:pPr algn="ctr"/>
              <a:r>
                <a:rPr lang="en-US" sz="1100" b="0" cap="none" spc="0" dirty="0" smtClean="0">
                  <a:ln w="0"/>
                  <a:solidFill>
                    <a:schemeClr val="tx1"/>
                  </a:solidFill>
                  <a:effectLst>
                    <a:outerShdw blurRad="38100" dist="19050" dir="2700000" algn="tl" rotWithShape="0">
                      <a:schemeClr val="dk1">
                        <a:alpha val="40000"/>
                      </a:schemeClr>
                    </a:outerShdw>
                  </a:effectLst>
                </a:rPr>
                <a:t>3</a:t>
              </a:r>
              <a:endParaRPr lang="en-US" sz="1100" b="0" cap="none" spc="0" dirty="0">
                <a:ln w="0"/>
                <a:solidFill>
                  <a:schemeClr val="tx1"/>
                </a:solidFill>
                <a:effectLst>
                  <a:outerShdw blurRad="38100" dist="19050" dir="2700000" algn="tl" rotWithShape="0">
                    <a:schemeClr val="dk1">
                      <a:alpha val="40000"/>
                    </a:schemeClr>
                  </a:outerShdw>
                </a:effectLst>
              </a:endParaRPr>
            </a:p>
          </p:txBody>
        </p:sp>
        <p:sp>
          <p:nvSpPr>
            <p:cNvPr id="22" name="Rectangle 21"/>
            <p:cNvSpPr/>
            <p:nvPr/>
          </p:nvSpPr>
          <p:spPr>
            <a:xfrm>
              <a:off x="4844800" y="3415846"/>
              <a:ext cx="256802" cy="261610"/>
            </a:xfrm>
            <a:prstGeom prst="rect">
              <a:avLst/>
            </a:prstGeom>
            <a:noFill/>
          </p:spPr>
          <p:txBody>
            <a:bodyPr wrap="none" lIns="91440" tIns="45720" rIns="91440" bIns="45720">
              <a:spAutoFit/>
            </a:bodyPr>
            <a:lstStyle/>
            <a:p>
              <a:pPr algn="ctr"/>
              <a:r>
                <a:rPr lang="en-US" sz="1100" b="0" cap="none" spc="0" dirty="0" smtClean="0">
                  <a:ln w="0"/>
                  <a:solidFill>
                    <a:schemeClr val="tx1"/>
                  </a:solidFill>
                  <a:effectLst>
                    <a:outerShdw blurRad="38100" dist="19050" dir="2700000" algn="tl" rotWithShape="0">
                      <a:schemeClr val="dk1">
                        <a:alpha val="40000"/>
                      </a:schemeClr>
                    </a:outerShdw>
                  </a:effectLst>
                </a:rPr>
                <a:t>4</a:t>
              </a:r>
              <a:endParaRPr lang="en-US" sz="1100" b="0" cap="none" spc="0" dirty="0">
                <a:ln w="0"/>
                <a:solidFill>
                  <a:schemeClr val="tx1"/>
                </a:solidFill>
                <a:effectLst>
                  <a:outerShdw blurRad="38100" dist="19050" dir="2700000" algn="tl" rotWithShape="0">
                    <a:schemeClr val="dk1">
                      <a:alpha val="40000"/>
                    </a:schemeClr>
                  </a:outerShdw>
                </a:effectLst>
              </a:endParaRPr>
            </a:p>
          </p:txBody>
        </p:sp>
        <p:sp>
          <p:nvSpPr>
            <p:cNvPr id="23" name="Rectangle 22"/>
            <p:cNvSpPr/>
            <p:nvPr/>
          </p:nvSpPr>
          <p:spPr>
            <a:xfrm>
              <a:off x="4642048" y="3855647"/>
              <a:ext cx="256802" cy="261610"/>
            </a:xfrm>
            <a:prstGeom prst="rect">
              <a:avLst/>
            </a:prstGeom>
            <a:noFill/>
          </p:spPr>
          <p:txBody>
            <a:bodyPr wrap="none" lIns="91440" tIns="45720" rIns="91440" bIns="45720">
              <a:spAutoFit/>
            </a:bodyPr>
            <a:lstStyle/>
            <a:p>
              <a:pPr algn="ctr"/>
              <a:r>
                <a:rPr lang="en-US" sz="1100" b="0" cap="none" spc="0" dirty="0" smtClean="0">
                  <a:ln w="0"/>
                  <a:solidFill>
                    <a:schemeClr val="tx1"/>
                  </a:solidFill>
                  <a:effectLst>
                    <a:outerShdw blurRad="38100" dist="19050" dir="2700000" algn="tl" rotWithShape="0">
                      <a:schemeClr val="dk1">
                        <a:alpha val="40000"/>
                      </a:schemeClr>
                    </a:outerShdw>
                  </a:effectLst>
                </a:rPr>
                <a:t>4</a:t>
              </a:r>
              <a:endParaRPr lang="en-US" sz="1100" b="0" cap="none" spc="0" dirty="0">
                <a:ln w="0"/>
                <a:solidFill>
                  <a:schemeClr val="tx1"/>
                </a:solidFill>
                <a:effectLst>
                  <a:outerShdw blurRad="38100" dist="19050" dir="2700000" algn="tl" rotWithShape="0">
                    <a:schemeClr val="dk1">
                      <a:alpha val="40000"/>
                    </a:schemeClr>
                  </a:outerShdw>
                </a:effectLst>
              </a:endParaRPr>
            </a:p>
          </p:txBody>
        </p:sp>
        <p:sp>
          <p:nvSpPr>
            <p:cNvPr id="24" name="Rectangle 23"/>
            <p:cNvSpPr/>
            <p:nvPr/>
          </p:nvSpPr>
          <p:spPr>
            <a:xfrm>
              <a:off x="5399876" y="4400156"/>
              <a:ext cx="256802" cy="261610"/>
            </a:xfrm>
            <a:prstGeom prst="rect">
              <a:avLst/>
            </a:prstGeom>
            <a:noFill/>
          </p:spPr>
          <p:txBody>
            <a:bodyPr wrap="none" lIns="91440" tIns="45720" rIns="91440" bIns="45720">
              <a:spAutoFit/>
            </a:bodyPr>
            <a:lstStyle/>
            <a:p>
              <a:pPr algn="ctr"/>
              <a:r>
                <a:rPr lang="en-US" sz="1100" b="0" cap="none" spc="0" dirty="0" smtClean="0">
                  <a:ln w="0"/>
                  <a:solidFill>
                    <a:schemeClr val="tx1"/>
                  </a:solidFill>
                  <a:effectLst>
                    <a:outerShdw blurRad="38100" dist="19050" dir="2700000" algn="tl" rotWithShape="0">
                      <a:schemeClr val="dk1">
                        <a:alpha val="40000"/>
                      </a:schemeClr>
                    </a:outerShdw>
                  </a:effectLst>
                </a:rPr>
                <a:t>4</a:t>
              </a:r>
              <a:endParaRPr lang="en-US" sz="1100" b="0" cap="none" spc="0" dirty="0">
                <a:ln w="0"/>
                <a:solidFill>
                  <a:schemeClr val="tx1"/>
                </a:solidFill>
                <a:effectLst>
                  <a:outerShdw blurRad="38100" dist="19050" dir="2700000" algn="tl" rotWithShape="0">
                    <a:schemeClr val="dk1">
                      <a:alpha val="40000"/>
                    </a:schemeClr>
                  </a:outerShdw>
                </a:effectLst>
              </a:endParaRPr>
            </a:p>
          </p:txBody>
        </p:sp>
        <p:sp>
          <p:nvSpPr>
            <p:cNvPr id="25" name="Rectangle 24"/>
            <p:cNvSpPr/>
            <p:nvPr/>
          </p:nvSpPr>
          <p:spPr>
            <a:xfrm>
              <a:off x="5652208" y="3363047"/>
              <a:ext cx="256802" cy="261610"/>
            </a:xfrm>
            <a:prstGeom prst="rect">
              <a:avLst/>
            </a:prstGeom>
            <a:noFill/>
          </p:spPr>
          <p:txBody>
            <a:bodyPr wrap="none" lIns="91440" tIns="45720" rIns="91440" bIns="45720">
              <a:spAutoFit/>
            </a:bodyPr>
            <a:lstStyle/>
            <a:p>
              <a:pPr algn="ctr"/>
              <a:r>
                <a:rPr lang="en-US" sz="1100" b="0" cap="none" spc="0" dirty="0" smtClean="0">
                  <a:ln w="0"/>
                  <a:solidFill>
                    <a:schemeClr val="tx1"/>
                  </a:solidFill>
                  <a:effectLst>
                    <a:outerShdw blurRad="38100" dist="19050" dir="2700000" algn="tl" rotWithShape="0">
                      <a:schemeClr val="dk1">
                        <a:alpha val="40000"/>
                      </a:schemeClr>
                    </a:outerShdw>
                  </a:effectLst>
                </a:rPr>
                <a:t>5</a:t>
              </a:r>
              <a:endParaRPr lang="en-US" sz="1100" b="0" cap="none" spc="0" dirty="0">
                <a:ln w="0"/>
                <a:solidFill>
                  <a:schemeClr val="tx1"/>
                </a:solidFill>
                <a:effectLst>
                  <a:outerShdw blurRad="38100" dist="19050" dir="2700000" algn="tl" rotWithShape="0">
                    <a:schemeClr val="dk1">
                      <a:alpha val="40000"/>
                    </a:schemeClr>
                  </a:outerShdw>
                </a:effectLst>
              </a:endParaRPr>
            </a:p>
          </p:txBody>
        </p:sp>
        <p:sp>
          <p:nvSpPr>
            <p:cNvPr id="26" name="Rectangle 25"/>
            <p:cNvSpPr/>
            <p:nvPr/>
          </p:nvSpPr>
          <p:spPr>
            <a:xfrm>
              <a:off x="5507481" y="3854330"/>
              <a:ext cx="256802" cy="261610"/>
            </a:xfrm>
            <a:prstGeom prst="rect">
              <a:avLst/>
            </a:prstGeom>
            <a:noFill/>
          </p:spPr>
          <p:txBody>
            <a:bodyPr wrap="none" lIns="91440" tIns="45720" rIns="91440" bIns="45720">
              <a:spAutoFit/>
            </a:bodyPr>
            <a:lstStyle/>
            <a:p>
              <a:pPr algn="ctr"/>
              <a:r>
                <a:rPr lang="en-US" sz="1100" b="0" cap="none" spc="0" dirty="0" smtClean="0">
                  <a:ln w="0"/>
                  <a:solidFill>
                    <a:schemeClr val="tx1"/>
                  </a:solidFill>
                  <a:effectLst>
                    <a:outerShdw blurRad="38100" dist="19050" dir="2700000" algn="tl" rotWithShape="0">
                      <a:schemeClr val="dk1">
                        <a:alpha val="40000"/>
                      </a:schemeClr>
                    </a:outerShdw>
                  </a:effectLst>
                </a:rPr>
                <a:t>5</a:t>
              </a:r>
              <a:endParaRPr lang="en-US" sz="1100" b="0" cap="none" spc="0" dirty="0">
                <a:ln w="0"/>
                <a:solidFill>
                  <a:schemeClr val="tx1"/>
                </a:solidFill>
                <a:effectLst>
                  <a:outerShdw blurRad="38100" dist="19050" dir="2700000" algn="tl" rotWithShape="0">
                    <a:schemeClr val="dk1">
                      <a:alpha val="40000"/>
                    </a:schemeClr>
                  </a:outerShdw>
                </a:effectLst>
              </a:endParaRPr>
            </a:p>
          </p:txBody>
        </p:sp>
        <p:sp>
          <p:nvSpPr>
            <p:cNvPr id="28" name="Rectangle 27"/>
            <p:cNvSpPr/>
            <p:nvPr/>
          </p:nvSpPr>
          <p:spPr>
            <a:xfrm>
              <a:off x="6085900" y="3377355"/>
              <a:ext cx="256802" cy="261610"/>
            </a:xfrm>
            <a:prstGeom prst="rect">
              <a:avLst/>
            </a:prstGeom>
            <a:noFill/>
          </p:spPr>
          <p:txBody>
            <a:bodyPr wrap="none" lIns="91440" tIns="45720" rIns="91440" bIns="45720">
              <a:spAutoFit/>
            </a:bodyPr>
            <a:lstStyle/>
            <a:p>
              <a:pPr algn="ctr"/>
              <a:r>
                <a:rPr lang="en-US" sz="1100" b="0" cap="none" spc="0" dirty="0" smtClean="0">
                  <a:ln w="0"/>
                  <a:solidFill>
                    <a:schemeClr val="tx1"/>
                  </a:solidFill>
                  <a:effectLst>
                    <a:outerShdw blurRad="38100" dist="19050" dir="2700000" algn="tl" rotWithShape="0">
                      <a:schemeClr val="dk1">
                        <a:alpha val="40000"/>
                      </a:schemeClr>
                    </a:outerShdw>
                  </a:effectLst>
                </a:rPr>
                <a:t>6</a:t>
              </a:r>
              <a:endParaRPr lang="en-US" sz="1100" b="0" cap="none" spc="0" dirty="0">
                <a:ln w="0"/>
                <a:solidFill>
                  <a:schemeClr val="tx1"/>
                </a:solidFill>
                <a:effectLst>
                  <a:outerShdw blurRad="38100" dist="19050" dir="2700000" algn="tl" rotWithShape="0">
                    <a:schemeClr val="dk1">
                      <a:alpha val="40000"/>
                    </a:schemeClr>
                  </a:outerShdw>
                </a:effectLst>
              </a:endParaRPr>
            </a:p>
          </p:txBody>
        </p:sp>
        <p:sp>
          <p:nvSpPr>
            <p:cNvPr id="29" name="Rectangle 28"/>
            <p:cNvSpPr/>
            <p:nvPr/>
          </p:nvSpPr>
          <p:spPr>
            <a:xfrm>
              <a:off x="5864843" y="3854355"/>
              <a:ext cx="256802" cy="261610"/>
            </a:xfrm>
            <a:prstGeom prst="rect">
              <a:avLst/>
            </a:prstGeom>
            <a:noFill/>
          </p:spPr>
          <p:txBody>
            <a:bodyPr wrap="none" lIns="91440" tIns="45720" rIns="91440" bIns="45720">
              <a:spAutoFit/>
            </a:bodyPr>
            <a:lstStyle/>
            <a:p>
              <a:pPr algn="ctr"/>
              <a:r>
                <a:rPr lang="en-US" sz="1100" b="0" cap="none" spc="0" dirty="0" smtClean="0">
                  <a:ln w="0"/>
                  <a:solidFill>
                    <a:schemeClr val="tx1"/>
                  </a:solidFill>
                  <a:effectLst>
                    <a:outerShdw blurRad="38100" dist="19050" dir="2700000" algn="tl" rotWithShape="0">
                      <a:schemeClr val="dk1">
                        <a:alpha val="40000"/>
                      </a:schemeClr>
                    </a:outerShdw>
                  </a:effectLst>
                </a:rPr>
                <a:t>6</a:t>
              </a:r>
              <a:endParaRPr lang="en-US" sz="1100" b="0" cap="none" spc="0" dirty="0">
                <a:ln w="0"/>
                <a:solidFill>
                  <a:schemeClr val="tx1"/>
                </a:solidFill>
                <a:effectLst>
                  <a:outerShdw blurRad="38100" dist="19050" dir="2700000" algn="tl" rotWithShape="0">
                    <a:schemeClr val="dk1">
                      <a:alpha val="40000"/>
                    </a:schemeClr>
                  </a:outerShdw>
                </a:effectLst>
              </a:endParaRPr>
            </a:p>
          </p:txBody>
        </p:sp>
        <p:sp>
          <p:nvSpPr>
            <p:cNvPr id="30" name="Rectangle 29"/>
            <p:cNvSpPr/>
            <p:nvPr/>
          </p:nvSpPr>
          <p:spPr>
            <a:xfrm>
              <a:off x="6244513" y="3879267"/>
              <a:ext cx="256802" cy="261610"/>
            </a:xfrm>
            <a:prstGeom prst="rect">
              <a:avLst/>
            </a:prstGeom>
            <a:noFill/>
          </p:spPr>
          <p:txBody>
            <a:bodyPr wrap="none" lIns="91440" tIns="45720" rIns="91440" bIns="45720">
              <a:spAutoFit/>
            </a:bodyPr>
            <a:lstStyle/>
            <a:p>
              <a:pPr algn="ctr"/>
              <a:r>
                <a:rPr lang="en-US" sz="1100" b="0" cap="none" spc="0" dirty="0" smtClean="0">
                  <a:ln w="0"/>
                  <a:solidFill>
                    <a:schemeClr val="tx1"/>
                  </a:solidFill>
                  <a:effectLst>
                    <a:outerShdw blurRad="38100" dist="19050" dir="2700000" algn="tl" rotWithShape="0">
                      <a:schemeClr val="dk1">
                        <a:alpha val="40000"/>
                      </a:schemeClr>
                    </a:outerShdw>
                  </a:effectLst>
                </a:rPr>
                <a:t>7</a:t>
              </a:r>
              <a:endParaRPr lang="en-US" sz="1100" b="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3140130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 Alleles and Traits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100386"/>
              </p:ext>
            </p:extLst>
          </p:nvPr>
        </p:nvGraphicFramePr>
        <p:xfrm>
          <a:off x="822325" y="1846263"/>
          <a:ext cx="7543800" cy="3398520"/>
        </p:xfrm>
        <a:graphic>
          <a:graphicData uri="http://schemas.openxmlformats.org/drawingml/2006/table">
            <a:tbl>
              <a:tblPr firstRow="1" bandRow="1">
                <a:tableStyleId>{073A0DAA-6AF3-43AB-8588-CEC1D06C72B9}</a:tableStyleId>
              </a:tblPr>
              <a:tblGrid>
                <a:gridCol w="1885950"/>
                <a:gridCol w="1885950"/>
                <a:gridCol w="1885950"/>
                <a:gridCol w="1885950"/>
              </a:tblGrid>
              <a:tr h="370840">
                <a:tc>
                  <a:txBody>
                    <a:bodyPr/>
                    <a:lstStyle/>
                    <a:p>
                      <a:endParaRPr lang="en-US" dirty="0"/>
                    </a:p>
                  </a:txBody>
                  <a:tcPr/>
                </a:tc>
                <a:tc>
                  <a:txBody>
                    <a:bodyPr/>
                    <a:lstStyle/>
                    <a:p>
                      <a:r>
                        <a:rPr lang="en-US" dirty="0" smtClean="0"/>
                        <a:t>Genes</a:t>
                      </a:r>
                      <a:endParaRPr lang="en-US" dirty="0"/>
                    </a:p>
                  </a:txBody>
                  <a:tcPr/>
                </a:tc>
                <a:tc>
                  <a:txBody>
                    <a:bodyPr/>
                    <a:lstStyle/>
                    <a:p>
                      <a:r>
                        <a:rPr lang="en-US" dirty="0" smtClean="0"/>
                        <a:t>Alleles</a:t>
                      </a:r>
                      <a:endParaRPr lang="en-US" dirty="0"/>
                    </a:p>
                  </a:txBody>
                  <a:tcPr/>
                </a:tc>
                <a:tc>
                  <a:txBody>
                    <a:bodyPr/>
                    <a:lstStyle/>
                    <a:p>
                      <a:r>
                        <a:rPr lang="en-US" dirty="0" smtClean="0"/>
                        <a:t>Traits</a:t>
                      </a:r>
                      <a:endParaRPr lang="en-US" dirty="0"/>
                    </a:p>
                  </a:txBody>
                  <a:tcPr/>
                </a:tc>
              </a:tr>
              <a:tr h="370840">
                <a:tc>
                  <a:txBody>
                    <a:bodyPr/>
                    <a:lstStyle/>
                    <a:p>
                      <a:endParaRPr lang="en-US" dirty="0"/>
                    </a:p>
                  </a:txBody>
                  <a:tcPr/>
                </a:tc>
                <a:tc>
                  <a:txBody>
                    <a:bodyPr/>
                    <a:lstStyle/>
                    <a:p>
                      <a:r>
                        <a:rPr lang="en-US" dirty="0" smtClean="0"/>
                        <a:t>Piece</a:t>
                      </a:r>
                      <a:r>
                        <a:rPr lang="en-US" baseline="0" dirty="0" smtClean="0"/>
                        <a:t> of DNA with information</a:t>
                      </a:r>
                      <a:endParaRPr lang="en-US" dirty="0"/>
                    </a:p>
                  </a:txBody>
                  <a:tcPr/>
                </a:tc>
                <a:tc>
                  <a:txBody>
                    <a:bodyPr/>
                    <a:lstStyle/>
                    <a:p>
                      <a:r>
                        <a:rPr lang="en-US" dirty="0" smtClean="0"/>
                        <a:t>Different</a:t>
                      </a:r>
                      <a:r>
                        <a:rPr lang="en-US" baseline="0" dirty="0" smtClean="0"/>
                        <a:t> versions of a gene</a:t>
                      </a:r>
                      <a:endParaRPr lang="en-US" dirty="0"/>
                    </a:p>
                  </a:txBody>
                  <a:tcPr/>
                </a:tc>
                <a:tc>
                  <a:txBody>
                    <a:bodyPr/>
                    <a:lstStyle/>
                    <a:p>
                      <a:r>
                        <a:rPr lang="en-US" dirty="0" smtClean="0"/>
                        <a:t>Actual physical</a:t>
                      </a:r>
                      <a:r>
                        <a:rPr lang="en-US" baseline="0" dirty="0" smtClean="0"/>
                        <a:t> characteristic.</a:t>
                      </a:r>
                      <a:endParaRPr lang="en-US" dirty="0"/>
                    </a:p>
                  </a:txBody>
                  <a:tcPr/>
                </a:tc>
              </a:tr>
              <a:tr h="120909">
                <a:tc gridSpan="4">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rowSpan="2">
                  <a:txBody>
                    <a:bodyPr/>
                    <a:lstStyle/>
                    <a:p>
                      <a:r>
                        <a:rPr lang="en-US" dirty="0" smtClean="0"/>
                        <a:t>Pea Color</a:t>
                      </a:r>
                      <a:endParaRPr lang="en-US" dirty="0"/>
                    </a:p>
                  </a:txBody>
                  <a:tcPr/>
                </a:tc>
                <a:tc>
                  <a:txBody>
                    <a:bodyPr/>
                    <a:lstStyle/>
                    <a:p>
                      <a:r>
                        <a:rPr lang="en-US" dirty="0" smtClean="0"/>
                        <a:t>AGGGTGTGGT (DNA CODE)</a:t>
                      </a:r>
                      <a:endParaRPr lang="en-US" dirty="0"/>
                    </a:p>
                  </a:txBody>
                  <a:tcPr/>
                </a:tc>
                <a:tc>
                  <a:txBody>
                    <a:bodyPr/>
                    <a:lstStyle/>
                    <a:p>
                      <a:r>
                        <a:rPr lang="en-US" dirty="0" smtClean="0"/>
                        <a:t>G (Yellow)</a:t>
                      </a:r>
                      <a:endParaRPr lang="en-US" dirty="0"/>
                    </a:p>
                  </a:txBody>
                  <a:tcPr/>
                </a:tc>
                <a:tc>
                  <a:txBody>
                    <a:bodyPr/>
                    <a:lstStyle/>
                    <a:p>
                      <a:r>
                        <a:rPr lang="en-US" dirty="0" smtClean="0"/>
                        <a:t>Pea is Yellow </a:t>
                      </a:r>
                      <a:endParaRPr lang="en-US" dirty="0"/>
                    </a:p>
                  </a:txBody>
                  <a:tcPr/>
                </a:tc>
              </a:tr>
              <a:tr h="370840">
                <a:tc vMerge="1">
                  <a:txBody>
                    <a:bodyPr/>
                    <a:lstStyle/>
                    <a:p>
                      <a:endParaRPr lang="en-US" dirty="0"/>
                    </a:p>
                  </a:txBody>
                  <a:tcPr/>
                </a:tc>
                <a:tc>
                  <a:txBody>
                    <a:bodyPr/>
                    <a:lstStyle/>
                    <a:p>
                      <a:r>
                        <a:rPr lang="en-US" dirty="0" smtClean="0"/>
                        <a:t>AGGTTGTCCC (DNA CODE)</a:t>
                      </a:r>
                      <a:endParaRPr lang="en-US" dirty="0"/>
                    </a:p>
                  </a:txBody>
                  <a:tcPr/>
                </a:tc>
                <a:tc>
                  <a:txBody>
                    <a:bodyPr/>
                    <a:lstStyle/>
                    <a:p>
                      <a:r>
                        <a:rPr lang="en-US" dirty="0" smtClean="0"/>
                        <a:t>g</a:t>
                      </a:r>
                      <a:r>
                        <a:rPr lang="en-US" baseline="0" dirty="0" smtClean="0"/>
                        <a:t> (Green)</a:t>
                      </a:r>
                      <a:endParaRPr lang="en-US" dirty="0"/>
                    </a:p>
                  </a:txBody>
                  <a:tcPr/>
                </a:tc>
                <a:tc>
                  <a:txBody>
                    <a:bodyPr/>
                    <a:lstStyle/>
                    <a:p>
                      <a:r>
                        <a:rPr lang="en-US" dirty="0" smtClean="0"/>
                        <a:t>Pea is green</a:t>
                      </a:r>
                      <a:endParaRPr lang="en-US" dirty="0"/>
                    </a:p>
                  </a:txBody>
                  <a:tcPr/>
                </a:tc>
              </a:tr>
              <a:tr h="370840">
                <a:tc rowSpan="2">
                  <a:txBody>
                    <a:bodyPr/>
                    <a:lstStyle/>
                    <a:p>
                      <a:r>
                        <a:rPr lang="en-US" dirty="0" smtClean="0"/>
                        <a:t>Pea Shape</a:t>
                      </a:r>
                      <a:endParaRPr lang="en-US" dirty="0"/>
                    </a:p>
                  </a:txBody>
                  <a:tcPr/>
                </a:tc>
                <a:tc>
                  <a:txBody>
                    <a:bodyPr/>
                    <a:lstStyle/>
                    <a:p>
                      <a:r>
                        <a:rPr lang="en-US" dirty="0" smtClean="0"/>
                        <a:t>CCGGATATAC</a:t>
                      </a:r>
                      <a:endParaRPr lang="en-US" dirty="0"/>
                    </a:p>
                  </a:txBody>
                  <a:tcPr/>
                </a:tc>
                <a:tc>
                  <a:txBody>
                    <a:bodyPr/>
                    <a:lstStyle/>
                    <a:p>
                      <a:r>
                        <a:rPr lang="en-US" dirty="0" smtClean="0"/>
                        <a:t>S</a:t>
                      </a:r>
                      <a:r>
                        <a:rPr lang="en-US" baseline="0" dirty="0" smtClean="0"/>
                        <a:t> (Smooth)</a:t>
                      </a:r>
                      <a:endParaRPr lang="en-US" dirty="0"/>
                    </a:p>
                  </a:txBody>
                  <a:tcPr/>
                </a:tc>
                <a:tc>
                  <a:txBody>
                    <a:bodyPr/>
                    <a:lstStyle/>
                    <a:p>
                      <a:r>
                        <a:rPr lang="en-US" dirty="0" smtClean="0"/>
                        <a:t>Pea is smooth</a:t>
                      </a:r>
                      <a:endParaRPr lang="en-US" dirty="0"/>
                    </a:p>
                  </a:txBody>
                  <a:tcPr/>
                </a:tc>
              </a:tr>
              <a:tr h="370840">
                <a:tc vMerge="1">
                  <a:txBody>
                    <a:bodyPr/>
                    <a:lstStyle/>
                    <a:p>
                      <a:endParaRPr lang="en-US" dirty="0"/>
                    </a:p>
                  </a:txBody>
                  <a:tcPr/>
                </a:tc>
                <a:tc>
                  <a:txBody>
                    <a:bodyPr/>
                    <a:lstStyle/>
                    <a:p>
                      <a:r>
                        <a:rPr lang="en-US" dirty="0" smtClean="0"/>
                        <a:t>CCTTCGCGAT</a:t>
                      </a:r>
                      <a:endParaRPr lang="en-US" dirty="0"/>
                    </a:p>
                  </a:txBody>
                  <a:tcPr/>
                </a:tc>
                <a:tc>
                  <a:txBody>
                    <a:bodyPr/>
                    <a:lstStyle/>
                    <a:p>
                      <a:r>
                        <a:rPr lang="en-US" dirty="0" smtClean="0"/>
                        <a:t>s</a:t>
                      </a:r>
                      <a:r>
                        <a:rPr lang="en-US" baseline="0" dirty="0" smtClean="0"/>
                        <a:t> (wrinkled)</a:t>
                      </a:r>
                      <a:endParaRPr lang="en-US" dirty="0"/>
                    </a:p>
                  </a:txBody>
                  <a:tcPr/>
                </a:tc>
                <a:tc>
                  <a:txBody>
                    <a:bodyPr/>
                    <a:lstStyle/>
                    <a:p>
                      <a:r>
                        <a:rPr lang="en-US" dirty="0" smtClean="0"/>
                        <a:t>Pea is wrinkled</a:t>
                      </a:r>
                      <a:endParaRPr lang="en-US" dirty="0"/>
                    </a:p>
                  </a:txBody>
                  <a:tcPr/>
                </a:tc>
              </a:tr>
            </a:tbl>
          </a:graphicData>
        </a:graphic>
      </p:graphicFrame>
    </p:spTree>
    <p:extLst>
      <p:ext uri="{BB962C8B-B14F-4D97-AF65-F5344CB8AC3E}">
        <p14:creationId xmlns:p14="http://schemas.microsoft.com/office/powerpoint/2010/main" val="1897935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Genotype and Phenotype</a:t>
            </a:r>
            <a:endParaRPr lang="en-US" dirty="0"/>
          </a:p>
        </p:txBody>
      </p:sp>
      <p:sp>
        <p:nvSpPr>
          <p:cNvPr id="3" name="Content Placeholder 2"/>
          <p:cNvSpPr>
            <a:spLocks noGrp="1"/>
          </p:cNvSpPr>
          <p:nvPr>
            <p:ph idx="1"/>
          </p:nvPr>
        </p:nvSpPr>
        <p:spPr/>
        <p:txBody>
          <a:bodyPr/>
          <a:lstStyle/>
          <a:p>
            <a:r>
              <a:rPr lang="en-US" dirty="0" smtClean="0"/>
              <a:t>Genotype:  The two alleles that you inherit from your parents. </a:t>
            </a:r>
          </a:p>
          <a:p>
            <a:pPr lvl="1"/>
            <a:r>
              <a:rPr lang="en-US" dirty="0" smtClean="0"/>
              <a:t>One allele from dad</a:t>
            </a:r>
          </a:p>
          <a:p>
            <a:pPr lvl="1"/>
            <a:r>
              <a:rPr lang="en-US" dirty="0" smtClean="0"/>
              <a:t>One allele for mom</a:t>
            </a:r>
            <a:br>
              <a:rPr lang="en-US" dirty="0" smtClean="0"/>
            </a:br>
            <a:endParaRPr lang="en-US" dirty="0" smtClean="0"/>
          </a:p>
          <a:p>
            <a:r>
              <a:rPr lang="en-US" dirty="0" smtClean="0"/>
              <a:t>Phenotype:  The actual physical trait that is expressed because of the two alleles.</a:t>
            </a:r>
            <a:br>
              <a:rPr lang="en-US" dirty="0" smtClean="0"/>
            </a:br>
            <a:endParaRPr lang="en-US" dirty="0" smtClean="0"/>
          </a:p>
          <a:p>
            <a:endParaRPr lang="en-US" dirty="0"/>
          </a:p>
          <a:p>
            <a:endParaRPr lang="en-US" dirty="0" smtClean="0"/>
          </a:p>
          <a:p>
            <a:endParaRPr lang="en-US" dirty="0"/>
          </a:p>
        </p:txBody>
      </p:sp>
      <p:sp>
        <p:nvSpPr>
          <p:cNvPr id="4" name="5-Point Star 3"/>
          <p:cNvSpPr/>
          <p:nvPr/>
        </p:nvSpPr>
        <p:spPr>
          <a:xfrm>
            <a:off x="1972112" y="3807903"/>
            <a:ext cx="1447800" cy="1447800"/>
          </a:xfrm>
          <a:prstGeom prst="star5">
            <a:avLst/>
          </a:prstGeom>
          <a:solidFill>
            <a:srgbClr val="FF0000"/>
          </a:solidFill>
          <a:ln cmpd="sng">
            <a:solidFill>
              <a:schemeClr val="tx1"/>
            </a:solidFill>
            <a:round/>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a:t>
            </a:r>
            <a:endParaRPr lang="en-US" dirty="0"/>
          </a:p>
        </p:txBody>
      </p:sp>
      <p:sp>
        <p:nvSpPr>
          <p:cNvPr id="5" name="5-Point Star 4"/>
          <p:cNvSpPr/>
          <p:nvPr/>
        </p:nvSpPr>
        <p:spPr>
          <a:xfrm>
            <a:off x="4029512" y="3807903"/>
            <a:ext cx="1447800" cy="1447800"/>
          </a:xfrm>
          <a:prstGeom prst="star5">
            <a:avLst/>
          </a:prstGeom>
          <a:solidFill>
            <a:srgbClr val="FF0000"/>
          </a:solidFill>
          <a:ln cmpd="sng">
            <a:solidFill>
              <a:schemeClr val="tx1"/>
            </a:solidFill>
            <a:round/>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Aa</a:t>
            </a:r>
            <a:endParaRPr lang="en-US" dirty="0"/>
          </a:p>
        </p:txBody>
      </p:sp>
      <p:sp>
        <p:nvSpPr>
          <p:cNvPr id="6" name="5-Point Star 5"/>
          <p:cNvSpPr/>
          <p:nvPr/>
        </p:nvSpPr>
        <p:spPr>
          <a:xfrm>
            <a:off x="6010712" y="3807903"/>
            <a:ext cx="1447800" cy="1447800"/>
          </a:xfrm>
          <a:prstGeom prst="star5">
            <a:avLst/>
          </a:prstGeom>
          <a:solidFill>
            <a:srgbClr val="FFFF00"/>
          </a:solidFill>
          <a:ln cmpd="sng">
            <a:solidFill>
              <a:schemeClr val="tx1"/>
            </a:solidFill>
            <a:round/>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aa</a:t>
            </a:r>
            <a:endParaRPr lang="en-US" dirty="0">
              <a:solidFill>
                <a:schemeClr val="tx1"/>
              </a:solidFill>
            </a:endParaRPr>
          </a:p>
        </p:txBody>
      </p:sp>
      <p:sp>
        <p:nvSpPr>
          <p:cNvPr id="7" name="TextBox 6"/>
          <p:cNvSpPr txBox="1"/>
          <p:nvPr/>
        </p:nvSpPr>
        <p:spPr>
          <a:xfrm>
            <a:off x="1743512" y="5252460"/>
            <a:ext cx="1905000" cy="584775"/>
          </a:xfrm>
          <a:prstGeom prst="rect">
            <a:avLst/>
          </a:prstGeom>
          <a:noFill/>
        </p:spPr>
        <p:txBody>
          <a:bodyPr wrap="square" rtlCol="0">
            <a:spAutoFit/>
          </a:bodyPr>
          <a:lstStyle/>
          <a:p>
            <a:r>
              <a:rPr lang="en-US" dirty="0" smtClean="0"/>
              <a:t>Genotype: </a:t>
            </a:r>
            <a:r>
              <a:rPr lang="en-US" sz="1400" dirty="0" smtClean="0"/>
              <a:t>Homozygous Dominant</a:t>
            </a:r>
            <a:endParaRPr lang="en-US" sz="1400" dirty="0"/>
          </a:p>
        </p:txBody>
      </p:sp>
      <p:sp>
        <p:nvSpPr>
          <p:cNvPr id="8" name="TextBox 7"/>
          <p:cNvSpPr txBox="1"/>
          <p:nvPr/>
        </p:nvSpPr>
        <p:spPr>
          <a:xfrm>
            <a:off x="3953312" y="5255703"/>
            <a:ext cx="1905000" cy="584775"/>
          </a:xfrm>
          <a:prstGeom prst="rect">
            <a:avLst/>
          </a:prstGeom>
          <a:noFill/>
        </p:spPr>
        <p:txBody>
          <a:bodyPr wrap="square" rtlCol="0">
            <a:spAutoFit/>
          </a:bodyPr>
          <a:lstStyle/>
          <a:p>
            <a:r>
              <a:rPr lang="en-US" dirty="0" smtClean="0"/>
              <a:t>Genotype: </a:t>
            </a:r>
            <a:r>
              <a:rPr lang="en-US" sz="1400" dirty="0" smtClean="0"/>
              <a:t>Heterozygous</a:t>
            </a:r>
            <a:endParaRPr lang="en-US" sz="1400" dirty="0"/>
          </a:p>
        </p:txBody>
      </p:sp>
      <p:sp>
        <p:nvSpPr>
          <p:cNvPr id="9" name="TextBox 8"/>
          <p:cNvSpPr txBox="1"/>
          <p:nvPr/>
        </p:nvSpPr>
        <p:spPr>
          <a:xfrm>
            <a:off x="6010712" y="5255703"/>
            <a:ext cx="1905000" cy="584775"/>
          </a:xfrm>
          <a:prstGeom prst="rect">
            <a:avLst/>
          </a:prstGeom>
          <a:noFill/>
        </p:spPr>
        <p:txBody>
          <a:bodyPr wrap="square" rtlCol="0">
            <a:spAutoFit/>
          </a:bodyPr>
          <a:lstStyle/>
          <a:p>
            <a:r>
              <a:rPr lang="en-US" dirty="0" smtClean="0"/>
              <a:t>Genotype: </a:t>
            </a:r>
            <a:r>
              <a:rPr lang="en-US" sz="1400" dirty="0" smtClean="0"/>
              <a:t>Homozygous Recessive</a:t>
            </a:r>
            <a:endParaRPr lang="en-US" sz="1400" dirty="0"/>
          </a:p>
        </p:txBody>
      </p:sp>
      <p:sp>
        <p:nvSpPr>
          <p:cNvPr id="10" name="TextBox 9"/>
          <p:cNvSpPr txBox="1"/>
          <p:nvPr/>
        </p:nvSpPr>
        <p:spPr>
          <a:xfrm>
            <a:off x="1743512" y="5765587"/>
            <a:ext cx="1905000" cy="584775"/>
          </a:xfrm>
          <a:prstGeom prst="rect">
            <a:avLst/>
          </a:prstGeom>
          <a:noFill/>
        </p:spPr>
        <p:txBody>
          <a:bodyPr wrap="square" rtlCol="0">
            <a:spAutoFit/>
          </a:bodyPr>
          <a:lstStyle/>
          <a:p>
            <a:r>
              <a:rPr lang="en-US" dirty="0" smtClean="0"/>
              <a:t>Phenotype:</a:t>
            </a:r>
          </a:p>
          <a:p>
            <a:r>
              <a:rPr lang="en-US" sz="1400" dirty="0" smtClean="0"/>
              <a:t>Red</a:t>
            </a:r>
            <a:endParaRPr lang="en-US" sz="1400" dirty="0"/>
          </a:p>
        </p:txBody>
      </p:sp>
      <p:sp>
        <p:nvSpPr>
          <p:cNvPr id="11" name="TextBox 10"/>
          <p:cNvSpPr txBox="1"/>
          <p:nvPr/>
        </p:nvSpPr>
        <p:spPr>
          <a:xfrm>
            <a:off x="3953312" y="5765586"/>
            <a:ext cx="1905000" cy="584775"/>
          </a:xfrm>
          <a:prstGeom prst="rect">
            <a:avLst/>
          </a:prstGeom>
          <a:noFill/>
        </p:spPr>
        <p:txBody>
          <a:bodyPr wrap="square" rtlCol="0">
            <a:spAutoFit/>
          </a:bodyPr>
          <a:lstStyle/>
          <a:p>
            <a:r>
              <a:rPr lang="en-US" dirty="0" smtClean="0"/>
              <a:t>Phenotype:</a:t>
            </a:r>
          </a:p>
          <a:p>
            <a:r>
              <a:rPr lang="en-US" sz="1400" dirty="0" smtClean="0"/>
              <a:t>Red</a:t>
            </a:r>
            <a:endParaRPr lang="en-US" sz="1400" dirty="0"/>
          </a:p>
        </p:txBody>
      </p:sp>
      <p:sp>
        <p:nvSpPr>
          <p:cNvPr id="12" name="TextBox 11"/>
          <p:cNvSpPr txBox="1"/>
          <p:nvPr/>
        </p:nvSpPr>
        <p:spPr>
          <a:xfrm>
            <a:off x="6010712" y="5765586"/>
            <a:ext cx="1905000" cy="584775"/>
          </a:xfrm>
          <a:prstGeom prst="rect">
            <a:avLst/>
          </a:prstGeom>
          <a:noFill/>
        </p:spPr>
        <p:txBody>
          <a:bodyPr wrap="square" rtlCol="0">
            <a:spAutoFit/>
          </a:bodyPr>
          <a:lstStyle/>
          <a:p>
            <a:r>
              <a:rPr lang="en-US" dirty="0" smtClean="0"/>
              <a:t>Phenotype:</a:t>
            </a:r>
          </a:p>
          <a:p>
            <a:r>
              <a:rPr lang="en-US" sz="1400" dirty="0" smtClean="0"/>
              <a:t>Yellow</a:t>
            </a:r>
            <a:endParaRPr lang="en-US" sz="1400" dirty="0"/>
          </a:p>
        </p:txBody>
      </p:sp>
      <p:sp>
        <p:nvSpPr>
          <p:cNvPr id="13" name="TextBox 12"/>
          <p:cNvSpPr txBox="1"/>
          <p:nvPr/>
        </p:nvSpPr>
        <p:spPr>
          <a:xfrm>
            <a:off x="243840" y="4084320"/>
            <a:ext cx="1341120" cy="646331"/>
          </a:xfrm>
          <a:prstGeom prst="rect">
            <a:avLst/>
          </a:prstGeom>
          <a:noFill/>
        </p:spPr>
        <p:txBody>
          <a:bodyPr wrap="square" rtlCol="0">
            <a:spAutoFit/>
          </a:bodyPr>
          <a:lstStyle/>
          <a:p>
            <a:r>
              <a:rPr lang="en-US" dirty="0" smtClean="0"/>
              <a:t>A = Red</a:t>
            </a:r>
          </a:p>
          <a:p>
            <a:r>
              <a:rPr lang="en-US" dirty="0" smtClean="0"/>
              <a:t>a = yellow</a:t>
            </a:r>
            <a:endParaRPr lang="en-US" dirty="0"/>
          </a:p>
        </p:txBody>
      </p:sp>
    </p:spTree>
    <p:extLst>
      <p:ext uri="{BB962C8B-B14F-4D97-AF65-F5344CB8AC3E}">
        <p14:creationId xmlns:p14="http://schemas.microsoft.com/office/powerpoint/2010/main" val="956709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types of Genotypes</a:t>
            </a:r>
            <a:endParaRPr lang="en-US" dirty="0"/>
          </a:p>
        </p:txBody>
      </p:sp>
      <p:sp>
        <p:nvSpPr>
          <p:cNvPr id="3" name="Content Placeholder 2"/>
          <p:cNvSpPr>
            <a:spLocks noGrp="1"/>
          </p:cNvSpPr>
          <p:nvPr>
            <p:ph idx="1"/>
          </p:nvPr>
        </p:nvSpPr>
        <p:spPr/>
        <p:txBody>
          <a:bodyPr>
            <a:normAutofit fontScale="92500"/>
          </a:bodyPr>
          <a:lstStyle/>
          <a:p>
            <a:r>
              <a:rPr lang="en-US" dirty="0" smtClean="0"/>
              <a:t>There are three combinations of genotypes that you can inherit.</a:t>
            </a:r>
          </a:p>
          <a:p>
            <a:endParaRPr lang="en-US" sz="2800" dirty="0"/>
          </a:p>
          <a:p>
            <a:r>
              <a:rPr lang="en-US" sz="2800" b="1" dirty="0" smtClean="0">
                <a:effectLst>
                  <a:outerShdw blurRad="38100" dist="38100" dir="2700000" algn="tl">
                    <a:srgbClr val="000000">
                      <a:alpha val="43137"/>
                    </a:srgbClr>
                  </a:outerShdw>
                </a:effectLst>
              </a:rPr>
              <a:t>Homozygous Dominant:  (AA)  Two dominant alleles</a:t>
            </a:r>
          </a:p>
          <a:p>
            <a:endParaRPr lang="en-US" sz="2800" b="1" dirty="0">
              <a:effectLst>
                <a:outerShdw blurRad="38100" dist="38100" dir="2700000" algn="tl">
                  <a:srgbClr val="000000">
                    <a:alpha val="43137"/>
                  </a:srgbClr>
                </a:outerShdw>
              </a:effectLst>
            </a:endParaRPr>
          </a:p>
          <a:p>
            <a:r>
              <a:rPr lang="en-US" sz="2800" b="1" dirty="0" smtClean="0">
                <a:effectLst>
                  <a:outerShdw blurRad="38100" dist="38100" dir="2700000" algn="tl">
                    <a:srgbClr val="000000">
                      <a:alpha val="43137"/>
                    </a:srgbClr>
                  </a:outerShdw>
                </a:effectLst>
              </a:rPr>
              <a:t>Heterozygous:  (Aa) One dominant and one recessive allele</a:t>
            </a:r>
          </a:p>
          <a:p>
            <a:endParaRPr lang="en-US" sz="2800" b="1" dirty="0">
              <a:effectLst>
                <a:outerShdw blurRad="38100" dist="38100" dir="2700000" algn="tl">
                  <a:srgbClr val="000000">
                    <a:alpha val="43137"/>
                  </a:srgbClr>
                </a:outerShdw>
              </a:effectLst>
            </a:endParaRPr>
          </a:p>
          <a:p>
            <a:r>
              <a:rPr lang="en-US" sz="2800" b="1" dirty="0" smtClean="0">
                <a:effectLst>
                  <a:outerShdw blurRad="38100" dist="38100" dir="2700000" algn="tl">
                    <a:srgbClr val="000000">
                      <a:alpha val="43137"/>
                    </a:srgbClr>
                  </a:outerShdw>
                </a:effectLst>
              </a:rPr>
              <a:t>Homozygous Recessive: (aa) Two recessive alleles</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1686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Gregor Mendel</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453994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Gregor Mendel</a:t>
            </a:r>
            <a:endParaRPr lang="en-US" dirty="0"/>
          </a:p>
        </p:txBody>
      </p:sp>
      <p:sp>
        <p:nvSpPr>
          <p:cNvPr id="5" name="Content Placeholder 4"/>
          <p:cNvSpPr>
            <a:spLocks noGrp="1"/>
          </p:cNvSpPr>
          <p:nvPr>
            <p:ph idx="1"/>
          </p:nvPr>
        </p:nvSpPr>
        <p:spPr>
          <a:xfrm>
            <a:off x="13592" y="1858090"/>
            <a:ext cx="5002351" cy="4604493"/>
          </a:xfrm>
        </p:spPr>
        <p:txBody>
          <a:bodyPr>
            <a:normAutofit/>
          </a:bodyPr>
          <a:lstStyle/>
          <a:p>
            <a:r>
              <a:rPr lang="en-US" b="1" dirty="0" smtClean="0">
                <a:effectLst>
                  <a:outerShdw blurRad="38100" dist="38100" dir="2700000" algn="tl">
                    <a:srgbClr val="000000">
                      <a:alpha val="43137"/>
                    </a:srgbClr>
                  </a:outerShdw>
                </a:effectLst>
              </a:rPr>
              <a:t>Considered to be the father of Genetics</a:t>
            </a:r>
          </a:p>
          <a:p>
            <a:r>
              <a:rPr lang="en-US" dirty="0" smtClean="0"/>
              <a:t>Published his ideas on genetics in 1860’s</a:t>
            </a:r>
          </a:p>
          <a:p>
            <a:pPr lvl="1"/>
            <a:r>
              <a:rPr lang="en-US" dirty="0" smtClean="0"/>
              <a:t>Roughly the time of the American Civil War</a:t>
            </a:r>
            <a:br>
              <a:rPr lang="en-US" dirty="0" smtClean="0"/>
            </a:br>
            <a:endParaRPr lang="en-US" dirty="0" smtClean="0"/>
          </a:p>
          <a:p>
            <a:r>
              <a:rPr lang="en-US" dirty="0" smtClean="0"/>
              <a:t>Was a Monk for the Catholic Church</a:t>
            </a:r>
          </a:p>
          <a:p>
            <a:pPr lvl="1"/>
            <a:r>
              <a:rPr lang="en-US" dirty="0" smtClean="0"/>
              <a:t> but grew up as a farmer’s son. </a:t>
            </a:r>
            <a:br>
              <a:rPr lang="en-US" dirty="0" smtClean="0"/>
            </a:br>
            <a:endParaRPr lang="en-US" dirty="0" smtClean="0"/>
          </a:p>
          <a:p>
            <a:r>
              <a:rPr lang="en-US" dirty="0" smtClean="0"/>
              <a:t>Most of his scientific work was destroyed by his successor</a:t>
            </a:r>
          </a:p>
          <a:p>
            <a:pPr lvl="1"/>
            <a:r>
              <a:rPr lang="en-US" dirty="0" smtClean="0"/>
              <a:t>They didn’t get along very well.</a:t>
            </a:r>
          </a:p>
          <a:p>
            <a:r>
              <a:rPr lang="en-US" dirty="0" smtClean="0"/>
              <a:t>His work was later discovered and scientists were like, “this is totally awesome.”</a:t>
            </a:r>
          </a:p>
          <a:p>
            <a:pPr lvl="1"/>
            <a:endParaRPr lang="en-US" dirty="0" smtClean="0"/>
          </a:p>
          <a:p>
            <a:endParaRPr lang="en-US" dirty="0" smtClean="0"/>
          </a:p>
          <a:p>
            <a:pPr marL="201168" lvl="1" indent="0">
              <a:buNone/>
            </a:pPr>
            <a:endParaRPr lang="en-US" dirty="0" smtClean="0"/>
          </a:p>
          <a:p>
            <a:pPr marL="201168" lvl="1" indent="0">
              <a:buNone/>
            </a:pPr>
            <a:endParaRPr lang="en-US" dirty="0" smtClean="0"/>
          </a:p>
          <a:p>
            <a:endParaRPr lang="en-US" dirty="0"/>
          </a:p>
        </p:txBody>
      </p:sp>
      <p:pic>
        <p:nvPicPr>
          <p:cNvPr id="6" name="Picture 5"/>
          <p:cNvPicPr>
            <a:picLocks noChangeAspect="1"/>
          </p:cNvPicPr>
          <p:nvPr/>
        </p:nvPicPr>
        <p:blipFill>
          <a:blip r:embed="rId2"/>
          <a:stretch>
            <a:fillRect/>
          </a:stretch>
        </p:blipFill>
        <p:spPr>
          <a:xfrm>
            <a:off x="5999154" y="105543"/>
            <a:ext cx="2367606" cy="3764228"/>
          </a:xfrm>
          <a:prstGeom prst="rect">
            <a:avLst/>
          </a:prstGeom>
        </p:spPr>
      </p:pic>
      <p:pic>
        <p:nvPicPr>
          <p:cNvPr id="7" name="Picture 6"/>
          <p:cNvPicPr>
            <a:picLocks noChangeAspect="1"/>
          </p:cNvPicPr>
          <p:nvPr/>
        </p:nvPicPr>
        <p:blipFill>
          <a:blip r:embed="rId3"/>
          <a:stretch>
            <a:fillRect/>
          </a:stretch>
        </p:blipFill>
        <p:spPr>
          <a:xfrm>
            <a:off x="5224539" y="3443647"/>
            <a:ext cx="3803360" cy="2668029"/>
          </a:xfrm>
          <a:prstGeom prst="rect">
            <a:avLst/>
          </a:prstGeom>
        </p:spPr>
      </p:pic>
    </p:spTree>
    <p:extLst>
      <p:ext uri="{BB962C8B-B14F-4D97-AF65-F5344CB8AC3E}">
        <p14:creationId xmlns:p14="http://schemas.microsoft.com/office/powerpoint/2010/main" val="2423795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Gregor </a:t>
            </a:r>
            <a:r>
              <a:rPr lang="en-US" dirty="0" err="1" smtClean="0"/>
              <a:t>Mendels</a:t>
            </a:r>
            <a:r>
              <a:rPr lang="en-US" dirty="0" smtClean="0"/>
              <a:t> Three Laws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94288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Unit 06 - Latin Root Words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82461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Gregor Mendel’s 3 Discoveries</a:t>
            </a:r>
            <a:endParaRPr lang="en-US" dirty="0"/>
          </a:p>
        </p:txBody>
      </p:sp>
      <p:sp>
        <p:nvSpPr>
          <p:cNvPr id="5" name="Content Placeholder 4"/>
          <p:cNvSpPr>
            <a:spLocks noGrp="1"/>
          </p:cNvSpPr>
          <p:nvPr>
            <p:ph idx="1"/>
          </p:nvPr>
        </p:nvSpPr>
        <p:spPr/>
        <p:txBody>
          <a:bodyPr/>
          <a:lstStyle/>
          <a:p>
            <a:pPr marL="457200" indent="-457200">
              <a:buFont typeface="+mj-lt"/>
              <a:buAutoNum type="arabicPeriod"/>
            </a:pPr>
            <a:r>
              <a:rPr lang="en-US" dirty="0" smtClean="0"/>
              <a:t>Law of Segregation (Meiosis)</a:t>
            </a:r>
            <a:br>
              <a:rPr lang="en-US" dirty="0" smtClean="0"/>
            </a:br>
            <a:endParaRPr lang="en-US" dirty="0" smtClean="0"/>
          </a:p>
          <a:p>
            <a:pPr marL="457200" indent="-457200">
              <a:buFont typeface="+mj-lt"/>
              <a:buAutoNum type="arabicPeriod"/>
            </a:pPr>
            <a:r>
              <a:rPr lang="en-US" dirty="0" smtClean="0"/>
              <a:t>Law of Dominance</a:t>
            </a:r>
            <a:br>
              <a:rPr lang="en-US" dirty="0" smtClean="0"/>
            </a:br>
            <a:endParaRPr lang="en-US" dirty="0" smtClean="0"/>
          </a:p>
          <a:p>
            <a:pPr marL="457200" indent="-457200">
              <a:buFont typeface="+mj-lt"/>
              <a:buAutoNum type="arabicPeriod"/>
            </a:pPr>
            <a:r>
              <a:rPr lang="en-US" dirty="0" smtClean="0"/>
              <a:t>Law of Independent Assortment</a:t>
            </a:r>
            <a:endParaRPr lang="en-US" dirty="0"/>
          </a:p>
        </p:txBody>
      </p:sp>
    </p:spTree>
    <p:extLst>
      <p:ext uri="{BB962C8B-B14F-4D97-AF65-F5344CB8AC3E}">
        <p14:creationId xmlns:p14="http://schemas.microsoft.com/office/powerpoint/2010/main" val="693353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Law of Segregation (Meiosis)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616923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Law of Segregation (AKA Meiosis)</a:t>
            </a:r>
            <a:endParaRPr lang="en-US" dirty="0"/>
          </a:p>
        </p:txBody>
      </p:sp>
      <p:sp>
        <p:nvSpPr>
          <p:cNvPr id="5" name="Content Placeholder 4"/>
          <p:cNvSpPr>
            <a:spLocks noGrp="1"/>
          </p:cNvSpPr>
          <p:nvPr>
            <p:ph idx="1"/>
          </p:nvPr>
        </p:nvSpPr>
        <p:spPr>
          <a:xfrm>
            <a:off x="390136" y="1811136"/>
            <a:ext cx="7543801" cy="4023360"/>
          </a:xfrm>
        </p:spPr>
        <p:txBody>
          <a:bodyPr/>
          <a:lstStyle/>
          <a:p>
            <a:r>
              <a:rPr lang="en-US" dirty="0"/>
              <a:t>Each inherited trait is defined by a gene </a:t>
            </a:r>
            <a:r>
              <a:rPr lang="en-US" dirty="0" smtClean="0"/>
              <a:t>pair or genotype. </a:t>
            </a:r>
            <a:r>
              <a:rPr lang="en-US" dirty="0"/>
              <a:t>Parental genes are randomly separated to the sex cells so that sex cells contain only one gene of the pair. Offspring therefore inherit one genetic allele from each parent when sex cells unite in fertilization</a:t>
            </a:r>
          </a:p>
        </p:txBody>
      </p:sp>
      <p:pic>
        <p:nvPicPr>
          <p:cNvPr id="9" name="Picture 8"/>
          <p:cNvPicPr>
            <a:picLocks noChangeAspect="1"/>
          </p:cNvPicPr>
          <p:nvPr/>
        </p:nvPicPr>
        <p:blipFill rotWithShape="1">
          <a:blip r:embed="rId2"/>
          <a:srcRect l="50519"/>
          <a:stretch/>
        </p:blipFill>
        <p:spPr>
          <a:xfrm>
            <a:off x="1970105" y="4731436"/>
            <a:ext cx="1178268" cy="1905000"/>
          </a:xfrm>
          <a:prstGeom prst="rect">
            <a:avLst/>
          </a:prstGeom>
        </p:spPr>
      </p:pic>
      <p:pic>
        <p:nvPicPr>
          <p:cNvPr id="10" name="Picture 9"/>
          <p:cNvPicPr>
            <a:picLocks noChangeAspect="1"/>
          </p:cNvPicPr>
          <p:nvPr/>
        </p:nvPicPr>
        <p:blipFill rotWithShape="1">
          <a:blip r:embed="rId2"/>
          <a:srcRect r="49135"/>
          <a:stretch/>
        </p:blipFill>
        <p:spPr>
          <a:xfrm>
            <a:off x="415922" y="4719969"/>
            <a:ext cx="1211220" cy="1905000"/>
          </a:xfrm>
          <a:prstGeom prst="rect">
            <a:avLst/>
          </a:prstGeom>
        </p:spPr>
      </p:pic>
      <p:sp>
        <p:nvSpPr>
          <p:cNvPr id="11" name="TextBox 10"/>
          <p:cNvSpPr txBox="1"/>
          <p:nvPr/>
        </p:nvSpPr>
        <p:spPr>
          <a:xfrm>
            <a:off x="1045689" y="5978893"/>
            <a:ext cx="852616" cy="369332"/>
          </a:xfrm>
          <a:prstGeom prst="rect">
            <a:avLst/>
          </a:prstGeom>
          <a:noFill/>
        </p:spPr>
        <p:txBody>
          <a:bodyPr wrap="square" rtlCol="0">
            <a:spAutoFit/>
          </a:bodyPr>
          <a:lstStyle/>
          <a:p>
            <a:r>
              <a:rPr lang="en-US" dirty="0" smtClean="0"/>
              <a:t>G</a:t>
            </a:r>
            <a:endParaRPr lang="en-US" dirty="0"/>
          </a:p>
        </p:txBody>
      </p:sp>
      <p:sp>
        <p:nvSpPr>
          <p:cNvPr id="12" name="TextBox 11"/>
          <p:cNvSpPr txBox="1"/>
          <p:nvPr/>
        </p:nvSpPr>
        <p:spPr>
          <a:xfrm>
            <a:off x="2509816" y="5978893"/>
            <a:ext cx="852616" cy="369332"/>
          </a:xfrm>
          <a:prstGeom prst="rect">
            <a:avLst/>
          </a:prstGeom>
          <a:noFill/>
        </p:spPr>
        <p:txBody>
          <a:bodyPr wrap="square" rtlCol="0">
            <a:spAutoFit/>
          </a:bodyPr>
          <a:lstStyle/>
          <a:p>
            <a:r>
              <a:rPr lang="en-US" dirty="0" smtClean="0"/>
              <a:t>g</a:t>
            </a:r>
            <a:endParaRPr lang="en-US" dirty="0"/>
          </a:p>
        </p:txBody>
      </p:sp>
      <p:grpSp>
        <p:nvGrpSpPr>
          <p:cNvPr id="66" name="Group 65"/>
          <p:cNvGrpSpPr/>
          <p:nvPr/>
        </p:nvGrpSpPr>
        <p:grpSpPr>
          <a:xfrm>
            <a:off x="432326" y="2984205"/>
            <a:ext cx="2608280" cy="1954427"/>
            <a:chOff x="825045" y="3246397"/>
            <a:chExt cx="2608280" cy="1954427"/>
          </a:xfrm>
        </p:grpSpPr>
        <p:pic>
          <p:nvPicPr>
            <p:cNvPr id="13" name="Picture 12"/>
            <p:cNvPicPr>
              <a:picLocks noChangeAspect="1"/>
            </p:cNvPicPr>
            <p:nvPr/>
          </p:nvPicPr>
          <p:blipFill rotWithShape="1">
            <a:blip r:embed="rId2"/>
            <a:srcRect r="49135"/>
            <a:stretch/>
          </p:blipFill>
          <p:spPr>
            <a:xfrm>
              <a:off x="825045" y="3246397"/>
              <a:ext cx="1211220" cy="1905000"/>
            </a:xfrm>
            <a:prstGeom prst="rect">
              <a:avLst/>
            </a:prstGeom>
          </p:spPr>
        </p:pic>
        <p:pic>
          <p:nvPicPr>
            <p:cNvPr id="14" name="Picture 13"/>
            <p:cNvPicPr>
              <a:picLocks noChangeAspect="1"/>
            </p:cNvPicPr>
            <p:nvPr/>
          </p:nvPicPr>
          <p:blipFill rotWithShape="1">
            <a:blip r:embed="rId2"/>
            <a:srcRect r="49135"/>
            <a:stretch/>
          </p:blipFill>
          <p:spPr>
            <a:xfrm flipH="1">
              <a:off x="2222105" y="3295824"/>
              <a:ext cx="1211220" cy="1905000"/>
            </a:xfrm>
            <a:prstGeom prst="rect">
              <a:avLst/>
            </a:prstGeom>
          </p:spPr>
        </p:pic>
      </p:grpSp>
      <p:grpSp>
        <p:nvGrpSpPr>
          <p:cNvPr id="69" name="Group 68"/>
          <p:cNvGrpSpPr/>
          <p:nvPr/>
        </p:nvGrpSpPr>
        <p:grpSpPr>
          <a:xfrm>
            <a:off x="5342370" y="2820868"/>
            <a:ext cx="3812298" cy="3358972"/>
            <a:chOff x="5342370" y="2820868"/>
            <a:chExt cx="3812298" cy="3358972"/>
          </a:xfrm>
        </p:grpSpPr>
        <p:sp>
          <p:nvSpPr>
            <p:cNvPr id="15" name="Oval 14"/>
            <p:cNvSpPr/>
            <p:nvPr/>
          </p:nvSpPr>
          <p:spPr>
            <a:xfrm>
              <a:off x="5342370" y="3187590"/>
              <a:ext cx="900189" cy="10132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TextBox 15"/>
            <p:cNvSpPr txBox="1"/>
            <p:nvPr/>
          </p:nvSpPr>
          <p:spPr>
            <a:xfrm>
              <a:off x="5486646" y="3410465"/>
              <a:ext cx="307915" cy="369332"/>
            </a:xfrm>
            <a:prstGeom prst="rect">
              <a:avLst/>
            </a:prstGeom>
            <a:noFill/>
          </p:spPr>
          <p:txBody>
            <a:bodyPr wrap="square" rtlCol="0">
              <a:spAutoFit/>
            </a:bodyPr>
            <a:lstStyle/>
            <a:p>
              <a:r>
                <a:rPr lang="en-US" dirty="0" smtClean="0"/>
                <a:t>G</a:t>
              </a:r>
              <a:endParaRPr lang="en-US" dirty="0"/>
            </a:p>
          </p:txBody>
        </p:sp>
        <p:sp>
          <p:nvSpPr>
            <p:cNvPr id="17" name="TextBox 16"/>
            <p:cNvSpPr txBox="1"/>
            <p:nvPr/>
          </p:nvSpPr>
          <p:spPr>
            <a:xfrm>
              <a:off x="5662846" y="3385752"/>
              <a:ext cx="307915" cy="369332"/>
            </a:xfrm>
            <a:prstGeom prst="rect">
              <a:avLst/>
            </a:prstGeom>
            <a:noFill/>
          </p:spPr>
          <p:txBody>
            <a:bodyPr wrap="square" rtlCol="0">
              <a:spAutoFit/>
            </a:bodyPr>
            <a:lstStyle/>
            <a:p>
              <a:r>
                <a:rPr lang="en-US" dirty="0" smtClean="0"/>
                <a:t>g</a:t>
              </a:r>
              <a:endParaRPr lang="en-US" dirty="0"/>
            </a:p>
          </p:txBody>
        </p:sp>
        <p:sp>
          <p:nvSpPr>
            <p:cNvPr id="18" name="Oval 17"/>
            <p:cNvSpPr/>
            <p:nvPr/>
          </p:nvSpPr>
          <p:spPr>
            <a:xfrm>
              <a:off x="7141945" y="3125675"/>
              <a:ext cx="900189" cy="10132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extBox 18"/>
            <p:cNvSpPr txBox="1"/>
            <p:nvPr/>
          </p:nvSpPr>
          <p:spPr>
            <a:xfrm>
              <a:off x="7170142" y="3385752"/>
              <a:ext cx="307915" cy="369332"/>
            </a:xfrm>
            <a:prstGeom prst="rect">
              <a:avLst/>
            </a:prstGeom>
            <a:noFill/>
          </p:spPr>
          <p:txBody>
            <a:bodyPr wrap="square" rtlCol="0">
              <a:spAutoFit/>
            </a:bodyPr>
            <a:lstStyle/>
            <a:p>
              <a:r>
                <a:rPr lang="en-US" dirty="0" smtClean="0"/>
                <a:t>G</a:t>
              </a:r>
              <a:endParaRPr lang="en-US" dirty="0"/>
            </a:p>
          </p:txBody>
        </p:sp>
        <p:sp>
          <p:nvSpPr>
            <p:cNvPr id="20" name="TextBox 19"/>
            <p:cNvSpPr txBox="1"/>
            <p:nvPr/>
          </p:nvSpPr>
          <p:spPr>
            <a:xfrm>
              <a:off x="7583167" y="3356239"/>
              <a:ext cx="307915" cy="369332"/>
            </a:xfrm>
            <a:prstGeom prst="rect">
              <a:avLst/>
            </a:prstGeom>
            <a:noFill/>
          </p:spPr>
          <p:txBody>
            <a:bodyPr wrap="square" rtlCol="0">
              <a:spAutoFit/>
            </a:bodyPr>
            <a:lstStyle/>
            <a:p>
              <a:r>
                <a:rPr lang="en-US" dirty="0" smtClean="0"/>
                <a:t>g</a:t>
              </a:r>
              <a:endParaRPr lang="en-US" dirty="0"/>
            </a:p>
          </p:txBody>
        </p:sp>
        <p:sp>
          <p:nvSpPr>
            <p:cNvPr id="21" name="TextBox 20"/>
            <p:cNvSpPr txBox="1"/>
            <p:nvPr/>
          </p:nvSpPr>
          <p:spPr>
            <a:xfrm>
              <a:off x="7698496" y="3360355"/>
              <a:ext cx="307915" cy="369332"/>
            </a:xfrm>
            <a:prstGeom prst="rect">
              <a:avLst/>
            </a:prstGeom>
            <a:noFill/>
          </p:spPr>
          <p:txBody>
            <a:bodyPr wrap="square" rtlCol="0">
              <a:spAutoFit/>
            </a:bodyPr>
            <a:lstStyle/>
            <a:p>
              <a:r>
                <a:rPr lang="en-US" dirty="0" smtClean="0"/>
                <a:t>g</a:t>
              </a:r>
              <a:endParaRPr lang="en-US" dirty="0"/>
            </a:p>
          </p:txBody>
        </p:sp>
        <p:sp>
          <p:nvSpPr>
            <p:cNvPr id="22" name="TextBox 21"/>
            <p:cNvSpPr txBox="1"/>
            <p:nvPr/>
          </p:nvSpPr>
          <p:spPr>
            <a:xfrm>
              <a:off x="7324099" y="3377860"/>
              <a:ext cx="307915" cy="369332"/>
            </a:xfrm>
            <a:prstGeom prst="rect">
              <a:avLst/>
            </a:prstGeom>
            <a:noFill/>
          </p:spPr>
          <p:txBody>
            <a:bodyPr wrap="square" rtlCol="0">
              <a:spAutoFit/>
            </a:bodyPr>
            <a:lstStyle/>
            <a:p>
              <a:r>
                <a:rPr lang="en-US" dirty="0" smtClean="0"/>
                <a:t>G</a:t>
              </a:r>
              <a:endParaRPr lang="en-US" dirty="0"/>
            </a:p>
          </p:txBody>
        </p:sp>
        <p:sp>
          <p:nvSpPr>
            <p:cNvPr id="23" name="Oval 22"/>
            <p:cNvSpPr/>
            <p:nvPr/>
          </p:nvSpPr>
          <p:spPr>
            <a:xfrm>
              <a:off x="6611777" y="4600927"/>
              <a:ext cx="600044" cy="67541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Oval 24"/>
            <p:cNvSpPr/>
            <p:nvPr/>
          </p:nvSpPr>
          <p:spPr>
            <a:xfrm>
              <a:off x="7938032" y="4600927"/>
              <a:ext cx="600044" cy="67541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TextBox 27"/>
            <p:cNvSpPr txBox="1"/>
            <p:nvPr/>
          </p:nvSpPr>
          <p:spPr>
            <a:xfrm>
              <a:off x="6624886" y="4731436"/>
              <a:ext cx="307915" cy="369332"/>
            </a:xfrm>
            <a:prstGeom prst="rect">
              <a:avLst/>
            </a:prstGeom>
            <a:noFill/>
          </p:spPr>
          <p:txBody>
            <a:bodyPr wrap="square" rtlCol="0">
              <a:spAutoFit/>
            </a:bodyPr>
            <a:lstStyle/>
            <a:p>
              <a:r>
                <a:rPr lang="en-US" dirty="0" smtClean="0"/>
                <a:t>G</a:t>
              </a:r>
              <a:endParaRPr lang="en-US" dirty="0"/>
            </a:p>
          </p:txBody>
        </p:sp>
        <p:sp>
          <p:nvSpPr>
            <p:cNvPr id="29" name="TextBox 28"/>
            <p:cNvSpPr txBox="1"/>
            <p:nvPr/>
          </p:nvSpPr>
          <p:spPr>
            <a:xfrm>
              <a:off x="6778843" y="4723544"/>
              <a:ext cx="307915" cy="369332"/>
            </a:xfrm>
            <a:prstGeom prst="rect">
              <a:avLst/>
            </a:prstGeom>
            <a:noFill/>
          </p:spPr>
          <p:txBody>
            <a:bodyPr wrap="square" rtlCol="0">
              <a:spAutoFit/>
            </a:bodyPr>
            <a:lstStyle/>
            <a:p>
              <a:r>
                <a:rPr lang="en-US" dirty="0" smtClean="0"/>
                <a:t>G</a:t>
              </a:r>
              <a:endParaRPr lang="en-US" dirty="0"/>
            </a:p>
          </p:txBody>
        </p:sp>
        <p:sp>
          <p:nvSpPr>
            <p:cNvPr id="30" name="TextBox 29"/>
            <p:cNvSpPr txBox="1"/>
            <p:nvPr/>
          </p:nvSpPr>
          <p:spPr>
            <a:xfrm>
              <a:off x="8009083" y="4718152"/>
              <a:ext cx="307915" cy="369332"/>
            </a:xfrm>
            <a:prstGeom prst="rect">
              <a:avLst/>
            </a:prstGeom>
            <a:noFill/>
          </p:spPr>
          <p:txBody>
            <a:bodyPr wrap="square" rtlCol="0">
              <a:spAutoFit/>
            </a:bodyPr>
            <a:lstStyle/>
            <a:p>
              <a:r>
                <a:rPr lang="en-US" dirty="0" smtClean="0"/>
                <a:t>g</a:t>
              </a:r>
              <a:endParaRPr lang="en-US" dirty="0"/>
            </a:p>
          </p:txBody>
        </p:sp>
        <p:sp>
          <p:nvSpPr>
            <p:cNvPr id="31" name="TextBox 30"/>
            <p:cNvSpPr txBox="1"/>
            <p:nvPr/>
          </p:nvSpPr>
          <p:spPr>
            <a:xfrm>
              <a:off x="8124412" y="4722268"/>
              <a:ext cx="307915" cy="369332"/>
            </a:xfrm>
            <a:prstGeom prst="rect">
              <a:avLst/>
            </a:prstGeom>
            <a:noFill/>
          </p:spPr>
          <p:txBody>
            <a:bodyPr wrap="square" rtlCol="0">
              <a:spAutoFit/>
            </a:bodyPr>
            <a:lstStyle/>
            <a:p>
              <a:r>
                <a:rPr lang="en-US" dirty="0" smtClean="0"/>
                <a:t>g</a:t>
              </a:r>
              <a:endParaRPr lang="en-US" dirty="0"/>
            </a:p>
          </p:txBody>
        </p:sp>
        <p:sp>
          <p:nvSpPr>
            <p:cNvPr id="32" name="Oval 31"/>
            <p:cNvSpPr/>
            <p:nvPr/>
          </p:nvSpPr>
          <p:spPr>
            <a:xfrm>
              <a:off x="6179577" y="5577298"/>
              <a:ext cx="516689" cy="581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Oval 32"/>
            <p:cNvSpPr/>
            <p:nvPr/>
          </p:nvSpPr>
          <p:spPr>
            <a:xfrm>
              <a:off x="6911799" y="5582697"/>
              <a:ext cx="516689" cy="581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Oval 33"/>
            <p:cNvSpPr/>
            <p:nvPr/>
          </p:nvSpPr>
          <p:spPr>
            <a:xfrm>
              <a:off x="7723028" y="5598254"/>
              <a:ext cx="516689" cy="581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Oval 34"/>
            <p:cNvSpPr/>
            <p:nvPr/>
          </p:nvSpPr>
          <p:spPr>
            <a:xfrm>
              <a:off x="8466646" y="5598254"/>
              <a:ext cx="516689" cy="581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TextBox 35"/>
            <p:cNvSpPr txBox="1"/>
            <p:nvPr/>
          </p:nvSpPr>
          <p:spPr>
            <a:xfrm>
              <a:off x="6249045" y="5683425"/>
              <a:ext cx="307915" cy="369332"/>
            </a:xfrm>
            <a:prstGeom prst="rect">
              <a:avLst/>
            </a:prstGeom>
            <a:noFill/>
          </p:spPr>
          <p:txBody>
            <a:bodyPr wrap="square" rtlCol="0">
              <a:spAutoFit/>
            </a:bodyPr>
            <a:lstStyle/>
            <a:p>
              <a:r>
                <a:rPr lang="en-US" dirty="0" smtClean="0"/>
                <a:t>G</a:t>
              </a:r>
              <a:endParaRPr lang="en-US" dirty="0"/>
            </a:p>
          </p:txBody>
        </p:sp>
        <p:sp>
          <p:nvSpPr>
            <p:cNvPr id="37" name="TextBox 36"/>
            <p:cNvSpPr txBox="1"/>
            <p:nvPr/>
          </p:nvSpPr>
          <p:spPr>
            <a:xfrm>
              <a:off x="7016185" y="5684191"/>
              <a:ext cx="307915" cy="369332"/>
            </a:xfrm>
            <a:prstGeom prst="rect">
              <a:avLst/>
            </a:prstGeom>
            <a:noFill/>
          </p:spPr>
          <p:txBody>
            <a:bodyPr wrap="square" rtlCol="0">
              <a:spAutoFit/>
            </a:bodyPr>
            <a:lstStyle/>
            <a:p>
              <a:r>
                <a:rPr lang="en-US" dirty="0" smtClean="0"/>
                <a:t>G</a:t>
              </a:r>
              <a:endParaRPr lang="en-US" dirty="0"/>
            </a:p>
          </p:txBody>
        </p:sp>
        <p:sp>
          <p:nvSpPr>
            <p:cNvPr id="39" name="TextBox 38"/>
            <p:cNvSpPr txBox="1"/>
            <p:nvPr/>
          </p:nvSpPr>
          <p:spPr>
            <a:xfrm>
              <a:off x="7816497" y="5683425"/>
              <a:ext cx="307915" cy="369332"/>
            </a:xfrm>
            <a:prstGeom prst="rect">
              <a:avLst/>
            </a:prstGeom>
            <a:noFill/>
          </p:spPr>
          <p:txBody>
            <a:bodyPr wrap="square" rtlCol="0">
              <a:spAutoFit/>
            </a:bodyPr>
            <a:lstStyle/>
            <a:p>
              <a:r>
                <a:rPr lang="en-US" dirty="0" smtClean="0"/>
                <a:t>g</a:t>
              </a:r>
              <a:endParaRPr lang="en-US" dirty="0"/>
            </a:p>
          </p:txBody>
        </p:sp>
        <p:sp>
          <p:nvSpPr>
            <p:cNvPr id="40" name="TextBox 39"/>
            <p:cNvSpPr txBox="1"/>
            <p:nvPr/>
          </p:nvSpPr>
          <p:spPr>
            <a:xfrm>
              <a:off x="8549672" y="5683425"/>
              <a:ext cx="307915" cy="369332"/>
            </a:xfrm>
            <a:prstGeom prst="rect">
              <a:avLst/>
            </a:prstGeom>
            <a:noFill/>
          </p:spPr>
          <p:txBody>
            <a:bodyPr wrap="square" rtlCol="0">
              <a:spAutoFit/>
            </a:bodyPr>
            <a:lstStyle/>
            <a:p>
              <a:r>
                <a:rPr lang="en-US" dirty="0" smtClean="0"/>
                <a:t>g</a:t>
              </a:r>
              <a:endParaRPr lang="en-US" dirty="0"/>
            </a:p>
          </p:txBody>
        </p:sp>
        <p:cxnSp>
          <p:nvCxnSpPr>
            <p:cNvPr id="42" name="Straight Arrow Connector 41"/>
            <p:cNvCxnSpPr/>
            <p:nvPr/>
          </p:nvCxnSpPr>
          <p:spPr>
            <a:xfrm>
              <a:off x="6582334" y="3592387"/>
              <a:ext cx="3701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7086758" y="4138929"/>
              <a:ext cx="426686" cy="461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8" idx="4"/>
            </p:cNvCxnSpPr>
            <p:nvPr/>
          </p:nvCxnSpPr>
          <p:spPr>
            <a:xfrm>
              <a:off x="7592040" y="4138929"/>
              <a:ext cx="527737" cy="461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6624886" y="5166651"/>
              <a:ext cx="139643" cy="336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7092081" y="5194370"/>
              <a:ext cx="104017" cy="277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7953085" y="5253791"/>
              <a:ext cx="139643" cy="336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35" idx="0"/>
            </p:cNvCxnSpPr>
            <p:nvPr/>
          </p:nvCxnSpPr>
          <p:spPr>
            <a:xfrm>
              <a:off x="8436582" y="5208825"/>
              <a:ext cx="288409" cy="389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581267" y="2873703"/>
              <a:ext cx="594162" cy="276999"/>
            </a:xfrm>
            <a:prstGeom prst="rect">
              <a:avLst/>
            </a:prstGeom>
            <a:noFill/>
          </p:spPr>
          <p:txBody>
            <a:bodyPr wrap="square" rtlCol="0">
              <a:spAutoFit/>
            </a:bodyPr>
            <a:lstStyle/>
            <a:p>
              <a:r>
                <a:rPr lang="en-US" sz="1200" dirty="0" smtClean="0"/>
                <a:t>2N</a:t>
              </a:r>
              <a:endParaRPr lang="en-US" sz="1200" dirty="0"/>
            </a:p>
          </p:txBody>
        </p:sp>
        <p:sp>
          <p:nvSpPr>
            <p:cNvPr id="56" name="TextBox 55"/>
            <p:cNvSpPr txBox="1"/>
            <p:nvPr/>
          </p:nvSpPr>
          <p:spPr>
            <a:xfrm>
              <a:off x="7425947" y="2820868"/>
              <a:ext cx="594162" cy="276999"/>
            </a:xfrm>
            <a:prstGeom prst="rect">
              <a:avLst/>
            </a:prstGeom>
            <a:noFill/>
          </p:spPr>
          <p:txBody>
            <a:bodyPr wrap="square" rtlCol="0">
              <a:spAutoFit/>
            </a:bodyPr>
            <a:lstStyle/>
            <a:p>
              <a:r>
                <a:rPr lang="en-US" sz="1200" dirty="0" smtClean="0"/>
                <a:t>4N</a:t>
              </a:r>
              <a:endParaRPr lang="en-US" sz="1200" dirty="0"/>
            </a:p>
          </p:txBody>
        </p:sp>
        <p:sp>
          <p:nvSpPr>
            <p:cNvPr id="57" name="TextBox 56"/>
            <p:cNvSpPr txBox="1"/>
            <p:nvPr/>
          </p:nvSpPr>
          <p:spPr>
            <a:xfrm>
              <a:off x="6715121" y="4395798"/>
              <a:ext cx="594162" cy="276999"/>
            </a:xfrm>
            <a:prstGeom prst="rect">
              <a:avLst/>
            </a:prstGeom>
            <a:noFill/>
          </p:spPr>
          <p:txBody>
            <a:bodyPr wrap="square" rtlCol="0">
              <a:spAutoFit/>
            </a:bodyPr>
            <a:lstStyle/>
            <a:p>
              <a:r>
                <a:rPr lang="en-US" sz="1200" dirty="0" smtClean="0"/>
                <a:t>2N</a:t>
              </a:r>
              <a:endParaRPr lang="en-US" sz="1200" dirty="0"/>
            </a:p>
          </p:txBody>
        </p:sp>
        <p:sp>
          <p:nvSpPr>
            <p:cNvPr id="58" name="TextBox 57"/>
            <p:cNvSpPr txBox="1"/>
            <p:nvPr/>
          </p:nvSpPr>
          <p:spPr>
            <a:xfrm>
              <a:off x="8069679" y="4376168"/>
              <a:ext cx="594162" cy="276999"/>
            </a:xfrm>
            <a:prstGeom prst="rect">
              <a:avLst/>
            </a:prstGeom>
            <a:noFill/>
          </p:spPr>
          <p:txBody>
            <a:bodyPr wrap="square" rtlCol="0">
              <a:spAutoFit/>
            </a:bodyPr>
            <a:lstStyle/>
            <a:p>
              <a:r>
                <a:rPr lang="en-US" sz="1200" dirty="0" smtClean="0"/>
                <a:t>2N</a:t>
              </a:r>
              <a:endParaRPr lang="en-US" sz="1200" dirty="0"/>
            </a:p>
          </p:txBody>
        </p:sp>
        <p:sp>
          <p:nvSpPr>
            <p:cNvPr id="59" name="TextBox 58"/>
            <p:cNvSpPr txBox="1"/>
            <p:nvPr/>
          </p:nvSpPr>
          <p:spPr>
            <a:xfrm>
              <a:off x="6270864" y="5341170"/>
              <a:ext cx="594162" cy="276999"/>
            </a:xfrm>
            <a:prstGeom prst="rect">
              <a:avLst/>
            </a:prstGeom>
            <a:noFill/>
          </p:spPr>
          <p:txBody>
            <a:bodyPr wrap="square" rtlCol="0">
              <a:spAutoFit/>
            </a:bodyPr>
            <a:lstStyle/>
            <a:p>
              <a:r>
                <a:rPr lang="en-US" sz="1200" dirty="0" smtClean="0"/>
                <a:t>1N</a:t>
              </a:r>
              <a:endParaRPr lang="en-US" sz="1200" dirty="0"/>
            </a:p>
          </p:txBody>
        </p:sp>
        <p:sp>
          <p:nvSpPr>
            <p:cNvPr id="60" name="TextBox 59"/>
            <p:cNvSpPr txBox="1"/>
            <p:nvPr/>
          </p:nvSpPr>
          <p:spPr>
            <a:xfrm>
              <a:off x="7003734" y="5385575"/>
              <a:ext cx="594162" cy="276999"/>
            </a:xfrm>
            <a:prstGeom prst="rect">
              <a:avLst/>
            </a:prstGeom>
            <a:noFill/>
          </p:spPr>
          <p:txBody>
            <a:bodyPr wrap="square" rtlCol="0">
              <a:spAutoFit/>
            </a:bodyPr>
            <a:lstStyle/>
            <a:p>
              <a:r>
                <a:rPr lang="en-US" sz="1200" dirty="0" smtClean="0"/>
                <a:t>1N</a:t>
              </a:r>
              <a:endParaRPr lang="en-US" sz="1200" dirty="0"/>
            </a:p>
          </p:txBody>
        </p:sp>
        <p:sp>
          <p:nvSpPr>
            <p:cNvPr id="61" name="TextBox 60"/>
            <p:cNvSpPr txBox="1"/>
            <p:nvPr/>
          </p:nvSpPr>
          <p:spPr>
            <a:xfrm>
              <a:off x="7816517" y="5395471"/>
              <a:ext cx="594162" cy="276999"/>
            </a:xfrm>
            <a:prstGeom prst="rect">
              <a:avLst/>
            </a:prstGeom>
            <a:noFill/>
          </p:spPr>
          <p:txBody>
            <a:bodyPr wrap="square" rtlCol="0">
              <a:spAutoFit/>
            </a:bodyPr>
            <a:lstStyle/>
            <a:p>
              <a:r>
                <a:rPr lang="en-US" sz="1200" dirty="0" smtClean="0"/>
                <a:t>1N</a:t>
              </a:r>
              <a:endParaRPr lang="en-US" sz="1200" dirty="0"/>
            </a:p>
          </p:txBody>
        </p:sp>
        <p:sp>
          <p:nvSpPr>
            <p:cNvPr id="62" name="TextBox 61"/>
            <p:cNvSpPr txBox="1"/>
            <p:nvPr/>
          </p:nvSpPr>
          <p:spPr>
            <a:xfrm>
              <a:off x="8560506" y="5395470"/>
              <a:ext cx="594162" cy="276999"/>
            </a:xfrm>
            <a:prstGeom prst="rect">
              <a:avLst/>
            </a:prstGeom>
            <a:noFill/>
          </p:spPr>
          <p:txBody>
            <a:bodyPr wrap="square" rtlCol="0">
              <a:spAutoFit/>
            </a:bodyPr>
            <a:lstStyle/>
            <a:p>
              <a:r>
                <a:rPr lang="en-US" sz="1200" dirty="0" smtClean="0"/>
                <a:t>1N</a:t>
              </a:r>
              <a:endParaRPr lang="en-US" sz="1200" dirty="0"/>
            </a:p>
          </p:txBody>
        </p:sp>
        <p:sp>
          <p:nvSpPr>
            <p:cNvPr id="63" name="TextBox 62"/>
            <p:cNvSpPr txBox="1"/>
            <p:nvPr/>
          </p:nvSpPr>
          <p:spPr>
            <a:xfrm>
              <a:off x="6437139" y="3693882"/>
              <a:ext cx="755714" cy="276999"/>
            </a:xfrm>
            <a:prstGeom prst="rect">
              <a:avLst/>
            </a:prstGeom>
            <a:noFill/>
          </p:spPr>
          <p:txBody>
            <a:bodyPr wrap="square" rtlCol="0">
              <a:spAutoFit/>
            </a:bodyPr>
            <a:lstStyle/>
            <a:p>
              <a:r>
                <a:rPr lang="en-US" sz="1200" dirty="0" smtClean="0"/>
                <a:t>S Phase</a:t>
              </a:r>
              <a:endParaRPr lang="en-US" sz="1200" dirty="0"/>
            </a:p>
          </p:txBody>
        </p:sp>
        <p:sp>
          <p:nvSpPr>
            <p:cNvPr id="64" name="TextBox 63"/>
            <p:cNvSpPr txBox="1"/>
            <p:nvPr/>
          </p:nvSpPr>
          <p:spPr>
            <a:xfrm>
              <a:off x="7223750" y="4428595"/>
              <a:ext cx="914340" cy="276999"/>
            </a:xfrm>
            <a:prstGeom prst="rect">
              <a:avLst/>
            </a:prstGeom>
            <a:noFill/>
          </p:spPr>
          <p:txBody>
            <a:bodyPr wrap="square" rtlCol="0">
              <a:spAutoFit/>
            </a:bodyPr>
            <a:lstStyle/>
            <a:p>
              <a:r>
                <a:rPr lang="en-US" sz="1200" dirty="0" smtClean="0"/>
                <a:t>Meiosis 1</a:t>
              </a:r>
              <a:endParaRPr lang="en-US" sz="1200" dirty="0"/>
            </a:p>
          </p:txBody>
        </p:sp>
        <p:sp>
          <p:nvSpPr>
            <p:cNvPr id="65" name="TextBox 64"/>
            <p:cNvSpPr txBox="1"/>
            <p:nvPr/>
          </p:nvSpPr>
          <p:spPr>
            <a:xfrm>
              <a:off x="7211929" y="5161259"/>
              <a:ext cx="914340" cy="276999"/>
            </a:xfrm>
            <a:prstGeom prst="rect">
              <a:avLst/>
            </a:prstGeom>
            <a:noFill/>
          </p:spPr>
          <p:txBody>
            <a:bodyPr wrap="square" rtlCol="0">
              <a:spAutoFit/>
            </a:bodyPr>
            <a:lstStyle/>
            <a:p>
              <a:r>
                <a:rPr lang="en-US" sz="1200" dirty="0" smtClean="0"/>
                <a:t>Meiosis 2</a:t>
              </a:r>
              <a:endParaRPr lang="en-US" sz="1200" dirty="0"/>
            </a:p>
          </p:txBody>
        </p:sp>
      </p:grpSp>
      <p:sp>
        <p:nvSpPr>
          <p:cNvPr id="67" name="TextBox 66"/>
          <p:cNvSpPr txBox="1"/>
          <p:nvPr/>
        </p:nvSpPr>
        <p:spPr>
          <a:xfrm>
            <a:off x="3107443" y="3744830"/>
            <a:ext cx="2006937" cy="646331"/>
          </a:xfrm>
          <a:prstGeom prst="rect">
            <a:avLst/>
          </a:prstGeom>
          <a:noFill/>
        </p:spPr>
        <p:txBody>
          <a:bodyPr wrap="square" rtlCol="0">
            <a:spAutoFit/>
          </a:bodyPr>
          <a:lstStyle/>
          <a:p>
            <a:r>
              <a:rPr lang="en-US" dirty="0" smtClean="0"/>
              <a:t>Phenotype: Green Eyes</a:t>
            </a:r>
            <a:endParaRPr lang="en-US" dirty="0"/>
          </a:p>
        </p:txBody>
      </p:sp>
      <p:sp>
        <p:nvSpPr>
          <p:cNvPr id="68" name="TextBox 67"/>
          <p:cNvSpPr txBox="1"/>
          <p:nvPr/>
        </p:nvSpPr>
        <p:spPr>
          <a:xfrm>
            <a:off x="3287081" y="5383717"/>
            <a:ext cx="2006937" cy="923330"/>
          </a:xfrm>
          <a:prstGeom prst="rect">
            <a:avLst/>
          </a:prstGeom>
          <a:noFill/>
        </p:spPr>
        <p:txBody>
          <a:bodyPr wrap="square" rtlCol="0">
            <a:spAutoFit/>
          </a:bodyPr>
          <a:lstStyle/>
          <a:p>
            <a:r>
              <a:rPr lang="en-US" dirty="0" smtClean="0"/>
              <a:t>Genotype:  Combination of Alleles</a:t>
            </a:r>
            <a:endParaRPr lang="en-US" dirty="0"/>
          </a:p>
        </p:txBody>
      </p:sp>
    </p:spTree>
    <p:extLst>
      <p:ext uri="{BB962C8B-B14F-4D97-AF65-F5344CB8AC3E}">
        <p14:creationId xmlns:p14="http://schemas.microsoft.com/office/powerpoint/2010/main" val="2070577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Law of Segregation (AKA Meiosis)</a:t>
            </a:r>
          </a:p>
        </p:txBody>
      </p:sp>
      <p:sp>
        <p:nvSpPr>
          <p:cNvPr id="3" name="Content Placeholder 2"/>
          <p:cNvSpPr>
            <a:spLocks noGrp="1"/>
          </p:cNvSpPr>
          <p:nvPr>
            <p:ph idx="1"/>
          </p:nvPr>
        </p:nvSpPr>
        <p:spPr/>
        <p:txBody>
          <a:bodyPr/>
          <a:lstStyle/>
          <a:p>
            <a:r>
              <a:rPr lang="en-US" dirty="0" smtClean="0"/>
              <a:t>Gregor Mendel was the first to predict the presence of genes and their alleles.  He called them factors.</a:t>
            </a:r>
            <a:br>
              <a:rPr lang="en-US" dirty="0" smtClean="0"/>
            </a:br>
            <a:endParaRPr lang="en-US" dirty="0" smtClean="0"/>
          </a:p>
          <a:p>
            <a:r>
              <a:rPr lang="en-US" dirty="0" smtClean="0"/>
              <a:t>He also believed that the offspring of two parents received one factor from each parent.  </a:t>
            </a:r>
          </a:p>
          <a:p>
            <a:endParaRPr lang="en-US" dirty="0"/>
          </a:p>
          <a:p>
            <a:pPr marL="0" indent="0">
              <a:buNone/>
            </a:pPr>
            <a:r>
              <a:rPr lang="en-US" dirty="0" smtClean="0"/>
              <a:t>This meant that at some point the parent would have to </a:t>
            </a:r>
            <a:r>
              <a:rPr lang="en-US" b="1" u="sng" dirty="0" smtClean="0">
                <a:effectLst>
                  <a:outerShdw blurRad="38100" dist="38100" dir="2700000" algn="tl">
                    <a:srgbClr val="000000">
                      <a:alpha val="43137"/>
                    </a:srgbClr>
                  </a:outerShdw>
                </a:effectLst>
              </a:rPr>
              <a:t>segregate</a:t>
            </a:r>
            <a:r>
              <a:rPr lang="en-US" dirty="0" smtClean="0"/>
              <a:t> their two alleles, so that they only passed on one allele.  </a:t>
            </a:r>
          </a:p>
          <a:p>
            <a:pPr marL="0" indent="0">
              <a:buNone/>
            </a:pPr>
            <a:r>
              <a:rPr lang="en-US" dirty="0" smtClean="0"/>
              <a:t>Mendel didn’t know what this process was, but we do now.  It’s called Meiosis. </a:t>
            </a:r>
            <a:endParaRPr lang="en-US" dirty="0"/>
          </a:p>
        </p:txBody>
      </p:sp>
    </p:spTree>
    <p:extLst>
      <p:ext uri="{BB962C8B-B14F-4D97-AF65-F5344CB8AC3E}">
        <p14:creationId xmlns:p14="http://schemas.microsoft.com/office/powerpoint/2010/main" val="2848661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Meiosis</a:t>
            </a:r>
            <a:endParaRPr lang="en-US" dirty="0"/>
          </a:p>
        </p:txBody>
      </p:sp>
      <p:sp>
        <p:nvSpPr>
          <p:cNvPr id="3" name="Content Placeholder 2"/>
          <p:cNvSpPr>
            <a:spLocks noGrp="1"/>
          </p:cNvSpPr>
          <p:nvPr>
            <p:ph idx="1"/>
          </p:nvPr>
        </p:nvSpPr>
        <p:spPr>
          <a:xfrm>
            <a:off x="159080" y="1910905"/>
            <a:ext cx="3574719" cy="4023360"/>
          </a:xfrm>
        </p:spPr>
        <p:txBody>
          <a:bodyPr/>
          <a:lstStyle/>
          <a:p>
            <a:r>
              <a:rPr lang="en-US" dirty="0" smtClean="0"/>
              <a:t>Meiosis – (The process of lessening)  - When the body takes one diploid cell and turns it into four unique haploid cells.</a:t>
            </a:r>
            <a:endParaRPr lang="en-US" dirty="0"/>
          </a:p>
        </p:txBody>
      </p:sp>
      <p:pic>
        <p:nvPicPr>
          <p:cNvPr id="5" name="Picture 4"/>
          <p:cNvPicPr>
            <a:picLocks noChangeAspect="1"/>
          </p:cNvPicPr>
          <p:nvPr/>
        </p:nvPicPr>
        <p:blipFill>
          <a:blip r:embed="rId2"/>
          <a:stretch>
            <a:fillRect/>
          </a:stretch>
        </p:blipFill>
        <p:spPr>
          <a:xfrm>
            <a:off x="3733800" y="0"/>
            <a:ext cx="5410200" cy="6858000"/>
          </a:xfrm>
          <a:prstGeom prst="rect">
            <a:avLst/>
          </a:prstGeom>
        </p:spPr>
      </p:pic>
    </p:spTree>
    <p:extLst>
      <p:ext uri="{BB962C8B-B14F-4D97-AF65-F5344CB8AC3E}">
        <p14:creationId xmlns:p14="http://schemas.microsoft.com/office/powerpoint/2010/main" val="604463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the Cell Cycle?</a:t>
            </a:r>
            <a:endParaRPr lang="en-US" dirty="0"/>
          </a:p>
        </p:txBody>
      </p:sp>
      <p:grpSp>
        <p:nvGrpSpPr>
          <p:cNvPr id="65" name="Group 64"/>
          <p:cNvGrpSpPr/>
          <p:nvPr/>
        </p:nvGrpSpPr>
        <p:grpSpPr>
          <a:xfrm>
            <a:off x="2251475" y="1862447"/>
            <a:ext cx="4686770" cy="4851329"/>
            <a:chOff x="2442575" y="1875147"/>
            <a:chExt cx="4686770" cy="4851329"/>
          </a:xfrm>
        </p:grpSpPr>
        <p:sp>
          <p:nvSpPr>
            <p:cNvPr id="4" name="Oval 3"/>
            <p:cNvSpPr/>
            <p:nvPr/>
          </p:nvSpPr>
          <p:spPr>
            <a:xfrm>
              <a:off x="2442575" y="1875147"/>
              <a:ext cx="4686770" cy="485132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Oval 4"/>
            <p:cNvSpPr/>
            <p:nvPr/>
          </p:nvSpPr>
          <p:spPr>
            <a:xfrm>
              <a:off x="2778855" y="2226920"/>
              <a:ext cx="4020201" cy="416135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9" name="Straight Connector 8"/>
            <p:cNvCxnSpPr>
              <a:endCxn id="5" idx="7"/>
            </p:cNvCxnSpPr>
            <p:nvPr/>
          </p:nvCxnSpPr>
          <p:spPr>
            <a:xfrm flipV="1">
              <a:off x="4785960" y="2836336"/>
              <a:ext cx="1424351" cy="1597878"/>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a:endCxn id="5" idx="5"/>
            </p:cNvCxnSpPr>
            <p:nvPr/>
          </p:nvCxnSpPr>
          <p:spPr>
            <a:xfrm>
              <a:off x="4785960" y="4434214"/>
              <a:ext cx="1424351" cy="1344646"/>
            </a:xfrm>
            <a:prstGeom prst="line">
              <a:avLst/>
            </a:prstGeom>
          </p:spPr>
          <p:style>
            <a:lnRef idx="1">
              <a:schemeClr val="dk1"/>
            </a:lnRef>
            <a:fillRef idx="0">
              <a:schemeClr val="dk1"/>
            </a:fillRef>
            <a:effectRef idx="0">
              <a:schemeClr val="dk1"/>
            </a:effectRef>
            <a:fontRef idx="minor">
              <a:schemeClr val="tx1"/>
            </a:fontRef>
          </p:style>
        </p:cxnSp>
        <p:pic>
          <p:nvPicPr>
            <p:cNvPr id="21" name="Picture 20"/>
            <p:cNvPicPr>
              <a:picLocks noChangeAspect="1"/>
            </p:cNvPicPr>
            <p:nvPr/>
          </p:nvPicPr>
          <p:blipFill rotWithShape="1">
            <a:blip r:embed="rId2"/>
            <a:srcRect r="49944"/>
            <a:stretch/>
          </p:blipFill>
          <p:spPr>
            <a:xfrm>
              <a:off x="3147660" y="2521315"/>
              <a:ext cx="1638301" cy="3572566"/>
            </a:xfrm>
            <a:prstGeom prst="rect">
              <a:avLst/>
            </a:prstGeom>
          </p:spPr>
        </p:pic>
        <p:cxnSp>
          <p:nvCxnSpPr>
            <p:cNvPr id="14" name="Straight Connector 13"/>
            <p:cNvCxnSpPr/>
            <p:nvPr/>
          </p:nvCxnSpPr>
          <p:spPr>
            <a:xfrm flipH="1" flipV="1">
              <a:off x="4197215" y="2292000"/>
              <a:ext cx="588748" cy="2142216"/>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H="1">
              <a:off x="4336431" y="4445804"/>
              <a:ext cx="449529" cy="1554218"/>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flipH="1">
              <a:off x="3851164" y="4445803"/>
              <a:ext cx="920855" cy="1333057"/>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H="1">
              <a:off x="3479801" y="4434213"/>
              <a:ext cx="1319055" cy="962491"/>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3478655" y="3225800"/>
              <a:ext cx="1334142" cy="1215794"/>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3897924" y="2832126"/>
              <a:ext cx="896765" cy="1609468"/>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a:off x="3238500" y="3792728"/>
              <a:ext cx="1560356" cy="641486"/>
            </a:xfrm>
            <a:prstGeom prst="line">
              <a:avLst/>
            </a:prstGeom>
          </p:spPr>
          <p:style>
            <a:lnRef idx="1">
              <a:schemeClr val="dk1"/>
            </a:lnRef>
            <a:fillRef idx="0">
              <a:schemeClr val="dk1"/>
            </a:fillRef>
            <a:effectRef idx="0">
              <a:schemeClr val="dk1"/>
            </a:effectRef>
            <a:fontRef idx="minor">
              <a:schemeClr val="tx1"/>
            </a:fontRef>
          </p:style>
        </p:cxnSp>
        <p:sp>
          <p:nvSpPr>
            <p:cNvPr id="61" name="Rectangle 60"/>
            <p:cNvSpPr/>
            <p:nvPr/>
          </p:nvSpPr>
          <p:spPr>
            <a:xfrm>
              <a:off x="2993450" y="4229100"/>
              <a:ext cx="346475" cy="552586"/>
            </a:xfrm>
            <a:custGeom>
              <a:avLst/>
              <a:gdLst>
                <a:gd name="connsiteX0" fmla="*/ 0 w 346475"/>
                <a:gd name="connsiteY0" fmla="*/ 0 h 355541"/>
                <a:gd name="connsiteX1" fmla="*/ 346475 w 346475"/>
                <a:gd name="connsiteY1" fmla="*/ 0 h 355541"/>
                <a:gd name="connsiteX2" fmla="*/ 346475 w 346475"/>
                <a:gd name="connsiteY2" fmla="*/ 355541 h 355541"/>
                <a:gd name="connsiteX3" fmla="*/ 0 w 346475"/>
                <a:gd name="connsiteY3" fmla="*/ 355541 h 355541"/>
                <a:gd name="connsiteX4" fmla="*/ 0 w 346475"/>
                <a:gd name="connsiteY4" fmla="*/ 0 h 355541"/>
                <a:gd name="connsiteX0" fmla="*/ 0 w 346475"/>
                <a:gd name="connsiteY0" fmla="*/ 0 h 482541"/>
                <a:gd name="connsiteX1" fmla="*/ 346475 w 346475"/>
                <a:gd name="connsiteY1" fmla="*/ 0 h 482541"/>
                <a:gd name="connsiteX2" fmla="*/ 270275 w 346475"/>
                <a:gd name="connsiteY2" fmla="*/ 482541 h 482541"/>
                <a:gd name="connsiteX3" fmla="*/ 0 w 346475"/>
                <a:gd name="connsiteY3" fmla="*/ 355541 h 482541"/>
                <a:gd name="connsiteX4" fmla="*/ 0 w 346475"/>
                <a:gd name="connsiteY4" fmla="*/ 0 h 482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75" h="482541">
                  <a:moveTo>
                    <a:pt x="0" y="0"/>
                  </a:moveTo>
                  <a:lnTo>
                    <a:pt x="346475" y="0"/>
                  </a:lnTo>
                  <a:lnTo>
                    <a:pt x="270275" y="482541"/>
                  </a:lnTo>
                  <a:lnTo>
                    <a:pt x="0" y="355541"/>
                  </a:lnTo>
                  <a:lnTo>
                    <a:pt x="0" y="0"/>
                  </a:lnTo>
                  <a:close/>
                </a:path>
              </a:pathLst>
            </a:cu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2" name="Rectangle 60"/>
            <p:cNvSpPr/>
            <p:nvPr/>
          </p:nvSpPr>
          <p:spPr>
            <a:xfrm>
              <a:off x="4300754" y="2357564"/>
              <a:ext cx="539619" cy="395667"/>
            </a:xfrm>
            <a:custGeom>
              <a:avLst/>
              <a:gdLst>
                <a:gd name="connsiteX0" fmla="*/ 0 w 346475"/>
                <a:gd name="connsiteY0" fmla="*/ 0 h 355541"/>
                <a:gd name="connsiteX1" fmla="*/ 346475 w 346475"/>
                <a:gd name="connsiteY1" fmla="*/ 0 h 355541"/>
                <a:gd name="connsiteX2" fmla="*/ 346475 w 346475"/>
                <a:gd name="connsiteY2" fmla="*/ 355541 h 355541"/>
                <a:gd name="connsiteX3" fmla="*/ 0 w 346475"/>
                <a:gd name="connsiteY3" fmla="*/ 355541 h 355541"/>
                <a:gd name="connsiteX4" fmla="*/ 0 w 346475"/>
                <a:gd name="connsiteY4" fmla="*/ 0 h 355541"/>
                <a:gd name="connsiteX0" fmla="*/ 0 w 346475"/>
                <a:gd name="connsiteY0" fmla="*/ 0 h 482541"/>
                <a:gd name="connsiteX1" fmla="*/ 346475 w 346475"/>
                <a:gd name="connsiteY1" fmla="*/ 0 h 482541"/>
                <a:gd name="connsiteX2" fmla="*/ 270275 w 346475"/>
                <a:gd name="connsiteY2" fmla="*/ 482541 h 482541"/>
                <a:gd name="connsiteX3" fmla="*/ 0 w 346475"/>
                <a:gd name="connsiteY3" fmla="*/ 355541 h 482541"/>
                <a:gd name="connsiteX4" fmla="*/ 0 w 346475"/>
                <a:gd name="connsiteY4" fmla="*/ 0 h 482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75" h="482541">
                  <a:moveTo>
                    <a:pt x="0" y="0"/>
                  </a:moveTo>
                  <a:lnTo>
                    <a:pt x="346475" y="0"/>
                  </a:lnTo>
                  <a:lnTo>
                    <a:pt x="270275" y="482541"/>
                  </a:lnTo>
                  <a:lnTo>
                    <a:pt x="0" y="355541"/>
                  </a:lnTo>
                  <a:lnTo>
                    <a:pt x="0" y="0"/>
                  </a:lnTo>
                  <a:close/>
                </a:path>
              </a:pathLst>
            </a:cu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 name="Straight Connector 6"/>
            <p:cNvCxnSpPr>
              <a:stCxn id="4" idx="0"/>
              <a:endCxn id="4" idx="4"/>
            </p:cNvCxnSpPr>
            <p:nvPr/>
          </p:nvCxnSpPr>
          <p:spPr>
            <a:xfrm>
              <a:off x="4785960" y="1875147"/>
              <a:ext cx="0" cy="4851329"/>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H="1">
              <a:off x="2819965" y="4434215"/>
              <a:ext cx="1965999" cy="393673"/>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flipV="1">
              <a:off x="2778854" y="4140200"/>
              <a:ext cx="2061520" cy="298225"/>
            </a:xfrm>
            <a:prstGeom prst="line">
              <a:avLst/>
            </a:prstGeom>
          </p:spPr>
          <p:style>
            <a:lnRef idx="1">
              <a:schemeClr val="dk1"/>
            </a:lnRef>
            <a:fillRef idx="0">
              <a:schemeClr val="dk1"/>
            </a:fillRef>
            <a:effectRef idx="0">
              <a:schemeClr val="dk1"/>
            </a:effectRef>
            <a:fontRef idx="minor">
              <a:schemeClr val="tx1"/>
            </a:fontRef>
          </p:style>
        </p:cxnSp>
      </p:grpSp>
      <p:sp>
        <p:nvSpPr>
          <p:cNvPr id="66" name="TextBox 65"/>
          <p:cNvSpPr txBox="1"/>
          <p:nvPr/>
        </p:nvSpPr>
        <p:spPr>
          <a:xfrm>
            <a:off x="4760427" y="2740531"/>
            <a:ext cx="762891" cy="584775"/>
          </a:xfrm>
          <a:prstGeom prst="rect">
            <a:avLst/>
          </a:prstGeom>
          <a:noFill/>
        </p:spPr>
        <p:txBody>
          <a:bodyPr wrap="square" rtlCol="0">
            <a:spAutoFit/>
          </a:bodyPr>
          <a:lstStyle/>
          <a:p>
            <a:r>
              <a:rPr lang="en-US" sz="3200" dirty="0" smtClean="0"/>
              <a:t>G1</a:t>
            </a:r>
            <a:endParaRPr lang="en-US" sz="3200" dirty="0"/>
          </a:p>
        </p:txBody>
      </p:sp>
      <p:sp>
        <p:nvSpPr>
          <p:cNvPr id="67" name="TextBox 66"/>
          <p:cNvSpPr txBox="1"/>
          <p:nvPr/>
        </p:nvSpPr>
        <p:spPr>
          <a:xfrm>
            <a:off x="5433644" y="3899860"/>
            <a:ext cx="762891" cy="584775"/>
          </a:xfrm>
          <a:prstGeom prst="rect">
            <a:avLst/>
          </a:prstGeom>
          <a:noFill/>
        </p:spPr>
        <p:txBody>
          <a:bodyPr wrap="square" rtlCol="0">
            <a:spAutoFit/>
          </a:bodyPr>
          <a:lstStyle/>
          <a:p>
            <a:r>
              <a:rPr lang="en-US" sz="3200" dirty="0" smtClean="0"/>
              <a:t>S</a:t>
            </a:r>
            <a:endParaRPr lang="en-US" sz="3200" dirty="0"/>
          </a:p>
        </p:txBody>
      </p:sp>
      <p:sp>
        <p:nvSpPr>
          <p:cNvPr id="68" name="TextBox 67"/>
          <p:cNvSpPr txBox="1"/>
          <p:nvPr/>
        </p:nvSpPr>
        <p:spPr>
          <a:xfrm>
            <a:off x="4760427" y="5133710"/>
            <a:ext cx="762891" cy="584775"/>
          </a:xfrm>
          <a:prstGeom prst="rect">
            <a:avLst/>
          </a:prstGeom>
          <a:noFill/>
        </p:spPr>
        <p:txBody>
          <a:bodyPr wrap="square" rtlCol="0">
            <a:spAutoFit/>
          </a:bodyPr>
          <a:lstStyle/>
          <a:p>
            <a:r>
              <a:rPr lang="en-US" sz="3200" dirty="0" smtClean="0"/>
              <a:t>G2</a:t>
            </a:r>
            <a:endParaRPr lang="en-US" sz="3200" dirty="0"/>
          </a:p>
        </p:txBody>
      </p:sp>
      <p:sp>
        <p:nvSpPr>
          <p:cNvPr id="69" name="TextBox 68"/>
          <p:cNvSpPr txBox="1"/>
          <p:nvPr/>
        </p:nvSpPr>
        <p:spPr>
          <a:xfrm rot="5400000">
            <a:off x="5907754" y="4221458"/>
            <a:ext cx="1702390" cy="400110"/>
          </a:xfrm>
          <a:prstGeom prst="rect">
            <a:avLst/>
          </a:prstGeom>
          <a:noFill/>
        </p:spPr>
        <p:txBody>
          <a:bodyPr wrap="square" rtlCol="0">
            <a:spAutoFit/>
          </a:bodyPr>
          <a:lstStyle/>
          <a:p>
            <a:r>
              <a:rPr lang="en-US" sz="2000" dirty="0" smtClean="0"/>
              <a:t>INTERPHASE</a:t>
            </a:r>
            <a:endParaRPr lang="en-US" sz="2000" dirty="0"/>
          </a:p>
        </p:txBody>
      </p:sp>
      <p:sp>
        <p:nvSpPr>
          <p:cNvPr id="70" name="TextBox 69"/>
          <p:cNvSpPr txBox="1"/>
          <p:nvPr/>
        </p:nvSpPr>
        <p:spPr>
          <a:xfrm rot="16200000">
            <a:off x="1601455" y="3900716"/>
            <a:ext cx="1702390" cy="400110"/>
          </a:xfrm>
          <a:prstGeom prst="rect">
            <a:avLst/>
          </a:prstGeom>
          <a:noFill/>
        </p:spPr>
        <p:txBody>
          <a:bodyPr wrap="square" rtlCol="0">
            <a:spAutoFit/>
          </a:bodyPr>
          <a:lstStyle/>
          <a:p>
            <a:r>
              <a:rPr lang="en-US" sz="2000" dirty="0" smtClean="0"/>
              <a:t>M-PHASE</a:t>
            </a:r>
            <a:endParaRPr lang="en-US" sz="2000" dirty="0"/>
          </a:p>
        </p:txBody>
      </p:sp>
      <p:sp>
        <p:nvSpPr>
          <p:cNvPr id="71" name="TextBox 70"/>
          <p:cNvSpPr txBox="1"/>
          <p:nvPr/>
        </p:nvSpPr>
        <p:spPr>
          <a:xfrm rot="13560836">
            <a:off x="2373372" y="5349125"/>
            <a:ext cx="1702390" cy="400110"/>
          </a:xfrm>
          <a:prstGeom prst="rect">
            <a:avLst/>
          </a:prstGeom>
          <a:noFill/>
        </p:spPr>
        <p:txBody>
          <a:bodyPr wrap="square" rtlCol="0">
            <a:spAutoFit/>
          </a:bodyPr>
          <a:lstStyle/>
          <a:p>
            <a:r>
              <a:rPr lang="en-US" sz="2000" dirty="0" smtClean="0"/>
              <a:t>MEIOSIS I</a:t>
            </a:r>
            <a:endParaRPr lang="en-US" sz="2000" dirty="0"/>
          </a:p>
        </p:txBody>
      </p:sp>
      <p:sp>
        <p:nvSpPr>
          <p:cNvPr id="72" name="TextBox 71"/>
          <p:cNvSpPr txBox="1"/>
          <p:nvPr/>
        </p:nvSpPr>
        <p:spPr>
          <a:xfrm rot="18275011">
            <a:off x="2378419" y="2823711"/>
            <a:ext cx="1702390" cy="400110"/>
          </a:xfrm>
          <a:prstGeom prst="rect">
            <a:avLst/>
          </a:prstGeom>
          <a:noFill/>
        </p:spPr>
        <p:txBody>
          <a:bodyPr wrap="square" rtlCol="0">
            <a:spAutoFit/>
          </a:bodyPr>
          <a:lstStyle/>
          <a:p>
            <a:r>
              <a:rPr lang="en-US" sz="2000" dirty="0" smtClean="0"/>
              <a:t>MEIOSIS II</a:t>
            </a:r>
            <a:endParaRPr lang="en-US" sz="2000" dirty="0"/>
          </a:p>
        </p:txBody>
      </p:sp>
      <p:sp>
        <p:nvSpPr>
          <p:cNvPr id="73" name="TextBox 72"/>
          <p:cNvSpPr txBox="1"/>
          <p:nvPr/>
        </p:nvSpPr>
        <p:spPr>
          <a:xfrm>
            <a:off x="2643303" y="4296020"/>
            <a:ext cx="1702390" cy="338554"/>
          </a:xfrm>
          <a:prstGeom prst="rect">
            <a:avLst/>
          </a:prstGeom>
          <a:noFill/>
        </p:spPr>
        <p:txBody>
          <a:bodyPr wrap="square" rtlCol="0">
            <a:spAutoFit/>
          </a:bodyPr>
          <a:lstStyle/>
          <a:p>
            <a:r>
              <a:rPr lang="en-US" sz="1600" dirty="0" smtClean="0"/>
              <a:t>CYTOKINESIS I</a:t>
            </a:r>
            <a:endParaRPr lang="en-US" sz="1600" dirty="0"/>
          </a:p>
        </p:txBody>
      </p:sp>
      <p:sp>
        <p:nvSpPr>
          <p:cNvPr id="75" name="TextBox 74"/>
          <p:cNvSpPr txBox="1"/>
          <p:nvPr/>
        </p:nvSpPr>
        <p:spPr>
          <a:xfrm rot="5400000">
            <a:off x="3626160" y="2936666"/>
            <a:ext cx="1702390" cy="338554"/>
          </a:xfrm>
          <a:prstGeom prst="rect">
            <a:avLst/>
          </a:prstGeom>
          <a:noFill/>
        </p:spPr>
        <p:txBody>
          <a:bodyPr wrap="square" rtlCol="0">
            <a:spAutoFit/>
          </a:bodyPr>
          <a:lstStyle/>
          <a:p>
            <a:r>
              <a:rPr lang="en-US" sz="1600" dirty="0" smtClean="0"/>
              <a:t>CYTOKINESIS II</a:t>
            </a:r>
            <a:endParaRPr lang="en-US" sz="1600" dirty="0"/>
          </a:p>
        </p:txBody>
      </p:sp>
      <p:sp>
        <p:nvSpPr>
          <p:cNvPr id="76" name="TextBox 75"/>
          <p:cNvSpPr txBox="1"/>
          <p:nvPr/>
        </p:nvSpPr>
        <p:spPr>
          <a:xfrm rot="16832964">
            <a:off x="3849768" y="5298202"/>
            <a:ext cx="1245229" cy="276999"/>
          </a:xfrm>
          <a:prstGeom prst="rect">
            <a:avLst/>
          </a:prstGeom>
          <a:noFill/>
        </p:spPr>
        <p:txBody>
          <a:bodyPr wrap="square" rtlCol="0">
            <a:spAutoFit/>
          </a:bodyPr>
          <a:lstStyle/>
          <a:p>
            <a:r>
              <a:rPr lang="en-US" sz="1200" dirty="0" smtClean="0"/>
              <a:t>PROPHASE I</a:t>
            </a:r>
            <a:endParaRPr lang="en-US" sz="1200" dirty="0"/>
          </a:p>
        </p:txBody>
      </p:sp>
      <p:sp>
        <p:nvSpPr>
          <p:cNvPr id="77" name="TextBox 76"/>
          <p:cNvSpPr txBox="1"/>
          <p:nvPr/>
        </p:nvSpPr>
        <p:spPr>
          <a:xfrm rot="17750999">
            <a:off x="3557374" y="5223079"/>
            <a:ext cx="1245229" cy="276999"/>
          </a:xfrm>
          <a:prstGeom prst="rect">
            <a:avLst/>
          </a:prstGeom>
          <a:noFill/>
        </p:spPr>
        <p:txBody>
          <a:bodyPr wrap="square" rtlCol="0">
            <a:spAutoFit/>
          </a:bodyPr>
          <a:lstStyle/>
          <a:p>
            <a:r>
              <a:rPr lang="en-US" sz="1200" dirty="0" smtClean="0"/>
              <a:t>METAPHASE I</a:t>
            </a:r>
            <a:endParaRPr lang="en-US" sz="1200" dirty="0"/>
          </a:p>
        </p:txBody>
      </p:sp>
      <p:sp>
        <p:nvSpPr>
          <p:cNvPr id="78" name="TextBox 77"/>
          <p:cNvSpPr txBox="1"/>
          <p:nvPr/>
        </p:nvSpPr>
        <p:spPr>
          <a:xfrm rot="18636564">
            <a:off x="3280083" y="4981828"/>
            <a:ext cx="1245229" cy="276999"/>
          </a:xfrm>
          <a:prstGeom prst="rect">
            <a:avLst/>
          </a:prstGeom>
          <a:noFill/>
        </p:spPr>
        <p:txBody>
          <a:bodyPr wrap="square" rtlCol="0">
            <a:spAutoFit/>
          </a:bodyPr>
          <a:lstStyle/>
          <a:p>
            <a:r>
              <a:rPr lang="en-US" sz="1200" dirty="0" smtClean="0"/>
              <a:t>ANAPHASE I</a:t>
            </a:r>
            <a:endParaRPr lang="en-US" sz="1200" dirty="0"/>
          </a:p>
        </p:txBody>
      </p:sp>
      <p:sp>
        <p:nvSpPr>
          <p:cNvPr id="79" name="TextBox 78"/>
          <p:cNvSpPr txBox="1"/>
          <p:nvPr/>
        </p:nvSpPr>
        <p:spPr>
          <a:xfrm rot="19639447">
            <a:off x="3126576" y="4675815"/>
            <a:ext cx="1245229" cy="276999"/>
          </a:xfrm>
          <a:prstGeom prst="rect">
            <a:avLst/>
          </a:prstGeom>
          <a:noFill/>
        </p:spPr>
        <p:txBody>
          <a:bodyPr wrap="square" rtlCol="0">
            <a:spAutoFit/>
          </a:bodyPr>
          <a:lstStyle/>
          <a:p>
            <a:r>
              <a:rPr lang="en-US" sz="1200" dirty="0" smtClean="0"/>
              <a:t>TELOPHASE I</a:t>
            </a:r>
            <a:endParaRPr lang="en-US" sz="1200" dirty="0"/>
          </a:p>
        </p:txBody>
      </p:sp>
      <p:sp>
        <p:nvSpPr>
          <p:cNvPr id="80" name="TextBox 79"/>
          <p:cNvSpPr txBox="1"/>
          <p:nvPr/>
        </p:nvSpPr>
        <p:spPr>
          <a:xfrm rot="991420">
            <a:off x="2975625" y="4013237"/>
            <a:ext cx="1245229" cy="276999"/>
          </a:xfrm>
          <a:prstGeom prst="rect">
            <a:avLst/>
          </a:prstGeom>
          <a:noFill/>
        </p:spPr>
        <p:txBody>
          <a:bodyPr wrap="square" rtlCol="0">
            <a:spAutoFit/>
          </a:bodyPr>
          <a:lstStyle/>
          <a:p>
            <a:r>
              <a:rPr lang="en-US" sz="1200" dirty="0" smtClean="0"/>
              <a:t>PROPHASE II</a:t>
            </a:r>
            <a:endParaRPr lang="en-US" sz="1200" dirty="0"/>
          </a:p>
        </p:txBody>
      </p:sp>
      <p:sp>
        <p:nvSpPr>
          <p:cNvPr id="81" name="TextBox 80"/>
          <p:cNvSpPr txBox="1"/>
          <p:nvPr/>
        </p:nvSpPr>
        <p:spPr>
          <a:xfrm rot="1728128">
            <a:off x="3140310" y="3746421"/>
            <a:ext cx="1245229" cy="276999"/>
          </a:xfrm>
          <a:prstGeom prst="rect">
            <a:avLst/>
          </a:prstGeom>
          <a:noFill/>
        </p:spPr>
        <p:txBody>
          <a:bodyPr wrap="square" rtlCol="0">
            <a:spAutoFit/>
          </a:bodyPr>
          <a:lstStyle/>
          <a:p>
            <a:r>
              <a:rPr lang="en-US" sz="1200" dirty="0" smtClean="0"/>
              <a:t>METAPHASE II</a:t>
            </a:r>
            <a:endParaRPr lang="en-US" sz="1200" dirty="0"/>
          </a:p>
        </p:txBody>
      </p:sp>
      <p:sp>
        <p:nvSpPr>
          <p:cNvPr id="82" name="TextBox 81"/>
          <p:cNvSpPr txBox="1"/>
          <p:nvPr/>
        </p:nvSpPr>
        <p:spPr>
          <a:xfrm rot="3299826">
            <a:off x="3295826" y="3379908"/>
            <a:ext cx="1245229" cy="276999"/>
          </a:xfrm>
          <a:prstGeom prst="rect">
            <a:avLst/>
          </a:prstGeom>
          <a:noFill/>
        </p:spPr>
        <p:txBody>
          <a:bodyPr wrap="square" rtlCol="0">
            <a:spAutoFit/>
          </a:bodyPr>
          <a:lstStyle/>
          <a:p>
            <a:r>
              <a:rPr lang="en-US" sz="1200" dirty="0" smtClean="0"/>
              <a:t>ANAPHASE II</a:t>
            </a:r>
            <a:endParaRPr lang="en-US" sz="1200" dirty="0"/>
          </a:p>
        </p:txBody>
      </p:sp>
      <p:sp>
        <p:nvSpPr>
          <p:cNvPr id="83" name="TextBox 82"/>
          <p:cNvSpPr txBox="1"/>
          <p:nvPr/>
        </p:nvSpPr>
        <p:spPr>
          <a:xfrm rot="4217005">
            <a:off x="3548061" y="3202958"/>
            <a:ext cx="1245229" cy="276999"/>
          </a:xfrm>
          <a:prstGeom prst="rect">
            <a:avLst/>
          </a:prstGeom>
          <a:noFill/>
        </p:spPr>
        <p:txBody>
          <a:bodyPr wrap="square" rtlCol="0">
            <a:spAutoFit/>
          </a:bodyPr>
          <a:lstStyle/>
          <a:p>
            <a:r>
              <a:rPr lang="en-US" sz="1200" dirty="0" smtClean="0"/>
              <a:t>TELOPHASE II</a:t>
            </a:r>
            <a:endParaRPr lang="en-US" sz="1200" dirty="0"/>
          </a:p>
        </p:txBody>
      </p:sp>
      <p:sp>
        <p:nvSpPr>
          <p:cNvPr id="84" name="TextBox 83"/>
          <p:cNvSpPr txBox="1"/>
          <p:nvPr/>
        </p:nvSpPr>
        <p:spPr>
          <a:xfrm>
            <a:off x="368538" y="2579164"/>
            <a:ext cx="1629175" cy="3139321"/>
          </a:xfrm>
          <a:prstGeom prst="rect">
            <a:avLst/>
          </a:prstGeom>
          <a:noFill/>
        </p:spPr>
        <p:txBody>
          <a:bodyPr wrap="square" rtlCol="0">
            <a:spAutoFit/>
          </a:bodyPr>
          <a:lstStyle/>
          <a:p>
            <a:r>
              <a:rPr lang="en-US" dirty="0" smtClean="0"/>
              <a:t>Meiosis is basically going through Mitosis twice.</a:t>
            </a:r>
          </a:p>
          <a:p>
            <a:endParaRPr lang="en-US" dirty="0" smtClean="0"/>
          </a:p>
          <a:p>
            <a:r>
              <a:rPr lang="en-US" dirty="0" smtClean="0"/>
              <a:t>But there are also some other important things that happen.</a:t>
            </a:r>
            <a:endParaRPr lang="en-US" dirty="0"/>
          </a:p>
        </p:txBody>
      </p:sp>
      <p:sp>
        <p:nvSpPr>
          <p:cNvPr id="85" name="TextBox 84"/>
          <p:cNvSpPr txBox="1"/>
          <p:nvPr/>
        </p:nvSpPr>
        <p:spPr>
          <a:xfrm>
            <a:off x="7114115" y="2021698"/>
            <a:ext cx="1629175" cy="646331"/>
          </a:xfrm>
          <a:prstGeom prst="rect">
            <a:avLst/>
          </a:prstGeom>
          <a:noFill/>
        </p:spPr>
        <p:txBody>
          <a:bodyPr wrap="square" rtlCol="0">
            <a:spAutoFit/>
          </a:bodyPr>
          <a:lstStyle/>
          <a:p>
            <a:r>
              <a:rPr lang="en-US" dirty="0" smtClean="0"/>
              <a:t>*DRAW THIS IN YOUR NOTES</a:t>
            </a:r>
            <a:endParaRPr lang="en-US" dirty="0"/>
          </a:p>
        </p:txBody>
      </p:sp>
    </p:spTree>
    <p:extLst>
      <p:ext uri="{BB962C8B-B14F-4D97-AF65-F5344CB8AC3E}">
        <p14:creationId xmlns:p14="http://schemas.microsoft.com/office/powerpoint/2010/main" val="18303535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368730" y="1145373"/>
            <a:ext cx="4686300" cy="4400550"/>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p:cNvSpPr/>
          <p:nvPr/>
        </p:nvSpPr>
        <p:spPr>
          <a:xfrm>
            <a:off x="4138057" y="1471128"/>
            <a:ext cx="2008415" cy="1874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p:cNvSpPr txBox="1"/>
          <p:nvPr/>
        </p:nvSpPr>
        <p:spPr>
          <a:xfrm>
            <a:off x="5943600" y="971551"/>
            <a:ext cx="1943100" cy="507831"/>
          </a:xfrm>
          <a:prstGeom prst="rect">
            <a:avLst/>
          </a:prstGeom>
          <a:noFill/>
        </p:spPr>
        <p:txBody>
          <a:bodyPr wrap="square" rtlCol="0">
            <a:spAutoFit/>
          </a:bodyPr>
          <a:lstStyle/>
          <a:p>
            <a:r>
              <a:rPr lang="en-US" sz="2700" dirty="0" err="1"/>
              <a:t>Interphase</a:t>
            </a:r>
            <a:endParaRPr lang="en-US" sz="2700" dirty="0"/>
          </a:p>
        </p:txBody>
      </p:sp>
      <p:sp>
        <p:nvSpPr>
          <p:cNvPr id="17" name="TextBox 16"/>
          <p:cNvSpPr txBox="1"/>
          <p:nvPr/>
        </p:nvSpPr>
        <p:spPr>
          <a:xfrm>
            <a:off x="-29503" y="0"/>
            <a:ext cx="2036330" cy="3970318"/>
          </a:xfrm>
          <a:prstGeom prst="rect">
            <a:avLst/>
          </a:prstGeom>
          <a:noFill/>
        </p:spPr>
        <p:txBody>
          <a:bodyPr wrap="square" rtlCol="0">
            <a:spAutoFit/>
          </a:bodyPr>
          <a:lstStyle/>
          <a:p>
            <a:r>
              <a:rPr lang="en-US" b="1" dirty="0"/>
              <a:t>G1</a:t>
            </a:r>
            <a:r>
              <a:rPr lang="en-US" dirty="0"/>
              <a:t> - The cell is going about its daily business of making energy, protein and preparing for </a:t>
            </a:r>
            <a:r>
              <a:rPr lang="en-US" dirty="0" smtClean="0"/>
              <a:t>Meiosis</a:t>
            </a:r>
            <a:endParaRPr lang="en-US" dirty="0"/>
          </a:p>
          <a:p>
            <a:endParaRPr lang="en-US" dirty="0"/>
          </a:p>
          <a:p>
            <a:r>
              <a:rPr lang="en-US" b="1" dirty="0"/>
              <a:t>S</a:t>
            </a:r>
            <a:r>
              <a:rPr lang="en-US" dirty="0"/>
              <a:t> - The DNA is replicated</a:t>
            </a:r>
          </a:p>
          <a:p>
            <a:endParaRPr lang="en-US" dirty="0"/>
          </a:p>
          <a:p>
            <a:r>
              <a:rPr lang="en-US" b="1" dirty="0">
                <a:sym typeface="Wingdings" pitchFamily="2" charset="2"/>
              </a:rPr>
              <a:t>G2</a:t>
            </a:r>
            <a:r>
              <a:rPr lang="en-US" dirty="0">
                <a:sym typeface="Wingdings" pitchFamily="2" charset="2"/>
              </a:rPr>
              <a:t> - Final </a:t>
            </a:r>
            <a:r>
              <a:rPr lang="en-US" dirty="0" err="1">
                <a:sym typeface="Wingdings" pitchFamily="2" charset="2"/>
              </a:rPr>
              <a:t>Preprarations</a:t>
            </a:r>
            <a:r>
              <a:rPr lang="en-US" dirty="0">
                <a:sym typeface="Wingdings" pitchFamily="2" charset="2"/>
              </a:rPr>
              <a:t> for M Phase are made</a:t>
            </a:r>
            <a:endParaRPr lang="en-US" dirty="0"/>
          </a:p>
        </p:txBody>
      </p:sp>
      <p:cxnSp>
        <p:nvCxnSpPr>
          <p:cNvPr id="45" name="Straight Arrow Connector 44"/>
          <p:cNvCxnSpPr/>
          <p:nvPr/>
        </p:nvCxnSpPr>
        <p:spPr>
          <a:xfrm rot="10800000">
            <a:off x="5903650" y="2721561"/>
            <a:ext cx="1583000" cy="65028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915150" y="3429000"/>
            <a:ext cx="971550" cy="300082"/>
          </a:xfrm>
          <a:prstGeom prst="rect">
            <a:avLst/>
          </a:prstGeom>
          <a:noFill/>
        </p:spPr>
        <p:txBody>
          <a:bodyPr wrap="square" rtlCol="0">
            <a:spAutoFit/>
          </a:bodyPr>
          <a:lstStyle/>
          <a:p>
            <a:r>
              <a:rPr lang="en-US" sz="1350" dirty="0"/>
              <a:t>Chromatin</a:t>
            </a:r>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09206" y="3079062"/>
            <a:ext cx="390161" cy="349938"/>
          </a:xfrm>
          <a:prstGeom prst="rect">
            <a:avLst/>
          </a:prstGeom>
        </p:spPr>
      </p:pic>
      <p:pic>
        <p:nvPicPr>
          <p:cNvPr id="20" name="Picture 1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367948">
            <a:off x="6566516" y="3154565"/>
            <a:ext cx="390161" cy="349938"/>
          </a:xfrm>
          <a:prstGeom prst="rect">
            <a:avLst/>
          </a:prstGeom>
        </p:spPr>
      </p:pic>
      <p:sp>
        <p:nvSpPr>
          <p:cNvPr id="52" name="Rectangle 51"/>
          <p:cNvSpPr/>
          <p:nvPr/>
        </p:nvSpPr>
        <p:spPr>
          <a:xfrm>
            <a:off x="742280" y="5008418"/>
            <a:ext cx="2203554" cy="85971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TextBox 52"/>
          <p:cNvSpPr txBox="1"/>
          <p:nvPr/>
        </p:nvSpPr>
        <p:spPr>
          <a:xfrm>
            <a:off x="864662" y="5078636"/>
            <a:ext cx="1943100" cy="507831"/>
          </a:xfrm>
          <a:prstGeom prst="rect">
            <a:avLst/>
          </a:prstGeom>
          <a:noFill/>
        </p:spPr>
        <p:txBody>
          <a:bodyPr wrap="square" rtlCol="0">
            <a:spAutoFit/>
          </a:bodyPr>
          <a:lstStyle/>
          <a:p>
            <a:r>
              <a:rPr lang="en-US" sz="2700" dirty="0"/>
              <a:t>Interphase</a:t>
            </a:r>
          </a:p>
        </p:txBody>
      </p:sp>
      <p:sp>
        <p:nvSpPr>
          <p:cNvPr id="55" name="TextBox 54"/>
          <p:cNvSpPr txBox="1"/>
          <p:nvPr/>
        </p:nvSpPr>
        <p:spPr>
          <a:xfrm>
            <a:off x="988662" y="5521184"/>
            <a:ext cx="1943100" cy="369332"/>
          </a:xfrm>
          <a:prstGeom prst="rect">
            <a:avLst/>
          </a:prstGeom>
          <a:noFill/>
        </p:spPr>
        <p:txBody>
          <a:bodyPr wrap="square" rtlCol="0">
            <a:spAutoFit/>
          </a:bodyPr>
          <a:lstStyle/>
          <a:p>
            <a:r>
              <a:rPr lang="en-US" dirty="0"/>
              <a:t>G1 </a:t>
            </a:r>
            <a:r>
              <a:rPr lang="en-US" dirty="0">
                <a:sym typeface="Wingdings" panose="05000000000000000000" pitchFamily="2" charset="2"/>
              </a:rPr>
              <a:t> S  G2</a:t>
            </a:r>
            <a:endParaRPr lang="en-US" dirty="0"/>
          </a:p>
        </p:txBody>
      </p:sp>
      <p:sp>
        <p:nvSpPr>
          <p:cNvPr id="3" name="Freeform 2"/>
          <p:cNvSpPr/>
          <p:nvPr/>
        </p:nvSpPr>
        <p:spPr>
          <a:xfrm>
            <a:off x="4421688" y="1828800"/>
            <a:ext cx="1340285" cy="288099"/>
          </a:xfrm>
          <a:custGeom>
            <a:avLst/>
            <a:gdLst>
              <a:gd name="connsiteX0" fmla="*/ 0 w 1340285"/>
              <a:gd name="connsiteY0" fmla="*/ 250521 h 288099"/>
              <a:gd name="connsiteX1" fmla="*/ 37578 w 1340285"/>
              <a:gd name="connsiteY1" fmla="*/ 150312 h 288099"/>
              <a:gd name="connsiteX2" fmla="*/ 75156 w 1340285"/>
              <a:gd name="connsiteY2" fmla="*/ 75156 h 288099"/>
              <a:gd name="connsiteX3" fmla="*/ 150312 w 1340285"/>
              <a:gd name="connsiteY3" fmla="*/ 50104 h 288099"/>
              <a:gd name="connsiteX4" fmla="*/ 237994 w 1340285"/>
              <a:gd name="connsiteY4" fmla="*/ 62630 h 288099"/>
              <a:gd name="connsiteX5" fmla="*/ 313150 w 1340285"/>
              <a:gd name="connsiteY5" fmla="*/ 100208 h 288099"/>
              <a:gd name="connsiteX6" fmla="*/ 388307 w 1340285"/>
              <a:gd name="connsiteY6" fmla="*/ 137786 h 288099"/>
              <a:gd name="connsiteX7" fmla="*/ 488515 w 1340285"/>
              <a:gd name="connsiteY7" fmla="*/ 225468 h 288099"/>
              <a:gd name="connsiteX8" fmla="*/ 513567 w 1340285"/>
              <a:gd name="connsiteY8" fmla="*/ 250521 h 288099"/>
              <a:gd name="connsiteX9" fmla="*/ 588723 w 1340285"/>
              <a:gd name="connsiteY9" fmla="*/ 275573 h 288099"/>
              <a:gd name="connsiteX10" fmla="*/ 626301 w 1340285"/>
              <a:gd name="connsiteY10" fmla="*/ 288099 h 288099"/>
              <a:gd name="connsiteX11" fmla="*/ 751561 w 1340285"/>
              <a:gd name="connsiteY11" fmla="*/ 275573 h 288099"/>
              <a:gd name="connsiteX12" fmla="*/ 789139 w 1340285"/>
              <a:gd name="connsiteY12" fmla="*/ 237995 h 288099"/>
              <a:gd name="connsiteX13" fmla="*/ 826717 w 1340285"/>
              <a:gd name="connsiteY13" fmla="*/ 162838 h 288099"/>
              <a:gd name="connsiteX14" fmla="*/ 851770 w 1340285"/>
              <a:gd name="connsiteY14" fmla="*/ 137786 h 288099"/>
              <a:gd name="connsiteX15" fmla="*/ 914400 w 1340285"/>
              <a:gd name="connsiteY15" fmla="*/ 25052 h 288099"/>
              <a:gd name="connsiteX16" fmla="*/ 989556 w 1340285"/>
              <a:gd name="connsiteY16" fmla="*/ 0 h 288099"/>
              <a:gd name="connsiteX17" fmla="*/ 1215024 w 1340285"/>
              <a:gd name="connsiteY17" fmla="*/ 25052 h 288099"/>
              <a:gd name="connsiteX18" fmla="*/ 1252602 w 1340285"/>
              <a:gd name="connsiteY18" fmla="*/ 50104 h 288099"/>
              <a:gd name="connsiteX19" fmla="*/ 1302707 w 1340285"/>
              <a:gd name="connsiteY19" fmla="*/ 112734 h 288099"/>
              <a:gd name="connsiteX20" fmla="*/ 1340285 w 1340285"/>
              <a:gd name="connsiteY20" fmla="*/ 137786 h 28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0285" h="288099">
                <a:moveTo>
                  <a:pt x="0" y="250521"/>
                </a:moveTo>
                <a:cubicBezTo>
                  <a:pt x="24167" y="129686"/>
                  <a:pt x="-5427" y="236323"/>
                  <a:pt x="37578" y="150312"/>
                </a:cubicBezTo>
                <a:cubicBezTo>
                  <a:pt x="49367" y="126735"/>
                  <a:pt x="49049" y="91473"/>
                  <a:pt x="75156" y="75156"/>
                </a:cubicBezTo>
                <a:cubicBezTo>
                  <a:pt x="97549" y="61160"/>
                  <a:pt x="150312" y="50104"/>
                  <a:pt x="150312" y="50104"/>
                </a:cubicBezTo>
                <a:cubicBezTo>
                  <a:pt x="179539" y="54279"/>
                  <a:pt x="209043" y="56840"/>
                  <a:pt x="237994" y="62630"/>
                </a:cubicBezTo>
                <a:cubicBezTo>
                  <a:pt x="290468" y="73125"/>
                  <a:pt x="263886" y="75576"/>
                  <a:pt x="313150" y="100208"/>
                </a:cubicBezTo>
                <a:cubicBezTo>
                  <a:pt x="416876" y="152071"/>
                  <a:pt x="280605" y="65987"/>
                  <a:pt x="388307" y="137786"/>
                </a:cubicBezTo>
                <a:cubicBezTo>
                  <a:pt x="459294" y="244266"/>
                  <a:pt x="342367" y="79314"/>
                  <a:pt x="488515" y="225468"/>
                </a:cubicBezTo>
                <a:cubicBezTo>
                  <a:pt x="496866" y="233819"/>
                  <a:pt x="503004" y="245239"/>
                  <a:pt x="513567" y="250521"/>
                </a:cubicBezTo>
                <a:cubicBezTo>
                  <a:pt x="537186" y="262331"/>
                  <a:pt x="563671" y="267222"/>
                  <a:pt x="588723" y="275573"/>
                </a:cubicBezTo>
                <a:lnTo>
                  <a:pt x="626301" y="288099"/>
                </a:lnTo>
                <a:cubicBezTo>
                  <a:pt x="668054" y="283924"/>
                  <a:pt x="711455" y="287913"/>
                  <a:pt x="751561" y="275573"/>
                </a:cubicBezTo>
                <a:cubicBezTo>
                  <a:pt x="768492" y="270363"/>
                  <a:pt x="777799" y="251604"/>
                  <a:pt x="789139" y="237995"/>
                </a:cubicBezTo>
                <a:cubicBezTo>
                  <a:pt x="857022" y="156535"/>
                  <a:pt x="778289" y="243548"/>
                  <a:pt x="826717" y="162838"/>
                </a:cubicBezTo>
                <a:cubicBezTo>
                  <a:pt x="832793" y="152711"/>
                  <a:pt x="843419" y="146137"/>
                  <a:pt x="851770" y="137786"/>
                </a:cubicBezTo>
                <a:cubicBezTo>
                  <a:pt x="862799" y="104698"/>
                  <a:pt x="882097" y="35820"/>
                  <a:pt x="914400" y="25052"/>
                </a:cubicBezTo>
                <a:lnTo>
                  <a:pt x="989556" y="0"/>
                </a:lnTo>
                <a:cubicBezTo>
                  <a:pt x="1013031" y="1565"/>
                  <a:pt x="1155254" y="-4833"/>
                  <a:pt x="1215024" y="25052"/>
                </a:cubicBezTo>
                <a:cubicBezTo>
                  <a:pt x="1228489" y="31785"/>
                  <a:pt x="1240076" y="41753"/>
                  <a:pt x="1252602" y="50104"/>
                </a:cubicBezTo>
                <a:cubicBezTo>
                  <a:pt x="1271205" y="78009"/>
                  <a:pt x="1277207" y="92334"/>
                  <a:pt x="1302707" y="112734"/>
                </a:cubicBezTo>
                <a:cubicBezTo>
                  <a:pt x="1314463" y="122138"/>
                  <a:pt x="1340285" y="137786"/>
                  <a:pt x="1340285" y="137786"/>
                </a:cubicBezTo>
              </a:path>
            </a:pathLst>
          </a:custGeom>
          <a:ln>
            <a:solidFill>
              <a:srgbClr val="00B0F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1" name="Freeform 20"/>
          <p:cNvSpPr/>
          <p:nvPr/>
        </p:nvSpPr>
        <p:spPr>
          <a:xfrm>
            <a:off x="4563365" y="2512787"/>
            <a:ext cx="1340285" cy="288099"/>
          </a:xfrm>
          <a:custGeom>
            <a:avLst/>
            <a:gdLst>
              <a:gd name="connsiteX0" fmla="*/ 0 w 1340285"/>
              <a:gd name="connsiteY0" fmla="*/ 250521 h 288099"/>
              <a:gd name="connsiteX1" fmla="*/ 37578 w 1340285"/>
              <a:gd name="connsiteY1" fmla="*/ 150312 h 288099"/>
              <a:gd name="connsiteX2" fmla="*/ 75156 w 1340285"/>
              <a:gd name="connsiteY2" fmla="*/ 75156 h 288099"/>
              <a:gd name="connsiteX3" fmla="*/ 150312 w 1340285"/>
              <a:gd name="connsiteY3" fmla="*/ 50104 h 288099"/>
              <a:gd name="connsiteX4" fmla="*/ 237994 w 1340285"/>
              <a:gd name="connsiteY4" fmla="*/ 62630 h 288099"/>
              <a:gd name="connsiteX5" fmla="*/ 313150 w 1340285"/>
              <a:gd name="connsiteY5" fmla="*/ 100208 h 288099"/>
              <a:gd name="connsiteX6" fmla="*/ 388307 w 1340285"/>
              <a:gd name="connsiteY6" fmla="*/ 137786 h 288099"/>
              <a:gd name="connsiteX7" fmla="*/ 488515 w 1340285"/>
              <a:gd name="connsiteY7" fmla="*/ 225468 h 288099"/>
              <a:gd name="connsiteX8" fmla="*/ 513567 w 1340285"/>
              <a:gd name="connsiteY8" fmla="*/ 250521 h 288099"/>
              <a:gd name="connsiteX9" fmla="*/ 588723 w 1340285"/>
              <a:gd name="connsiteY9" fmla="*/ 275573 h 288099"/>
              <a:gd name="connsiteX10" fmla="*/ 626301 w 1340285"/>
              <a:gd name="connsiteY10" fmla="*/ 288099 h 288099"/>
              <a:gd name="connsiteX11" fmla="*/ 751561 w 1340285"/>
              <a:gd name="connsiteY11" fmla="*/ 275573 h 288099"/>
              <a:gd name="connsiteX12" fmla="*/ 789139 w 1340285"/>
              <a:gd name="connsiteY12" fmla="*/ 237995 h 288099"/>
              <a:gd name="connsiteX13" fmla="*/ 826717 w 1340285"/>
              <a:gd name="connsiteY13" fmla="*/ 162838 h 288099"/>
              <a:gd name="connsiteX14" fmla="*/ 851770 w 1340285"/>
              <a:gd name="connsiteY14" fmla="*/ 137786 h 288099"/>
              <a:gd name="connsiteX15" fmla="*/ 914400 w 1340285"/>
              <a:gd name="connsiteY15" fmla="*/ 25052 h 288099"/>
              <a:gd name="connsiteX16" fmla="*/ 989556 w 1340285"/>
              <a:gd name="connsiteY16" fmla="*/ 0 h 288099"/>
              <a:gd name="connsiteX17" fmla="*/ 1215024 w 1340285"/>
              <a:gd name="connsiteY17" fmla="*/ 25052 h 288099"/>
              <a:gd name="connsiteX18" fmla="*/ 1252602 w 1340285"/>
              <a:gd name="connsiteY18" fmla="*/ 50104 h 288099"/>
              <a:gd name="connsiteX19" fmla="*/ 1302707 w 1340285"/>
              <a:gd name="connsiteY19" fmla="*/ 112734 h 288099"/>
              <a:gd name="connsiteX20" fmla="*/ 1340285 w 1340285"/>
              <a:gd name="connsiteY20" fmla="*/ 137786 h 28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0285" h="288099">
                <a:moveTo>
                  <a:pt x="0" y="250521"/>
                </a:moveTo>
                <a:cubicBezTo>
                  <a:pt x="24167" y="129686"/>
                  <a:pt x="-5427" y="236323"/>
                  <a:pt x="37578" y="150312"/>
                </a:cubicBezTo>
                <a:cubicBezTo>
                  <a:pt x="49367" y="126735"/>
                  <a:pt x="49049" y="91473"/>
                  <a:pt x="75156" y="75156"/>
                </a:cubicBezTo>
                <a:cubicBezTo>
                  <a:pt x="97549" y="61160"/>
                  <a:pt x="150312" y="50104"/>
                  <a:pt x="150312" y="50104"/>
                </a:cubicBezTo>
                <a:cubicBezTo>
                  <a:pt x="179539" y="54279"/>
                  <a:pt x="209043" y="56840"/>
                  <a:pt x="237994" y="62630"/>
                </a:cubicBezTo>
                <a:cubicBezTo>
                  <a:pt x="290468" y="73125"/>
                  <a:pt x="263886" y="75576"/>
                  <a:pt x="313150" y="100208"/>
                </a:cubicBezTo>
                <a:cubicBezTo>
                  <a:pt x="416876" y="152071"/>
                  <a:pt x="280605" y="65987"/>
                  <a:pt x="388307" y="137786"/>
                </a:cubicBezTo>
                <a:cubicBezTo>
                  <a:pt x="459294" y="244266"/>
                  <a:pt x="342367" y="79314"/>
                  <a:pt x="488515" y="225468"/>
                </a:cubicBezTo>
                <a:cubicBezTo>
                  <a:pt x="496866" y="233819"/>
                  <a:pt x="503004" y="245239"/>
                  <a:pt x="513567" y="250521"/>
                </a:cubicBezTo>
                <a:cubicBezTo>
                  <a:pt x="537186" y="262331"/>
                  <a:pt x="563671" y="267222"/>
                  <a:pt x="588723" y="275573"/>
                </a:cubicBezTo>
                <a:lnTo>
                  <a:pt x="626301" y="288099"/>
                </a:lnTo>
                <a:cubicBezTo>
                  <a:pt x="668054" y="283924"/>
                  <a:pt x="711455" y="287913"/>
                  <a:pt x="751561" y="275573"/>
                </a:cubicBezTo>
                <a:cubicBezTo>
                  <a:pt x="768492" y="270363"/>
                  <a:pt x="777799" y="251604"/>
                  <a:pt x="789139" y="237995"/>
                </a:cubicBezTo>
                <a:cubicBezTo>
                  <a:pt x="857022" y="156535"/>
                  <a:pt x="778289" y="243548"/>
                  <a:pt x="826717" y="162838"/>
                </a:cubicBezTo>
                <a:cubicBezTo>
                  <a:pt x="832793" y="152711"/>
                  <a:pt x="843419" y="146137"/>
                  <a:pt x="851770" y="137786"/>
                </a:cubicBezTo>
                <a:cubicBezTo>
                  <a:pt x="862799" y="104698"/>
                  <a:pt x="882097" y="35820"/>
                  <a:pt x="914400" y="25052"/>
                </a:cubicBezTo>
                <a:lnTo>
                  <a:pt x="989556" y="0"/>
                </a:lnTo>
                <a:cubicBezTo>
                  <a:pt x="1013031" y="1565"/>
                  <a:pt x="1155254" y="-4833"/>
                  <a:pt x="1215024" y="25052"/>
                </a:cubicBezTo>
                <a:cubicBezTo>
                  <a:pt x="1228489" y="31785"/>
                  <a:pt x="1240076" y="41753"/>
                  <a:pt x="1252602" y="50104"/>
                </a:cubicBezTo>
                <a:cubicBezTo>
                  <a:pt x="1271205" y="78009"/>
                  <a:pt x="1277207" y="92334"/>
                  <a:pt x="1302707" y="112734"/>
                </a:cubicBezTo>
                <a:cubicBezTo>
                  <a:pt x="1314463" y="122138"/>
                  <a:pt x="1340285" y="137786"/>
                  <a:pt x="1340285" y="137786"/>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2" name="Freeform 21"/>
          <p:cNvSpPr/>
          <p:nvPr/>
        </p:nvSpPr>
        <p:spPr>
          <a:xfrm>
            <a:off x="4472121" y="2155115"/>
            <a:ext cx="1340285" cy="288099"/>
          </a:xfrm>
          <a:custGeom>
            <a:avLst/>
            <a:gdLst>
              <a:gd name="connsiteX0" fmla="*/ 0 w 1340285"/>
              <a:gd name="connsiteY0" fmla="*/ 250521 h 288099"/>
              <a:gd name="connsiteX1" fmla="*/ 37578 w 1340285"/>
              <a:gd name="connsiteY1" fmla="*/ 150312 h 288099"/>
              <a:gd name="connsiteX2" fmla="*/ 75156 w 1340285"/>
              <a:gd name="connsiteY2" fmla="*/ 75156 h 288099"/>
              <a:gd name="connsiteX3" fmla="*/ 150312 w 1340285"/>
              <a:gd name="connsiteY3" fmla="*/ 50104 h 288099"/>
              <a:gd name="connsiteX4" fmla="*/ 237994 w 1340285"/>
              <a:gd name="connsiteY4" fmla="*/ 62630 h 288099"/>
              <a:gd name="connsiteX5" fmla="*/ 313150 w 1340285"/>
              <a:gd name="connsiteY5" fmla="*/ 100208 h 288099"/>
              <a:gd name="connsiteX6" fmla="*/ 388307 w 1340285"/>
              <a:gd name="connsiteY6" fmla="*/ 137786 h 288099"/>
              <a:gd name="connsiteX7" fmla="*/ 488515 w 1340285"/>
              <a:gd name="connsiteY7" fmla="*/ 225468 h 288099"/>
              <a:gd name="connsiteX8" fmla="*/ 513567 w 1340285"/>
              <a:gd name="connsiteY8" fmla="*/ 250521 h 288099"/>
              <a:gd name="connsiteX9" fmla="*/ 588723 w 1340285"/>
              <a:gd name="connsiteY9" fmla="*/ 275573 h 288099"/>
              <a:gd name="connsiteX10" fmla="*/ 626301 w 1340285"/>
              <a:gd name="connsiteY10" fmla="*/ 288099 h 288099"/>
              <a:gd name="connsiteX11" fmla="*/ 751561 w 1340285"/>
              <a:gd name="connsiteY11" fmla="*/ 275573 h 288099"/>
              <a:gd name="connsiteX12" fmla="*/ 789139 w 1340285"/>
              <a:gd name="connsiteY12" fmla="*/ 237995 h 288099"/>
              <a:gd name="connsiteX13" fmla="*/ 826717 w 1340285"/>
              <a:gd name="connsiteY13" fmla="*/ 162838 h 288099"/>
              <a:gd name="connsiteX14" fmla="*/ 851770 w 1340285"/>
              <a:gd name="connsiteY14" fmla="*/ 137786 h 288099"/>
              <a:gd name="connsiteX15" fmla="*/ 914400 w 1340285"/>
              <a:gd name="connsiteY15" fmla="*/ 25052 h 288099"/>
              <a:gd name="connsiteX16" fmla="*/ 989556 w 1340285"/>
              <a:gd name="connsiteY16" fmla="*/ 0 h 288099"/>
              <a:gd name="connsiteX17" fmla="*/ 1215024 w 1340285"/>
              <a:gd name="connsiteY17" fmla="*/ 25052 h 288099"/>
              <a:gd name="connsiteX18" fmla="*/ 1252602 w 1340285"/>
              <a:gd name="connsiteY18" fmla="*/ 50104 h 288099"/>
              <a:gd name="connsiteX19" fmla="*/ 1302707 w 1340285"/>
              <a:gd name="connsiteY19" fmla="*/ 112734 h 288099"/>
              <a:gd name="connsiteX20" fmla="*/ 1340285 w 1340285"/>
              <a:gd name="connsiteY20" fmla="*/ 137786 h 28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0285" h="288099">
                <a:moveTo>
                  <a:pt x="0" y="250521"/>
                </a:moveTo>
                <a:cubicBezTo>
                  <a:pt x="24167" y="129686"/>
                  <a:pt x="-5427" y="236323"/>
                  <a:pt x="37578" y="150312"/>
                </a:cubicBezTo>
                <a:cubicBezTo>
                  <a:pt x="49367" y="126735"/>
                  <a:pt x="49049" y="91473"/>
                  <a:pt x="75156" y="75156"/>
                </a:cubicBezTo>
                <a:cubicBezTo>
                  <a:pt x="97549" y="61160"/>
                  <a:pt x="150312" y="50104"/>
                  <a:pt x="150312" y="50104"/>
                </a:cubicBezTo>
                <a:cubicBezTo>
                  <a:pt x="179539" y="54279"/>
                  <a:pt x="209043" y="56840"/>
                  <a:pt x="237994" y="62630"/>
                </a:cubicBezTo>
                <a:cubicBezTo>
                  <a:pt x="290468" y="73125"/>
                  <a:pt x="263886" y="75576"/>
                  <a:pt x="313150" y="100208"/>
                </a:cubicBezTo>
                <a:cubicBezTo>
                  <a:pt x="416876" y="152071"/>
                  <a:pt x="280605" y="65987"/>
                  <a:pt x="388307" y="137786"/>
                </a:cubicBezTo>
                <a:cubicBezTo>
                  <a:pt x="459294" y="244266"/>
                  <a:pt x="342367" y="79314"/>
                  <a:pt x="488515" y="225468"/>
                </a:cubicBezTo>
                <a:cubicBezTo>
                  <a:pt x="496866" y="233819"/>
                  <a:pt x="503004" y="245239"/>
                  <a:pt x="513567" y="250521"/>
                </a:cubicBezTo>
                <a:cubicBezTo>
                  <a:pt x="537186" y="262331"/>
                  <a:pt x="563671" y="267222"/>
                  <a:pt x="588723" y="275573"/>
                </a:cubicBezTo>
                <a:lnTo>
                  <a:pt x="626301" y="288099"/>
                </a:lnTo>
                <a:cubicBezTo>
                  <a:pt x="668054" y="283924"/>
                  <a:pt x="711455" y="287913"/>
                  <a:pt x="751561" y="275573"/>
                </a:cubicBezTo>
                <a:cubicBezTo>
                  <a:pt x="768492" y="270363"/>
                  <a:pt x="777799" y="251604"/>
                  <a:pt x="789139" y="237995"/>
                </a:cubicBezTo>
                <a:cubicBezTo>
                  <a:pt x="857022" y="156535"/>
                  <a:pt x="778289" y="243548"/>
                  <a:pt x="826717" y="162838"/>
                </a:cubicBezTo>
                <a:cubicBezTo>
                  <a:pt x="832793" y="152711"/>
                  <a:pt x="843419" y="146137"/>
                  <a:pt x="851770" y="137786"/>
                </a:cubicBezTo>
                <a:cubicBezTo>
                  <a:pt x="862799" y="104698"/>
                  <a:pt x="882097" y="35820"/>
                  <a:pt x="914400" y="25052"/>
                </a:cubicBezTo>
                <a:lnTo>
                  <a:pt x="989556" y="0"/>
                </a:lnTo>
                <a:cubicBezTo>
                  <a:pt x="1013031" y="1565"/>
                  <a:pt x="1155254" y="-4833"/>
                  <a:pt x="1215024" y="25052"/>
                </a:cubicBezTo>
                <a:cubicBezTo>
                  <a:pt x="1228489" y="31785"/>
                  <a:pt x="1240076" y="41753"/>
                  <a:pt x="1252602" y="50104"/>
                </a:cubicBezTo>
                <a:cubicBezTo>
                  <a:pt x="1271205" y="78009"/>
                  <a:pt x="1277207" y="92334"/>
                  <a:pt x="1302707" y="112734"/>
                </a:cubicBezTo>
                <a:cubicBezTo>
                  <a:pt x="1314463" y="122138"/>
                  <a:pt x="1340285" y="137786"/>
                  <a:pt x="1340285" y="137786"/>
                </a:cubicBezTo>
              </a:path>
            </a:pathLst>
          </a:custGeom>
          <a:ln>
            <a:solidFill>
              <a:srgbClr val="00B0F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4563365" y="2838542"/>
            <a:ext cx="1340285" cy="288099"/>
          </a:xfrm>
          <a:custGeom>
            <a:avLst/>
            <a:gdLst>
              <a:gd name="connsiteX0" fmla="*/ 0 w 1340285"/>
              <a:gd name="connsiteY0" fmla="*/ 250521 h 288099"/>
              <a:gd name="connsiteX1" fmla="*/ 37578 w 1340285"/>
              <a:gd name="connsiteY1" fmla="*/ 150312 h 288099"/>
              <a:gd name="connsiteX2" fmla="*/ 75156 w 1340285"/>
              <a:gd name="connsiteY2" fmla="*/ 75156 h 288099"/>
              <a:gd name="connsiteX3" fmla="*/ 150312 w 1340285"/>
              <a:gd name="connsiteY3" fmla="*/ 50104 h 288099"/>
              <a:gd name="connsiteX4" fmla="*/ 237994 w 1340285"/>
              <a:gd name="connsiteY4" fmla="*/ 62630 h 288099"/>
              <a:gd name="connsiteX5" fmla="*/ 313150 w 1340285"/>
              <a:gd name="connsiteY5" fmla="*/ 100208 h 288099"/>
              <a:gd name="connsiteX6" fmla="*/ 388307 w 1340285"/>
              <a:gd name="connsiteY6" fmla="*/ 137786 h 288099"/>
              <a:gd name="connsiteX7" fmla="*/ 488515 w 1340285"/>
              <a:gd name="connsiteY7" fmla="*/ 225468 h 288099"/>
              <a:gd name="connsiteX8" fmla="*/ 513567 w 1340285"/>
              <a:gd name="connsiteY8" fmla="*/ 250521 h 288099"/>
              <a:gd name="connsiteX9" fmla="*/ 588723 w 1340285"/>
              <a:gd name="connsiteY9" fmla="*/ 275573 h 288099"/>
              <a:gd name="connsiteX10" fmla="*/ 626301 w 1340285"/>
              <a:gd name="connsiteY10" fmla="*/ 288099 h 288099"/>
              <a:gd name="connsiteX11" fmla="*/ 751561 w 1340285"/>
              <a:gd name="connsiteY11" fmla="*/ 275573 h 288099"/>
              <a:gd name="connsiteX12" fmla="*/ 789139 w 1340285"/>
              <a:gd name="connsiteY12" fmla="*/ 237995 h 288099"/>
              <a:gd name="connsiteX13" fmla="*/ 826717 w 1340285"/>
              <a:gd name="connsiteY13" fmla="*/ 162838 h 288099"/>
              <a:gd name="connsiteX14" fmla="*/ 851770 w 1340285"/>
              <a:gd name="connsiteY14" fmla="*/ 137786 h 288099"/>
              <a:gd name="connsiteX15" fmla="*/ 914400 w 1340285"/>
              <a:gd name="connsiteY15" fmla="*/ 25052 h 288099"/>
              <a:gd name="connsiteX16" fmla="*/ 989556 w 1340285"/>
              <a:gd name="connsiteY16" fmla="*/ 0 h 288099"/>
              <a:gd name="connsiteX17" fmla="*/ 1215024 w 1340285"/>
              <a:gd name="connsiteY17" fmla="*/ 25052 h 288099"/>
              <a:gd name="connsiteX18" fmla="*/ 1252602 w 1340285"/>
              <a:gd name="connsiteY18" fmla="*/ 50104 h 288099"/>
              <a:gd name="connsiteX19" fmla="*/ 1302707 w 1340285"/>
              <a:gd name="connsiteY19" fmla="*/ 112734 h 288099"/>
              <a:gd name="connsiteX20" fmla="*/ 1340285 w 1340285"/>
              <a:gd name="connsiteY20" fmla="*/ 137786 h 28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0285" h="288099">
                <a:moveTo>
                  <a:pt x="0" y="250521"/>
                </a:moveTo>
                <a:cubicBezTo>
                  <a:pt x="24167" y="129686"/>
                  <a:pt x="-5427" y="236323"/>
                  <a:pt x="37578" y="150312"/>
                </a:cubicBezTo>
                <a:cubicBezTo>
                  <a:pt x="49367" y="126735"/>
                  <a:pt x="49049" y="91473"/>
                  <a:pt x="75156" y="75156"/>
                </a:cubicBezTo>
                <a:cubicBezTo>
                  <a:pt x="97549" y="61160"/>
                  <a:pt x="150312" y="50104"/>
                  <a:pt x="150312" y="50104"/>
                </a:cubicBezTo>
                <a:cubicBezTo>
                  <a:pt x="179539" y="54279"/>
                  <a:pt x="209043" y="56840"/>
                  <a:pt x="237994" y="62630"/>
                </a:cubicBezTo>
                <a:cubicBezTo>
                  <a:pt x="290468" y="73125"/>
                  <a:pt x="263886" y="75576"/>
                  <a:pt x="313150" y="100208"/>
                </a:cubicBezTo>
                <a:cubicBezTo>
                  <a:pt x="416876" y="152071"/>
                  <a:pt x="280605" y="65987"/>
                  <a:pt x="388307" y="137786"/>
                </a:cubicBezTo>
                <a:cubicBezTo>
                  <a:pt x="459294" y="244266"/>
                  <a:pt x="342367" y="79314"/>
                  <a:pt x="488515" y="225468"/>
                </a:cubicBezTo>
                <a:cubicBezTo>
                  <a:pt x="496866" y="233819"/>
                  <a:pt x="503004" y="245239"/>
                  <a:pt x="513567" y="250521"/>
                </a:cubicBezTo>
                <a:cubicBezTo>
                  <a:pt x="537186" y="262331"/>
                  <a:pt x="563671" y="267222"/>
                  <a:pt x="588723" y="275573"/>
                </a:cubicBezTo>
                <a:lnTo>
                  <a:pt x="626301" y="288099"/>
                </a:lnTo>
                <a:cubicBezTo>
                  <a:pt x="668054" y="283924"/>
                  <a:pt x="711455" y="287913"/>
                  <a:pt x="751561" y="275573"/>
                </a:cubicBezTo>
                <a:cubicBezTo>
                  <a:pt x="768492" y="270363"/>
                  <a:pt x="777799" y="251604"/>
                  <a:pt x="789139" y="237995"/>
                </a:cubicBezTo>
                <a:cubicBezTo>
                  <a:pt x="857022" y="156535"/>
                  <a:pt x="778289" y="243548"/>
                  <a:pt x="826717" y="162838"/>
                </a:cubicBezTo>
                <a:cubicBezTo>
                  <a:pt x="832793" y="152711"/>
                  <a:pt x="843419" y="146137"/>
                  <a:pt x="851770" y="137786"/>
                </a:cubicBezTo>
                <a:cubicBezTo>
                  <a:pt x="862799" y="104698"/>
                  <a:pt x="882097" y="35820"/>
                  <a:pt x="914400" y="25052"/>
                </a:cubicBezTo>
                <a:lnTo>
                  <a:pt x="989556" y="0"/>
                </a:lnTo>
                <a:cubicBezTo>
                  <a:pt x="1013031" y="1565"/>
                  <a:pt x="1155254" y="-4833"/>
                  <a:pt x="1215024" y="25052"/>
                </a:cubicBezTo>
                <a:cubicBezTo>
                  <a:pt x="1228489" y="31785"/>
                  <a:pt x="1240076" y="41753"/>
                  <a:pt x="1252602" y="50104"/>
                </a:cubicBezTo>
                <a:cubicBezTo>
                  <a:pt x="1271205" y="78009"/>
                  <a:pt x="1277207" y="92334"/>
                  <a:pt x="1302707" y="112734"/>
                </a:cubicBezTo>
                <a:cubicBezTo>
                  <a:pt x="1314463" y="122138"/>
                  <a:pt x="1340285" y="137786"/>
                  <a:pt x="1340285" y="137786"/>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3763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p:cNvSpPr/>
          <p:nvPr/>
        </p:nvSpPr>
        <p:spPr>
          <a:xfrm>
            <a:off x="150827" y="4363284"/>
            <a:ext cx="9034818" cy="139004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TextBox 63"/>
          <p:cNvSpPr txBox="1"/>
          <p:nvPr/>
        </p:nvSpPr>
        <p:spPr>
          <a:xfrm>
            <a:off x="1781830" y="4481269"/>
            <a:ext cx="5672008" cy="2308324"/>
          </a:xfrm>
          <a:prstGeom prst="rect">
            <a:avLst/>
          </a:prstGeom>
          <a:noFill/>
        </p:spPr>
        <p:txBody>
          <a:bodyPr wrap="square" rtlCol="0">
            <a:spAutoFit/>
          </a:bodyPr>
          <a:lstStyle/>
          <a:p>
            <a:pPr marL="257175" indent="-257175">
              <a:buFont typeface="+mj-lt"/>
              <a:buAutoNum type="arabicPeriod"/>
            </a:pPr>
            <a:r>
              <a:rPr lang="en-US" dirty="0"/>
              <a:t>The Chromatin winds itself up into chromosomes</a:t>
            </a:r>
            <a:r>
              <a:rPr lang="en-US" dirty="0" smtClean="0"/>
              <a:t>.</a:t>
            </a:r>
          </a:p>
          <a:p>
            <a:pPr marL="257175" indent="-257175">
              <a:buFont typeface="+mj-lt"/>
              <a:buAutoNum type="arabicPeriod"/>
            </a:pPr>
            <a:r>
              <a:rPr lang="en-US" dirty="0" smtClean="0"/>
              <a:t>Homologous Chromosomes bind to create tetrads.</a:t>
            </a:r>
          </a:p>
          <a:p>
            <a:pPr marL="257175" indent="-257175">
              <a:buFont typeface="+mj-lt"/>
              <a:buAutoNum type="arabicPeriod"/>
            </a:pPr>
            <a:r>
              <a:rPr lang="en-US" dirty="0" smtClean="0"/>
              <a:t>Crossing over occurs</a:t>
            </a:r>
          </a:p>
          <a:p>
            <a:pPr marL="257175" indent="-257175">
              <a:buFont typeface="+mj-lt"/>
              <a:buAutoNum type="arabicPeriod"/>
            </a:pPr>
            <a:r>
              <a:rPr lang="en-US" dirty="0" smtClean="0"/>
              <a:t>Nuclear envelope dissolves</a:t>
            </a:r>
          </a:p>
          <a:p>
            <a:pPr marL="257175" indent="-257175">
              <a:buFont typeface="+mj-lt"/>
              <a:buAutoNum type="arabicPeriod"/>
            </a:pPr>
            <a:endParaRPr lang="en-US" dirty="0" smtClean="0"/>
          </a:p>
          <a:p>
            <a:endParaRPr lang="en-US" dirty="0"/>
          </a:p>
          <a:p>
            <a:pPr marL="257175" indent="-257175">
              <a:buFont typeface="+mj-lt"/>
              <a:buAutoNum type="arabicPeriod"/>
            </a:pPr>
            <a:endParaRPr lang="en-US" dirty="0"/>
          </a:p>
          <a:p>
            <a:pPr marL="257175" indent="-257175">
              <a:buFont typeface="+mj-lt"/>
              <a:buAutoNum type="arabicPeriod"/>
            </a:pPr>
            <a:endParaRPr lang="en-US" dirty="0"/>
          </a:p>
        </p:txBody>
      </p:sp>
      <p:sp>
        <p:nvSpPr>
          <p:cNvPr id="99" name="TextBox 98"/>
          <p:cNvSpPr txBox="1"/>
          <p:nvPr/>
        </p:nvSpPr>
        <p:spPr>
          <a:xfrm>
            <a:off x="329846" y="4363284"/>
            <a:ext cx="1943100" cy="369332"/>
          </a:xfrm>
          <a:prstGeom prst="rect">
            <a:avLst/>
          </a:prstGeom>
          <a:noFill/>
        </p:spPr>
        <p:txBody>
          <a:bodyPr wrap="square" rtlCol="0">
            <a:spAutoFit/>
          </a:bodyPr>
          <a:lstStyle/>
          <a:p>
            <a:r>
              <a:rPr lang="en-US" dirty="0"/>
              <a:t>Prophase </a:t>
            </a:r>
            <a:r>
              <a:rPr lang="en-US" dirty="0" smtClean="0"/>
              <a:t>I</a:t>
            </a:r>
            <a:endParaRPr lang="en-US" dirty="0"/>
          </a:p>
        </p:txBody>
      </p:sp>
      <p:grpSp>
        <p:nvGrpSpPr>
          <p:cNvPr id="12" name="Group 11"/>
          <p:cNvGrpSpPr/>
          <p:nvPr/>
        </p:nvGrpSpPr>
        <p:grpSpPr>
          <a:xfrm>
            <a:off x="2112627" y="4102"/>
            <a:ext cx="4686300" cy="4400550"/>
            <a:chOff x="2112627" y="98889"/>
            <a:chExt cx="4686300" cy="4400550"/>
          </a:xfrm>
        </p:grpSpPr>
        <p:sp>
          <p:nvSpPr>
            <p:cNvPr id="4" name="Oval 3"/>
            <p:cNvSpPr/>
            <p:nvPr/>
          </p:nvSpPr>
          <p:spPr>
            <a:xfrm>
              <a:off x="2112627" y="98889"/>
              <a:ext cx="4686300" cy="4400550"/>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p:cNvSpPr/>
            <p:nvPr/>
          </p:nvSpPr>
          <p:spPr>
            <a:xfrm>
              <a:off x="4039666" y="670686"/>
              <a:ext cx="2008415" cy="1874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3" name="Picture 6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75417" y="2370237"/>
              <a:ext cx="390161" cy="349938"/>
            </a:xfrm>
            <a:prstGeom prst="rect">
              <a:avLst/>
            </a:prstGeom>
          </p:spPr>
        </p:pic>
        <p:pic>
          <p:nvPicPr>
            <p:cNvPr id="69" name="Picture 6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367948">
              <a:off x="6349851" y="2349347"/>
              <a:ext cx="390161" cy="349938"/>
            </a:xfrm>
            <a:prstGeom prst="rect">
              <a:avLst/>
            </a:prstGeom>
          </p:spPr>
        </p:pic>
        <p:grpSp>
          <p:nvGrpSpPr>
            <p:cNvPr id="6" name="Group 5"/>
            <p:cNvGrpSpPr/>
            <p:nvPr/>
          </p:nvGrpSpPr>
          <p:grpSpPr>
            <a:xfrm>
              <a:off x="4355187" y="910620"/>
              <a:ext cx="502178" cy="727133"/>
              <a:chOff x="4355187" y="910620"/>
              <a:chExt cx="502178" cy="727133"/>
            </a:xfrm>
          </p:grpSpPr>
          <p:grpSp>
            <p:nvGrpSpPr>
              <p:cNvPr id="32" name="Group 31"/>
              <p:cNvGrpSpPr/>
              <p:nvPr/>
            </p:nvGrpSpPr>
            <p:grpSpPr>
              <a:xfrm>
                <a:off x="4355187" y="910620"/>
                <a:ext cx="502178" cy="472280"/>
                <a:chOff x="11421975" y="2760400"/>
                <a:chExt cx="669571" cy="629707"/>
              </a:xfrm>
            </p:grpSpPr>
            <p:sp>
              <p:nvSpPr>
                <p:cNvPr id="3" name="Isosceles Triangle 2"/>
                <p:cNvSpPr/>
                <p:nvPr/>
              </p:nvSpPr>
              <p:spPr>
                <a:xfrm rot="16200000">
                  <a:off x="11398520" y="2942529"/>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Isosceles Triangle 72"/>
                <p:cNvSpPr/>
                <p:nvPr/>
              </p:nvSpPr>
              <p:spPr>
                <a:xfrm rot="5400000">
                  <a:off x="11864588" y="2942528"/>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Rounded Rectangle 3"/>
                <p:cNvSpPr/>
                <p:nvPr/>
              </p:nvSpPr>
              <p:spPr>
                <a:xfrm rot="21554102" flipH="1">
                  <a:off x="11776354" y="2762387"/>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F7D1E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sp>
              <p:nvSpPr>
                <p:cNvPr id="71" name="Rounded Rectangle 3"/>
                <p:cNvSpPr/>
                <p:nvPr/>
              </p:nvSpPr>
              <p:spPr>
                <a:xfrm>
                  <a:off x="11559578" y="2760400"/>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sp>
            <p:nvSpPr>
              <p:cNvPr id="2" name="TextBox 1"/>
              <p:cNvSpPr txBox="1"/>
              <p:nvPr/>
            </p:nvSpPr>
            <p:spPr>
              <a:xfrm>
                <a:off x="4473911" y="1268421"/>
                <a:ext cx="262660" cy="369332"/>
              </a:xfrm>
              <a:prstGeom prst="rect">
                <a:avLst/>
              </a:prstGeom>
              <a:noFill/>
            </p:spPr>
            <p:txBody>
              <a:bodyPr wrap="square" rtlCol="0">
                <a:spAutoFit/>
              </a:bodyPr>
              <a:lstStyle/>
              <a:p>
                <a:r>
                  <a:rPr lang="en-US" dirty="0" smtClean="0"/>
                  <a:t>1</a:t>
                </a:r>
                <a:endParaRPr lang="en-US" dirty="0"/>
              </a:p>
            </p:txBody>
          </p:sp>
        </p:grpSp>
        <p:grpSp>
          <p:nvGrpSpPr>
            <p:cNvPr id="7" name="Group 6"/>
            <p:cNvGrpSpPr/>
            <p:nvPr/>
          </p:nvGrpSpPr>
          <p:grpSpPr>
            <a:xfrm>
              <a:off x="4270079" y="903142"/>
              <a:ext cx="502178" cy="780353"/>
              <a:chOff x="4681393" y="1351566"/>
              <a:chExt cx="502178" cy="780353"/>
            </a:xfrm>
          </p:grpSpPr>
          <p:grpSp>
            <p:nvGrpSpPr>
              <p:cNvPr id="92" name="Group 91"/>
              <p:cNvGrpSpPr/>
              <p:nvPr/>
            </p:nvGrpSpPr>
            <p:grpSpPr>
              <a:xfrm>
                <a:off x="4681393" y="1351566"/>
                <a:ext cx="502178" cy="472280"/>
                <a:chOff x="4449653" y="4527029"/>
                <a:chExt cx="669571" cy="629707"/>
              </a:xfrm>
            </p:grpSpPr>
            <p:sp>
              <p:nvSpPr>
                <p:cNvPr id="93" name="Isosceles Triangle 92"/>
                <p:cNvSpPr/>
                <p:nvPr/>
              </p:nvSpPr>
              <p:spPr>
                <a:xfrm rot="16200000">
                  <a:off x="4426198" y="4709158"/>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Isosceles Triangle 93"/>
                <p:cNvSpPr/>
                <p:nvPr/>
              </p:nvSpPr>
              <p:spPr>
                <a:xfrm rot="5400000">
                  <a:off x="4892266" y="4709157"/>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5" name="Group 94"/>
                <p:cNvGrpSpPr/>
                <p:nvPr/>
              </p:nvGrpSpPr>
              <p:grpSpPr>
                <a:xfrm>
                  <a:off x="4587256" y="4527029"/>
                  <a:ext cx="408536" cy="629707"/>
                  <a:chOff x="4587256" y="3668595"/>
                  <a:chExt cx="965463" cy="1488142"/>
                </a:xfrm>
              </p:grpSpPr>
              <p:sp>
                <p:nvSpPr>
                  <p:cNvPr id="96" name="Rounded Rectangle 3"/>
                  <p:cNvSpPr/>
                  <p:nvPr/>
                </p:nvSpPr>
                <p:spPr>
                  <a:xfrm rot="21554102" flipH="1">
                    <a:off x="5099549" y="3673291"/>
                    <a:ext cx="453170"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sp>
                <p:nvSpPr>
                  <p:cNvPr id="97" name="Rounded Rectangle 3"/>
                  <p:cNvSpPr/>
                  <p:nvPr/>
                </p:nvSpPr>
                <p:spPr>
                  <a:xfrm>
                    <a:off x="4587256" y="3668595"/>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grpSp>
          <p:sp>
            <p:nvSpPr>
              <p:cNvPr id="52" name="TextBox 51"/>
              <p:cNvSpPr txBox="1"/>
              <p:nvPr/>
            </p:nvSpPr>
            <p:spPr>
              <a:xfrm>
                <a:off x="4776061" y="1762587"/>
                <a:ext cx="262660" cy="369332"/>
              </a:xfrm>
              <a:prstGeom prst="rect">
                <a:avLst/>
              </a:prstGeom>
              <a:noFill/>
            </p:spPr>
            <p:txBody>
              <a:bodyPr wrap="square" rtlCol="0">
                <a:spAutoFit/>
              </a:bodyPr>
              <a:lstStyle/>
              <a:p>
                <a:r>
                  <a:rPr lang="en-US" dirty="0" smtClean="0"/>
                  <a:t>1</a:t>
                </a:r>
                <a:endParaRPr lang="en-US" dirty="0"/>
              </a:p>
            </p:txBody>
          </p:sp>
        </p:grpSp>
        <p:grpSp>
          <p:nvGrpSpPr>
            <p:cNvPr id="9" name="Group 8"/>
            <p:cNvGrpSpPr/>
            <p:nvPr/>
          </p:nvGrpSpPr>
          <p:grpSpPr>
            <a:xfrm>
              <a:off x="5279724" y="973634"/>
              <a:ext cx="502178" cy="753122"/>
              <a:chOff x="4894985" y="768352"/>
              <a:chExt cx="502178" cy="753122"/>
            </a:xfrm>
          </p:grpSpPr>
          <p:grpSp>
            <p:nvGrpSpPr>
              <p:cNvPr id="16" name="Group 15"/>
              <p:cNvGrpSpPr/>
              <p:nvPr/>
            </p:nvGrpSpPr>
            <p:grpSpPr>
              <a:xfrm>
                <a:off x="4894985" y="768352"/>
                <a:ext cx="502178" cy="472280"/>
                <a:chOff x="11154287" y="1197830"/>
                <a:chExt cx="669571" cy="629707"/>
              </a:xfrm>
            </p:grpSpPr>
            <p:sp>
              <p:nvSpPr>
                <p:cNvPr id="81" name="Isosceles Triangle 80"/>
                <p:cNvSpPr/>
                <p:nvPr/>
              </p:nvSpPr>
              <p:spPr>
                <a:xfrm rot="16200000">
                  <a:off x="11130832" y="1379959"/>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Isosceles Triangle 81"/>
                <p:cNvSpPr/>
                <p:nvPr/>
              </p:nvSpPr>
              <p:spPr>
                <a:xfrm rot="5400000">
                  <a:off x="11596900" y="1379958"/>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 name="Rounded Rectangle 3"/>
                <p:cNvSpPr/>
                <p:nvPr/>
              </p:nvSpPr>
              <p:spPr>
                <a:xfrm rot="21554102" flipH="1">
                  <a:off x="11508666" y="1199817"/>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F7D1E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sp>
              <p:nvSpPr>
                <p:cNvPr id="85" name="Rounded Rectangle 3"/>
                <p:cNvSpPr/>
                <p:nvPr/>
              </p:nvSpPr>
              <p:spPr>
                <a:xfrm>
                  <a:off x="11291890" y="1197830"/>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sp>
            <p:nvSpPr>
              <p:cNvPr id="53" name="TextBox 52"/>
              <p:cNvSpPr txBox="1"/>
              <p:nvPr/>
            </p:nvSpPr>
            <p:spPr>
              <a:xfrm>
                <a:off x="5006775" y="1152142"/>
                <a:ext cx="262660" cy="369332"/>
              </a:xfrm>
              <a:prstGeom prst="rect">
                <a:avLst/>
              </a:prstGeom>
              <a:noFill/>
            </p:spPr>
            <p:txBody>
              <a:bodyPr wrap="square" rtlCol="0">
                <a:spAutoFit/>
              </a:bodyPr>
              <a:lstStyle/>
              <a:p>
                <a:r>
                  <a:rPr lang="en-US" dirty="0" smtClean="0"/>
                  <a:t>2</a:t>
                </a:r>
                <a:endParaRPr lang="en-US" dirty="0"/>
              </a:p>
            </p:txBody>
          </p:sp>
        </p:grpSp>
        <p:grpSp>
          <p:nvGrpSpPr>
            <p:cNvPr id="8" name="Group 7"/>
            <p:cNvGrpSpPr/>
            <p:nvPr/>
          </p:nvGrpSpPr>
          <p:grpSpPr>
            <a:xfrm>
              <a:off x="5180126" y="971627"/>
              <a:ext cx="502178" cy="731649"/>
              <a:chOff x="5290363" y="1188030"/>
              <a:chExt cx="502178" cy="731649"/>
            </a:xfrm>
          </p:grpSpPr>
          <p:grpSp>
            <p:nvGrpSpPr>
              <p:cNvPr id="35" name="Group 34"/>
              <p:cNvGrpSpPr/>
              <p:nvPr/>
            </p:nvGrpSpPr>
            <p:grpSpPr>
              <a:xfrm>
                <a:off x="5290363" y="1188030"/>
                <a:ext cx="502178" cy="472280"/>
                <a:chOff x="10011175" y="2694525"/>
                <a:chExt cx="669571" cy="629707"/>
              </a:xfrm>
            </p:grpSpPr>
            <p:sp>
              <p:nvSpPr>
                <p:cNvPr id="125" name="Isosceles Triangle 124"/>
                <p:cNvSpPr/>
                <p:nvPr/>
              </p:nvSpPr>
              <p:spPr>
                <a:xfrm rot="16200000">
                  <a:off x="9987720" y="2876654"/>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Isosceles Triangle 125"/>
                <p:cNvSpPr/>
                <p:nvPr/>
              </p:nvSpPr>
              <p:spPr>
                <a:xfrm rot="5400000">
                  <a:off x="10453788" y="2876653"/>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7" name="Group 126"/>
                <p:cNvGrpSpPr/>
                <p:nvPr/>
              </p:nvGrpSpPr>
              <p:grpSpPr>
                <a:xfrm>
                  <a:off x="10148778" y="2694525"/>
                  <a:ext cx="408535" cy="629707"/>
                  <a:chOff x="4587256" y="3668595"/>
                  <a:chExt cx="965461" cy="1488142"/>
                </a:xfrm>
              </p:grpSpPr>
              <p:sp>
                <p:nvSpPr>
                  <p:cNvPr id="128" name="Rounded Rectangle 3"/>
                  <p:cNvSpPr/>
                  <p:nvPr/>
                </p:nvSpPr>
                <p:spPr>
                  <a:xfrm rot="21554102" flipH="1">
                    <a:off x="5099546" y="3673291"/>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sp>
                <p:nvSpPr>
                  <p:cNvPr id="129" name="Rounded Rectangle 3"/>
                  <p:cNvSpPr/>
                  <p:nvPr/>
                </p:nvSpPr>
                <p:spPr>
                  <a:xfrm>
                    <a:off x="4587256" y="3668595"/>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grpSp>
          <p:sp>
            <p:nvSpPr>
              <p:cNvPr id="54" name="TextBox 53"/>
              <p:cNvSpPr txBox="1"/>
              <p:nvPr/>
            </p:nvSpPr>
            <p:spPr>
              <a:xfrm>
                <a:off x="5405903" y="1550347"/>
                <a:ext cx="262660" cy="369332"/>
              </a:xfrm>
              <a:prstGeom prst="rect">
                <a:avLst/>
              </a:prstGeom>
              <a:noFill/>
            </p:spPr>
            <p:txBody>
              <a:bodyPr wrap="square" rtlCol="0">
                <a:spAutoFit/>
              </a:bodyPr>
              <a:lstStyle/>
              <a:p>
                <a:r>
                  <a:rPr lang="en-US" dirty="0" smtClean="0"/>
                  <a:t>2</a:t>
                </a:r>
                <a:endParaRPr lang="en-US" dirty="0"/>
              </a:p>
            </p:txBody>
          </p:sp>
        </p:grpSp>
        <p:grpSp>
          <p:nvGrpSpPr>
            <p:cNvPr id="10" name="Group 9"/>
            <p:cNvGrpSpPr/>
            <p:nvPr/>
          </p:nvGrpSpPr>
          <p:grpSpPr>
            <a:xfrm>
              <a:off x="4565034" y="1676646"/>
              <a:ext cx="502178" cy="724487"/>
              <a:chOff x="4565034" y="1676646"/>
              <a:chExt cx="502178" cy="724487"/>
            </a:xfrm>
          </p:grpSpPr>
          <p:grpSp>
            <p:nvGrpSpPr>
              <p:cNvPr id="34" name="Group 33"/>
              <p:cNvGrpSpPr/>
              <p:nvPr/>
            </p:nvGrpSpPr>
            <p:grpSpPr>
              <a:xfrm>
                <a:off x="4565034" y="1676646"/>
                <a:ext cx="502178" cy="472280"/>
                <a:chOff x="10028715" y="1720923"/>
                <a:chExt cx="669571" cy="629707"/>
              </a:xfrm>
            </p:grpSpPr>
            <p:sp>
              <p:nvSpPr>
                <p:cNvPr id="75" name="Isosceles Triangle 74"/>
                <p:cNvSpPr/>
                <p:nvPr/>
              </p:nvSpPr>
              <p:spPr>
                <a:xfrm rot="16200000">
                  <a:off x="10005260" y="1903052"/>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Isosceles Triangle 75"/>
                <p:cNvSpPr/>
                <p:nvPr/>
              </p:nvSpPr>
              <p:spPr>
                <a:xfrm rot="5400000">
                  <a:off x="10471328" y="1903051"/>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7" name="Group 76"/>
                <p:cNvGrpSpPr/>
                <p:nvPr/>
              </p:nvGrpSpPr>
              <p:grpSpPr>
                <a:xfrm>
                  <a:off x="10166318" y="1720923"/>
                  <a:ext cx="408535" cy="629707"/>
                  <a:chOff x="4587256" y="3668595"/>
                  <a:chExt cx="965461" cy="1488142"/>
                </a:xfrm>
              </p:grpSpPr>
              <p:sp>
                <p:nvSpPr>
                  <p:cNvPr id="78" name="Rounded Rectangle 3"/>
                  <p:cNvSpPr/>
                  <p:nvPr/>
                </p:nvSpPr>
                <p:spPr>
                  <a:xfrm rot="21554102" flipH="1">
                    <a:off x="5099546" y="3673291"/>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sp>
                <p:nvSpPr>
                  <p:cNvPr id="79" name="Rounded Rectangle 3"/>
                  <p:cNvSpPr/>
                  <p:nvPr/>
                </p:nvSpPr>
                <p:spPr>
                  <a:xfrm>
                    <a:off x="4587256" y="3668595"/>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grpSp>
          <p:sp>
            <p:nvSpPr>
              <p:cNvPr id="56" name="TextBox 55"/>
              <p:cNvSpPr txBox="1"/>
              <p:nvPr/>
            </p:nvSpPr>
            <p:spPr>
              <a:xfrm>
                <a:off x="4670823" y="2031801"/>
                <a:ext cx="262660" cy="369332"/>
              </a:xfrm>
              <a:prstGeom prst="rect">
                <a:avLst/>
              </a:prstGeom>
              <a:noFill/>
            </p:spPr>
            <p:txBody>
              <a:bodyPr wrap="square" rtlCol="0">
                <a:spAutoFit/>
              </a:bodyPr>
              <a:lstStyle/>
              <a:p>
                <a:r>
                  <a:rPr lang="en-US" dirty="0" smtClean="0"/>
                  <a:t>3</a:t>
                </a:r>
                <a:endParaRPr lang="en-US" dirty="0"/>
              </a:p>
            </p:txBody>
          </p:sp>
        </p:grpSp>
        <p:grpSp>
          <p:nvGrpSpPr>
            <p:cNvPr id="11" name="Group 10"/>
            <p:cNvGrpSpPr/>
            <p:nvPr/>
          </p:nvGrpSpPr>
          <p:grpSpPr>
            <a:xfrm>
              <a:off x="4650670" y="1677391"/>
              <a:ext cx="502178" cy="723742"/>
              <a:chOff x="5018962" y="1677391"/>
              <a:chExt cx="502178" cy="723742"/>
            </a:xfrm>
          </p:grpSpPr>
          <p:grpSp>
            <p:nvGrpSpPr>
              <p:cNvPr id="33" name="Group 32"/>
              <p:cNvGrpSpPr/>
              <p:nvPr/>
            </p:nvGrpSpPr>
            <p:grpSpPr>
              <a:xfrm>
                <a:off x="5018962" y="1677391"/>
                <a:ext cx="502178" cy="472280"/>
                <a:chOff x="10752404" y="2302471"/>
                <a:chExt cx="669571" cy="629707"/>
              </a:xfrm>
            </p:grpSpPr>
            <p:sp>
              <p:nvSpPr>
                <p:cNvPr id="87" name="Isosceles Triangle 86"/>
                <p:cNvSpPr/>
                <p:nvPr/>
              </p:nvSpPr>
              <p:spPr>
                <a:xfrm rot="16200000">
                  <a:off x="10728949" y="2484600"/>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Isosceles Triangle 87"/>
                <p:cNvSpPr/>
                <p:nvPr/>
              </p:nvSpPr>
              <p:spPr>
                <a:xfrm rot="5400000">
                  <a:off x="11195017" y="2484599"/>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 name="Rounded Rectangle 3"/>
                <p:cNvSpPr/>
                <p:nvPr/>
              </p:nvSpPr>
              <p:spPr>
                <a:xfrm rot="21554102" flipH="1">
                  <a:off x="11106783" y="2304458"/>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F7D1E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sp>
              <p:nvSpPr>
                <p:cNvPr id="91" name="Rounded Rectangle 3"/>
                <p:cNvSpPr/>
                <p:nvPr/>
              </p:nvSpPr>
              <p:spPr>
                <a:xfrm>
                  <a:off x="10890007" y="2302471"/>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sp>
            <p:nvSpPr>
              <p:cNvPr id="57" name="TextBox 56"/>
              <p:cNvSpPr txBox="1"/>
              <p:nvPr/>
            </p:nvSpPr>
            <p:spPr>
              <a:xfrm>
                <a:off x="5120266" y="2031801"/>
                <a:ext cx="262660" cy="369332"/>
              </a:xfrm>
              <a:prstGeom prst="rect">
                <a:avLst/>
              </a:prstGeom>
              <a:noFill/>
            </p:spPr>
            <p:txBody>
              <a:bodyPr wrap="square" rtlCol="0">
                <a:spAutoFit/>
              </a:bodyPr>
              <a:lstStyle/>
              <a:p>
                <a:r>
                  <a:rPr lang="en-US" dirty="0" smtClean="0"/>
                  <a:t>3</a:t>
                </a:r>
                <a:endParaRPr lang="en-US" dirty="0"/>
              </a:p>
            </p:txBody>
          </p:sp>
        </p:grpSp>
      </p:grpSp>
    </p:spTree>
    <p:extLst>
      <p:ext uri="{BB962C8B-B14F-4D97-AF65-F5344CB8AC3E}">
        <p14:creationId xmlns:p14="http://schemas.microsoft.com/office/powerpoint/2010/main" val="27297934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p:cNvSpPr/>
          <p:nvPr/>
        </p:nvSpPr>
        <p:spPr>
          <a:xfrm>
            <a:off x="272435" y="4408084"/>
            <a:ext cx="2203554" cy="139004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Oval 3"/>
          <p:cNvSpPr/>
          <p:nvPr/>
        </p:nvSpPr>
        <p:spPr>
          <a:xfrm>
            <a:off x="2442562" y="962670"/>
            <a:ext cx="4686300" cy="4400550"/>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p:cNvSpPr/>
          <p:nvPr/>
        </p:nvSpPr>
        <p:spPr>
          <a:xfrm>
            <a:off x="4256331" y="1475904"/>
            <a:ext cx="2008415" cy="1874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TextBox 63"/>
          <p:cNvSpPr txBox="1"/>
          <p:nvPr/>
        </p:nvSpPr>
        <p:spPr>
          <a:xfrm>
            <a:off x="157606" y="1120784"/>
            <a:ext cx="2256020" cy="3693319"/>
          </a:xfrm>
          <a:prstGeom prst="rect">
            <a:avLst/>
          </a:prstGeom>
          <a:noFill/>
        </p:spPr>
        <p:txBody>
          <a:bodyPr wrap="square" rtlCol="0">
            <a:spAutoFit/>
          </a:bodyPr>
          <a:lstStyle/>
          <a:p>
            <a:pPr marL="257175" indent="-257175">
              <a:buFont typeface="+mj-lt"/>
              <a:buAutoNum type="arabicPeriod"/>
            </a:pPr>
            <a:r>
              <a:rPr lang="en-US" dirty="0"/>
              <a:t>The Chromatin winds itself up into chromosomes</a:t>
            </a:r>
            <a:r>
              <a:rPr lang="en-US" dirty="0" smtClean="0"/>
              <a:t>.</a:t>
            </a:r>
            <a:br>
              <a:rPr lang="en-US" dirty="0" smtClean="0"/>
            </a:br>
            <a:r>
              <a:rPr lang="en-US" dirty="0" smtClean="0"/>
              <a:t/>
            </a:r>
            <a:br>
              <a:rPr lang="en-US" dirty="0" smtClean="0"/>
            </a:br>
            <a:endParaRPr lang="en-US" dirty="0" smtClean="0"/>
          </a:p>
          <a:p>
            <a:pPr marL="257175" indent="-257175">
              <a:buFont typeface="+mj-lt"/>
              <a:buAutoNum type="arabicPeriod"/>
            </a:pPr>
            <a:r>
              <a:rPr lang="en-US" dirty="0" smtClean="0"/>
              <a:t>The Nuclear Envelope Dissolves</a:t>
            </a:r>
            <a:br>
              <a:rPr lang="en-US" dirty="0" smtClean="0"/>
            </a:br>
            <a:r>
              <a:rPr lang="en-US" dirty="0" smtClean="0"/>
              <a:t/>
            </a:r>
            <a:br>
              <a:rPr lang="en-US" dirty="0" smtClean="0"/>
            </a:br>
            <a:endParaRPr lang="en-US" dirty="0" smtClean="0"/>
          </a:p>
          <a:p>
            <a:pPr marL="257175" indent="-257175">
              <a:buFont typeface="+mj-lt"/>
              <a:buAutoNum type="arabicPeriod"/>
            </a:pPr>
            <a:endParaRPr lang="en-US" dirty="0" smtClean="0"/>
          </a:p>
          <a:p>
            <a:endParaRPr lang="en-US" dirty="0"/>
          </a:p>
          <a:p>
            <a:pPr marL="257175" indent="-257175">
              <a:buFont typeface="+mj-lt"/>
              <a:buAutoNum type="arabicPeriod"/>
            </a:pPr>
            <a:endParaRPr lang="en-US" dirty="0"/>
          </a:p>
          <a:p>
            <a:pPr marL="257175" indent="-257175">
              <a:buFont typeface="+mj-lt"/>
              <a:buAutoNum type="arabicPeriod"/>
            </a:pPr>
            <a:endParaRPr lang="en-US" dirty="0"/>
          </a:p>
        </p:txBody>
      </p:sp>
      <p:pic>
        <p:nvPicPr>
          <p:cNvPr id="63" name="Picture 6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09206" y="3079062"/>
            <a:ext cx="390161" cy="349938"/>
          </a:xfrm>
          <a:prstGeom prst="rect">
            <a:avLst/>
          </a:prstGeom>
        </p:spPr>
      </p:pic>
      <p:pic>
        <p:nvPicPr>
          <p:cNvPr id="69" name="Picture 6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367948">
            <a:off x="6566516" y="3154565"/>
            <a:ext cx="390161" cy="349938"/>
          </a:xfrm>
          <a:prstGeom prst="rect">
            <a:avLst/>
          </a:prstGeom>
        </p:spPr>
      </p:pic>
      <p:grpSp>
        <p:nvGrpSpPr>
          <p:cNvPr id="32" name="Group 31"/>
          <p:cNvGrpSpPr/>
          <p:nvPr/>
        </p:nvGrpSpPr>
        <p:grpSpPr>
          <a:xfrm>
            <a:off x="5473068" y="2591340"/>
            <a:ext cx="502178" cy="472280"/>
            <a:chOff x="11421975" y="2760400"/>
            <a:chExt cx="669571" cy="629707"/>
          </a:xfrm>
        </p:grpSpPr>
        <p:sp>
          <p:nvSpPr>
            <p:cNvPr id="3" name="Isosceles Triangle 2"/>
            <p:cNvSpPr/>
            <p:nvPr/>
          </p:nvSpPr>
          <p:spPr>
            <a:xfrm rot="16200000">
              <a:off x="11398520" y="2942529"/>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Isosceles Triangle 72"/>
            <p:cNvSpPr/>
            <p:nvPr/>
          </p:nvSpPr>
          <p:spPr>
            <a:xfrm rot="5400000">
              <a:off x="11864588" y="2942528"/>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Rounded Rectangle 3"/>
            <p:cNvSpPr/>
            <p:nvPr/>
          </p:nvSpPr>
          <p:spPr>
            <a:xfrm rot="21554102" flipH="1">
              <a:off x="11776354" y="2762387"/>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F7D1E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sp>
          <p:nvSpPr>
            <p:cNvPr id="71" name="Rounded Rectangle 3"/>
            <p:cNvSpPr/>
            <p:nvPr/>
          </p:nvSpPr>
          <p:spPr>
            <a:xfrm>
              <a:off x="11559578" y="2760400"/>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grpSp>
        <p:nvGrpSpPr>
          <p:cNvPr id="34" name="Group 33"/>
          <p:cNvGrpSpPr/>
          <p:nvPr/>
        </p:nvGrpSpPr>
        <p:grpSpPr>
          <a:xfrm>
            <a:off x="4427248" y="2424259"/>
            <a:ext cx="502178" cy="472280"/>
            <a:chOff x="10028715" y="1720923"/>
            <a:chExt cx="669571" cy="629707"/>
          </a:xfrm>
        </p:grpSpPr>
        <p:sp>
          <p:nvSpPr>
            <p:cNvPr id="75" name="Isosceles Triangle 74"/>
            <p:cNvSpPr/>
            <p:nvPr/>
          </p:nvSpPr>
          <p:spPr>
            <a:xfrm rot="16200000">
              <a:off x="10005260" y="1903052"/>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Isosceles Triangle 75"/>
            <p:cNvSpPr/>
            <p:nvPr/>
          </p:nvSpPr>
          <p:spPr>
            <a:xfrm rot="5400000">
              <a:off x="10471328" y="1903051"/>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7" name="Group 76"/>
            <p:cNvGrpSpPr/>
            <p:nvPr/>
          </p:nvGrpSpPr>
          <p:grpSpPr>
            <a:xfrm>
              <a:off x="10166318" y="1720923"/>
              <a:ext cx="408535" cy="629707"/>
              <a:chOff x="4587256" y="3668595"/>
              <a:chExt cx="965461" cy="1488142"/>
            </a:xfrm>
          </p:grpSpPr>
          <p:sp>
            <p:nvSpPr>
              <p:cNvPr id="78" name="Rounded Rectangle 3"/>
              <p:cNvSpPr/>
              <p:nvPr/>
            </p:nvSpPr>
            <p:spPr>
              <a:xfrm rot="21554102" flipH="1">
                <a:off x="5099546" y="3673291"/>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sp>
            <p:nvSpPr>
              <p:cNvPr id="79" name="Rounded Rectangle 3"/>
              <p:cNvSpPr/>
              <p:nvPr/>
            </p:nvSpPr>
            <p:spPr>
              <a:xfrm>
                <a:off x="4587256" y="3668595"/>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grpSp>
      <p:grpSp>
        <p:nvGrpSpPr>
          <p:cNvPr id="16" name="Group 15"/>
          <p:cNvGrpSpPr/>
          <p:nvPr/>
        </p:nvGrpSpPr>
        <p:grpSpPr>
          <a:xfrm>
            <a:off x="5644273" y="1951978"/>
            <a:ext cx="502178" cy="472280"/>
            <a:chOff x="11154287" y="1197830"/>
            <a:chExt cx="669571" cy="629707"/>
          </a:xfrm>
        </p:grpSpPr>
        <p:sp>
          <p:nvSpPr>
            <p:cNvPr id="81" name="Isosceles Triangle 80"/>
            <p:cNvSpPr/>
            <p:nvPr/>
          </p:nvSpPr>
          <p:spPr>
            <a:xfrm rot="16200000">
              <a:off x="11130832" y="1379959"/>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Isosceles Triangle 81"/>
            <p:cNvSpPr/>
            <p:nvPr/>
          </p:nvSpPr>
          <p:spPr>
            <a:xfrm rot="5400000">
              <a:off x="11596900" y="1379958"/>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 name="Rounded Rectangle 3"/>
            <p:cNvSpPr/>
            <p:nvPr/>
          </p:nvSpPr>
          <p:spPr>
            <a:xfrm rot="21554102" flipH="1">
              <a:off x="11508666" y="1199817"/>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F7D1E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sp>
          <p:nvSpPr>
            <p:cNvPr id="85" name="Rounded Rectangle 3"/>
            <p:cNvSpPr/>
            <p:nvPr/>
          </p:nvSpPr>
          <p:spPr>
            <a:xfrm>
              <a:off x="11291890" y="1197830"/>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grpSp>
        <p:nvGrpSpPr>
          <p:cNvPr id="33" name="Group 32"/>
          <p:cNvGrpSpPr/>
          <p:nvPr/>
        </p:nvGrpSpPr>
        <p:grpSpPr>
          <a:xfrm>
            <a:off x="4986395" y="2250583"/>
            <a:ext cx="502178" cy="472280"/>
            <a:chOff x="10752404" y="2302471"/>
            <a:chExt cx="669571" cy="629707"/>
          </a:xfrm>
        </p:grpSpPr>
        <p:sp>
          <p:nvSpPr>
            <p:cNvPr id="87" name="Isosceles Triangle 86"/>
            <p:cNvSpPr/>
            <p:nvPr/>
          </p:nvSpPr>
          <p:spPr>
            <a:xfrm rot="16200000">
              <a:off x="10728949" y="2484600"/>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Isosceles Triangle 87"/>
            <p:cNvSpPr/>
            <p:nvPr/>
          </p:nvSpPr>
          <p:spPr>
            <a:xfrm rot="5400000">
              <a:off x="11195017" y="2484599"/>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 name="Rounded Rectangle 3"/>
            <p:cNvSpPr/>
            <p:nvPr/>
          </p:nvSpPr>
          <p:spPr>
            <a:xfrm rot="21554102" flipH="1">
              <a:off x="11106783" y="2304458"/>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F7D1E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sp>
          <p:nvSpPr>
            <p:cNvPr id="91" name="Rounded Rectangle 3"/>
            <p:cNvSpPr/>
            <p:nvPr/>
          </p:nvSpPr>
          <p:spPr>
            <a:xfrm>
              <a:off x="10890007" y="2302471"/>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grpSp>
        <p:nvGrpSpPr>
          <p:cNvPr id="92" name="Group 91"/>
          <p:cNvGrpSpPr/>
          <p:nvPr/>
        </p:nvGrpSpPr>
        <p:grpSpPr>
          <a:xfrm>
            <a:off x="4543141" y="1690706"/>
            <a:ext cx="502178" cy="472280"/>
            <a:chOff x="4449653" y="4527029"/>
            <a:chExt cx="669571" cy="629707"/>
          </a:xfrm>
        </p:grpSpPr>
        <p:sp>
          <p:nvSpPr>
            <p:cNvPr id="93" name="Isosceles Triangle 92"/>
            <p:cNvSpPr/>
            <p:nvPr/>
          </p:nvSpPr>
          <p:spPr>
            <a:xfrm rot="16200000">
              <a:off x="4426198" y="4709158"/>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Isosceles Triangle 93"/>
            <p:cNvSpPr/>
            <p:nvPr/>
          </p:nvSpPr>
          <p:spPr>
            <a:xfrm rot="5400000">
              <a:off x="4892266" y="4709157"/>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5" name="Group 94"/>
            <p:cNvGrpSpPr/>
            <p:nvPr/>
          </p:nvGrpSpPr>
          <p:grpSpPr>
            <a:xfrm>
              <a:off x="4587256" y="4527029"/>
              <a:ext cx="408536" cy="629707"/>
              <a:chOff x="4587256" y="3668595"/>
              <a:chExt cx="965463" cy="1488142"/>
            </a:xfrm>
          </p:grpSpPr>
          <p:sp>
            <p:nvSpPr>
              <p:cNvPr id="96" name="Rounded Rectangle 3"/>
              <p:cNvSpPr/>
              <p:nvPr/>
            </p:nvSpPr>
            <p:spPr>
              <a:xfrm rot="21554102" flipH="1">
                <a:off x="5099549" y="3673291"/>
                <a:ext cx="453170"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sp>
            <p:nvSpPr>
              <p:cNvPr id="97" name="Rounded Rectangle 3"/>
              <p:cNvSpPr/>
              <p:nvPr/>
            </p:nvSpPr>
            <p:spPr>
              <a:xfrm>
                <a:off x="4587256" y="3668595"/>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grpSp>
      <p:sp>
        <p:nvSpPr>
          <p:cNvPr id="98" name="TextBox 97"/>
          <p:cNvSpPr txBox="1"/>
          <p:nvPr/>
        </p:nvSpPr>
        <p:spPr>
          <a:xfrm>
            <a:off x="535095" y="4478302"/>
            <a:ext cx="1943100" cy="507831"/>
          </a:xfrm>
          <a:prstGeom prst="rect">
            <a:avLst/>
          </a:prstGeom>
          <a:noFill/>
        </p:spPr>
        <p:txBody>
          <a:bodyPr wrap="square" rtlCol="0">
            <a:spAutoFit/>
          </a:bodyPr>
          <a:lstStyle/>
          <a:p>
            <a:r>
              <a:rPr lang="en-US" sz="2700" dirty="0"/>
              <a:t>M Phase</a:t>
            </a:r>
          </a:p>
        </p:txBody>
      </p:sp>
      <p:sp>
        <p:nvSpPr>
          <p:cNvPr id="99" name="TextBox 98"/>
          <p:cNvSpPr txBox="1"/>
          <p:nvPr/>
        </p:nvSpPr>
        <p:spPr>
          <a:xfrm>
            <a:off x="1176795" y="5146304"/>
            <a:ext cx="1943100" cy="369332"/>
          </a:xfrm>
          <a:prstGeom prst="rect">
            <a:avLst/>
          </a:prstGeom>
          <a:noFill/>
        </p:spPr>
        <p:txBody>
          <a:bodyPr wrap="square" rtlCol="0">
            <a:spAutoFit/>
          </a:bodyPr>
          <a:lstStyle/>
          <a:p>
            <a:r>
              <a:rPr lang="en-US" dirty="0"/>
              <a:t>Prophase </a:t>
            </a:r>
            <a:r>
              <a:rPr lang="en-US" dirty="0" smtClean="0"/>
              <a:t>I</a:t>
            </a:r>
            <a:endParaRPr lang="en-US" dirty="0"/>
          </a:p>
        </p:txBody>
      </p:sp>
      <p:sp>
        <p:nvSpPr>
          <p:cNvPr id="100" name="TextBox 99"/>
          <p:cNvSpPr txBox="1"/>
          <p:nvPr/>
        </p:nvSpPr>
        <p:spPr>
          <a:xfrm>
            <a:off x="783783" y="4874091"/>
            <a:ext cx="1943100" cy="369332"/>
          </a:xfrm>
          <a:prstGeom prst="rect">
            <a:avLst/>
          </a:prstGeom>
          <a:noFill/>
        </p:spPr>
        <p:txBody>
          <a:bodyPr wrap="square" rtlCol="0">
            <a:spAutoFit/>
          </a:bodyPr>
          <a:lstStyle/>
          <a:p>
            <a:r>
              <a:rPr lang="en-US" dirty="0" smtClean="0"/>
              <a:t>Meiosis I</a:t>
            </a:r>
            <a:endParaRPr lang="en-US" dirty="0"/>
          </a:p>
        </p:txBody>
      </p:sp>
      <p:grpSp>
        <p:nvGrpSpPr>
          <p:cNvPr id="35" name="Group 34"/>
          <p:cNvGrpSpPr/>
          <p:nvPr/>
        </p:nvGrpSpPr>
        <p:grpSpPr>
          <a:xfrm>
            <a:off x="5085778" y="1548996"/>
            <a:ext cx="502178" cy="472280"/>
            <a:chOff x="10011175" y="2694525"/>
            <a:chExt cx="669571" cy="629707"/>
          </a:xfrm>
        </p:grpSpPr>
        <p:sp>
          <p:nvSpPr>
            <p:cNvPr id="125" name="Isosceles Triangle 124"/>
            <p:cNvSpPr/>
            <p:nvPr/>
          </p:nvSpPr>
          <p:spPr>
            <a:xfrm rot="16200000">
              <a:off x="9987720" y="2876654"/>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Isosceles Triangle 125"/>
            <p:cNvSpPr/>
            <p:nvPr/>
          </p:nvSpPr>
          <p:spPr>
            <a:xfrm rot="5400000">
              <a:off x="10453788" y="2876653"/>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7" name="Group 126"/>
            <p:cNvGrpSpPr/>
            <p:nvPr/>
          </p:nvGrpSpPr>
          <p:grpSpPr>
            <a:xfrm>
              <a:off x="10148778" y="2694525"/>
              <a:ext cx="408535" cy="629707"/>
              <a:chOff x="4587256" y="3668595"/>
              <a:chExt cx="965461" cy="1488142"/>
            </a:xfrm>
          </p:grpSpPr>
          <p:sp>
            <p:nvSpPr>
              <p:cNvPr id="128" name="Rounded Rectangle 3"/>
              <p:cNvSpPr/>
              <p:nvPr/>
            </p:nvSpPr>
            <p:spPr>
              <a:xfrm rot="21554102" flipH="1">
                <a:off x="5099546" y="3673291"/>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sp>
            <p:nvSpPr>
              <p:cNvPr id="129" name="Rounded Rectangle 3"/>
              <p:cNvSpPr/>
              <p:nvPr/>
            </p:nvSpPr>
            <p:spPr>
              <a:xfrm>
                <a:off x="4587256" y="3668595"/>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grpSp>
      <p:sp>
        <p:nvSpPr>
          <p:cNvPr id="48" name="Freeform 47"/>
          <p:cNvSpPr/>
          <p:nvPr/>
        </p:nvSpPr>
        <p:spPr>
          <a:xfrm>
            <a:off x="4421688" y="1828800"/>
            <a:ext cx="1340285" cy="288099"/>
          </a:xfrm>
          <a:custGeom>
            <a:avLst/>
            <a:gdLst>
              <a:gd name="connsiteX0" fmla="*/ 0 w 1340285"/>
              <a:gd name="connsiteY0" fmla="*/ 250521 h 288099"/>
              <a:gd name="connsiteX1" fmla="*/ 37578 w 1340285"/>
              <a:gd name="connsiteY1" fmla="*/ 150312 h 288099"/>
              <a:gd name="connsiteX2" fmla="*/ 75156 w 1340285"/>
              <a:gd name="connsiteY2" fmla="*/ 75156 h 288099"/>
              <a:gd name="connsiteX3" fmla="*/ 150312 w 1340285"/>
              <a:gd name="connsiteY3" fmla="*/ 50104 h 288099"/>
              <a:gd name="connsiteX4" fmla="*/ 237994 w 1340285"/>
              <a:gd name="connsiteY4" fmla="*/ 62630 h 288099"/>
              <a:gd name="connsiteX5" fmla="*/ 313150 w 1340285"/>
              <a:gd name="connsiteY5" fmla="*/ 100208 h 288099"/>
              <a:gd name="connsiteX6" fmla="*/ 388307 w 1340285"/>
              <a:gd name="connsiteY6" fmla="*/ 137786 h 288099"/>
              <a:gd name="connsiteX7" fmla="*/ 488515 w 1340285"/>
              <a:gd name="connsiteY7" fmla="*/ 225468 h 288099"/>
              <a:gd name="connsiteX8" fmla="*/ 513567 w 1340285"/>
              <a:gd name="connsiteY8" fmla="*/ 250521 h 288099"/>
              <a:gd name="connsiteX9" fmla="*/ 588723 w 1340285"/>
              <a:gd name="connsiteY9" fmla="*/ 275573 h 288099"/>
              <a:gd name="connsiteX10" fmla="*/ 626301 w 1340285"/>
              <a:gd name="connsiteY10" fmla="*/ 288099 h 288099"/>
              <a:gd name="connsiteX11" fmla="*/ 751561 w 1340285"/>
              <a:gd name="connsiteY11" fmla="*/ 275573 h 288099"/>
              <a:gd name="connsiteX12" fmla="*/ 789139 w 1340285"/>
              <a:gd name="connsiteY12" fmla="*/ 237995 h 288099"/>
              <a:gd name="connsiteX13" fmla="*/ 826717 w 1340285"/>
              <a:gd name="connsiteY13" fmla="*/ 162838 h 288099"/>
              <a:gd name="connsiteX14" fmla="*/ 851770 w 1340285"/>
              <a:gd name="connsiteY14" fmla="*/ 137786 h 288099"/>
              <a:gd name="connsiteX15" fmla="*/ 914400 w 1340285"/>
              <a:gd name="connsiteY15" fmla="*/ 25052 h 288099"/>
              <a:gd name="connsiteX16" fmla="*/ 989556 w 1340285"/>
              <a:gd name="connsiteY16" fmla="*/ 0 h 288099"/>
              <a:gd name="connsiteX17" fmla="*/ 1215024 w 1340285"/>
              <a:gd name="connsiteY17" fmla="*/ 25052 h 288099"/>
              <a:gd name="connsiteX18" fmla="*/ 1252602 w 1340285"/>
              <a:gd name="connsiteY18" fmla="*/ 50104 h 288099"/>
              <a:gd name="connsiteX19" fmla="*/ 1302707 w 1340285"/>
              <a:gd name="connsiteY19" fmla="*/ 112734 h 288099"/>
              <a:gd name="connsiteX20" fmla="*/ 1340285 w 1340285"/>
              <a:gd name="connsiteY20" fmla="*/ 137786 h 28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0285" h="288099">
                <a:moveTo>
                  <a:pt x="0" y="250521"/>
                </a:moveTo>
                <a:cubicBezTo>
                  <a:pt x="24167" y="129686"/>
                  <a:pt x="-5427" y="236323"/>
                  <a:pt x="37578" y="150312"/>
                </a:cubicBezTo>
                <a:cubicBezTo>
                  <a:pt x="49367" y="126735"/>
                  <a:pt x="49049" y="91473"/>
                  <a:pt x="75156" y="75156"/>
                </a:cubicBezTo>
                <a:cubicBezTo>
                  <a:pt x="97549" y="61160"/>
                  <a:pt x="150312" y="50104"/>
                  <a:pt x="150312" y="50104"/>
                </a:cubicBezTo>
                <a:cubicBezTo>
                  <a:pt x="179539" y="54279"/>
                  <a:pt x="209043" y="56840"/>
                  <a:pt x="237994" y="62630"/>
                </a:cubicBezTo>
                <a:cubicBezTo>
                  <a:pt x="290468" y="73125"/>
                  <a:pt x="263886" y="75576"/>
                  <a:pt x="313150" y="100208"/>
                </a:cubicBezTo>
                <a:cubicBezTo>
                  <a:pt x="416876" y="152071"/>
                  <a:pt x="280605" y="65987"/>
                  <a:pt x="388307" y="137786"/>
                </a:cubicBezTo>
                <a:cubicBezTo>
                  <a:pt x="459294" y="244266"/>
                  <a:pt x="342367" y="79314"/>
                  <a:pt x="488515" y="225468"/>
                </a:cubicBezTo>
                <a:cubicBezTo>
                  <a:pt x="496866" y="233819"/>
                  <a:pt x="503004" y="245239"/>
                  <a:pt x="513567" y="250521"/>
                </a:cubicBezTo>
                <a:cubicBezTo>
                  <a:pt x="537186" y="262331"/>
                  <a:pt x="563671" y="267222"/>
                  <a:pt x="588723" y="275573"/>
                </a:cubicBezTo>
                <a:lnTo>
                  <a:pt x="626301" y="288099"/>
                </a:lnTo>
                <a:cubicBezTo>
                  <a:pt x="668054" y="283924"/>
                  <a:pt x="711455" y="287913"/>
                  <a:pt x="751561" y="275573"/>
                </a:cubicBezTo>
                <a:cubicBezTo>
                  <a:pt x="768492" y="270363"/>
                  <a:pt x="777799" y="251604"/>
                  <a:pt x="789139" y="237995"/>
                </a:cubicBezTo>
                <a:cubicBezTo>
                  <a:pt x="857022" y="156535"/>
                  <a:pt x="778289" y="243548"/>
                  <a:pt x="826717" y="162838"/>
                </a:cubicBezTo>
                <a:cubicBezTo>
                  <a:pt x="832793" y="152711"/>
                  <a:pt x="843419" y="146137"/>
                  <a:pt x="851770" y="137786"/>
                </a:cubicBezTo>
                <a:cubicBezTo>
                  <a:pt x="862799" y="104698"/>
                  <a:pt x="882097" y="35820"/>
                  <a:pt x="914400" y="25052"/>
                </a:cubicBezTo>
                <a:lnTo>
                  <a:pt x="989556" y="0"/>
                </a:lnTo>
                <a:cubicBezTo>
                  <a:pt x="1013031" y="1565"/>
                  <a:pt x="1155254" y="-4833"/>
                  <a:pt x="1215024" y="25052"/>
                </a:cubicBezTo>
                <a:cubicBezTo>
                  <a:pt x="1228489" y="31785"/>
                  <a:pt x="1240076" y="41753"/>
                  <a:pt x="1252602" y="50104"/>
                </a:cubicBezTo>
                <a:cubicBezTo>
                  <a:pt x="1271205" y="78009"/>
                  <a:pt x="1277207" y="92334"/>
                  <a:pt x="1302707" y="112734"/>
                </a:cubicBezTo>
                <a:cubicBezTo>
                  <a:pt x="1314463" y="122138"/>
                  <a:pt x="1340285" y="137786"/>
                  <a:pt x="1340285" y="137786"/>
                </a:cubicBezTo>
              </a:path>
            </a:pathLst>
          </a:custGeom>
          <a:ln>
            <a:solidFill>
              <a:srgbClr val="00B0F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9" name="Freeform 48"/>
          <p:cNvSpPr/>
          <p:nvPr/>
        </p:nvSpPr>
        <p:spPr>
          <a:xfrm>
            <a:off x="4563365" y="2512787"/>
            <a:ext cx="1340285" cy="288099"/>
          </a:xfrm>
          <a:custGeom>
            <a:avLst/>
            <a:gdLst>
              <a:gd name="connsiteX0" fmla="*/ 0 w 1340285"/>
              <a:gd name="connsiteY0" fmla="*/ 250521 h 288099"/>
              <a:gd name="connsiteX1" fmla="*/ 37578 w 1340285"/>
              <a:gd name="connsiteY1" fmla="*/ 150312 h 288099"/>
              <a:gd name="connsiteX2" fmla="*/ 75156 w 1340285"/>
              <a:gd name="connsiteY2" fmla="*/ 75156 h 288099"/>
              <a:gd name="connsiteX3" fmla="*/ 150312 w 1340285"/>
              <a:gd name="connsiteY3" fmla="*/ 50104 h 288099"/>
              <a:gd name="connsiteX4" fmla="*/ 237994 w 1340285"/>
              <a:gd name="connsiteY4" fmla="*/ 62630 h 288099"/>
              <a:gd name="connsiteX5" fmla="*/ 313150 w 1340285"/>
              <a:gd name="connsiteY5" fmla="*/ 100208 h 288099"/>
              <a:gd name="connsiteX6" fmla="*/ 388307 w 1340285"/>
              <a:gd name="connsiteY6" fmla="*/ 137786 h 288099"/>
              <a:gd name="connsiteX7" fmla="*/ 488515 w 1340285"/>
              <a:gd name="connsiteY7" fmla="*/ 225468 h 288099"/>
              <a:gd name="connsiteX8" fmla="*/ 513567 w 1340285"/>
              <a:gd name="connsiteY8" fmla="*/ 250521 h 288099"/>
              <a:gd name="connsiteX9" fmla="*/ 588723 w 1340285"/>
              <a:gd name="connsiteY9" fmla="*/ 275573 h 288099"/>
              <a:gd name="connsiteX10" fmla="*/ 626301 w 1340285"/>
              <a:gd name="connsiteY10" fmla="*/ 288099 h 288099"/>
              <a:gd name="connsiteX11" fmla="*/ 751561 w 1340285"/>
              <a:gd name="connsiteY11" fmla="*/ 275573 h 288099"/>
              <a:gd name="connsiteX12" fmla="*/ 789139 w 1340285"/>
              <a:gd name="connsiteY12" fmla="*/ 237995 h 288099"/>
              <a:gd name="connsiteX13" fmla="*/ 826717 w 1340285"/>
              <a:gd name="connsiteY13" fmla="*/ 162838 h 288099"/>
              <a:gd name="connsiteX14" fmla="*/ 851770 w 1340285"/>
              <a:gd name="connsiteY14" fmla="*/ 137786 h 288099"/>
              <a:gd name="connsiteX15" fmla="*/ 914400 w 1340285"/>
              <a:gd name="connsiteY15" fmla="*/ 25052 h 288099"/>
              <a:gd name="connsiteX16" fmla="*/ 989556 w 1340285"/>
              <a:gd name="connsiteY16" fmla="*/ 0 h 288099"/>
              <a:gd name="connsiteX17" fmla="*/ 1215024 w 1340285"/>
              <a:gd name="connsiteY17" fmla="*/ 25052 h 288099"/>
              <a:gd name="connsiteX18" fmla="*/ 1252602 w 1340285"/>
              <a:gd name="connsiteY18" fmla="*/ 50104 h 288099"/>
              <a:gd name="connsiteX19" fmla="*/ 1302707 w 1340285"/>
              <a:gd name="connsiteY19" fmla="*/ 112734 h 288099"/>
              <a:gd name="connsiteX20" fmla="*/ 1340285 w 1340285"/>
              <a:gd name="connsiteY20" fmla="*/ 137786 h 28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0285" h="288099">
                <a:moveTo>
                  <a:pt x="0" y="250521"/>
                </a:moveTo>
                <a:cubicBezTo>
                  <a:pt x="24167" y="129686"/>
                  <a:pt x="-5427" y="236323"/>
                  <a:pt x="37578" y="150312"/>
                </a:cubicBezTo>
                <a:cubicBezTo>
                  <a:pt x="49367" y="126735"/>
                  <a:pt x="49049" y="91473"/>
                  <a:pt x="75156" y="75156"/>
                </a:cubicBezTo>
                <a:cubicBezTo>
                  <a:pt x="97549" y="61160"/>
                  <a:pt x="150312" y="50104"/>
                  <a:pt x="150312" y="50104"/>
                </a:cubicBezTo>
                <a:cubicBezTo>
                  <a:pt x="179539" y="54279"/>
                  <a:pt x="209043" y="56840"/>
                  <a:pt x="237994" y="62630"/>
                </a:cubicBezTo>
                <a:cubicBezTo>
                  <a:pt x="290468" y="73125"/>
                  <a:pt x="263886" y="75576"/>
                  <a:pt x="313150" y="100208"/>
                </a:cubicBezTo>
                <a:cubicBezTo>
                  <a:pt x="416876" y="152071"/>
                  <a:pt x="280605" y="65987"/>
                  <a:pt x="388307" y="137786"/>
                </a:cubicBezTo>
                <a:cubicBezTo>
                  <a:pt x="459294" y="244266"/>
                  <a:pt x="342367" y="79314"/>
                  <a:pt x="488515" y="225468"/>
                </a:cubicBezTo>
                <a:cubicBezTo>
                  <a:pt x="496866" y="233819"/>
                  <a:pt x="503004" y="245239"/>
                  <a:pt x="513567" y="250521"/>
                </a:cubicBezTo>
                <a:cubicBezTo>
                  <a:pt x="537186" y="262331"/>
                  <a:pt x="563671" y="267222"/>
                  <a:pt x="588723" y="275573"/>
                </a:cubicBezTo>
                <a:lnTo>
                  <a:pt x="626301" y="288099"/>
                </a:lnTo>
                <a:cubicBezTo>
                  <a:pt x="668054" y="283924"/>
                  <a:pt x="711455" y="287913"/>
                  <a:pt x="751561" y="275573"/>
                </a:cubicBezTo>
                <a:cubicBezTo>
                  <a:pt x="768492" y="270363"/>
                  <a:pt x="777799" y="251604"/>
                  <a:pt x="789139" y="237995"/>
                </a:cubicBezTo>
                <a:cubicBezTo>
                  <a:pt x="857022" y="156535"/>
                  <a:pt x="778289" y="243548"/>
                  <a:pt x="826717" y="162838"/>
                </a:cubicBezTo>
                <a:cubicBezTo>
                  <a:pt x="832793" y="152711"/>
                  <a:pt x="843419" y="146137"/>
                  <a:pt x="851770" y="137786"/>
                </a:cubicBezTo>
                <a:cubicBezTo>
                  <a:pt x="862799" y="104698"/>
                  <a:pt x="882097" y="35820"/>
                  <a:pt x="914400" y="25052"/>
                </a:cubicBezTo>
                <a:lnTo>
                  <a:pt x="989556" y="0"/>
                </a:lnTo>
                <a:cubicBezTo>
                  <a:pt x="1013031" y="1565"/>
                  <a:pt x="1155254" y="-4833"/>
                  <a:pt x="1215024" y="25052"/>
                </a:cubicBezTo>
                <a:cubicBezTo>
                  <a:pt x="1228489" y="31785"/>
                  <a:pt x="1240076" y="41753"/>
                  <a:pt x="1252602" y="50104"/>
                </a:cubicBezTo>
                <a:cubicBezTo>
                  <a:pt x="1271205" y="78009"/>
                  <a:pt x="1277207" y="92334"/>
                  <a:pt x="1302707" y="112734"/>
                </a:cubicBezTo>
                <a:cubicBezTo>
                  <a:pt x="1314463" y="122138"/>
                  <a:pt x="1340285" y="137786"/>
                  <a:pt x="1340285" y="137786"/>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0" name="Freeform 49"/>
          <p:cNvSpPr/>
          <p:nvPr/>
        </p:nvSpPr>
        <p:spPr>
          <a:xfrm>
            <a:off x="4472121" y="2155115"/>
            <a:ext cx="1340285" cy="288099"/>
          </a:xfrm>
          <a:custGeom>
            <a:avLst/>
            <a:gdLst>
              <a:gd name="connsiteX0" fmla="*/ 0 w 1340285"/>
              <a:gd name="connsiteY0" fmla="*/ 250521 h 288099"/>
              <a:gd name="connsiteX1" fmla="*/ 37578 w 1340285"/>
              <a:gd name="connsiteY1" fmla="*/ 150312 h 288099"/>
              <a:gd name="connsiteX2" fmla="*/ 75156 w 1340285"/>
              <a:gd name="connsiteY2" fmla="*/ 75156 h 288099"/>
              <a:gd name="connsiteX3" fmla="*/ 150312 w 1340285"/>
              <a:gd name="connsiteY3" fmla="*/ 50104 h 288099"/>
              <a:gd name="connsiteX4" fmla="*/ 237994 w 1340285"/>
              <a:gd name="connsiteY4" fmla="*/ 62630 h 288099"/>
              <a:gd name="connsiteX5" fmla="*/ 313150 w 1340285"/>
              <a:gd name="connsiteY5" fmla="*/ 100208 h 288099"/>
              <a:gd name="connsiteX6" fmla="*/ 388307 w 1340285"/>
              <a:gd name="connsiteY6" fmla="*/ 137786 h 288099"/>
              <a:gd name="connsiteX7" fmla="*/ 488515 w 1340285"/>
              <a:gd name="connsiteY7" fmla="*/ 225468 h 288099"/>
              <a:gd name="connsiteX8" fmla="*/ 513567 w 1340285"/>
              <a:gd name="connsiteY8" fmla="*/ 250521 h 288099"/>
              <a:gd name="connsiteX9" fmla="*/ 588723 w 1340285"/>
              <a:gd name="connsiteY9" fmla="*/ 275573 h 288099"/>
              <a:gd name="connsiteX10" fmla="*/ 626301 w 1340285"/>
              <a:gd name="connsiteY10" fmla="*/ 288099 h 288099"/>
              <a:gd name="connsiteX11" fmla="*/ 751561 w 1340285"/>
              <a:gd name="connsiteY11" fmla="*/ 275573 h 288099"/>
              <a:gd name="connsiteX12" fmla="*/ 789139 w 1340285"/>
              <a:gd name="connsiteY12" fmla="*/ 237995 h 288099"/>
              <a:gd name="connsiteX13" fmla="*/ 826717 w 1340285"/>
              <a:gd name="connsiteY13" fmla="*/ 162838 h 288099"/>
              <a:gd name="connsiteX14" fmla="*/ 851770 w 1340285"/>
              <a:gd name="connsiteY14" fmla="*/ 137786 h 288099"/>
              <a:gd name="connsiteX15" fmla="*/ 914400 w 1340285"/>
              <a:gd name="connsiteY15" fmla="*/ 25052 h 288099"/>
              <a:gd name="connsiteX16" fmla="*/ 989556 w 1340285"/>
              <a:gd name="connsiteY16" fmla="*/ 0 h 288099"/>
              <a:gd name="connsiteX17" fmla="*/ 1215024 w 1340285"/>
              <a:gd name="connsiteY17" fmla="*/ 25052 h 288099"/>
              <a:gd name="connsiteX18" fmla="*/ 1252602 w 1340285"/>
              <a:gd name="connsiteY18" fmla="*/ 50104 h 288099"/>
              <a:gd name="connsiteX19" fmla="*/ 1302707 w 1340285"/>
              <a:gd name="connsiteY19" fmla="*/ 112734 h 288099"/>
              <a:gd name="connsiteX20" fmla="*/ 1340285 w 1340285"/>
              <a:gd name="connsiteY20" fmla="*/ 137786 h 28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0285" h="288099">
                <a:moveTo>
                  <a:pt x="0" y="250521"/>
                </a:moveTo>
                <a:cubicBezTo>
                  <a:pt x="24167" y="129686"/>
                  <a:pt x="-5427" y="236323"/>
                  <a:pt x="37578" y="150312"/>
                </a:cubicBezTo>
                <a:cubicBezTo>
                  <a:pt x="49367" y="126735"/>
                  <a:pt x="49049" y="91473"/>
                  <a:pt x="75156" y="75156"/>
                </a:cubicBezTo>
                <a:cubicBezTo>
                  <a:pt x="97549" y="61160"/>
                  <a:pt x="150312" y="50104"/>
                  <a:pt x="150312" y="50104"/>
                </a:cubicBezTo>
                <a:cubicBezTo>
                  <a:pt x="179539" y="54279"/>
                  <a:pt x="209043" y="56840"/>
                  <a:pt x="237994" y="62630"/>
                </a:cubicBezTo>
                <a:cubicBezTo>
                  <a:pt x="290468" y="73125"/>
                  <a:pt x="263886" y="75576"/>
                  <a:pt x="313150" y="100208"/>
                </a:cubicBezTo>
                <a:cubicBezTo>
                  <a:pt x="416876" y="152071"/>
                  <a:pt x="280605" y="65987"/>
                  <a:pt x="388307" y="137786"/>
                </a:cubicBezTo>
                <a:cubicBezTo>
                  <a:pt x="459294" y="244266"/>
                  <a:pt x="342367" y="79314"/>
                  <a:pt x="488515" y="225468"/>
                </a:cubicBezTo>
                <a:cubicBezTo>
                  <a:pt x="496866" y="233819"/>
                  <a:pt x="503004" y="245239"/>
                  <a:pt x="513567" y="250521"/>
                </a:cubicBezTo>
                <a:cubicBezTo>
                  <a:pt x="537186" y="262331"/>
                  <a:pt x="563671" y="267222"/>
                  <a:pt x="588723" y="275573"/>
                </a:cubicBezTo>
                <a:lnTo>
                  <a:pt x="626301" y="288099"/>
                </a:lnTo>
                <a:cubicBezTo>
                  <a:pt x="668054" y="283924"/>
                  <a:pt x="711455" y="287913"/>
                  <a:pt x="751561" y="275573"/>
                </a:cubicBezTo>
                <a:cubicBezTo>
                  <a:pt x="768492" y="270363"/>
                  <a:pt x="777799" y="251604"/>
                  <a:pt x="789139" y="237995"/>
                </a:cubicBezTo>
                <a:cubicBezTo>
                  <a:pt x="857022" y="156535"/>
                  <a:pt x="778289" y="243548"/>
                  <a:pt x="826717" y="162838"/>
                </a:cubicBezTo>
                <a:cubicBezTo>
                  <a:pt x="832793" y="152711"/>
                  <a:pt x="843419" y="146137"/>
                  <a:pt x="851770" y="137786"/>
                </a:cubicBezTo>
                <a:cubicBezTo>
                  <a:pt x="862799" y="104698"/>
                  <a:pt x="882097" y="35820"/>
                  <a:pt x="914400" y="25052"/>
                </a:cubicBezTo>
                <a:lnTo>
                  <a:pt x="989556" y="0"/>
                </a:lnTo>
                <a:cubicBezTo>
                  <a:pt x="1013031" y="1565"/>
                  <a:pt x="1155254" y="-4833"/>
                  <a:pt x="1215024" y="25052"/>
                </a:cubicBezTo>
                <a:cubicBezTo>
                  <a:pt x="1228489" y="31785"/>
                  <a:pt x="1240076" y="41753"/>
                  <a:pt x="1252602" y="50104"/>
                </a:cubicBezTo>
                <a:cubicBezTo>
                  <a:pt x="1271205" y="78009"/>
                  <a:pt x="1277207" y="92334"/>
                  <a:pt x="1302707" y="112734"/>
                </a:cubicBezTo>
                <a:cubicBezTo>
                  <a:pt x="1314463" y="122138"/>
                  <a:pt x="1340285" y="137786"/>
                  <a:pt x="1340285" y="137786"/>
                </a:cubicBezTo>
              </a:path>
            </a:pathLst>
          </a:custGeom>
          <a:ln>
            <a:solidFill>
              <a:srgbClr val="00B0F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1" name="Freeform 50"/>
          <p:cNvSpPr/>
          <p:nvPr/>
        </p:nvSpPr>
        <p:spPr>
          <a:xfrm>
            <a:off x="4563365" y="2838542"/>
            <a:ext cx="1340285" cy="288099"/>
          </a:xfrm>
          <a:custGeom>
            <a:avLst/>
            <a:gdLst>
              <a:gd name="connsiteX0" fmla="*/ 0 w 1340285"/>
              <a:gd name="connsiteY0" fmla="*/ 250521 h 288099"/>
              <a:gd name="connsiteX1" fmla="*/ 37578 w 1340285"/>
              <a:gd name="connsiteY1" fmla="*/ 150312 h 288099"/>
              <a:gd name="connsiteX2" fmla="*/ 75156 w 1340285"/>
              <a:gd name="connsiteY2" fmla="*/ 75156 h 288099"/>
              <a:gd name="connsiteX3" fmla="*/ 150312 w 1340285"/>
              <a:gd name="connsiteY3" fmla="*/ 50104 h 288099"/>
              <a:gd name="connsiteX4" fmla="*/ 237994 w 1340285"/>
              <a:gd name="connsiteY4" fmla="*/ 62630 h 288099"/>
              <a:gd name="connsiteX5" fmla="*/ 313150 w 1340285"/>
              <a:gd name="connsiteY5" fmla="*/ 100208 h 288099"/>
              <a:gd name="connsiteX6" fmla="*/ 388307 w 1340285"/>
              <a:gd name="connsiteY6" fmla="*/ 137786 h 288099"/>
              <a:gd name="connsiteX7" fmla="*/ 488515 w 1340285"/>
              <a:gd name="connsiteY7" fmla="*/ 225468 h 288099"/>
              <a:gd name="connsiteX8" fmla="*/ 513567 w 1340285"/>
              <a:gd name="connsiteY8" fmla="*/ 250521 h 288099"/>
              <a:gd name="connsiteX9" fmla="*/ 588723 w 1340285"/>
              <a:gd name="connsiteY9" fmla="*/ 275573 h 288099"/>
              <a:gd name="connsiteX10" fmla="*/ 626301 w 1340285"/>
              <a:gd name="connsiteY10" fmla="*/ 288099 h 288099"/>
              <a:gd name="connsiteX11" fmla="*/ 751561 w 1340285"/>
              <a:gd name="connsiteY11" fmla="*/ 275573 h 288099"/>
              <a:gd name="connsiteX12" fmla="*/ 789139 w 1340285"/>
              <a:gd name="connsiteY12" fmla="*/ 237995 h 288099"/>
              <a:gd name="connsiteX13" fmla="*/ 826717 w 1340285"/>
              <a:gd name="connsiteY13" fmla="*/ 162838 h 288099"/>
              <a:gd name="connsiteX14" fmla="*/ 851770 w 1340285"/>
              <a:gd name="connsiteY14" fmla="*/ 137786 h 288099"/>
              <a:gd name="connsiteX15" fmla="*/ 914400 w 1340285"/>
              <a:gd name="connsiteY15" fmla="*/ 25052 h 288099"/>
              <a:gd name="connsiteX16" fmla="*/ 989556 w 1340285"/>
              <a:gd name="connsiteY16" fmla="*/ 0 h 288099"/>
              <a:gd name="connsiteX17" fmla="*/ 1215024 w 1340285"/>
              <a:gd name="connsiteY17" fmla="*/ 25052 h 288099"/>
              <a:gd name="connsiteX18" fmla="*/ 1252602 w 1340285"/>
              <a:gd name="connsiteY18" fmla="*/ 50104 h 288099"/>
              <a:gd name="connsiteX19" fmla="*/ 1302707 w 1340285"/>
              <a:gd name="connsiteY19" fmla="*/ 112734 h 288099"/>
              <a:gd name="connsiteX20" fmla="*/ 1340285 w 1340285"/>
              <a:gd name="connsiteY20" fmla="*/ 137786 h 28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0285" h="288099">
                <a:moveTo>
                  <a:pt x="0" y="250521"/>
                </a:moveTo>
                <a:cubicBezTo>
                  <a:pt x="24167" y="129686"/>
                  <a:pt x="-5427" y="236323"/>
                  <a:pt x="37578" y="150312"/>
                </a:cubicBezTo>
                <a:cubicBezTo>
                  <a:pt x="49367" y="126735"/>
                  <a:pt x="49049" y="91473"/>
                  <a:pt x="75156" y="75156"/>
                </a:cubicBezTo>
                <a:cubicBezTo>
                  <a:pt x="97549" y="61160"/>
                  <a:pt x="150312" y="50104"/>
                  <a:pt x="150312" y="50104"/>
                </a:cubicBezTo>
                <a:cubicBezTo>
                  <a:pt x="179539" y="54279"/>
                  <a:pt x="209043" y="56840"/>
                  <a:pt x="237994" y="62630"/>
                </a:cubicBezTo>
                <a:cubicBezTo>
                  <a:pt x="290468" y="73125"/>
                  <a:pt x="263886" y="75576"/>
                  <a:pt x="313150" y="100208"/>
                </a:cubicBezTo>
                <a:cubicBezTo>
                  <a:pt x="416876" y="152071"/>
                  <a:pt x="280605" y="65987"/>
                  <a:pt x="388307" y="137786"/>
                </a:cubicBezTo>
                <a:cubicBezTo>
                  <a:pt x="459294" y="244266"/>
                  <a:pt x="342367" y="79314"/>
                  <a:pt x="488515" y="225468"/>
                </a:cubicBezTo>
                <a:cubicBezTo>
                  <a:pt x="496866" y="233819"/>
                  <a:pt x="503004" y="245239"/>
                  <a:pt x="513567" y="250521"/>
                </a:cubicBezTo>
                <a:cubicBezTo>
                  <a:pt x="537186" y="262331"/>
                  <a:pt x="563671" y="267222"/>
                  <a:pt x="588723" y="275573"/>
                </a:cubicBezTo>
                <a:lnTo>
                  <a:pt x="626301" y="288099"/>
                </a:lnTo>
                <a:cubicBezTo>
                  <a:pt x="668054" y="283924"/>
                  <a:pt x="711455" y="287913"/>
                  <a:pt x="751561" y="275573"/>
                </a:cubicBezTo>
                <a:cubicBezTo>
                  <a:pt x="768492" y="270363"/>
                  <a:pt x="777799" y="251604"/>
                  <a:pt x="789139" y="237995"/>
                </a:cubicBezTo>
                <a:cubicBezTo>
                  <a:pt x="857022" y="156535"/>
                  <a:pt x="778289" y="243548"/>
                  <a:pt x="826717" y="162838"/>
                </a:cubicBezTo>
                <a:cubicBezTo>
                  <a:pt x="832793" y="152711"/>
                  <a:pt x="843419" y="146137"/>
                  <a:pt x="851770" y="137786"/>
                </a:cubicBezTo>
                <a:cubicBezTo>
                  <a:pt x="862799" y="104698"/>
                  <a:pt x="882097" y="35820"/>
                  <a:pt x="914400" y="25052"/>
                </a:cubicBezTo>
                <a:lnTo>
                  <a:pt x="989556" y="0"/>
                </a:lnTo>
                <a:cubicBezTo>
                  <a:pt x="1013031" y="1565"/>
                  <a:pt x="1155254" y="-4833"/>
                  <a:pt x="1215024" y="25052"/>
                </a:cubicBezTo>
                <a:cubicBezTo>
                  <a:pt x="1228489" y="31785"/>
                  <a:pt x="1240076" y="41753"/>
                  <a:pt x="1252602" y="50104"/>
                </a:cubicBezTo>
                <a:cubicBezTo>
                  <a:pt x="1271205" y="78009"/>
                  <a:pt x="1277207" y="92334"/>
                  <a:pt x="1302707" y="112734"/>
                </a:cubicBezTo>
                <a:cubicBezTo>
                  <a:pt x="1314463" y="122138"/>
                  <a:pt x="1340285" y="137786"/>
                  <a:pt x="1340285" y="137786"/>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647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1" nodeType="clickEffect">
                                  <p:stCondLst>
                                    <p:cond delay="0"/>
                                  </p:stCondLst>
                                  <p:childTnLst>
                                    <p:animRot by="21600000">
                                      <p:cBhvr>
                                        <p:cTn id="6" dur="2000" fill="hold"/>
                                        <p:tgtEl>
                                          <p:spTgt spid="50"/>
                                        </p:tgtEl>
                                        <p:attrNameLst>
                                          <p:attrName>r</p:attrName>
                                        </p:attrNameLst>
                                      </p:cBhvr>
                                    </p:animRot>
                                  </p:childTnLst>
                                </p:cTn>
                              </p:par>
                              <p:par>
                                <p:cTn id="7" presetID="8" presetClass="emph" presetSubtype="0" fill="hold" grpId="1" nodeType="withEffect">
                                  <p:stCondLst>
                                    <p:cond delay="0"/>
                                  </p:stCondLst>
                                  <p:childTnLst>
                                    <p:animRot by="21600000">
                                      <p:cBhvr>
                                        <p:cTn id="8" dur="2000" fill="hold"/>
                                        <p:tgtEl>
                                          <p:spTgt spid="51"/>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48"/>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49"/>
                                        </p:tgtEl>
                                        <p:attrNameLst>
                                          <p:attrName>r</p:attrName>
                                        </p:attrNameLst>
                                      </p:cBhvr>
                                    </p:animRot>
                                  </p:childTnLst>
                                </p:cTn>
                              </p:par>
                              <p:par>
                                <p:cTn id="13" presetID="9" presetClass="exit" presetSubtype="0" fill="hold" grpId="2" nodeType="withEffect">
                                  <p:stCondLst>
                                    <p:cond delay="1000"/>
                                  </p:stCondLst>
                                  <p:childTnLst>
                                    <p:animEffect transition="out" filter="dissolve">
                                      <p:cBhvr>
                                        <p:cTn id="14" dur="500"/>
                                        <p:tgtEl>
                                          <p:spTgt spid="50"/>
                                        </p:tgtEl>
                                      </p:cBhvr>
                                    </p:animEffect>
                                    <p:set>
                                      <p:cBhvr>
                                        <p:cTn id="15" dur="1" fill="hold">
                                          <p:stCondLst>
                                            <p:cond delay="499"/>
                                          </p:stCondLst>
                                        </p:cTn>
                                        <p:tgtEl>
                                          <p:spTgt spid="50"/>
                                        </p:tgtEl>
                                        <p:attrNameLst>
                                          <p:attrName>style.visibility</p:attrName>
                                        </p:attrNameLst>
                                      </p:cBhvr>
                                      <p:to>
                                        <p:strVal val="hidden"/>
                                      </p:to>
                                    </p:set>
                                  </p:childTnLst>
                                </p:cTn>
                              </p:par>
                              <p:par>
                                <p:cTn id="16" presetID="9" presetClass="exit" presetSubtype="0" fill="hold" grpId="2" nodeType="withEffect">
                                  <p:stCondLst>
                                    <p:cond delay="1000"/>
                                  </p:stCondLst>
                                  <p:childTnLst>
                                    <p:animEffect transition="out" filter="dissolve">
                                      <p:cBhvr>
                                        <p:cTn id="17" dur="500"/>
                                        <p:tgtEl>
                                          <p:spTgt spid="51"/>
                                        </p:tgtEl>
                                      </p:cBhvr>
                                    </p:animEffect>
                                    <p:set>
                                      <p:cBhvr>
                                        <p:cTn id="18" dur="1" fill="hold">
                                          <p:stCondLst>
                                            <p:cond delay="499"/>
                                          </p:stCondLst>
                                        </p:cTn>
                                        <p:tgtEl>
                                          <p:spTgt spid="51"/>
                                        </p:tgtEl>
                                        <p:attrNameLst>
                                          <p:attrName>style.visibility</p:attrName>
                                        </p:attrNameLst>
                                      </p:cBhvr>
                                      <p:to>
                                        <p:strVal val="hidden"/>
                                      </p:to>
                                    </p:set>
                                  </p:childTnLst>
                                </p:cTn>
                              </p:par>
                              <p:par>
                                <p:cTn id="19" presetID="9" presetClass="exit" presetSubtype="0" fill="hold" grpId="1" nodeType="withEffect">
                                  <p:stCondLst>
                                    <p:cond delay="1000"/>
                                  </p:stCondLst>
                                  <p:childTnLst>
                                    <p:animEffect transition="out" filter="dissolve">
                                      <p:cBhvr>
                                        <p:cTn id="20" dur="500"/>
                                        <p:tgtEl>
                                          <p:spTgt spid="48"/>
                                        </p:tgtEl>
                                      </p:cBhvr>
                                    </p:animEffect>
                                    <p:set>
                                      <p:cBhvr>
                                        <p:cTn id="21" dur="1" fill="hold">
                                          <p:stCondLst>
                                            <p:cond delay="499"/>
                                          </p:stCondLst>
                                        </p:cTn>
                                        <p:tgtEl>
                                          <p:spTgt spid="48"/>
                                        </p:tgtEl>
                                        <p:attrNameLst>
                                          <p:attrName>style.visibility</p:attrName>
                                        </p:attrNameLst>
                                      </p:cBhvr>
                                      <p:to>
                                        <p:strVal val="hidden"/>
                                      </p:to>
                                    </p:set>
                                  </p:childTnLst>
                                </p:cTn>
                              </p:par>
                              <p:par>
                                <p:cTn id="22" presetID="9" presetClass="exit" presetSubtype="0" fill="hold" grpId="1" nodeType="withEffect">
                                  <p:stCondLst>
                                    <p:cond delay="1000"/>
                                  </p:stCondLst>
                                  <p:childTnLst>
                                    <p:animEffect transition="out" filter="dissolve">
                                      <p:cBhvr>
                                        <p:cTn id="23" dur="500"/>
                                        <p:tgtEl>
                                          <p:spTgt spid="49"/>
                                        </p:tgtEl>
                                      </p:cBhvr>
                                    </p:animEffect>
                                    <p:set>
                                      <p:cBhvr>
                                        <p:cTn id="24" dur="1" fill="hold">
                                          <p:stCondLst>
                                            <p:cond delay="499"/>
                                          </p:stCondLst>
                                        </p:cTn>
                                        <p:tgtEl>
                                          <p:spTgt spid="4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dissolve">
                                      <p:cBhvr>
                                        <p:cTn id="29" dur="500"/>
                                        <p:tgtEl>
                                          <p:spTgt spid="92"/>
                                        </p:tgtEl>
                                      </p:cBhvr>
                                    </p:animEffect>
                                  </p:childTnLst>
                                </p:cTn>
                              </p:par>
                              <p:par>
                                <p:cTn id="30" presetID="9"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dissolve">
                                      <p:cBhvr>
                                        <p:cTn id="32" dur="500"/>
                                        <p:tgtEl>
                                          <p:spTgt spid="35"/>
                                        </p:tgtEl>
                                      </p:cBhvr>
                                    </p:animEffect>
                                  </p:childTnLst>
                                </p:cTn>
                              </p:par>
                              <p:par>
                                <p:cTn id="33" presetID="9"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dissolve">
                                      <p:cBhvr>
                                        <p:cTn id="35" dur="500"/>
                                        <p:tgtEl>
                                          <p:spTgt spid="16"/>
                                        </p:tgtEl>
                                      </p:cBhvr>
                                    </p:animEffect>
                                  </p:childTnLst>
                                </p:cTn>
                              </p:par>
                              <p:par>
                                <p:cTn id="36" presetID="9"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dissolve">
                                      <p:cBhvr>
                                        <p:cTn id="38" dur="500"/>
                                        <p:tgtEl>
                                          <p:spTgt spid="33"/>
                                        </p:tgtEl>
                                      </p:cBhvr>
                                    </p:animEffect>
                                  </p:childTnLst>
                                </p:cTn>
                              </p:par>
                              <p:par>
                                <p:cTn id="39" presetID="9"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dissolve">
                                      <p:cBhvr>
                                        <p:cTn id="41" dur="500"/>
                                        <p:tgtEl>
                                          <p:spTgt spid="34"/>
                                        </p:tgtEl>
                                      </p:cBhvr>
                                    </p:animEffect>
                                  </p:childTnLst>
                                </p:cTn>
                              </p:par>
                              <p:par>
                                <p:cTn id="42" presetID="9"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dissolv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grpId="0" nodeType="clickEffect">
                                  <p:stCondLst>
                                    <p:cond delay="0"/>
                                  </p:stCondLst>
                                  <p:childTnLst>
                                    <p:animEffect transition="out" filter="dissolve">
                                      <p:cBhvr>
                                        <p:cTn id="48" dur="3000"/>
                                        <p:tgtEl>
                                          <p:spTgt spid="5"/>
                                        </p:tgtEl>
                                      </p:cBhvr>
                                    </p:animEffect>
                                    <p:set>
                                      <p:cBhvr>
                                        <p:cTn id="49" dur="1" fill="hold">
                                          <p:stCondLst>
                                            <p:cond delay="2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8" grpId="0" animBg="1"/>
      <p:bldP spid="48" grpId="1" animBg="1"/>
      <p:bldP spid="49" grpId="0" animBg="1"/>
      <p:bldP spid="49" grpId="1" animBg="1"/>
      <p:bldP spid="50" grpId="1" animBg="1"/>
      <p:bldP spid="50" grpId="2" animBg="1"/>
      <p:bldP spid="51" grpId="1" animBg="1"/>
      <p:bldP spid="51"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p:cNvSpPr/>
          <p:nvPr/>
        </p:nvSpPr>
        <p:spPr>
          <a:xfrm>
            <a:off x="272435" y="4408084"/>
            <a:ext cx="2203554" cy="139004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Oval 3"/>
          <p:cNvSpPr/>
          <p:nvPr/>
        </p:nvSpPr>
        <p:spPr>
          <a:xfrm>
            <a:off x="2442562" y="962670"/>
            <a:ext cx="4686300" cy="4400550"/>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p:cNvSpPr/>
          <p:nvPr/>
        </p:nvSpPr>
        <p:spPr>
          <a:xfrm>
            <a:off x="3927519" y="1265121"/>
            <a:ext cx="2405810" cy="2356396"/>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TextBox 63"/>
          <p:cNvSpPr txBox="1"/>
          <p:nvPr/>
        </p:nvSpPr>
        <p:spPr>
          <a:xfrm>
            <a:off x="104671" y="-6303"/>
            <a:ext cx="2256020" cy="3139321"/>
          </a:xfrm>
          <a:prstGeom prst="rect">
            <a:avLst/>
          </a:prstGeom>
          <a:noFill/>
        </p:spPr>
        <p:txBody>
          <a:bodyPr wrap="square" rtlCol="0">
            <a:spAutoFit/>
          </a:bodyPr>
          <a:lstStyle/>
          <a:p>
            <a:r>
              <a:rPr lang="en-US" dirty="0"/>
              <a:t>2. </a:t>
            </a:r>
            <a:r>
              <a:rPr lang="en-US" dirty="0" smtClean="0"/>
              <a:t>Homologous </a:t>
            </a:r>
            <a:r>
              <a:rPr lang="en-US" dirty="0"/>
              <a:t>Chromosomes and their copies </a:t>
            </a:r>
            <a:r>
              <a:rPr lang="en-US" dirty="0" smtClean="0"/>
              <a:t>combine to form </a:t>
            </a:r>
            <a:r>
              <a:rPr lang="en-US" dirty="0"/>
              <a:t>tetrads</a:t>
            </a:r>
            <a:br>
              <a:rPr lang="en-US" dirty="0"/>
            </a:br>
            <a:r>
              <a:rPr lang="en-US" dirty="0"/>
              <a:t/>
            </a:r>
            <a:br>
              <a:rPr lang="en-US" dirty="0"/>
            </a:br>
            <a:r>
              <a:rPr lang="en-US" dirty="0"/>
              <a:t>3.  Crossing Over Occurs</a:t>
            </a:r>
          </a:p>
          <a:p>
            <a:pPr marL="257175" indent="-257175">
              <a:buFont typeface="+mj-lt"/>
              <a:buAutoNum type="arabicPeriod"/>
            </a:pPr>
            <a:endParaRPr lang="en-US" dirty="0"/>
          </a:p>
          <a:p>
            <a:pPr marL="257175" indent="-257175">
              <a:buFont typeface="+mj-lt"/>
              <a:buAutoNum type="arabicPeriod"/>
            </a:pPr>
            <a:endParaRPr lang="en-US" dirty="0"/>
          </a:p>
          <a:p>
            <a:pPr marL="257175" indent="-257175">
              <a:buFont typeface="+mj-lt"/>
              <a:buAutoNum type="arabicPeriod"/>
            </a:pPr>
            <a:endParaRPr lang="en-US" dirty="0"/>
          </a:p>
          <a:p>
            <a:pPr marL="257175" indent="-257175">
              <a:buFont typeface="+mj-lt"/>
              <a:buAutoNum type="arabicPeriod"/>
            </a:pPr>
            <a:endParaRPr lang="en-US" dirty="0"/>
          </a:p>
        </p:txBody>
      </p:sp>
      <p:pic>
        <p:nvPicPr>
          <p:cNvPr id="63" name="Picture 6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87559" y="2879519"/>
            <a:ext cx="390161" cy="349938"/>
          </a:xfrm>
          <a:prstGeom prst="rect">
            <a:avLst/>
          </a:prstGeom>
        </p:spPr>
      </p:pic>
      <p:pic>
        <p:nvPicPr>
          <p:cNvPr id="69" name="Picture 6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367948">
            <a:off x="6312406" y="3000958"/>
            <a:ext cx="390161" cy="349938"/>
          </a:xfrm>
          <a:prstGeom prst="rect">
            <a:avLst/>
          </a:prstGeom>
        </p:spPr>
      </p:pic>
      <p:sp>
        <p:nvSpPr>
          <p:cNvPr id="98" name="TextBox 97"/>
          <p:cNvSpPr txBox="1"/>
          <p:nvPr/>
        </p:nvSpPr>
        <p:spPr>
          <a:xfrm>
            <a:off x="535095" y="4478302"/>
            <a:ext cx="1943100" cy="507831"/>
          </a:xfrm>
          <a:prstGeom prst="rect">
            <a:avLst/>
          </a:prstGeom>
          <a:noFill/>
        </p:spPr>
        <p:txBody>
          <a:bodyPr wrap="square" rtlCol="0">
            <a:spAutoFit/>
          </a:bodyPr>
          <a:lstStyle/>
          <a:p>
            <a:r>
              <a:rPr lang="en-US" sz="2700" dirty="0"/>
              <a:t>M Phase</a:t>
            </a:r>
          </a:p>
        </p:txBody>
      </p:sp>
      <p:sp>
        <p:nvSpPr>
          <p:cNvPr id="99" name="TextBox 98"/>
          <p:cNvSpPr txBox="1"/>
          <p:nvPr/>
        </p:nvSpPr>
        <p:spPr>
          <a:xfrm>
            <a:off x="1176795" y="5146304"/>
            <a:ext cx="1943100" cy="369332"/>
          </a:xfrm>
          <a:prstGeom prst="rect">
            <a:avLst/>
          </a:prstGeom>
          <a:noFill/>
        </p:spPr>
        <p:txBody>
          <a:bodyPr wrap="square" rtlCol="0">
            <a:spAutoFit/>
          </a:bodyPr>
          <a:lstStyle/>
          <a:p>
            <a:r>
              <a:rPr lang="en-US" dirty="0"/>
              <a:t>Prophase 1</a:t>
            </a:r>
          </a:p>
        </p:txBody>
      </p:sp>
      <p:sp>
        <p:nvSpPr>
          <p:cNvPr id="100" name="TextBox 99"/>
          <p:cNvSpPr txBox="1"/>
          <p:nvPr/>
        </p:nvSpPr>
        <p:spPr>
          <a:xfrm>
            <a:off x="783783" y="4874091"/>
            <a:ext cx="1943100" cy="369332"/>
          </a:xfrm>
          <a:prstGeom prst="rect">
            <a:avLst/>
          </a:prstGeom>
          <a:noFill/>
        </p:spPr>
        <p:txBody>
          <a:bodyPr wrap="square" rtlCol="0">
            <a:spAutoFit/>
          </a:bodyPr>
          <a:lstStyle/>
          <a:p>
            <a:r>
              <a:rPr lang="en-US" dirty="0"/>
              <a:t>Meiosis</a:t>
            </a:r>
          </a:p>
        </p:txBody>
      </p:sp>
      <p:grpSp>
        <p:nvGrpSpPr>
          <p:cNvPr id="6" name="Group 5"/>
          <p:cNvGrpSpPr/>
          <p:nvPr/>
        </p:nvGrpSpPr>
        <p:grpSpPr>
          <a:xfrm>
            <a:off x="4376328" y="1729539"/>
            <a:ext cx="560421" cy="728551"/>
            <a:chOff x="4543141" y="1690706"/>
            <a:chExt cx="560421" cy="728551"/>
          </a:xfrm>
        </p:grpSpPr>
        <p:grpSp>
          <p:nvGrpSpPr>
            <p:cNvPr id="92" name="Group 91"/>
            <p:cNvGrpSpPr/>
            <p:nvPr/>
          </p:nvGrpSpPr>
          <p:grpSpPr>
            <a:xfrm>
              <a:off x="4543141" y="1690706"/>
              <a:ext cx="502178" cy="472280"/>
              <a:chOff x="4449653" y="4527029"/>
              <a:chExt cx="669571" cy="629707"/>
            </a:xfrm>
          </p:grpSpPr>
          <p:sp>
            <p:nvSpPr>
              <p:cNvPr id="93" name="Isosceles Triangle 92"/>
              <p:cNvSpPr/>
              <p:nvPr/>
            </p:nvSpPr>
            <p:spPr>
              <a:xfrm rot="16200000">
                <a:off x="4426198" y="4709158"/>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Isosceles Triangle 93"/>
              <p:cNvSpPr/>
              <p:nvPr/>
            </p:nvSpPr>
            <p:spPr>
              <a:xfrm rot="5400000">
                <a:off x="4892266" y="4709157"/>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5" name="Group 94"/>
              <p:cNvGrpSpPr/>
              <p:nvPr/>
            </p:nvGrpSpPr>
            <p:grpSpPr>
              <a:xfrm>
                <a:off x="4587256" y="4527029"/>
                <a:ext cx="408536" cy="629707"/>
                <a:chOff x="4587256" y="3668595"/>
                <a:chExt cx="965463" cy="1488142"/>
              </a:xfrm>
            </p:grpSpPr>
            <p:sp>
              <p:nvSpPr>
                <p:cNvPr id="96" name="Rounded Rectangle 3"/>
                <p:cNvSpPr/>
                <p:nvPr/>
              </p:nvSpPr>
              <p:spPr>
                <a:xfrm rot="21554102" flipH="1">
                  <a:off x="5099549" y="3673291"/>
                  <a:ext cx="453170"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sp>
              <p:nvSpPr>
                <p:cNvPr id="97" name="Rounded Rectangle 3"/>
                <p:cNvSpPr/>
                <p:nvPr/>
              </p:nvSpPr>
              <p:spPr>
                <a:xfrm>
                  <a:off x="4587256" y="3668595"/>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grpSp>
        <p:sp>
          <p:nvSpPr>
            <p:cNvPr id="2" name="TextBox 1"/>
            <p:cNvSpPr txBox="1"/>
            <p:nvPr/>
          </p:nvSpPr>
          <p:spPr>
            <a:xfrm>
              <a:off x="4647617" y="2049925"/>
              <a:ext cx="455945" cy="369332"/>
            </a:xfrm>
            <a:prstGeom prst="rect">
              <a:avLst/>
            </a:prstGeom>
            <a:noFill/>
          </p:spPr>
          <p:txBody>
            <a:bodyPr wrap="square" rtlCol="0">
              <a:spAutoFit/>
            </a:bodyPr>
            <a:lstStyle/>
            <a:p>
              <a:r>
                <a:rPr lang="en-US" dirty="0" smtClean="0"/>
                <a:t>1</a:t>
              </a:r>
              <a:endParaRPr lang="en-US" dirty="0"/>
            </a:p>
          </p:txBody>
        </p:sp>
      </p:grpSp>
      <p:grpSp>
        <p:nvGrpSpPr>
          <p:cNvPr id="7" name="Group 6"/>
          <p:cNvGrpSpPr/>
          <p:nvPr/>
        </p:nvGrpSpPr>
        <p:grpSpPr>
          <a:xfrm>
            <a:off x="4977797" y="2164887"/>
            <a:ext cx="571584" cy="745196"/>
            <a:chOff x="4986395" y="2250583"/>
            <a:chExt cx="571584" cy="745196"/>
          </a:xfrm>
        </p:grpSpPr>
        <p:grpSp>
          <p:nvGrpSpPr>
            <p:cNvPr id="33" name="Group 32"/>
            <p:cNvGrpSpPr/>
            <p:nvPr/>
          </p:nvGrpSpPr>
          <p:grpSpPr>
            <a:xfrm>
              <a:off x="4986395" y="2250583"/>
              <a:ext cx="502178" cy="472280"/>
              <a:chOff x="10752404" y="2302471"/>
              <a:chExt cx="669571" cy="629707"/>
            </a:xfrm>
          </p:grpSpPr>
          <p:sp>
            <p:nvSpPr>
              <p:cNvPr id="87" name="Isosceles Triangle 86"/>
              <p:cNvSpPr/>
              <p:nvPr/>
            </p:nvSpPr>
            <p:spPr>
              <a:xfrm rot="16200000">
                <a:off x="10728949" y="2484600"/>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Isosceles Triangle 87"/>
              <p:cNvSpPr/>
              <p:nvPr/>
            </p:nvSpPr>
            <p:spPr>
              <a:xfrm rot="5400000">
                <a:off x="11195017" y="2484599"/>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 name="Rounded Rectangle 3"/>
              <p:cNvSpPr/>
              <p:nvPr/>
            </p:nvSpPr>
            <p:spPr>
              <a:xfrm rot="21554102" flipH="1">
                <a:off x="11106783" y="2304458"/>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F7D1E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sp>
            <p:nvSpPr>
              <p:cNvPr id="91" name="Rounded Rectangle 3"/>
              <p:cNvSpPr/>
              <p:nvPr/>
            </p:nvSpPr>
            <p:spPr>
              <a:xfrm>
                <a:off x="10890007" y="2302471"/>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sp>
          <p:nvSpPr>
            <p:cNvPr id="46" name="TextBox 45"/>
            <p:cNvSpPr txBox="1"/>
            <p:nvPr/>
          </p:nvSpPr>
          <p:spPr>
            <a:xfrm>
              <a:off x="5102034" y="2626447"/>
              <a:ext cx="455945" cy="369332"/>
            </a:xfrm>
            <a:prstGeom prst="rect">
              <a:avLst/>
            </a:prstGeom>
            <a:noFill/>
          </p:spPr>
          <p:txBody>
            <a:bodyPr wrap="square" rtlCol="0">
              <a:spAutoFit/>
            </a:bodyPr>
            <a:lstStyle/>
            <a:p>
              <a:r>
                <a:rPr lang="en-US" dirty="0" smtClean="0"/>
                <a:t>1</a:t>
              </a:r>
              <a:endParaRPr lang="en-US" dirty="0"/>
            </a:p>
          </p:txBody>
        </p:sp>
      </p:grpSp>
      <p:grpSp>
        <p:nvGrpSpPr>
          <p:cNvPr id="8" name="Group 7"/>
          <p:cNvGrpSpPr/>
          <p:nvPr/>
        </p:nvGrpSpPr>
        <p:grpSpPr>
          <a:xfrm>
            <a:off x="4387887" y="2669279"/>
            <a:ext cx="576747" cy="754541"/>
            <a:chOff x="4387887" y="2669279"/>
            <a:chExt cx="576747" cy="754541"/>
          </a:xfrm>
        </p:grpSpPr>
        <p:grpSp>
          <p:nvGrpSpPr>
            <p:cNvPr id="34" name="Group 33"/>
            <p:cNvGrpSpPr/>
            <p:nvPr/>
          </p:nvGrpSpPr>
          <p:grpSpPr>
            <a:xfrm>
              <a:off x="4387887" y="2669279"/>
              <a:ext cx="502178" cy="472280"/>
              <a:chOff x="10028715" y="1720923"/>
              <a:chExt cx="669571" cy="629707"/>
            </a:xfrm>
          </p:grpSpPr>
          <p:sp>
            <p:nvSpPr>
              <p:cNvPr id="75" name="Isosceles Triangle 74"/>
              <p:cNvSpPr/>
              <p:nvPr/>
            </p:nvSpPr>
            <p:spPr>
              <a:xfrm rot="16200000">
                <a:off x="10005260" y="1903052"/>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Isosceles Triangle 75"/>
              <p:cNvSpPr/>
              <p:nvPr/>
            </p:nvSpPr>
            <p:spPr>
              <a:xfrm rot="5400000">
                <a:off x="10471328" y="1903051"/>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7" name="Group 76"/>
              <p:cNvGrpSpPr/>
              <p:nvPr/>
            </p:nvGrpSpPr>
            <p:grpSpPr>
              <a:xfrm>
                <a:off x="10166318" y="1720923"/>
                <a:ext cx="408535" cy="629707"/>
                <a:chOff x="4587256" y="3668595"/>
                <a:chExt cx="965461" cy="1488142"/>
              </a:xfrm>
            </p:grpSpPr>
            <p:sp>
              <p:nvSpPr>
                <p:cNvPr id="78" name="Rounded Rectangle 3"/>
                <p:cNvSpPr/>
                <p:nvPr/>
              </p:nvSpPr>
              <p:spPr>
                <a:xfrm rot="21554102" flipH="1">
                  <a:off x="5099546" y="3673291"/>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sp>
              <p:nvSpPr>
                <p:cNvPr id="79" name="Rounded Rectangle 3"/>
                <p:cNvSpPr/>
                <p:nvPr/>
              </p:nvSpPr>
              <p:spPr>
                <a:xfrm>
                  <a:off x="4587256" y="3668595"/>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grpSp>
        <p:sp>
          <p:nvSpPr>
            <p:cNvPr id="48" name="TextBox 47"/>
            <p:cNvSpPr txBox="1"/>
            <p:nvPr/>
          </p:nvSpPr>
          <p:spPr>
            <a:xfrm>
              <a:off x="4508689" y="3054488"/>
              <a:ext cx="455945" cy="369332"/>
            </a:xfrm>
            <a:prstGeom prst="rect">
              <a:avLst/>
            </a:prstGeom>
            <a:noFill/>
          </p:spPr>
          <p:txBody>
            <a:bodyPr wrap="square" rtlCol="0">
              <a:spAutoFit/>
            </a:bodyPr>
            <a:lstStyle/>
            <a:p>
              <a:r>
                <a:rPr lang="en-US" dirty="0" smtClean="0"/>
                <a:t>2</a:t>
              </a:r>
              <a:endParaRPr lang="en-US" dirty="0"/>
            </a:p>
          </p:txBody>
        </p:sp>
      </p:grpSp>
      <p:grpSp>
        <p:nvGrpSpPr>
          <p:cNvPr id="9" name="Group 8"/>
          <p:cNvGrpSpPr/>
          <p:nvPr/>
        </p:nvGrpSpPr>
        <p:grpSpPr>
          <a:xfrm>
            <a:off x="5473068" y="2591340"/>
            <a:ext cx="574288" cy="749239"/>
            <a:chOff x="5473068" y="2591340"/>
            <a:chExt cx="574288" cy="749239"/>
          </a:xfrm>
        </p:grpSpPr>
        <p:grpSp>
          <p:nvGrpSpPr>
            <p:cNvPr id="32" name="Group 31"/>
            <p:cNvGrpSpPr/>
            <p:nvPr/>
          </p:nvGrpSpPr>
          <p:grpSpPr>
            <a:xfrm>
              <a:off x="5473068" y="2591340"/>
              <a:ext cx="502178" cy="472280"/>
              <a:chOff x="11421975" y="2760400"/>
              <a:chExt cx="669571" cy="629707"/>
            </a:xfrm>
          </p:grpSpPr>
          <p:sp>
            <p:nvSpPr>
              <p:cNvPr id="3" name="Isosceles Triangle 2"/>
              <p:cNvSpPr/>
              <p:nvPr/>
            </p:nvSpPr>
            <p:spPr>
              <a:xfrm rot="16200000">
                <a:off x="11398520" y="2942529"/>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Isosceles Triangle 72"/>
              <p:cNvSpPr/>
              <p:nvPr/>
            </p:nvSpPr>
            <p:spPr>
              <a:xfrm rot="5400000">
                <a:off x="11864588" y="2942528"/>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Rounded Rectangle 3"/>
              <p:cNvSpPr/>
              <p:nvPr/>
            </p:nvSpPr>
            <p:spPr>
              <a:xfrm rot="21554102" flipH="1">
                <a:off x="11776354" y="2762387"/>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F7D1E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sp>
            <p:nvSpPr>
              <p:cNvPr id="71" name="Rounded Rectangle 3"/>
              <p:cNvSpPr/>
              <p:nvPr/>
            </p:nvSpPr>
            <p:spPr>
              <a:xfrm>
                <a:off x="11559578" y="2760400"/>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sp>
          <p:nvSpPr>
            <p:cNvPr id="50" name="TextBox 49"/>
            <p:cNvSpPr txBox="1"/>
            <p:nvPr/>
          </p:nvSpPr>
          <p:spPr>
            <a:xfrm>
              <a:off x="5591411" y="2971247"/>
              <a:ext cx="455945" cy="369332"/>
            </a:xfrm>
            <a:prstGeom prst="rect">
              <a:avLst/>
            </a:prstGeom>
            <a:noFill/>
          </p:spPr>
          <p:txBody>
            <a:bodyPr wrap="square" rtlCol="0">
              <a:spAutoFit/>
            </a:bodyPr>
            <a:lstStyle/>
            <a:p>
              <a:r>
                <a:rPr lang="en-US" dirty="0" smtClean="0"/>
                <a:t>2</a:t>
              </a:r>
              <a:endParaRPr lang="en-US" dirty="0"/>
            </a:p>
          </p:txBody>
        </p:sp>
      </p:grpSp>
      <p:grpSp>
        <p:nvGrpSpPr>
          <p:cNvPr id="10" name="Group 9"/>
          <p:cNvGrpSpPr/>
          <p:nvPr/>
        </p:nvGrpSpPr>
        <p:grpSpPr>
          <a:xfrm>
            <a:off x="5232884" y="1465617"/>
            <a:ext cx="567191" cy="726935"/>
            <a:chOff x="5085778" y="1548996"/>
            <a:chExt cx="567191" cy="726935"/>
          </a:xfrm>
        </p:grpSpPr>
        <p:grpSp>
          <p:nvGrpSpPr>
            <p:cNvPr id="35" name="Group 34"/>
            <p:cNvGrpSpPr/>
            <p:nvPr/>
          </p:nvGrpSpPr>
          <p:grpSpPr>
            <a:xfrm>
              <a:off x="5085778" y="1548996"/>
              <a:ext cx="502178" cy="472280"/>
              <a:chOff x="10011175" y="2694525"/>
              <a:chExt cx="669571" cy="629707"/>
            </a:xfrm>
          </p:grpSpPr>
          <p:sp>
            <p:nvSpPr>
              <p:cNvPr id="125" name="Isosceles Triangle 124"/>
              <p:cNvSpPr/>
              <p:nvPr/>
            </p:nvSpPr>
            <p:spPr>
              <a:xfrm rot="16200000">
                <a:off x="9987720" y="2876654"/>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Isosceles Triangle 125"/>
              <p:cNvSpPr/>
              <p:nvPr/>
            </p:nvSpPr>
            <p:spPr>
              <a:xfrm rot="5400000">
                <a:off x="10453788" y="2876653"/>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7" name="Group 126"/>
              <p:cNvGrpSpPr/>
              <p:nvPr/>
            </p:nvGrpSpPr>
            <p:grpSpPr>
              <a:xfrm>
                <a:off x="10148778" y="2694525"/>
                <a:ext cx="408535" cy="629707"/>
                <a:chOff x="4587256" y="3668595"/>
                <a:chExt cx="965461" cy="1488142"/>
              </a:xfrm>
            </p:grpSpPr>
            <p:sp>
              <p:nvSpPr>
                <p:cNvPr id="128" name="Rounded Rectangle 3"/>
                <p:cNvSpPr/>
                <p:nvPr/>
              </p:nvSpPr>
              <p:spPr>
                <a:xfrm rot="21554102" flipH="1">
                  <a:off x="5099546" y="3673291"/>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sp>
              <p:nvSpPr>
                <p:cNvPr id="129" name="Rounded Rectangle 3"/>
                <p:cNvSpPr/>
                <p:nvPr/>
              </p:nvSpPr>
              <p:spPr>
                <a:xfrm>
                  <a:off x="4587256" y="3668595"/>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grpSp>
        <p:sp>
          <p:nvSpPr>
            <p:cNvPr id="52" name="TextBox 51"/>
            <p:cNvSpPr txBox="1"/>
            <p:nvPr/>
          </p:nvSpPr>
          <p:spPr>
            <a:xfrm>
              <a:off x="5197024" y="1906599"/>
              <a:ext cx="455945" cy="369332"/>
            </a:xfrm>
            <a:prstGeom prst="rect">
              <a:avLst/>
            </a:prstGeom>
            <a:noFill/>
          </p:spPr>
          <p:txBody>
            <a:bodyPr wrap="square" rtlCol="0">
              <a:spAutoFit/>
            </a:bodyPr>
            <a:lstStyle/>
            <a:p>
              <a:r>
                <a:rPr lang="en-US" dirty="0" smtClean="0"/>
                <a:t>3</a:t>
              </a:r>
              <a:endParaRPr lang="en-US" dirty="0"/>
            </a:p>
          </p:txBody>
        </p:sp>
      </p:grpSp>
      <p:grpSp>
        <p:nvGrpSpPr>
          <p:cNvPr id="11" name="Group 10"/>
          <p:cNvGrpSpPr/>
          <p:nvPr/>
        </p:nvGrpSpPr>
        <p:grpSpPr>
          <a:xfrm>
            <a:off x="5644273" y="1951978"/>
            <a:ext cx="558811" cy="717301"/>
            <a:chOff x="5644273" y="1951978"/>
            <a:chExt cx="558811" cy="717301"/>
          </a:xfrm>
        </p:grpSpPr>
        <p:grpSp>
          <p:nvGrpSpPr>
            <p:cNvPr id="16" name="Group 15"/>
            <p:cNvGrpSpPr/>
            <p:nvPr/>
          </p:nvGrpSpPr>
          <p:grpSpPr>
            <a:xfrm>
              <a:off x="5644273" y="1951978"/>
              <a:ext cx="502178" cy="472280"/>
              <a:chOff x="11154287" y="1197830"/>
              <a:chExt cx="669571" cy="629707"/>
            </a:xfrm>
          </p:grpSpPr>
          <p:sp>
            <p:nvSpPr>
              <p:cNvPr id="81" name="Isosceles Triangle 80"/>
              <p:cNvSpPr/>
              <p:nvPr/>
            </p:nvSpPr>
            <p:spPr>
              <a:xfrm rot="16200000">
                <a:off x="11130832" y="1379959"/>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Isosceles Triangle 81"/>
              <p:cNvSpPr/>
              <p:nvPr/>
            </p:nvSpPr>
            <p:spPr>
              <a:xfrm rot="5400000">
                <a:off x="11596900" y="1379958"/>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 name="Rounded Rectangle 3"/>
              <p:cNvSpPr/>
              <p:nvPr/>
            </p:nvSpPr>
            <p:spPr>
              <a:xfrm rot="21554102" flipH="1">
                <a:off x="11508666" y="1199817"/>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F7D1E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sp>
            <p:nvSpPr>
              <p:cNvPr id="85" name="Rounded Rectangle 3"/>
              <p:cNvSpPr/>
              <p:nvPr/>
            </p:nvSpPr>
            <p:spPr>
              <a:xfrm>
                <a:off x="11291890" y="1197830"/>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sp>
          <p:nvSpPr>
            <p:cNvPr id="54" name="TextBox 53"/>
            <p:cNvSpPr txBox="1"/>
            <p:nvPr/>
          </p:nvSpPr>
          <p:spPr>
            <a:xfrm>
              <a:off x="5747139" y="2299947"/>
              <a:ext cx="455945" cy="369332"/>
            </a:xfrm>
            <a:prstGeom prst="rect">
              <a:avLst/>
            </a:prstGeom>
            <a:noFill/>
          </p:spPr>
          <p:txBody>
            <a:bodyPr wrap="square" rtlCol="0">
              <a:spAutoFit/>
            </a:bodyPr>
            <a:lstStyle/>
            <a:p>
              <a:r>
                <a:rPr lang="en-US" dirty="0" smtClean="0"/>
                <a:t>3</a:t>
              </a:r>
              <a:endParaRPr lang="en-US" dirty="0"/>
            </a:p>
          </p:txBody>
        </p:sp>
      </p:grpSp>
    </p:spTree>
    <p:extLst>
      <p:ext uri="{BB962C8B-B14F-4D97-AF65-F5344CB8AC3E}">
        <p14:creationId xmlns:p14="http://schemas.microsoft.com/office/powerpoint/2010/main" val="29327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44444E-6 2.59259E-6 L -4.44444E-6 0.00023 C -0.00121 -0.00301 -0.00312 -0.00949 -0.00503 -0.01273 C -0.00572 -0.01389 -0.00659 -0.01505 -0.00746 -0.01597 C -0.00989 -0.02477 -0.00781 -0.01922 -0.01232 -0.02732 C -0.01441 -0.03172 -0.01319 -0.03033 -0.01614 -0.03426 C -0.01736 -0.03565 -0.01857 -0.03635 -0.01944 -0.03773 C -0.02135 -0.04005 -0.02326 -0.04283 -0.025 -0.0456 L -0.02743 -0.04885 C -0.02899 -0.05486 -0.0276 -0.05162 -0.03316 -0.05695 L -0.03802 -0.06158 C -0.03871 -0.06227 -0.03941 -0.0632 -0.04045 -0.06366 L -0.04756 -0.06713 C -0.04843 -0.0676 -0.0493 -0.06806 -0.05 -0.06829 L -0.05416 -0.06922 C -0.06458 -0.06806 -0.06006 -0.06945 -0.0677 -0.06621 C -0.07031 -0.06482 -0.07013 -0.06621 -0.07013 -0.06366 L -0.07013 -0.06343 " pathEditMode="relative" rAng="0" ptsTypes="AAAAAAAAAAAAAAAAAA">
                                      <p:cBhvr>
                                        <p:cTn id="6" dur="2000" fill="hold"/>
                                        <p:tgtEl>
                                          <p:spTgt spid="7"/>
                                        </p:tgtEl>
                                        <p:attrNameLst>
                                          <p:attrName>ppt_x</p:attrName>
                                          <p:attrName>ppt_y</p:attrName>
                                        </p:attrNameLst>
                                      </p:cBhvr>
                                      <p:rCtr x="-3507" y="-3449"/>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8.33333E-7 -4.81481E-6 L 8.33333E-7 -4.81481E-6 C -0.00104 -0.00324 -0.00156 -0.00694 -0.00278 -0.00995 C -0.00347 -0.01111 -0.00486 -0.01134 -0.00556 -0.01227 C -0.00642 -0.01342 -0.0066 -0.01504 -0.00746 -0.01597 C -0.00816 -0.01713 -0.00937 -0.01759 -0.01024 -0.01852 C -0.01111 -0.01944 -0.01198 -0.02106 -0.01285 -0.02199 C -0.01493 -0.0243 -0.01771 -0.02708 -0.02031 -0.02824 C -0.0217 -0.02893 -0.02326 -0.02893 -0.02483 -0.0294 C -0.02604 -0.02986 -0.02726 -0.03032 -0.02847 -0.03055 C -0.02951 -0.03055 -0.04774 -0.0294 -0.05139 -0.02824 C -0.05278 -0.02778 -0.05382 -0.02639 -0.05521 -0.02569 C -0.06493 -0.02083 -0.05174 -0.02916 -0.06337 -0.02199 C -0.0658 -0.0206 -0.0684 -0.01921 -0.07066 -0.01713 C -0.0717 -0.01643 -0.07257 -0.01551 -0.07344 -0.01481 C -0.07431 -0.01412 -0.07535 -0.01412 -0.07621 -0.01342 C -0.07726 -0.01296 -0.07795 -0.0118 -0.07899 -0.01111 C -0.08663 -0.00602 -0.07656 -0.01435 -0.08455 -0.00741 C -0.08507 -0.00625 -0.08542 -0.00463 -0.08628 -0.0037 C -0.08715 -0.00301 -0.08819 -0.00301 -0.08906 -0.00254 C -0.0901 -0.00185 -0.09097 -0.00092 -0.09184 -4.81481E-6 C -0.09635 0.00509 -0.09253 0.00255 -0.0974 0.00486 C -0.09757 0.00602 -0.09757 0.00764 -0.09826 0.00857 C -0.09913 0.00972 -0.10069 0.00996 -0.10191 0.01088 C -0.10694 0.01482 -0.10243 0.01227 -0.10746 0.01459 C -0.10799 0.01574 -0.10833 0.01759 -0.1092 0.01829 C -0.11094 0.01968 -0.11476 0.02084 -0.11476 0.02084 C -0.11597 0.02037 -0.11719 0.01991 -0.1184 0.01945 C -0.11927 0.01922 -0.12014 0.01852 -0.12118 0.01829 C -0.1217 0.01806 -0.1224 0.01829 -0.12292 0.01829 L -0.12292 0.01829 " pathEditMode="relative" ptsTypes="AAAAAAAAAAAAAAAAAAAAAAAAAAAAAAA">
                                      <p:cBhvr>
                                        <p:cTn id="10" dur="2000" fill="hold"/>
                                        <p:tgtEl>
                                          <p:spTgt spid="9"/>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3.05556E-6 -4.07407E-6 L -3.05556E-6 0.00047 C -0.00052 -0.00324 -0.00069 -0.00671 -0.00104 -0.00972 C -0.00121 -0.01088 -0.00173 -0.01157 -0.00208 -0.01296 C -0.00277 -0.0162 -0.00364 -0.02037 -0.00468 -0.02361 C -0.00607 -0.02754 -0.00711 -0.03217 -0.00868 -0.03541 C -0.01163 -0.0412 -0.01371 -0.04513 -0.01771 -0.04953 C -0.01875 -0.05046 -0.01979 -0.05162 -0.02083 -0.05254 C -0.0217 -0.05324 -0.02257 -0.05324 -0.02343 -0.05393 C -0.02413 -0.05439 -0.02482 -0.05509 -0.02534 -0.05578 C -0.02656 -0.05671 -0.02795 -0.05648 -0.02899 -0.05787 C -0.02951 -0.05833 -0.03003 -0.05995 -0.03073 -0.06018 C -0.03211 -0.06064 -0.03368 -0.06064 -0.03524 -0.06134 C -0.03611 -0.0618 -0.03715 -0.06157 -0.03802 -0.06319 C -0.03958 -0.06713 -0.03854 -0.0662 -0.04062 -0.06759 C -0.04166 -0.07129 -0.04097 -0.07013 -0.04218 -0.07152 L -0.04218 -0.07129 " pathEditMode="relative" rAng="0" ptsTypes="AAAAAAAAAAAAAAAAA">
                                      <p:cBhvr>
                                        <p:cTn id="14" dur="2000" fill="hold"/>
                                        <p:tgtEl>
                                          <p:spTgt spid="11"/>
                                        </p:tgtEl>
                                        <p:attrNameLst>
                                          <p:attrName>ppt_x</p:attrName>
                                          <p:attrName>ppt_y</p:attrName>
                                        </p:attrNameLst>
                                      </p:cBhvr>
                                      <p:rCtr x="-2118" y="-35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2960" y="113610"/>
            <a:ext cx="7543800" cy="1450757"/>
          </a:xfrm>
        </p:spPr>
        <p:txBody>
          <a:bodyPr/>
          <a:lstStyle/>
          <a:p>
            <a:r>
              <a:rPr lang="en-US" dirty="0" smtClean="0"/>
              <a:t>Unit 06 Latin Root Words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55432723"/>
              </p:ext>
            </p:extLst>
          </p:nvPr>
        </p:nvGraphicFramePr>
        <p:xfrm>
          <a:off x="822325" y="1846263"/>
          <a:ext cx="7543800" cy="1483360"/>
        </p:xfrm>
        <a:graphic>
          <a:graphicData uri="http://schemas.openxmlformats.org/drawingml/2006/table">
            <a:tbl>
              <a:tblPr firstRow="1" bandRow="1">
                <a:tableStyleId>{5C22544A-7EE6-4342-B048-85BDC9FD1C3A}</a:tableStyleId>
              </a:tblPr>
              <a:tblGrid>
                <a:gridCol w="3771900"/>
                <a:gridCol w="3771900"/>
              </a:tblGrid>
              <a:tr h="370840">
                <a:tc>
                  <a:txBody>
                    <a:bodyPr/>
                    <a:lstStyle/>
                    <a:p>
                      <a:r>
                        <a:rPr lang="en-US" dirty="0" smtClean="0"/>
                        <a:t>Latin Root Word</a:t>
                      </a:r>
                      <a:endParaRPr lang="en-US" dirty="0"/>
                    </a:p>
                  </a:txBody>
                  <a:tcPr/>
                </a:tc>
                <a:tc>
                  <a:txBody>
                    <a:bodyPr/>
                    <a:lstStyle/>
                    <a:p>
                      <a:r>
                        <a:rPr lang="en-US" dirty="0" smtClean="0"/>
                        <a:t>Definition</a:t>
                      </a:r>
                      <a:endParaRPr lang="en-US" dirty="0"/>
                    </a:p>
                  </a:txBody>
                  <a:tcPr/>
                </a:tc>
              </a:tr>
              <a:tr h="370840">
                <a:tc>
                  <a:txBody>
                    <a:bodyPr/>
                    <a:lstStyle/>
                    <a:p>
                      <a:pPr marL="342900" indent="-342900">
                        <a:buAutoNum type="arabicPeriod"/>
                      </a:pPr>
                      <a:r>
                        <a:rPr lang="en-US" dirty="0" smtClean="0"/>
                        <a:t>Hetero</a:t>
                      </a:r>
                      <a:endParaRPr lang="en-US" dirty="0"/>
                    </a:p>
                  </a:txBody>
                  <a:tcPr/>
                </a:tc>
                <a:tc>
                  <a:txBody>
                    <a:bodyPr/>
                    <a:lstStyle/>
                    <a:p>
                      <a:r>
                        <a:rPr lang="en-US" dirty="0" smtClean="0"/>
                        <a:t>Opposite or other</a:t>
                      </a:r>
                      <a:endParaRPr lang="en-US" dirty="0"/>
                    </a:p>
                  </a:txBody>
                  <a:tcPr/>
                </a:tc>
              </a:tr>
              <a:tr h="370840">
                <a:tc>
                  <a:txBody>
                    <a:bodyPr/>
                    <a:lstStyle/>
                    <a:p>
                      <a:pPr marL="0" indent="0">
                        <a:buNone/>
                      </a:pPr>
                      <a:r>
                        <a:rPr lang="en-US" dirty="0" smtClean="0"/>
                        <a:t>2.   Homo</a:t>
                      </a:r>
                      <a:endParaRPr lang="en-US" dirty="0"/>
                    </a:p>
                  </a:txBody>
                  <a:tcPr/>
                </a:tc>
                <a:tc>
                  <a:txBody>
                    <a:bodyPr/>
                    <a:lstStyle/>
                    <a:p>
                      <a:r>
                        <a:rPr lang="en-US" dirty="0" smtClean="0"/>
                        <a:t>Same</a:t>
                      </a:r>
                      <a:endParaRPr lang="en-US" dirty="0"/>
                    </a:p>
                  </a:txBody>
                  <a:tcPr/>
                </a:tc>
              </a:tr>
              <a:tr h="370840">
                <a:tc>
                  <a:txBody>
                    <a:bodyPr/>
                    <a:lstStyle/>
                    <a:p>
                      <a:pPr marL="0" indent="0">
                        <a:buNone/>
                      </a:pPr>
                      <a:r>
                        <a:rPr lang="en-US" dirty="0" smtClean="0"/>
                        <a:t>3.</a:t>
                      </a:r>
                      <a:r>
                        <a:rPr lang="en-US" baseline="0" dirty="0" smtClean="0"/>
                        <a:t>  </a:t>
                      </a:r>
                      <a:r>
                        <a:rPr lang="en-US" baseline="0" dirty="0" err="1" smtClean="0"/>
                        <a:t>Zygous</a:t>
                      </a:r>
                      <a:endParaRPr lang="en-US" dirty="0"/>
                    </a:p>
                  </a:txBody>
                  <a:tcPr/>
                </a:tc>
                <a:tc>
                  <a:txBody>
                    <a:bodyPr/>
                    <a:lstStyle/>
                    <a:p>
                      <a:r>
                        <a:rPr lang="en-US" dirty="0" smtClean="0"/>
                        <a:t>Pertaining to the zygote</a:t>
                      </a:r>
                      <a:endParaRPr lang="en-US" dirty="0"/>
                    </a:p>
                  </a:txBody>
                  <a:tcPr/>
                </a:tc>
              </a:tr>
            </a:tbl>
          </a:graphicData>
        </a:graphic>
      </p:graphicFrame>
    </p:spTree>
    <p:extLst>
      <p:ext uri="{BB962C8B-B14F-4D97-AF65-F5344CB8AC3E}">
        <p14:creationId xmlns:p14="http://schemas.microsoft.com/office/powerpoint/2010/main" val="1450744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62007" y="2680804"/>
            <a:ext cx="2136930" cy="2009705"/>
            <a:chOff x="11421975" y="2760400"/>
            <a:chExt cx="669571" cy="629707"/>
          </a:xfrm>
        </p:grpSpPr>
        <p:sp>
          <p:nvSpPr>
            <p:cNvPr id="5" name="Isosceles Triangle 4"/>
            <p:cNvSpPr/>
            <p:nvPr/>
          </p:nvSpPr>
          <p:spPr>
            <a:xfrm rot="16200000">
              <a:off x="11398520" y="2942529"/>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Isosceles Triangle 5"/>
            <p:cNvSpPr/>
            <p:nvPr/>
          </p:nvSpPr>
          <p:spPr>
            <a:xfrm rot="5400000">
              <a:off x="11864588" y="2942528"/>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ounded Rectangle 3"/>
            <p:cNvSpPr/>
            <p:nvPr/>
          </p:nvSpPr>
          <p:spPr>
            <a:xfrm rot="21554102" flipH="1">
              <a:off x="11776354" y="2762387"/>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F7D1E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sp>
          <p:nvSpPr>
            <p:cNvPr id="8" name="Rounded Rectangle 3"/>
            <p:cNvSpPr/>
            <p:nvPr/>
          </p:nvSpPr>
          <p:spPr>
            <a:xfrm>
              <a:off x="11559578" y="2760400"/>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sp>
        <p:nvSpPr>
          <p:cNvPr id="2" name="Title 1"/>
          <p:cNvSpPr>
            <a:spLocks noGrp="1"/>
          </p:cNvSpPr>
          <p:nvPr>
            <p:ph type="title"/>
          </p:nvPr>
        </p:nvSpPr>
        <p:spPr>
          <a:xfrm>
            <a:off x="547088" y="468233"/>
            <a:ext cx="6447501" cy="990600"/>
          </a:xfrm>
        </p:spPr>
        <p:txBody>
          <a:bodyPr/>
          <a:lstStyle/>
          <a:p>
            <a:r>
              <a:rPr lang="en-US" dirty="0" smtClean="0"/>
              <a:t>Crossing Over</a:t>
            </a:r>
            <a:endParaRPr lang="en-US" dirty="0"/>
          </a:p>
        </p:txBody>
      </p:sp>
      <p:pic>
        <p:nvPicPr>
          <p:cNvPr id="15" name="Content Placeholder 14"/>
          <p:cNvPicPr>
            <a:picLocks noGrp="1" noChangeAspect="1"/>
          </p:cNvPicPr>
          <p:nvPr>
            <p:ph idx="1"/>
          </p:nvPr>
        </p:nvPicPr>
        <p:blipFill rotWithShape="1">
          <a:blip r:embed="rId2">
            <a:extLst>
              <a:ext uri="{28A0092B-C50C-407E-A947-70E740481C1C}">
                <a14:useLocalDpi xmlns:a14="http://schemas.microsoft.com/office/drawing/2010/main" val="0"/>
              </a:ext>
            </a:extLst>
          </a:blip>
          <a:srcRect l="14559" t="34795" r="48044"/>
          <a:stretch/>
        </p:blipFill>
        <p:spPr>
          <a:xfrm flipH="1">
            <a:off x="1635427" y="3409339"/>
            <a:ext cx="809470" cy="1374137"/>
          </a:xfrm>
        </p:spPr>
      </p:pic>
      <p:grpSp>
        <p:nvGrpSpPr>
          <p:cNvPr id="9" name="Group 8"/>
          <p:cNvGrpSpPr/>
          <p:nvPr/>
        </p:nvGrpSpPr>
        <p:grpSpPr>
          <a:xfrm>
            <a:off x="3776980" y="2929301"/>
            <a:ext cx="2141180" cy="2013701"/>
            <a:chOff x="10028715" y="1720923"/>
            <a:chExt cx="669571" cy="629707"/>
          </a:xfrm>
        </p:grpSpPr>
        <p:sp>
          <p:nvSpPr>
            <p:cNvPr id="10" name="Isosceles Triangle 9"/>
            <p:cNvSpPr/>
            <p:nvPr/>
          </p:nvSpPr>
          <p:spPr>
            <a:xfrm rot="16200000">
              <a:off x="10005260" y="1903052"/>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Isosceles Triangle 10"/>
            <p:cNvSpPr/>
            <p:nvPr/>
          </p:nvSpPr>
          <p:spPr>
            <a:xfrm rot="5400000">
              <a:off x="10471328" y="1903051"/>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 name="Group 11"/>
            <p:cNvGrpSpPr/>
            <p:nvPr/>
          </p:nvGrpSpPr>
          <p:grpSpPr>
            <a:xfrm>
              <a:off x="10166318" y="1720923"/>
              <a:ext cx="408535" cy="629707"/>
              <a:chOff x="4587256" y="3668595"/>
              <a:chExt cx="965461" cy="1488142"/>
            </a:xfrm>
          </p:grpSpPr>
          <p:sp>
            <p:nvSpPr>
              <p:cNvPr id="13" name="Rounded Rectangle 3"/>
              <p:cNvSpPr/>
              <p:nvPr/>
            </p:nvSpPr>
            <p:spPr>
              <a:xfrm rot="21554102" flipH="1">
                <a:off x="5099546" y="3673291"/>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sp>
            <p:nvSpPr>
              <p:cNvPr id="14" name="Rounded Rectangle 3"/>
              <p:cNvSpPr/>
              <p:nvPr/>
            </p:nvSpPr>
            <p:spPr>
              <a:xfrm>
                <a:off x="4587256" y="3668595"/>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gr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50113" t="36171" r="16645"/>
          <a:stretch/>
        </p:blipFill>
        <p:spPr>
          <a:xfrm flipH="1">
            <a:off x="4137284" y="3685656"/>
            <a:ext cx="719528" cy="1345145"/>
          </a:xfrm>
          <a:prstGeom prst="rect">
            <a:avLst/>
          </a:prstGeom>
        </p:spPr>
      </p:pic>
      <p:sp>
        <p:nvSpPr>
          <p:cNvPr id="3" name="TextBox 2"/>
          <p:cNvSpPr txBox="1"/>
          <p:nvPr/>
        </p:nvSpPr>
        <p:spPr>
          <a:xfrm>
            <a:off x="6123963" y="2132224"/>
            <a:ext cx="2877424" cy="1200329"/>
          </a:xfrm>
          <a:prstGeom prst="rect">
            <a:avLst/>
          </a:prstGeom>
          <a:noFill/>
        </p:spPr>
        <p:txBody>
          <a:bodyPr wrap="square" rtlCol="0">
            <a:spAutoFit/>
          </a:bodyPr>
          <a:lstStyle/>
          <a:p>
            <a:r>
              <a:rPr lang="en-US" dirty="0" smtClean="0"/>
              <a:t>Crossing over:</a:t>
            </a:r>
          </a:p>
          <a:p>
            <a:r>
              <a:rPr lang="en-US" dirty="0" smtClean="0"/>
              <a:t>When homologous chromosomes shuffle their genes between one another.</a:t>
            </a:r>
            <a:endParaRPr lang="en-US" dirty="0"/>
          </a:p>
        </p:txBody>
      </p:sp>
    </p:spTree>
    <p:extLst>
      <p:ext uri="{BB962C8B-B14F-4D97-AF65-F5344CB8AC3E}">
        <p14:creationId xmlns:p14="http://schemas.microsoft.com/office/powerpoint/2010/main" val="394407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20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044080" y="3990698"/>
            <a:ext cx="1617062" cy="1520787"/>
            <a:chOff x="11421975" y="2760400"/>
            <a:chExt cx="669571" cy="629707"/>
          </a:xfrm>
          <a:scene3d>
            <a:camera prst="isometricBottomDown"/>
            <a:lightRig rig="threePt" dir="t"/>
          </a:scene3d>
        </p:grpSpPr>
        <p:sp>
          <p:nvSpPr>
            <p:cNvPr id="23" name="Isosceles Triangle 22"/>
            <p:cNvSpPr/>
            <p:nvPr/>
          </p:nvSpPr>
          <p:spPr>
            <a:xfrm rot="16200000">
              <a:off x="11398520" y="2942529"/>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1350"/>
            </a:p>
          </p:txBody>
        </p:sp>
        <p:sp>
          <p:nvSpPr>
            <p:cNvPr id="24" name="Isosceles Triangle 23"/>
            <p:cNvSpPr/>
            <p:nvPr/>
          </p:nvSpPr>
          <p:spPr>
            <a:xfrm rot="5400000">
              <a:off x="11864588" y="2942528"/>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1350"/>
            </a:p>
          </p:txBody>
        </p:sp>
        <p:sp>
          <p:nvSpPr>
            <p:cNvPr id="25" name="Rounded Rectangle 3"/>
            <p:cNvSpPr/>
            <p:nvPr/>
          </p:nvSpPr>
          <p:spPr>
            <a:xfrm rot="21554102" flipH="1">
              <a:off x="11776354" y="2762387"/>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F7D1E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endParaRPr lang="en-US" sz="600" dirty="0">
                <a:solidFill>
                  <a:schemeClr val="tx1"/>
                </a:solidFill>
              </a:endParaRPr>
            </a:p>
          </p:txBody>
        </p:sp>
        <p:sp>
          <p:nvSpPr>
            <p:cNvPr id="26" name="Rounded Rectangle 3"/>
            <p:cNvSpPr/>
            <p:nvPr/>
          </p:nvSpPr>
          <p:spPr>
            <a:xfrm>
              <a:off x="11559578" y="2760400"/>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825" dirty="0"/>
            </a:p>
          </p:txBody>
        </p:sp>
      </p:grpSp>
      <p:sp>
        <p:nvSpPr>
          <p:cNvPr id="2" name="Title 1"/>
          <p:cNvSpPr>
            <a:spLocks noGrp="1"/>
          </p:cNvSpPr>
          <p:nvPr>
            <p:ph type="title"/>
          </p:nvPr>
        </p:nvSpPr>
        <p:spPr/>
        <p:txBody>
          <a:bodyPr/>
          <a:lstStyle/>
          <a:p>
            <a:r>
              <a:rPr lang="en-US" dirty="0" smtClean="0"/>
              <a:t>Tetrads</a:t>
            </a:r>
            <a:endParaRPr lang="en-US" dirty="0"/>
          </a:p>
        </p:txBody>
      </p:sp>
      <p:grpSp>
        <p:nvGrpSpPr>
          <p:cNvPr id="27" name="Group 26"/>
          <p:cNvGrpSpPr/>
          <p:nvPr/>
        </p:nvGrpSpPr>
        <p:grpSpPr>
          <a:xfrm>
            <a:off x="945199" y="2742897"/>
            <a:ext cx="1519428" cy="1428967"/>
            <a:chOff x="10028715" y="1720923"/>
            <a:chExt cx="669571" cy="629707"/>
          </a:xfrm>
          <a:scene3d>
            <a:camera prst="isometricBottomDown"/>
            <a:lightRig rig="threePt" dir="t"/>
          </a:scene3d>
        </p:grpSpPr>
        <p:sp>
          <p:nvSpPr>
            <p:cNvPr id="28" name="Isosceles Triangle 27"/>
            <p:cNvSpPr/>
            <p:nvPr/>
          </p:nvSpPr>
          <p:spPr>
            <a:xfrm rot="16200000">
              <a:off x="10005260" y="1903052"/>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1350"/>
            </a:p>
          </p:txBody>
        </p:sp>
        <p:sp>
          <p:nvSpPr>
            <p:cNvPr id="29" name="Isosceles Triangle 28"/>
            <p:cNvSpPr/>
            <p:nvPr/>
          </p:nvSpPr>
          <p:spPr>
            <a:xfrm rot="5400000">
              <a:off x="10471328" y="1903051"/>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1350"/>
            </a:p>
          </p:txBody>
        </p:sp>
        <p:grpSp>
          <p:nvGrpSpPr>
            <p:cNvPr id="30" name="Group 29"/>
            <p:cNvGrpSpPr/>
            <p:nvPr/>
          </p:nvGrpSpPr>
          <p:grpSpPr>
            <a:xfrm>
              <a:off x="10166318" y="1720923"/>
              <a:ext cx="408535" cy="629707"/>
              <a:chOff x="4587256" y="3668595"/>
              <a:chExt cx="965461" cy="1488142"/>
            </a:xfrm>
          </p:grpSpPr>
          <p:sp>
            <p:nvSpPr>
              <p:cNvPr id="31" name="Rounded Rectangle 3"/>
              <p:cNvSpPr/>
              <p:nvPr/>
            </p:nvSpPr>
            <p:spPr>
              <a:xfrm rot="21554102" flipH="1">
                <a:off x="5099546" y="3673291"/>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endParaRPr lang="en-US" sz="600" dirty="0">
                  <a:solidFill>
                    <a:schemeClr val="tx1"/>
                  </a:solidFill>
                </a:endParaRPr>
              </a:p>
            </p:txBody>
          </p:sp>
          <p:sp>
            <p:nvSpPr>
              <p:cNvPr id="32" name="Rounded Rectangle 3"/>
              <p:cNvSpPr/>
              <p:nvPr/>
            </p:nvSpPr>
            <p:spPr>
              <a:xfrm>
                <a:off x="4587256" y="3668595"/>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825" dirty="0"/>
              </a:p>
            </p:txBody>
          </p:sp>
        </p:grpSp>
      </p:grpSp>
      <p:sp>
        <p:nvSpPr>
          <p:cNvPr id="33" name="TextBox 32"/>
          <p:cNvSpPr txBox="1"/>
          <p:nvPr/>
        </p:nvSpPr>
        <p:spPr>
          <a:xfrm>
            <a:off x="5333255" y="2757702"/>
            <a:ext cx="2393006" cy="2308324"/>
          </a:xfrm>
          <a:prstGeom prst="rect">
            <a:avLst/>
          </a:prstGeom>
          <a:noFill/>
        </p:spPr>
        <p:txBody>
          <a:bodyPr wrap="square" rtlCol="0">
            <a:spAutoFit/>
          </a:bodyPr>
          <a:lstStyle/>
          <a:p>
            <a:r>
              <a:rPr lang="en-US" dirty="0" smtClean="0"/>
              <a:t>Tetrad:  When two homologous chromosomes stack together like pancakes.  There are a total of four chromatids which is why we call them tetrads.</a:t>
            </a:r>
            <a:endParaRPr lang="en-US" dirty="0"/>
          </a:p>
        </p:txBody>
      </p:sp>
    </p:spTree>
    <p:extLst>
      <p:ext uri="{BB962C8B-B14F-4D97-AF65-F5344CB8AC3E}">
        <p14:creationId xmlns:p14="http://schemas.microsoft.com/office/powerpoint/2010/main" val="236779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2048 3.33333E-6 L 0.01337 0.18588 " pathEditMode="relative" rAng="0" ptsTypes="AA">
                                      <p:cBhvr>
                                        <p:cTn id="6" dur="2000" fill="hold"/>
                                        <p:tgtEl>
                                          <p:spTgt spid="27"/>
                                        </p:tgtEl>
                                        <p:attrNameLst>
                                          <p:attrName>ppt_x</p:attrName>
                                          <p:attrName>ppt_y</p:attrName>
                                        </p:attrNameLst>
                                      </p:cBhvr>
                                      <p:rCtr x="-365" y="92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 name="Group 133"/>
          <p:cNvGrpSpPr/>
          <p:nvPr/>
        </p:nvGrpSpPr>
        <p:grpSpPr>
          <a:xfrm>
            <a:off x="961671" y="3999764"/>
            <a:ext cx="1714000" cy="1609130"/>
            <a:chOff x="9376267" y="2580289"/>
            <a:chExt cx="2285333" cy="2145506"/>
          </a:xfrm>
        </p:grpSpPr>
        <p:grpSp>
          <p:nvGrpSpPr>
            <p:cNvPr id="135" name="Group 134"/>
            <p:cNvGrpSpPr/>
            <p:nvPr/>
          </p:nvGrpSpPr>
          <p:grpSpPr>
            <a:xfrm>
              <a:off x="9456233" y="2820506"/>
              <a:ext cx="2205367" cy="1905289"/>
              <a:chOff x="3881744" y="-72413"/>
              <a:chExt cx="2205367" cy="1905289"/>
            </a:xfrm>
          </p:grpSpPr>
          <p:grpSp>
            <p:nvGrpSpPr>
              <p:cNvPr id="144" name="Group 143"/>
              <p:cNvGrpSpPr/>
              <p:nvPr/>
            </p:nvGrpSpPr>
            <p:grpSpPr>
              <a:xfrm>
                <a:off x="4061207" y="-72413"/>
                <a:ext cx="2025904" cy="1905289"/>
                <a:chOff x="10028715" y="1720923"/>
                <a:chExt cx="669571" cy="629707"/>
              </a:xfrm>
              <a:scene3d>
                <a:camera prst="isometricBottomDown"/>
                <a:lightRig rig="threePt" dir="t"/>
              </a:scene3d>
            </p:grpSpPr>
            <p:sp>
              <p:nvSpPr>
                <p:cNvPr id="147" name="Isosceles Triangle 146"/>
                <p:cNvSpPr/>
                <p:nvPr/>
              </p:nvSpPr>
              <p:spPr>
                <a:xfrm rot="16200000">
                  <a:off x="10005260" y="1903052"/>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1350"/>
                </a:p>
              </p:txBody>
            </p:sp>
            <p:sp>
              <p:nvSpPr>
                <p:cNvPr id="148" name="Isosceles Triangle 147"/>
                <p:cNvSpPr/>
                <p:nvPr/>
              </p:nvSpPr>
              <p:spPr>
                <a:xfrm rot="5400000">
                  <a:off x="10471328" y="1903051"/>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1350"/>
                </a:p>
              </p:txBody>
            </p:sp>
            <p:grpSp>
              <p:nvGrpSpPr>
                <p:cNvPr id="149" name="Group 148"/>
                <p:cNvGrpSpPr/>
                <p:nvPr/>
              </p:nvGrpSpPr>
              <p:grpSpPr>
                <a:xfrm>
                  <a:off x="10166318" y="1720923"/>
                  <a:ext cx="408535" cy="629707"/>
                  <a:chOff x="4587256" y="3668595"/>
                  <a:chExt cx="965461" cy="1488142"/>
                </a:xfrm>
              </p:grpSpPr>
              <p:sp>
                <p:nvSpPr>
                  <p:cNvPr id="150" name="Rounded Rectangle 3"/>
                  <p:cNvSpPr/>
                  <p:nvPr/>
                </p:nvSpPr>
                <p:spPr>
                  <a:xfrm rot="21554102" flipH="1">
                    <a:off x="5099546" y="3673291"/>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endParaRPr lang="en-US" sz="600" dirty="0">
                      <a:solidFill>
                        <a:schemeClr val="tx1"/>
                      </a:solidFill>
                    </a:endParaRPr>
                  </a:p>
                </p:txBody>
              </p:sp>
              <p:sp>
                <p:nvSpPr>
                  <p:cNvPr id="151" name="Rounded Rectangle 3"/>
                  <p:cNvSpPr/>
                  <p:nvPr/>
                </p:nvSpPr>
                <p:spPr>
                  <a:xfrm>
                    <a:off x="4587256" y="3668595"/>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825" dirty="0"/>
                  </a:p>
                </p:txBody>
              </p:sp>
            </p:grpSp>
          </p:grpSp>
          <p:pic>
            <p:nvPicPr>
              <p:cNvPr id="145" name="Picture 144"/>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624" r="52826" b="24732"/>
              <a:stretch/>
            </p:blipFill>
            <p:spPr>
              <a:xfrm>
                <a:off x="3881744" y="197750"/>
                <a:ext cx="1150299" cy="1094283"/>
              </a:xfrm>
              <a:prstGeom prst="rect">
                <a:avLst/>
              </a:prstGeom>
            </p:spPr>
          </p:pic>
          <p:pic>
            <p:nvPicPr>
              <p:cNvPr id="146" name="Picture 145"/>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7273" t="-1" r="19981" b="54387"/>
              <a:stretch/>
            </p:blipFill>
            <p:spPr>
              <a:xfrm>
                <a:off x="5249747" y="202028"/>
                <a:ext cx="554636" cy="677773"/>
              </a:xfrm>
              <a:prstGeom prst="rect">
                <a:avLst/>
              </a:prstGeom>
            </p:spPr>
          </p:pic>
        </p:grpSp>
        <p:grpSp>
          <p:nvGrpSpPr>
            <p:cNvPr id="136" name="Group 135"/>
            <p:cNvGrpSpPr/>
            <p:nvPr/>
          </p:nvGrpSpPr>
          <p:grpSpPr>
            <a:xfrm>
              <a:off x="9376267" y="2580289"/>
              <a:ext cx="2273087" cy="2027716"/>
              <a:chOff x="9376267" y="2580289"/>
              <a:chExt cx="2273087" cy="2027716"/>
            </a:xfrm>
          </p:grpSpPr>
          <p:grpSp>
            <p:nvGrpSpPr>
              <p:cNvPr id="137" name="Group 136"/>
              <p:cNvGrpSpPr/>
              <p:nvPr/>
            </p:nvGrpSpPr>
            <p:grpSpPr>
              <a:xfrm>
                <a:off x="9493272" y="2580289"/>
                <a:ext cx="2156082" cy="2027716"/>
                <a:chOff x="11421975" y="2760400"/>
                <a:chExt cx="669571" cy="629707"/>
              </a:xfrm>
              <a:scene3d>
                <a:camera prst="isometricBottomDown"/>
                <a:lightRig rig="threePt" dir="t"/>
              </a:scene3d>
            </p:grpSpPr>
            <p:sp>
              <p:nvSpPr>
                <p:cNvPr id="140" name="Isosceles Triangle 139"/>
                <p:cNvSpPr/>
                <p:nvPr/>
              </p:nvSpPr>
              <p:spPr>
                <a:xfrm rot="16200000">
                  <a:off x="11398520" y="2942529"/>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1350"/>
                </a:p>
              </p:txBody>
            </p:sp>
            <p:sp>
              <p:nvSpPr>
                <p:cNvPr id="141" name="Isosceles Triangle 140"/>
                <p:cNvSpPr/>
                <p:nvPr/>
              </p:nvSpPr>
              <p:spPr>
                <a:xfrm rot="5400000">
                  <a:off x="11864588" y="2942528"/>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1350"/>
                </a:p>
              </p:txBody>
            </p:sp>
            <p:sp>
              <p:nvSpPr>
                <p:cNvPr id="142" name="Rounded Rectangle 3"/>
                <p:cNvSpPr/>
                <p:nvPr/>
              </p:nvSpPr>
              <p:spPr>
                <a:xfrm rot="21554102" flipH="1">
                  <a:off x="11776354" y="2762387"/>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F7D1E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endParaRPr lang="en-US" sz="600" dirty="0">
                    <a:solidFill>
                      <a:schemeClr val="tx1"/>
                    </a:solidFill>
                  </a:endParaRPr>
                </a:p>
              </p:txBody>
            </p:sp>
            <p:sp>
              <p:nvSpPr>
                <p:cNvPr id="143" name="Rounded Rectangle 3"/>
                <p:cNvSpPr/>
                <p:nvPr/>
              </p:nvSpPr>
              <p:spPr>
                <a:xfrm>
                  <a:off x="11559578" y="2760400"/>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825" dirty="0"/>
                </a:p>
              </p:txBody>
            </p:sp>
          </p:grpSp>
          <p:pic>
            <p:nvPicPr>
              <p:cNvPr id="138" name="Picture 13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5835" r="53369" b="32071"/>
              <a:stretch/>
            </p:blipFill>
            <p:spPr>
              <a:xfrm>
                <a:off x="9376267" y="3324470"/>
                <a:ext cx="1132612" cy="629587"/>
              </a:xfrm>
              <a:prstGeom prst="rect">
                <a:avLst/>
              </a:prstGeom>
            </p:spPr>
          </p:pic>
          <p:pic>
            <p:nvPicPr>
              <p:cNvPr id="139" name="Picture 138"/>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6928" r="22705" b="57257"/>
              <a:stretch/>
            </p:blipFill>
            <p:spPr>
              <a:xfrm>
                <a:off x="10852939" y="2902268"/>
                <a:ext cx="494676" cy="635118"/>
              </a:xfrm>
              <a:prstGeom prst="rect">
                <a:avLst/>
              </a:prstGeom>
            </p:spPr>
          </p:pic>
        </p:grpSp>
      </p:grpSp>
      <p:grpSp>
        <p:nvGrpSpPr>
          <p:cNvPr id="98" name="Group 97"/>
          <p:cNvGrpSpPr/>
          <p:nvPr/>
        </p:nvGrpSpPr>
        <p:grpSpPr>
          <a:xfrm>
            <a:off x="3085945" y="3095616"/>
            <a:ext cx="1714000" cy="1609130"/>
            <a:chOff x="9376267" y="2580289"/>
            <a:chExt cx="2285333" cy="2145506"/>
          </a:xfrm>
        </p:grpSpPr>
        <p:grpSp>
          <p:nvGrpSpPr>
            <p:cNvPr id="99" name="Group 98"/>
            <p:cNvGrpSpPr/>
            <p:nvPr/>
          </p:nvGrpSpPr>
          <p:grpSpPr>
            <a:xfrm>
              <a:off x="9456233" y="2820506"/>
              <a:ext cx="2205367" cy="1905289"/>
              <a:chOff x="3881744" y="-72413"/>
              <a:chExt cx="2205367" cy="1905289"/>
            </a:xfrm>
          </p:grpSpPr>
          <p:grpSp>
            <p:nvGrpSpPr>
              <p:cNvPr id="108" name="Group 107"/>
              <p:cNvGrpSpPr/>
              <p:nvPr/>
            </p:nvGrpSpPr>
            <p:grpSpPr>
              <a:xfrm>
                <a:off x="4061207" y="-72413"/>
                <a:ext cx="2025904" cy="1905289"/>
                <a:chOff x="10028715" y="1720923"/>
                <a:chExt cx="669571" cy="629707"/>
              </a:xfrm>
              <a:scene3d>
                <a:camera prst="isometricBottomDown"/>
                <a:lightRig rig="threePt" dir="t"/>
              </a:scene3d>
            </p:grpSpPr>
            <p:sp>
              <p:nvSpPr>
                <p:cNvPr id="111" name="Isosceles Triangle 110"/>
                <p:cNvSpPr/>
                <p:nvPr/>
              </p:nvSpPr>
              <p:spPr>
                <a:xfrm rot="16200000">
                  <a:off x="10005260" y="1903052"/>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1350"/>
                </a:p>
              </p:txBody>
            </p:sp>
            <p:sp>
              <p:nvSpPr>
                <p:cNvPr id="112" name="Isosceles Triangle 111"/>
                <p:cNvSpPr/>
                <p:nvPr/>
              </p:nvSpPr>
              <p:spPr>
                <a:xfrm rot="5400000">
                  <a:off x="10471328" y="1903051"/>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1350"/>
                </a:p>
              </p:txBody>
            </p:sp>
            <p:grpSp>
              <p:nvGrpSpPr>
                <p:cNvPr id="113" name="Group 112"/>
                <p:cNvGrpSpPr/>
                <p:nvPr/>
              </p:nvGrpSpPr>
              <p:grpSpPr>
                <a:xfrm>
                  <a:off x="10166318" y="1720923"/>
                  <a:ext cx="408535" cy="629707"/>
                  <a:chOff x="4587256" y="3668595"/>
                  <a:chExt cx="965461" cy="1488142"/>
                </a:xfrm>
              </p:grpSpPr>
              <p:sp>
                <p:nvSpPr>
                  <p:cNvPr id="114" name="Rounded Rectangle 3"/>
                  <p:cNvSpPr/>
                  <p:nvPr/>
                </p:nvSpPr>
                <p:spPr>
                  <a:xfrm rot="21554102" flipH="1">
                    <a:off x="5099546" y="3673291"/>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endParaRPr lang="en-US" sz="600" dirty="0">
                      <a:solidFill>
                        <a:schemeClr val="tx1"/>
                      </a:solidFill>
                    </a:endParaRPr>
                  </a:p>
                </p:txBody>
              </p:sp>
              <p:sp>
                <p:nvSpPr>
                  <p:cNvPr id="115" name="Rounded Rectangle 3"/>
                  <p:cNvSpPr/>
                  <p:nvPr/>
                </p:nvSpPr>
                <p:spPr>
                  <a:xfrm>
                    <a:off x="4587256" y="3668595"/>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825" dirty="0"/>
                  </a:p>
                </p:txBody>
              </p:sp>
            </p:grpSp>
          </p:grpSp>
          <p:pic>
            <p:nvPicPr>
              <p:cNvPr id="109" name="Picture 108"/>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624" r="52826" b="24732"/>
              <a:stretch/>
            </p:blipFill>
            <p:spPr>
              <a:xfrm>
                <a:off x="3881744" y="197750"/>
                <a:ext cx="1150299" cy="1094283"/>
              </a:xfrm>
              <a:prstGeom prst="rect">
                <a:avLst/>
              </a:prstGeom>
            </p:spPr>
          </p:pic>
          <p:pic>
            <p:nvPicPr>
              <p:cNvPr id="110" name="Picture 109"/>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7273" t="-1" r="19981" b="54387"/>
              <a:stretch/>
            </p:blipFill>
            <p:spPr>
              <a:xfrm>
                <a:off x="5249747" y="202028"/>
                <a:ext cx="554636" cy="677773"/>
              </a:xfrm>
              <a:prstGeom prst="rect">
                <a:avLst/>
              </a:prstGeom>
            </p:spPr>
          </p:pic>
        </p:grpSp>
        <p:grpSp>
          <p:nvGrpSpPr>
            <p:cNvPr id="100" name="Group 99"/>
            <p:cNvGrpSpPr/>
            <p:nvPr/>
          </p:nvGrpSpPr>
          <p:grpSpPr>
            <a:xfrm>
              <a:off x="9376267" y="2580289"/>
              <a:ext cx="2273087" cy="2027716"/>
              <a:chOff x="9376267" y="2580289"/>
              <a:chExt cx="2273087" cy="2027716"/>
            </a:xfrm>
          </p:grpSpPr>
          <p:grpSp>
            <p:nvGrpSpPr>
              <p:cNvPr id="101" name="Group 100"/>
              <p:cNvGrpSpPr/>
              <p:nvPr/>
            </p:nvGrpSpPr>
            <p:grpSpPr>
              <a:xfrm>
                <a:off x="9493272" y="2580289"/>
                <a:ext cx="2156082" cy="2027716"/>
                <a:chOff x="11421975" y="2760400"/>
                <a:chExt cx="669571" cy="629707"/>
              </a:xfrm>
              <a:scene3d>
                <a:camera prst="isometricBottomDown"/>
                <a:lightRig rig="threePt" dir="t"/>
              </a:scene3d>
            </p:grpSpPr>
            <p:sp>
              <p:nvSpPr>
                <p:cNvPr id="104" name="Isosceles Triangle 103"/>
                <p:cNvSpPr/>
                <p:nvPr/>
              </p:nvSpPr>
              <p:spPr>
                <a:xfrm rot="16200000">
                  <a:off x="11398520" y="2942529"/>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1350"/>
                </a:p>
              </p:txBody>
            </p:sp>
            <p:sp>
              <p:nvSpPr>
                <p:cNvPr id="105" name="Isosceles Triangle 104"/>
                <p:cNvSpPr/>
                <p:nvPr/>
              </p:nvSpPr>
              <p:spPr>
                <a:xfrm rot="5400000">
                  <a:off x="11864588" y="2942528"/>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1350"/>
                </a:p>
              </p:txBody>
            </p:sp>
            <p:sp>
              <p:nvSpPr>
                <p:cNvPr id="106" name="Rounded Rectangle 3"/>
                <p:cNvSpPr/>
                <p:nvPr/>
              </p:nvSpPr>
              <p:spPr>
                <a:xfrm rot="21554102" flipH="1">
                  <a:off x="11776354" y="2762387"/>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F7D1E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endParaRPr lang="en-US" sz="600" dirty="0">
                    <a:solidFill>
                      <a:schemeClr val="tx1"/>
                    </a:solidFill>
                  </a:endParaRPr>
                </a:p>
              </p:txBody>
            </p:sp>
            <p:sp>
              <p:nvSpPr>
                <p:cNvPr id="107" name="Rounded Rectangle 3"/>
                <p:cNvSpPr/>
                <p:nvPr/>
              </p:nvSpPr>
              <p:spPr>
                <a:xfrm>
                  <a:off x="11559578" y="2760400"/>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825" dirty="0"/>
                </a:p>
              </p:txBody>
            </p:sp>
          </p:grpSp>
          <p:pic>
            <p:nvPicPr>
              <p:cNvPr id="102" name="Picture 10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5835" r="53369" b="32071"/>
              <a:stretch/>
            </p:blipFill>
            <p:spPr>
              <a:xfrm>
                <a:off x="9376267" y="3324470"/>
                <a:ext cx="1132612" cy="629587"/>
              </a:xfrm>
              <a:prstGeom prst="rect">
                <a:avLst/>
              </a:prstGeom>
            </p:spPr>
          </p:pic>
          <p:pic>
            <p:nvPicPr>
              <p:cNvPr id="103" name="Picture 10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6928" r="22705" b="57257"/>
              <a:stretch/>
            </p:blipFill>
            <p:spPr>
              <a:xfrm>
                <a:off x="10852939" y="2902268"/>
                <a:ext cx="494676" cy="635118"/>
              </a:xfrm>
              <a:prstGeom prst="rect">
                <a:avLst/>
              </a:prstGeom>
            </p:spPr>
          </p:pic>
        </p:grpSp>
      </p:grpSp>
      <p:grpSp>
        <p:nvGrpSpPr>
          <p:cNvPr id="97" name="Group 96"/>
          <p:cNvGrpSpPr/>
          <p:nvPr/>
        </p:nvGrpSpPr>
        <p:grpSpPr>
          <a:xfrm>
            <a:off x="5220166" y="2261789"/>
            <a:ext cx="1714000" cy="1609130"/>
            <a:chOff x="9376267" y="2580289"/>
            <a:chExt cx="2285333" cy="2145506"/>
          </a:xfrm>
        </p:grpSpPr>
        <p:grpSp>
          <p:nvGrpSpPr>
            <p:cNvPr id="96" name="Group 95"/>
            <p:cNvGrpSpPr/>
            <p:nvPr/>
          </p:nvGrpSpPr>
          <p:grpSpPr>
            <a:xfrm>
              <a:off x="9456233" y="2820506"/>
              <a:ext cx="2205367" cy="1905289"/>
              <a:chOff x="3881744" y="-72413"/>
              <a:chExt cx="2205367" cy="1905289"/>
            </a:xfrm>
          </p:grpSpPr>
          <p:grpSp>
            <p:nvGrpSpPr>
              <p:cNvPr id="84" name="Group 83"/>
              <p:cNvGrpSpPr/>
              <p:nvPr/>
            </p:nvGrpSpPr>
            <p:grpSpPr>
              <a:xfrm>
                <a:off x="4061207" y="-72413"/>
                <a:ext cx="2025904" cy="1905289"/>
                <a:chOff x="10028715" y="1720923"/>
                <a:chExt cx="669571" cy="629707"/>
              </a:xfrm>
              <a:scene3d>
                <a:camera prst="isometricBottomDown"/>
                <a:lightRig rig="threePt" dir="t"/>
              </a:scene3d>
            </p:grpSpPr>
            <p:sp>
              <p:nvSpPr>
                <p:cNvPr id="85" name="Isosceles Triangle 84"/>
                <p:cNvSpPr/>
                <p:nvPr/>
              </p:nvSpPr>
              <p:spPr>
                <a:xfrm rot="16200000">
                  <a:off x="10005260" y="1903052"/>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1350"/>
                </a:p>
              </p:txBody>
            </p:sp>
            <p:sp>
              <p:nvSpPr>
                <p:cNvPr id="86" name="Isosceles Triangle 85"/>
                <p:cNvSpPr/>
                <p:nvPr/>
              </p:nvSpPr>
              <p:spPr>
                <a:xfrm rot="5400000">
                  <a:off x="10471328" y="1903051"/>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1350"/>
                </a:p>
              </p:txBody>
            </p:sp>
            <p:grpSp>
              <p:nvGrpSpPr>
                <p:cNvPr id="87" name="Group 86"/>
                <p:cNvGrpSpPr/>
                <p:nvPr/>
              </p:nvGrpSpPr>
              <p:grpSpPr>
                <a:xfrm>
                  <a:off x="10166318" y="1720923"/>
                  <a:ext cx="408535" cy="629707"/>
                  <a:chOff x="4587256" y="3668595"/>
                  <a:chExt cx="965461" cy="1488142"/>
                </a:xfrm>
              </p:grpSpPr>
              <p:sp>
                <p:nvSpPr>
                  <p:cNvPr id="88" name="Rounded Rectangle 3"/>
                  <p:cNvSpPr/>
                  <p:nvPr/>
                </p:nvSpPr>
                <p:spPr>
                  <a:xfrm rot="21554102" flipH="1">
                    <a:off x="5099546" y="3673291"/>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endParaRPr lang="en-US" sz="600" dirty="0">
                      <a:solidFill>
                        <a:schemeClr val="tx1"/>
                      </a:solidFill>
                    </a:endParaRPr>
                  </a:p>
                </p:txBody>
              </p:sp>
              <p:sp>
                <p:nvSpPr>
                  <p:cNvPr id="89" name="Rounded Rectangle 3"/>
                  <p:cNvSpPr/>
                  <p:nvPr/>
                </p:nvSpPr>
                <p:spPr>
                  <a:xfrm>
                    <a:off x="4587256" y="3668595"/>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825" dirty="0"/>
                  </a:p>
                </p:txBody>
              </p:sp>
            </p:grpSp>
          </p:grpSp>
          <p:pic>
            <p:nvPicPr>
              <p:cNvPr id="81" name="Picture 80"/>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624" r="52826" b="24732"/>
              <a:stretch/>
            </p:blipFill>
            <p:spPr>
              <a:xfrm>
                <a:off x="3881744" y="197750"/>
                <a:ext cx="1150299" cy="1094283"/>
              </a:xfrm>
              <a:prstGeom prst="rect">
                <a:avLst/>
              </a:prstGeom>
            </p:spPr>
          </p:pic>
          <p:pic>
            <p:nvPicPr>
              <p:cNvPr id="83" name="Picture 8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7273" t="-1" r="19981" b="54387"/>
              <a:stretch/>
            </p:blipFill>
            <p:spPr>
              <a:xfrm>
                <a:off x="5249747" y="202028"/>
                <a:ext cx="554636" cy="677773"/>
              </a:xfrm>
              <a:prstGeom prst="rect">
                <a:avLst/>
              </a:prstGeom>
            </p:spPr>
          </p:pic>
        </p:grpSp>
        <p:grpSp>
          <p:nvGrpSpPr>
            <p:cNvPr id="95" name="Group 94"/>
            <p:cNvGrpSpPr/>
            <p:nvPr/>
          </p:nvGrpSpPr>
          <p:grpSpPr>
            <a:xfrm>
              <a:off x="9376267" y="2580289"/>
              <a:ext cx="2273087" cy="2027716"/>
              <a:chOff x="9376267" y="2580289"/>
              <a:chExt cx="2273087" cy="2027716"/>
            </a:xfrm>
          </p:grpSpPr>
          <p:grpSp>
            <p:nvGrpSpPr>
              <p:cNvPr id="90" name="Group 89"/>
              <p:cNvGrpSpPr/>
              <p:nvPr/>
            </p:nvGrpSpPr>
            <p:grpSpPr>
              <a:xfrm>
                <a:off x="9493272" y="2580289"/>
                <a:ext cx="2156082" cy="2027716"/>
                <a:chOff x="11421975" y="2760400"/>
                <a:chExt cx="669571" cy="629707"/>
              </a:xfrm>
              <a:scene3d>
                <a:camera prst="isometricBottomDown"/>
                <a:lightRig rig="threePt" dir="t"/>
              </a:scene3d>
            </p:grpSpPr>
            <p:sp>
              <p:nvSpPr>
                <p:cNvPr id="91" name="Isosceles Triangle 90"/>
                <p:cNvSpPr/>
                <p:nvPr/>
              </p:nvSpPr>
              <p:spPr>
                <a:xfrm rot="16200000">
                  <a:off x="11398520" y="2942529"/>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1350"/>
                </a:p>
              </p:txBody>
            </p:sp>
            <p:sp>
              <p:nvSpPr>
                <p:cNvPr id="92" name="Isosceles Triangle 91"/>
                <p:cNvSpPr/>
                <p:nvPr/>
              </p:nvSpPr>
              <p:spPr>
                <a:xfrm rot="5400000">
                  <a:off x="11864588" y="2942528"/>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1350"/>
                </a:p>
              </p:txBody>
            </p:sp>
            <p:sp>
              <p:nvSpPr>
                <p:cNvPr id="93" name="Rounded Rectangle 3"/>
                <p:cNvSpPr/>
                <p:nvPr/>
              </p:nvSpPr>
              <p:spPr>
                <a:xfrm rot="21554102" flipH="1">
                  <a:off x="11776354" y="2762387"/>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F7D1E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endParaRPr lang="en-US" sz="600" dirty="0">
                    <a:solidFill>
                      <a:schemeClr val="tx1"/>
                    </a:solidFill>
                  </a:endParaRPr>
                </a:p>
              </p:txBody>
            </p:sp>
            <p:sp>
              <p:nvSpPr>
                <p:cNvPr id="94" name="Rounded Rectangle 3"/>
                <p:cNvSpPr/>
                <p:nvPr/>
              </p:nvSpPr>
              <p:spPr>
                <a:xfrm>
                  <a:off x="11559578" y="2760400"/>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825" dirty="0"/>
                </a:p>
              </p:txBody>
            </p:sp>
          </p:grpSp>
          <p:pic>
            <p:nvPicPr>
              <p:cNvPr id="78" name="Picture 7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5835" r="53369" b="32071"/>
              <a:stretch/>
            </p:blipFill>
            <p:spPr>
              <a:xfrm>
                <a:off x="9376267" y="3324470"/>
                <a:ext cx="1132612" cy="629587"/>
              </a:xfrm>
              <a:prstGeom prst="rect">
                <a:avLst/>
              </a:prstGeom>
            </p:spPr>
          </p:pic>
          <p:pic>
            <p:nvPicPr>
              <p:cNvPr id="82" name="Picture 81"/>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6928" r="22705" b="57257"/>
              <a:stretch/>
            </p:blipFill>
            <p:spPr>
              <a:xfrm>
                <a:off x="10852939" y="2902268"/>
                <a:ext cx="494676" cy="635118"/>
              </a:xfrm>
              <a:prstGeom prst="rect">
                <a:avLst/>
              </a:prstGeom>
            </p:spPr>
          </p:pic>
        </p:grpSp>
      </p:grpSp>
      <p:sp>
        <p:nvSpPr>
          <p:cNvPr id="2" name="Title 1"/>
          <p:cNvSpPr>
            <a:spLocks noGrp="1"/>
          </p:cNvSpPr>
          <p:nvPr>
            <p:ph type="title"/>
          </p:nvPr>
        </p:nvSpPr>
        <p:spPr>
          <a:xfrm>
            <a:off x="56005" y="912787"/>
            <a:ext cx="6447501" cy="990600"/>
          </a:xfrm>
        </p:spPr>
        <p:txBody>
          <a:bodyPr/>
          <a:lstStyle/>
          <a:p>
            <a:r>
              <a:rPr lang="en-US" dirty="0" smtClean="0"/>
              <a:t>Crossing Over</a:t>
            </a:r>
            <a:endParaRPr lang="en-US" dirty="0"/>
          </a:p>
        </p:txBody>
      </p:sp>
      <p:sp>
        <p:nvSpPr>
          <p:cNvPr id="40" name="TextBox 39"/>
          <p:cNvSpPr txBox="1"/>
          <p:nvPr/>
        </p:nvSpPr>
        <p:spPr>
          <a:xfrm>
            <a:off x="4652625" y="4592478"/>
            <a:ext cx="4206562" cy="1015663"/>
          </a:xfrm>
          <a:prstGeom prst="rect">
            <a:avLst/>
          </a:prstGeom>
          <a:noFill/>
        </p:spPr>
        <p:txBody>
          <a:bodyPr wrap="square" rtlCol="0">
            <a:spAutoFit/>
          </a:bodyPr>
          <a:lstStyle/>
          <a:p>
            <a:r>
              <a:rPr lang="en-US" sz="1500" dirty="0"/>
              <a:t>This is a three dimensional representation of tetrads and crossing over.  Genes can be swapped at any area of the chromosome.  Which genes are swapped is completely random.</a:t>
            </a:r>
          </a:p>
        </p:txBody>
      </p:sp>
      <p:grpSp>
        <p:nvGrpSpPr>
          <p:cNvPr id="66" name="Group 65"/>
          <p:cNvGrpSpPr/>
          <p:nvPr/>
        </p:nvGrpSpPr>
        <p:grpSpPr>
          <a:xfrm>
            <a:off x="5311973" y="2393912"/>
            <a:ext cx="1617062" cy="1520787"/>
            <a:chOff x="11421975" y="2760400"/>
            <a:chExt cx="669571" cy="629707"/>
          </a:xfrm>
          <a:scene3d>
            <a:camera prst="isometricBottomDown"/>
            <a:lightRig rig="threePt" dir="t"/>
          </a:scene3d>
        </p:grpSpPr>
        <p:sp>
          <p:nvSpPr>
            <p:cNvPr id="67" name="Isosceles Triangle 66"/>
            <p:cNvSpPr/>
            <p:nvPr/>
          </p:nvSpPr>
          <p:spPr>
            <a:xfrm rot="16200000">
              <a:off x="11398520" y="2942529"/>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1350"/>
            </a:p>
          </p:txBody>
        </p:sp>
        <p:sp>
          <p:nvSpPr>
            <p:cNvPr id="68" name="Isosceles Triangle 67"/>
            <p:cNvSpPr/>
            <p:nvPr/>
          </p:nvSpPr>
          <p:spPr>
            <a:xfrm rot="5400000">
              <a:off x="11864588" y="2942528"/>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1350"/>
            </a:p>
          </p:txBody>
        </p:sp>
        <p:sp>
          <p:nvSpPr>
            <p:cNvPr id="69" name="Rounded Rectangle 3"/>
            <p:cNvSpPr/>
            <p:nvPr/>
          </p:nvSpPr>
          <p:spPr>
            <a:xfrm rot="21554102" flipH="1">
              <a:off x="11776354" y="2762387"/>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F7D1E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endParaRPr lang="en-US" sz="600" dirty="0">
                <a:solidFill>
                  <a:schemeClr val="tx1"/>
                </a:solidFill>
              </a:endParaRPr>
            </a:p>
          </p:txBody>
        </p:sp>
        <p:sp>
          <p:nvSpPr>
            <p:cNvPr id="70" name="Rounded Rectangle 3"/>
            <p:cNvSpPr/>
            <p:nvPr/>
          </p:nvSpPr>
          <p:spPr>
            <a:xfrm>
              <a:off x="11559578" y="2760400"/>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825" dirty="0"/>
            </a:p>
          </p:txBody>
        </p:sp>
      </p:grpSp>
      <p:grpSp>
        <p:nvGrpSpPr>
          <p:cNvPr id="71" name="Group 70"/>
          <p:cNvGrpSpPr/>
          <p:nvPr/>
        </p:nvGrpSpPr>
        <p:grpSpPr>
          <a:xfrm>
            <a:off x="5224334" y="1157355"/>
            <a:ext cx="1519428" cy="1428967"/>
            <a:chOff x="10028715" y="1720923"/>
            <a:chExt cx="669571" cy="629707"/>
          </a:xfrm>
          <a:scene3d>
            <a:camera prst="isometricBottomDown"/>
            <a:lightRig rig="threePt" dir="t"/>
          </a:scene3d>
        </p:grpSpPr>
        <p:sp>
          <p:nvSpPr>
            <p:cNvPr id="72" name="Isosceles Triangle 71"/>
            <p:cNvSpPr/>
            <p:nvPr/>
          </p:nvSpPr>
          <p:spPr>
            <a:xfrm rot="16200000">
              <a:off x="10005260" y="1903052"/>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1350"/>
            </a:p>
          </p:txBody>
        </p:sp>
        <p:sp>
          <p:nvSpPr>
            <p:cNvPr id="73" name="Isosceles Triangle 72"/>
            <p:cNvSpPr/>
            <p:nvPr/>
          </p:nvSpPr>
          <p:spPr>
            <a:xfrm rot="5400000">
              <a:off x="10471328" y="1903051"/>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1350"/>
            </a:p>
          </p:txBody>
        </p:sp>
        <p:grpSp>
          <p:nvGrpSpPr>
            <p:cNvPr id="74" name="Group 73"/>
            <p:cNvGrpSpPr/>
            <p:nvPr/>
          </p:nvGrpSpPr>
          <p:grpSpPr>
            <a:xfrm>
              <a:off x="10166318" y="1720923"/>
              <a:ext cx="408535" cy="629707"/>
              <a:chOff x="4587256" y="3668595"/>
              <a:chExt cx="965461" cy="1488142"/>
            </a:xfrm>
          </p:grpSpPr>
          <p:sp>
            <p:nvSpPr>
              <p:cNvPr id="75" name="Rounded Rectangle 3"/>
              <p:cNvSpPr/>
              <p:nvPr/>
            </p:nvSpPr>
            <p:spPr>
              <a:xfrm rot="21554102" flipH="1">
                <a:off x="5099546" y="3673291"/>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endParaRPr lang="en-US" sz="600" dirty="0">
                  <a:solidFill>
                    <a:schemeClr val="tx1"/>
                  </a:solidFill>
                </a:endParaRPr>
              </a:p>
            </p:txBody>
          </p:sp>
          <p:sp>
            <p:nvSpPr>
              <p:cNvPr id="76" name="Rounded Rectangle 3"/>
              <p:cNvSpPr/>
              <p:nvPr/>
            </p:nvSpPr>
            <p:spPr>
              <a:xfrm>
                <a:off x="4587256" y="3668595"/>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825" dirty="0"/>
              </a:p>
            </p:txBody>
          </p:sp>
        </p:grpSp>
      </p:grpSp>
      <p:pic>
        <p:nvPicPr>
          <p:cNvPr id="80" name="Picture 79"/>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1885" t="192686" r="-64052" b="-192686"/>
          <a:stretch/>
        </p:blipFill>
        <p:spPr>
          <a:xfrm>
            <a:off x="7095691" y="3501110"/>
            <a:ext cx="954029" cy="1114425"/>
          </a:xfrm>
          <a:prstGeom prst="rect">
            <a:avLst/>
          </a:prstGeom>
        </p:spPr>
      </p:pic>
      <p:grpSp>
        <p:nvGrpSpPr>
          <p:cNvPr id="152" name="Group 151"/>
          <p:cNvGrpSpPr/>
          <p:nvPr/>
        </p:nvGrpSpPr>
        <p:grpSpPr>
          <a:xfrm>
            <a:off x="3233957" y="3216493"/>
            <a:ext cx="1617062" cy="1520787"/>
            <a:chOff x="11421975" y="2760400"/>
            <a:chExt cx="669571" cy="629707"/>
          </a:xfrm>
          <a:scene3d>
            <a:camera prst="isometricBottomDown"/>
            <a:lightRig rig="threePt" dir="t"/>
          </a:scene3d>
        </p:grpSpPr>
        <p:sp>
          <p:nvSpPr>
            <p:cNvPr id="153" name="Isosceles Triangle 152"/>
            <p:cNvSpPr/>
            <p:nvPr/>
          </p:nvSpPr>
          <p:spPr>
            <a:xfrm rot="16200000">
              <a:off x="11398520" y="2942529"/>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1350"/>
            </a:p>
          </p:txBody>
        </p:sp>
        <p:sp>
          <p:nvSpPr>
            <p:cNvPr id="154" name="Isosceles Triangle 153"/>
            <p:cNvSpPr/>
            <p:nvPr/>
          </p:nvSpPr>
          <p:spPr>
            <a:xfrm rot="5400000">
              <a:off x="11864588" y="2942528"/>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1350"/>
            </a:p>
          </p:txBody>
        </p:sp>
        <p:sp>
          <p:nvSpPr>
            <p:cNvPr id="155" name="Rounded Rectangle 3"/>
            <p:cNvSpPr/>
            <p:nvPr/>
          </p:nvSpPr>
          <p:spPr>
            <a:xfrm rot="21554102" flipH="1">
              <a:off x="11776354" y="2762387"/>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F7D1E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endParaRPr lang="en-US" sz="600" dirty="0">
                <a:solidFill>
                  <a:schemeClr val="tx1"/>
                </a:solidFill>
              </a:endParaRPr>
            </a:p>
          </p:txBody>
        </p:sp>
        <p:sp>
          <p:nvSpPr>
            <p:cNvPr id="156" name="Rounded Rectangle 3"/>
            <p:cNvSpPr/>
            <p:nvPr/>
          </p:nvSpPr>
          <p:spPr>
            <a:xfrm>
              <a:off x="11559578" y="2760400"/>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825" dirty="0"/>
            </a:p>
          </p:txBody>
        </p:sp>
      </p:grpSp>
      <p:grpSp>
        <p:nvGrpSpPr>
          <p:cNvPr id="157" name="Group 156"/>
          <p:cNvGrpSpPr/>
          <p:nvPr/>
        </p:nvGrpSpPr>
        <p:grpSpPr>
          <a:xfrm>
            <a:off x="3135076" y="1968691"/>
            <a:ext cx="1519428" cy="1428967"/>
            <a:chOff x="10028715" y="1720923"/>
            <a:chExt cx="669571" cy="629707"/>
          </a:xfrm>
          <a:scene3d>
            <a:camera prst="isometricBottomDown"/>
            <a:lightRig rig="threePt" dir="t"/>
          </a:scene3d>
        </p:grpSpPr>
        <p:sp>
          <p:nvSpPr>
            <p:cNvPr id="158" name="Isosceles Triangle 157"/>
            <p:cNvSpPr/>
            <p:nvPr/>
          </p:nvSpPr>
          <p:spPr>
            <a:xfrm rot="16200000">
              <a:off x="10005260" y="1903052"/>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1350"/>
            </a:p>
          </p:txBody>
        </p:sp>
        <p:sp>
          <p:nvSpPr>
            <p:cNvPr id="159" name="Isosceles Triangle 158"/>
            <p:cNvSpPr/>
            <p:nvPr/>
          </p:nvSpPr>
          <p:spPr>
            <a:xfrm rot="5400000">
              <a:off x="10471328" y="1903051"/>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1350"/>
            </a:p>
          </p:txBody>
        </p:sp>
        <p:grpSp>
          <p:nvGrpSpPr>
            <p:cNvPr id="160" name="Group 159"/>
            <p:cNvGrpSpPr/>
            <p:nvPr/>
          </p:nvGrpSpPr>
          <p:grpSpPr>
            <a:xfrm>
              <a:off x="10166318" y="1720923"/>
              <a:ext cx="408535" cy="629707"/>
              <a:chOff x="4587256" y="3668595"/>
              <a:chExt cx="965461" cy="1488142"/>
            </a:xfrm>
          </p:grpSpPr>
          <p:sp>
            <p:nvSpPr>
              <p:cNvPr id="161" name="Rounded Rectangle 3"/>
              <p:cNvSpPr/>
              <p:nvPr/>
            </p:nvSpPr>
            <p:spPr>
              <a:xfrm rot="21554102" flipH="1">
                <a:off x="5099546" y="3673291"/>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endParaRPr lang="en-US" sz="600" dirty="0">
                  <a:solidFill>
                    <a:schemeClr val="tx1"/>
                  </a:solidFill>
                </a:endParaRPr>
              </a:p>
            </p:txBody>
          </p:sp>
          <p:sp>
            <p:nvSpPr>
              <p:cNvPr id="162" name="Rounded Rectangle 3"/>
              <p:cNvSpPr/>
              <p:nvPr/>
            </p:nvSpPr>
            <p:spPr>
              <a:xfrm>
                <a:off x="4587256" y="3668595"/>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825" dirty="0"/>
              </a:p>
            </p:txBody>
          </p:sp>
        </p:grpSp>
      </p:grpSp>
      <p:grpSp>
        <p:nvGrpSpPr>
          <p:cNvPr id="163" name="Group 162"/>
          <p:cNvGrpSpPr/>
          <p:nvPr/>
        </p:nvGrpSpPr>
        <p:grpSpPr>
          <a:xfrm>
            <a:off x="1044080" y="3990698"/>
            <a:ext cx="1617062" cy="1520787"/>
            <a:chOff x="11421975" y="2760400"/>
            <a:chExt cx="669571" cy="629707"/>
          </a:xfrm>
          <a:scene3d>
            <a:camera prst="isometricBottomDown"/>
            <a:lightRig rig="threePt" dir="t"/>
          </a:scene3d>
        </p:grpSpPr>
        <p:sp>
          <p:nvSpPr>
            <p:cNvPr id="164" name="Isosceles Triangle 163"/>
            <p:cNvSpPr/>
            <p:nvPr/>
          </p:nvSpPr>
          <p:spPr>
            <a:xfrm rot="16200000">
              <a:off x="11398520" y="2942529"/>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1350"/>
            </a:p>
          </p:txBody>
        </p:sp>
        <p:sp>
          <p:nvSpPr>
            <p:cNvPr id="165" name="Isosceles Triangle 164"/>
            <p:cNvSpPr/>
            <p:nvPr/>
          </p:nvSpPr>
          <p:spPr>
            <a:xfrm rot="5400000">
              <a:off x="11864588" y="2942528"/>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1350"/>
            </a:p>
          </p:txBody>
        </p:sp>
        <p:sp>
          <p:nvSpPr>
            <p:cNvPr id="166" name="Rounded Rectangle 3"/>
            <p:cNvSpPr/>
            <p:nvPr/>
          </p:nvSpPr>
          <p:spPr>
            <a:xfrm rot="21554102" flipH="1">
              <a:off x="11776354" y="2762387"/>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F7D1EC"/>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endParaRPr lang="en-US" sz="600" dirty="0">
                <a:solidFill>
                  <a:schemeClr val="tx1"/>
                </a:solidFill>
              </a:endParaRPr>
            </a:p>
          </p:txBody>
        </p:sp>
        <p:sp>
          <p:nvSpPr>
            <p:cNvPr id="167" name="Rounded Rectangle 3"/>
            <p:cNvSpPr/>
            <p:nvPr/>
          </p:nvSpPr>
          <p:spPr>
            <a:xfrm>
              <a:off x="11559578" y="2760400"/>
              <a:ext cx="191759" cy="627720"/>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825" dirty="0"/>
            </a:p>
          </p:txBody>
        </p:sp>
      </p:grpSp>
      <p:grpSp>
        <p:nvGrpSpPr>
          <p:cNvPr id="168" name="Group 167"/>
          <p:cNvGrpSpPr/>
          <p:nvPr/>
        </p:nvGrpSpPr>
        <p:grpSpPr>
          <a:xfrm>
            <a:off x="945199" y="2742897"/>
            <a:ext cx="1519428" cy="1428967"/>
            <a:chOff x="10028715" y="1720923"/>
            <a:chExt cx="669571" cy="629707"/>
          </a:xfrm>
          <a:scene3d>
            <a:camera prst="isometricBottomDown"/>
            <a:lightRig rig="threePt" dir="t"/>
          </a:scene3d>
        </p:grpSpPr>
        <p:sp>
          <p:nvSpPr>
            <p:cNvPr id="169" name="Isosceles Triangle 168"/>
            <p:cNvSpPr/>
            <p:nvPr/>
          </p:nvSpPr>
          <p:spPr>
            <a:xfrm rot="16200000">
              <a:off x="10005260" y="1903052"/>
              <a:ext cx="250412" cy="20350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1350"/>
            </a:p>
          </p:txBody>
        </p:sp>
        <p:sp>
          <p:nvSpPr>
            <p:cNvPr id="170" name="Isosceles Triangle 169"/>
            <p:cNvSpPr/>
            <p:nvPr/>
          </p:nvSpPr>
          <p:spPr>
            <a:xfrm rot="5400000">
              <a:off x="10471328" y="1903051"/>
              <a:ext cx="250413" cy="2035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1350"/>
            </a:p>
          </p:txBody>
        </p:sp>
        <p:grpSp>
          <p:nvGrpSpPr>
            <p:cNvPr id="171" name="Group 170"/>
            <p:cNvGrpSpPr/>
            <p:nvPr/>
          </p:nvGrpSpPr>
          <p:grpSpPr>
            <a:xfrm>
              <a:off x="10166318" y="1720923"/>
              <a:ext cx="408535" cy="629707"/>
              <a:chOff x="4587256" y="3668595"/>
              <a:chExt cx="965461" cy="1488142"/>
            </a:xfrm>
          </p:grpSpPr>
          <p:sp>
            <p:nvSpPr>
              <p:cNvPr id="172" name="Rounded Rectangle 3"/>
              <p:cNvSpPr/>
              <p:nvPr/>
            </p:nvSpPr>
            <p:spPr>
              <a:xfrm rot="21554102" flipH="1">
                <a:off x="5099546" y="3673291"/>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endParaRPr lang="en-US" sz="600" dirty="0">
                  <a:solidFill>
                    <a:schemeClr val="tx1"/>
                  </a:solidFill>
                </a:endParaRPr>
              </a:p>
            </p:txBody>
          </p:sp>
          <p:sp>
            <p:nvSpPr>
              <p:cNvPr id="173" name="Rounded Rectangle 3"/>
              <p:cNvSpPr/>
              <p:nvPr/>
            </p:nvSpPr>
            <p:spPr>
              <a:xfrm>
                <a:off x="4587256" y="3668595"/>
                <a:ext cx="453171" cy="148344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57150" h="38100" prst="artDeco"/>
                </a:sp3d>
              </a:bodyPr>
              <a:lstStyle/>
              <a:p>
                <a:pPr algn="ctr"/>
                <a:endParaRPr lang="en-US" sz="825" dirty="0"/>
              </a:p>
            </p:txBody>
          </p:sp>
        </p:grpSp>
      </p:grpSp>
    </p:spTree>
    <p:extLst>
      <p:ext uri="{BB962C8B-B14F-4D97-AF65-F5344CB8AC3E}">
        <p14:creationId xmlns:p14="http://schemas.microsoft.com/office/powerpoint/2010/main" val="255379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2048 3.33333E-6 L 0.01337 0.18588 " pathEditMode="relative" rAng="0" ptsTypes="AA">
                                      <p:cBhvr>
                                        <p:cTn id="6" dur="2000" fill="hold"/>
                                        <p:tgtEl>
                                          <p:spTgt spid="168"/>
                                        </p:tgtEl>
                                        <p:attrNameLst>
                                          <p:attrName>ppt_x</p:attrName>
                                          <p:attrName>ppt_y</p:attrName>
                                        </p:attrNameLst>
                                      </p:cBhvr>
                                      <p:rCtr x="-365" y="928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2048 -3.7037E-6 L 0.01805 0.1801 " pathEditMode="relative" rAng="0" ptsTypes="AA">
                                      <p:cBhvr>
                                        <p:cTn id="10" dur="2000" fill="hold"/>
                                        <p:tgtEl>
                                          <p:spTgt spid="157"/>
                                        </p:tgtEl>
                                        <p:attrNameLst>
                                          <p:attrName>ppt_x</p:attrName>
                                          <p:attrName>ppt_y</p:attrName>
                                        </p:attrNameLst>
                                      </p:cBhvr>
                                      <p:rCtr x="-122" y="900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02049 3.33333E-6 L 0.01545 0.18727 " pathEditMode="relative" rAng="0" ptsTypes="AA">
                                      <p:cBhvr>
                                        <p:cTn id="14" dur="2000" fill="hold"/>
                                        <p:tgtEl>
                                          <p:spTgt spid="71"/>
                                        </p:tgtEl>
                                        <p:attrNameLst>
                                          <p:attrName>ppt_x</p:attrName>
                                          <p:attrName>ppt_y</p:attrName>
                                        </p:attrNameLst>
                                      </p:cBhvr>
                                      <p:rCtr x="-260" y="9352"/>
                                    </p:animMotion>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500"/>
                                        <p:tgtEl>
                                          <p:spTgt spid="71"/>
                                        </p:tgtEl>
                                      </p:cBhvr>
                                    </p:animEffect>
                                    <p:set>
                                      <p:cBhvr>
                                        <p:cTn id="19" dur="1" fill="hold">
                                          <p:stCondLst>
                                            <p:cond delay="1499"/>
                                          </p:stCondLst>
                                        </p:cTn>
                                        <p:tgtEl>
                                          <p:spTgt spid="7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1500"/>
                                        <p:tgtEl>
                                          <p:spTgt spid="66"/>
                                        </p:tgtEl>
                                      </p:cBhvr>
                                    </p:animEffect>
                                    <p:set>
                                      <p:cBhvr>
                                        <p:cTn id="22" dur="1" fill="hold">
                                          <p:stCondLst>
                                            <p:cond delay="1499"/>
                                          </p:stCondLst>
                                        </p:cTn>
                                        <p:tgtEl>
                                          <p:spTgt spid="6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1500"/>
                                        <p:tgtEl>
                                          <p:spTgt spid="157"/>
                                        </p:tgtEl>
                                      </p:cBhvr>
                                    </p:animEffect>
                                    <p:set>
                                      <p:cBhvr>
                                        <p:cTn id="25" dur="1" fill="hold">
                                          <p:stCondLst>
                                            <p:cond delay="1499"/>
                                          </p:stCondLst>
                                        </p:cTn>
                                        <p:tgtEl>
                                          <p:spTgt spid="157"/>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500"/>
                                        <p:tgtEl>
                                          <p:spTgt spid="152"/>
                                        </p:tgtEl>
                                      </p:cBhvr>
                                    </p:animEffect>
                                    <p:set>
                                      <p:cBhvr>
                                        <p:cTn id="28" dur="1" fill="hold">
                                          <p:stCondLst>
                                            <p:cond delay="1499"/>
                                          </p:stCondLst>
                                        </p:cTn>
                                        <p:tgtEl>
                                          <p:spTgt spid="15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1500"/>
                                        <p:tgtEl>
                                          <p:spTgt spid="168"/>
                                        </p:tgtEl>
                                      </p:cBhvr>
                                    </p:animEffect>
                                    <p:set>
                                      <p:cBhvr>
                                        <p:cTn id="31" dur="1" fill="hold">
                                          <p:stCondLst>
                                            <p:cond delay="1499"/>
                                          </p:stCondLst>
                                        </p:cTn>
                                        <p:tgtEl>
                                          <p:spTgt spid="168"/>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500"/>
                                        <p:tgtEl>
                                          <p:spTgt spid="163"/>
                                        </p:tgtEl>
                                      </p:cBhvr>
                                    </p:animEffect>
                                    <p:set>
                                      <p:cBhvr>
                                        <p:cTn id="34" dur="1" fill="hold">
                                          <p:stCondLst>
                                            <p:cond delay="1499"/>
                                          </p:stCondLst>
                                        </p:cTn>
                                        <p:tgtEl>
                                          <p:spTgt spid="16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1500"/>
                                        <p:tgtEl>
                                          <p:spTgt spid="157"/>
                                        </p:tgtEl>
                                      </p:cBhvr>
                                    </p:animEffect>
                                    <p:set>
                                      <p:cBhvr>
                                        <p:cTn id="37" dur="1" fill="hold">
                                          <p:stCondLst>
                                            <p:cond delay="1499"/>
                                          </p:stCondLst>
                                        </p:cTn>
                                        <p:tgtEl>
                                          <p:spTgt spid="15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1500"/>
                                        <p:tgtEl>
                                          <p:spTgt spid="152"/>
                                        </p:tgtEl>
                                      </p:cBhvr>
                                    </p:animEffect>
                                    <p:set>
                                      <p:cBhvr>
                                        <p:cTn id="40" dur="1" fill="hold">
                                          <p:stCondLst>
                                            <p:cond delay="1499"/>
                                          </p:stCondLst>
                                        </p:cTn>
                                        <p:tgtEl>
                                          <p:spTgt spid="152"/>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1500"/>
                                        <p:tgtEl>
                                          <p:spTgt spid="168"/>
                                        </p:tgtEl>
                                      </p:cBhvr>
                                    </p:animEffect>
                                    <p:set>
                                      <p:cBhvr>
                                        <p:cTn id="43" dur="1" fill="hold">
                                          <p:stCondLst>
                                            <p:cond delay="1499"/>
                                          </p:stCondLst>
                                        </p:cTn>
                                        <p:tgtEl>
                                          <p:spTgt spid="168"/>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1500"/>
                                        <p:tgtEl>
                                          <p:spTgt spid="163"/>
                                        </p:tgtEl>
                                      </p:cBhvr>
                                    </p:animEffect>
                                    <p:set>
                                      <p:cBhvr>
                                        <p:cTn id="46" dur="1" fill="hold">
                                          <p:stCondLst>
                                            <p:cond delay="1499"/>
                                          </p:stCondLst>
                                        </p:cTn>
                                        <p:tgtEl>
                                          <p:spTgt spid="163"/>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134"/>
                                        </p:tgtEl>
                                        <p:attrNameLst>
                                          <p:attrName>style.visibility</p:attrName>
                                        </p:attrNameLst>
                                      </p:cBhvr>
                                      <p:to>
                                        <p:strVal val="visible"/>
                                      </p:to>
                                    </p:set>
                                    <p:animEffect transition="in" filter="fade">
                                      <p:cBhvr>
                                        <p:cTn id="49" dur="1500"/>
                                        <p:tgtEl>
                                          <p:spTgt spid="134"/>
                                        </p:tgtEl>
                                      </p:cBhvr>
                                    </p:animEffect>
                                  </p:childTnLst>
                                </p:cTn>
                              </p:par>
                              <p:par>
                                <p:cTn id="50" presetID="10" presetClass="entr" presetSubtype="0" fill="hold" nodeType="withEffect">
                                  <p:stCondLst>
                                    <p:cond delay="0"/>
                                  </p:stCondLst>
                                  <p:childTnLst>
                                    <p:set>
                                      <p:cBhvr>
                                        <p:cTn id="51" dur="1" fill="hold">
                                          <p:stCondLst>
                                            <p:cond delay="0"/>
                                          </p:stCondLst>
                                        </p:cTn>
                                        <p:tgtEl>
                                          <p:spTgt spid="98"/>
                                        </p:tgtEl>
                                        <p:attrNameLst>
                                          <p:attrName>style.visibility</p:attrName>
                                        </p:attrNameLst>
                                      </p:cBhvr>
                                      <p:to>
                                        <p:strVal val="visible"/>
                                      </p:to>
                                    </p:set>
                                    <p:animEffect transition="in" filter="fade">
                                      <p:cBhvr>
                                        <p:cTn id="52" dur="1500"/>
                                        <p:tgtEl>
                                          <p:spTgt spid="98"/>
                                        </p:tgtEl>
                                      </p:cBhvr>
                                    </p:animEffect>
                                  </p:childTnLst>
                                </p:cTn>
                              </p:par>
                              <p:par>
                                <p:cTn id="53" presetID="10" presetClass="entr" presetSubtype="0" fill="hold" nodeType="with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fade">
                                      <p:cBhvr>
                                        <p:cTn id="55" dur="1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Crossing Over Video</a:t>
            </a:r>
            <a:endParaRPr lang="en-US" dirty="0"/>
          </a:p>
        </p:txBody>
      </p:sp>
      <p:pic>
        <p:nvPicPr>
          <p:cNvPr id="5" name="vA8aMpHwYh0"/>
          <p:cNvPicPr>
            <a:picLocks noGrp="1" noRot="1" noChangeAspect="1"/>
          </p:cNvPicPr>
          <p:nvPr>
            <p:ph idx="1"/>
            <a:videoFile r:link="rId1"/>
          </p:nvPr>
        </p:nvPicPr>
        <p:blipFill>
          <a:blip r:embed="rId3"/>
          <a:stretch>
            <a:fillRect/>
          </a:stretch>
        </p:blipFill>
        <p:spPr>
          <a:xfrm>
            <a:off x="822960" y="1937857"/>
            <a:ext cx="7473659" cy="4203933"/>
          </a:xfrm>
          <a:prstGeom prst="rect">
            <a:avLst/>
          </a:prstGeom>
        </p:spPr>
      </p:pic>
    </p:spTree>
    <p:extLst>
      <p:ext uri="{BB962C8B-B14F-4D97-AF65-F5344CB8AC3E}">
        <p14:creationId xmlns:p14="http://schemas.microsoft.com/office/powerpoint/2010/main" val="4223787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p:cNvSpPr/>
          <p:nvPr/>
        </p:nvSpPr>
        <p:spPr>
          <a:xfrm>
            <a:off x="272435" y="4408084"/>
            <a:ext cx="2203554" cy="139004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Oval 3"/>
          <p:cNvSpPr/>
          <p:nvPr/>
        </p:nvSpPr>
        <p:spPr>
          <a:xfrm>
            <a:off x="2442562" y="962670"/>
            <a:ext cx="4686300" cy="4400550"/>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p:cNvSpPr/>
          <p:nvPr/>
        </p:nvSpPr>
        <p:spPr>
          <a:xfrm>
            <a:off x="4256331" y="1475904"/>
            <a:ext cx="2008415" cy="1874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4" name="TextBox 63"/>
          <p:cNvSpPr txBox="1"/>
          <p:nvPr/>
        </p:nvSpPr>
        <p:spPr>
          <a:xfrm>
            <a:off x="157606" y="1120784"/>
            <a:ext cx="2256020" cy="646331"/>
          </a:xfrm>
          <a:prstGeom prst="rect">
            <a:avLst/>
          </a:prstGeom>
          <a:noFill/>
        </p:spPr>
        <p:txBody>
          <a:bodyPr wrap="square" rtlCol="0">
            <a:spAutoFit/>
          </a:bodyPr>
          <a:lstStyle/>
          <a:p>
            <a:r>
              <a:rPr lang="en-US" dirty="0"/>
              <a:t>4. The nuclear envelope dissolves</a:t>
            </a:r>
          </a:p>
        </p:txBody>
      </p:sp>
      <p:pic>
        <p:nvPicPr>
          <p:cNvPr id="63" name="Picture 6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752" y="3020922"/>
            <a:ext cx="390161" cy="349938"/>
          </a:xfrm>
          <a:prstGeom prst="rect">
            <a:avLst/>
          </a:prstGeom>
        </p:spPr>
      </p:pic>
      <p:pic>
        <p:nvPicPr>
          <p:cNvPr id="69" name="Picture 6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367948">
            <a:off x="6671731" y="3105440"/>
            <a:ext cx="390161" cy="349938"/>
          </a:xfrm>
          <a:prstGeom prst="rect">
            <a:avLst/>
          </a:prstGeom>
        </p:spPr>
      </p:pic>
      <p:sp>
        <p:nvSpPr>
          <p:cNvPr id="98" name="TextBox 97"/>
          <p:cNvSpPr txBox="1"/>
          <p:nvPr/>
        </p:nvSpPr>
        <p:spPr>
          <a:xfrm>
            <a:off x="535095" y="4478302"/>
            <a:ext cx="1943100" cy="507831"/>
          </a:xfrm>
          <a:prstGeom prst="rect">
            <a:avLst/>
          </a:prstGeom>
          <a:noFill/>
        </p:spPr>
        <p:txBody>
          <a:bodyPr wrap="square" rtlCol="0">
            <a:spAutoFit/>
          </a:bodyPr>
          <a:lstStyle/>
          <a:p>
            <a:r>
              <a:rPr lang="en-US" sz="2700" dirty="0"/>
              <a:t>M Phase</a:t>
            </a:r>
          </a:p>
        </p:txBody>
      </p:sp>
      <p:sp>
        <p:nvSpPr>
          <p:cNvPr id="99" name="TextBox 98"/>
          <p:cNvSpPr txBox="1"/>
          <p:nvPr/>
        </p:nvSpPr>
        <p:spPr>
          <a:xfrm>
            <a:off x="1176795" y="5146304"/>
            <a:ext cx="1943100" cy="369332"/>
          </a:xfrm>
          <a:prstGeom prst="rect">
            <a:avLst/>
          </a:prstGeom>
          <a:noFill/>
        </p:spPr>
        <p:txBody>
          <a:bodyPr wrap="square" rtlCol="0">
            <a:spAutoFit/>
          </a:bodyPr>
          <a:lstStyle/>
          <a:p>
            <a:r>
              <a:rPr lang="en-US" dirty="0"/>
              <a:t>Prophase 1</a:t>
            </a:r>
          </a:p>
        </p:txBody>
      </p:sp>
      <p:sp>
        <p:nvSpPr>
          <p:cNvPr id="100" name="TextBox 99"/>
          <p:cNvSpPr txBox="1"/>
          <p:nvPr/>
        </p:nvSpPr>
        <p:spPr>
          <a:xfrm>
            <a:off x="783783" y="4874091"/>
            <a:ext cx="1943100" cy="369332"/>
          </a:xfrm>
          <a:prstGeom prst="rect">
            <a:avLst/>
          </a:prstGeom>
          <a:noFill/>
        </p:spPr>
        <p:txBody>
          <a:bodyPr wrap="square" rtlCol="0">
            <a:spAutoFit/>
          </a:bodyPr>
          <a:lstStyle/>
          <a:p>
            <a:r>
              <a:rPr lang="en-US" dirty="0"/>
              <a:t>Meiosis</a:t>
            </a:r>
          </a:p>
        </p:txBody>
      </p:sp>
      <p:grpSp>
        <p:nvGrpSpPr>
          <p:cNvPr id="13" name="Group 12"/>
          <p:cNvGrpSpPr/>
          <p:nvPr/>
        </p:nvGrpSpPr>
        <p:grpSpPr>
          <a:xfrm>
            <a:off x="5603221" y="1898963"/>
            <a:ext cx="536736" cy="541921"/>
            <a:chOff x="5469162" y="1697645"/>
            <a:chExt cx="536736" cy="541921"/>
          </a:xfrm>
        </p:grpSpPr>
        <p:grpSp>
          <p:nvGrpSpPr>
            <p:cNvPr id="6" name="Group 5"/>
            <p:cNvGrpSpPr/>
            <p:nvPr/>
          </p:nvGrpSpPr>
          <p:grpSpPr>
            <a:xfrm>
              <a:off x="5469162" y="1697645"/>
              <a:ext cx="276461" cy="541921"/>
              <a:chOff x="1964802" y="3515057"/>
              <a:chExt cx="368614" cy="722561"/>
            </a:xfrm>
          </p:grpSpPr>
          <p:sp>
            <p:nvSpPr>
              <p:cNvPr id="55" name="Isosceles Triangle 54"/>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60" name="Picture 59"/>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nvGrpSpPr>
            <p:cNvPr id="124" name="Group 123"/>
            <p:cNvGrpSpPr/>
            <p:nvPr/>
          </p:nvGrpSpPr>
          <p:grpSpPr>
            <a:xfrm>
              <a:off x="5733472" y="1701290"/>
              <a:ext cx="272426" cy="521486"/>
              <a:chOff x="2972738" y="3939341"/>
              <a:chExt cx="363234" cy="695314"/>
            </a:xfrm>
          </p:grpSpPr>
          <p:sp>
            <p:nvSpPr>
              <p:cNvPr id="130" name="Isosceles Triangle 129"/>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1"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grpSp>
        <p:nvGrpSpPr>
          <p:cNvPr id="9" name="Group 8"/>
          <p:cNvGrpSpPr/>
          <p:nvPr/>
        </p:nvGrpSpPr>
        <p:grpSpPr>
          <a:xfrm>
            <a:off x="4583753" y="1757846"/>
            <a:ext cx="539078" cy="551285"/>
            <a:chOff x="5044603" y="1521192"/>
            <a:chExt cx="539078" cy="551285"/>
          </a:xfrm>
        </p:grpSpPr>
        <p:grpSp>
          <p:nvGrpSpPr>
            <p:cNvPr id="2" name="Group 1"/>
            <p:cNvGrpSpPr/>
            <p:nvPr/>
          </p:nvGrpSpPr>
          <p:grpSpPr>
            <a:xfrm>
              <a:off x="5311255" y="1521192"/>
              <a:ext cx="272426" cy="521486"/>
              <a:chOff x="2972738" y="3939341"/>
              <a:chExt cx="363234" cy="695314"/>
            </a:xfrm>
          </p:grpSpPr>
          <p:sp>
            <p:nvSpPr>
              <p:cNvPr id="56" name="Isosceles Triangle 55"/>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nvGrpSpPr>
            <p:cNvPr id="136" name="Group 135"/>
            <p:cNvGrpSpPr/>
            <p:nvPr/>
          </p:nvGrpSpPr>
          <p:grpSpPr>
            <a:xfrm>
              <a:off x="5044603" y="1530556"/>
              <a:ext cx="276461" cy="541921"/>
              <a:chOff x="1964802" y="3515057"/>
              <a:chExt cx="368614" cy="722561"/>
            </a:xfrm>
          </p:grpSpPr>
          <p:sp>
            <p:nvSpPr>
              <p:cNvPr id="137" name="Isosceles Triangle 136"/>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139" name="Picture 138"/>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grpSp>
        <p:nvGrpSpPr>
          <p:cNvPr id="12" name="Group 11"/>
          <p:cNvGrpSpPr/>
          <p:nvPr/>
        </p:nvGrpSpPr>
        <p:grpSpPr>
          <a:xfrm>
            <a:off x="5090029" y="2146593"/>
            <a:ext cx="530324" cy="564039"/>
            <a:chOff x="5090029" y="2146593"/>
            <a:chExt cx="530324" cy="564039"/>
          </a:xfrm>
        </p:grpSpPr>
        <p:grpSp>
          <p:nvGrpSpPr>
            <p:cNvPr id="117" name="Group 116"/>
            <p:cNvGrpSpPr/>
            <p:nvPr/>
          </p:nvGrpSpPr>
          <p:grpSpPr>
            <a:xfrm>
              <a:off x="5347927" y="2146593"/>
              <a:ext cx="272426" cy="521486"/>
              <a:chOff x="2972738" y="3939341"/>
              <a:chExt cx="363234" cy="695314"/>
            </a:xfrm>
          </p:grpSpPr>
          <p:sp>
            <p:nvSpPr>
              <p:cNvPr id="118" name="Isosceles Triangle 117"/>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nvGrpSpPr>
            <p:cNvPr id="140" name="Group 139"/>
            <p:cNvGrpSpPr/>
            <p:nvPr/>
          </p:nvGrpSpPr>
          <p:grpSpPr>
            <a:xfrm>
              <a:off x="5090029" y="2168711"/>
              <a:ext cx="276461" cy="541921"/>
              <a:chOff x="1964802" y="3515057"/>
              <a:chExt cx="368614" cy="722561"/>
            </a:xfrm>
          </p:grpSpPr>
          <p:sp>
            <p:nvSpPr>
              <p:cNvPr id="141" name="Isosceles Triangle 140"/>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2"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143" name="Picture 142"/>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grpSp>
        <p:nvGrpSpPr>
          <p:cNvPr id="11" name="Group 10"/>
          <p:cNvGrpSpPr/>
          <p:nvPr/>
        </p:nvGrpSpPr>
        <p:grpSpPr>
          <a:xfrm>
            <a:off x="4504064" y="1757601"/>
            <a:ext cx="536037" cy="539496"/>
            <a:chOff x="4504064" y="1757601"/>
            <a:chExt cx="536037" cy="539496"/>
          </a:xfrm>
        </p:grpSpPr>
        <p:grpSp>
          <p:nvGrpSpPr>
            <p:cNvPr id="8" name="Group 7"/>
            <p:cNvGrpSpPr/>
            <p:nvPr/>
          </p:nvGrpSpPr>
          <p:grpSpPr>
            <a:xfrm>
              <a:off x="4504064" y="1762957"/>
              <a:ext cx="281648" cy="516147"/>
              <a:chOff x="768643" y="2932814"/>
              <a:chExt cx="375531" cy="688196"/>
            </a:xfrm>
          </p:grpSpPr>
          <p:sp>
            <p:nvSpPr>
              <p:cNvPr id="49" name="Isosceles Triangle 48"/>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10" name="Picture 9"/>
            <p:cNvPicPr>
              <a:picLocks noChangeAspect="1"/>
            </p:cNvPicPr>
            <p:nvPr/>
          </p:nvPicPr>
          <p:blipFill>
            <a:blip r:embed="rId5">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4788641" y="1757601"/>
              <a:ext cx="251460" cy="539496"/>
            </a:xfrm>
            <a:prstGeom prst="rect">
              <a:avLst/>
            </a:prstGeom>
          </p:spPr>
        </p:pic>
      </p:grpSp>
      <p:grpSp>
        <p:nvGrpSpPr>
          <p:cNvPr id="14" name="Group 13"/>
          <p:cNvGrpSpPr/>
          <p:nvPr/>
        </p:nvGrpSpPr>
        <p:grpSpPr>
          <a:xfrm>
            <a:off x="5586512" y="1898963"/>
            <a:ext cx="534244" cy="539496"/>
            <a:chOff x="4487212" y="2578219"/>
            <a:chExt cx="534244" cy="539496"/>
          </a:xfrm>
        </p:grpSpPr>
        <p:grpSp>
          <p:nvGrpSpPr>
            <p:cNvPr id="83" name="Group 82"/>
            <p:cNvGrpSpPr/>
            <p:nvPr/>
          </p:nvGrpSpPr>
          <p:grpSpPr>
            <a:xfrm>
              <a:off x="4487212" y="2578219"/>
              <a:ext cx="281648" cy="516147"/>
              <a:chOff x="768643" y="2932814"/>
              <a:chExt cx="375531" cy="688196"/>
            </a:xfrm>
          </p:grpSpPr>
          <p:sp>
            <p:nvSpPr>
              <p:cNvPr id="86" name="Isosceles Triangle 85"/>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148" name="Picture 147"/>
            <p:cNvPicPr>
              <a:picLocks noChangeAspect="1"/>
            </p:cNvPicPr>
            <p:nvPr/>
          </p:nvPicPr>
          <p:blipFill>
            <a:blip r:embed="rId5">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4769996" y="2578219"/>
              <a:ext cx="251460" cy="539496"/>
            </a:xfrm>
            <a:prstGeom prst="rect">
              <a:avLst/>
            </a:prstGeom>
          </p:spPr>
        </p:pic>
      </p:grpSp>
      <p:grpSp>
        <p:nvGrpSpPr>
          <p:cNvPr id="15" name="Group 14"/>
          <p:cNvGrpSpPr/>
          <p:nvPr/>
        </p:nvGrpSpPr>
        <p:grpSpPr>
          <a:xfrm>
            <a:off x="5078785" y="2171136"/>
            <a:ext cx="521487" cy="539496"/>
            <a:chOff x="5389491" y="2714535"/>
            <a:chExt cx="521487" cy="539496"/>
          </a:xfrm>
        </p:grpSpPr>
        <p:grpSp>
          <p:nvGrpSpPr>
            <p:cNvPr id="72" name="Group 71"/>
            <p:cNvGrpSpPr/>
            <p:nvPr/>
          </p:nvGrpSpPr>
          <p:grpSpPr>
            <a:xfrm>
              <a:off x="5389491" y="2718894"/>
              <a:ext cx="281648" cy="516147"/>
              <a:chOff x="768643" y="2932814"/>
              <a:chExt cx="375531" cy="688196"/>
            </a:xfrm>
          </p:grpSpPr>
          <p:sp>
            <p:nvSpPr>
              <p:cNvPr id="74" name="Isosceles Triangle 73"/>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149" name="Picture 148"/>
            <p:cNvPicPr>
              <a:picLocks noChangeAspect="1"/>
            </p:cNvPicPr>
            <p:nvPr/>
          </p:nvPicPr>
          <p:blipFill>
            <a:blip r:embed="rId5">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5659518" y="2714535"/>
              <a:ext cx="251460" cy="539496"/>
            </a:xfrm>
            <a:prstGeom prst="rect">
              <a:avLst/>
            </a:prstGeom>
          </p:spPr>
        </p:pic>
      </p:grpSp>
    </p:spTree>
    <p:extLst>
      <p:ext uri="{BB962C8B-B14F-4D97-AF65-F5344CB8AC3E}">
        <p14:creationId xmlns:p14="http://schemas.microsoft.com/office/powerpoint/2010/main" val="273979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3000"/>
                                        <p:tgtEl>
                                          <p:spTgt spid="5"/>
                                        </p:tgtEl>
                                      </p:cBhvr>
                                    </p:animEffect>
                                    <p:set>
                                      <p:cBhvr>
                                        <p:cTn id="7" dur="1" fill="hold">
                                          <p:stCondLst>
                                            <p:cond delay="2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p:cNvSpPr/>
          <p:nvPr/>
        </p:nvSpPr>
        <p:spPr>
          <a:xfrm>
            <a:off x="150827" y="4363284"/>
            <a:ext cx="9034818" cy="139004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TextBox 63"/>
          <p:cNvSpPr txBox="1"/>
          <p:nvPr/>
        </p:nvSpPr>
        <p:spPr>
          <a:xfrm>
            <a:off x="1781830" y="4481269"/>
            <a:ext cx="5672008" cy="646331"/>
          </a:xfrm>
          <a:prstGeom prst="rect">
            <a:avLst/>
          </a:prstGeom>
          <a:noFill/>
        </p:spPr>
        <p:txBody>
          <a:bodyPr wrap="square" rtlCol="0">
            <a:spAutoFit/>
          </a:bodyPr>
          <a:lstStyle/>
          <a:p>
            <a:pPr marL="257175" indent="-257175">
              <a:buFont typeface="+mj-lt"/>
              <a:buAutoNum type="arabicPeriod"/>
            </a:pPr>
            <a:r>
              <a:rPr lang="en-US" dirty="0" smtClean="0"/>
              <a:t>Tetrads line up along the center of the cell</a:t>
            </a:r>
            <a:endParaRPr lang="en-US" dirty="0"/>
          </a:p>
          <a:p>
            <a:pPr marL="257175" indent="-257175">
              <a:buFont typeface="+mj-lt"/>
              <a:buAutoNum type="arabicPeriod"/>
            </a:pPr>
            <a:endParaRPr lang="en-US" dirty="0"/>
          </a:p>
        </p:txBody>
      </p:sp>
      <p:sp>
        <p:nvSpPr>
          <p:cNvPr id="99" name="TextBox 98"/>
          <p:cNvSpPr txBox="1"/>
          <p:nvPr/>
        </p:nvSpPr>
        <p:spPr>
          <a:xfrm>
            <a:off x="329846" y="4363284"/>
            <a:ext cx="1451984" cy="369332"/>
          </a:xfrm>
          <a:prstGeom prst="rect">
            <a:avLst/>
          </a:prstGeom>
          <a:noFill/>
        </p:spPr>
        <p:txBody>
          <a:bodyPr wrap="square" rtlCol="0">
            <a:spAutoFit/>
          </a:bodyPr>
          <a:lstStyle/>
          <a:p>
            <a:r>
              <a:rPr lang="en-US" dirty="0" smtClean="0"/>
              <a:t>Metaphase I</a:t>
            </a:r>
            <a:endParaRPr lang="en-US" dirty="0"/>
          </a:p>
        </p:txBody>
      </p:sp>
      <p:sp>
        <p:nvSpPr>
          <p:cNvPr id="4" name="Oval 3"/>
          <p:cNvSpPr/>
          <p:nvPr/>
        </p:nvSpPr>
        <p:spPr>
          <a:xfrm>
            <a:off x="2112627" y="4102"/>
            <a:ext cx="4686300" cy="4400550"/>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3" name="Picture 6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75417" y="2275450"/>
            <a:ext cx="390161" cy="349938"/>
          </a:xfrm>
          <a:prstGeom prst="rect">
            <a:avLst/>
          </a:prstGeom>
        </p:spPr>
      </p:pic>
      <p:pic>
        <p:nvPicPr>
          <p:cNvPr id="69" name="Picture 6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367948">
            <a:off x="6349851" y="2254560"/>
            <a:ext cx="390161" cy="349938"/>
          </a:xfrm>
          <a:prstGeom prst="rect">
            <a:avLst/>
          </a:prstGeom>
        </p:spPr>
      </p:pic>
      <p:grpSp>
        <p:nvGrpSpPr>
          <p:cNvPr id="14" name="Group 13"/>
          <p:cNvGrpSpPr/>
          <p:nvPr/>
        </p:nvGrpSpPr>
        <p:grpSpPr>
          <a:xfrm>
            <a:off x="4016605" y="358602"/>
            <a:ext cx="536037" cy="800779"/>
            <a:chOff x="3356086" y="644938"/>
            <a:chExt cx="536037" cy="800779"/>
          </a:xfrm>
        </p:grpSpPr>
        <p:grpSp>
          <p:nvGrpSpPr>
            <p:cNvPr id="98" name="Group 97"/>
            <p:cNvGrpSpPr/>
            <p:nvPr/>
          </p:nvGrpSpPr>
          <p:grpSpPr>
            <a:xfrm>
              <a:off x="3356086" y="644938"/>
              <a:ext cx="536037" cy="539496"/>
              <a:chOff x="4504064" y="1757601"/>
              <a:chExt cx="536037" cy="539496"/>
            </a:xfrm>
          </p:grpSpPr>
          <p:grpSp>
            <p:nvGrpSpPr>
              <p:cNvPr id="100" name="Group 99"/>
              <p:cNvGrpSpPr/>
              <p:nvPr/>
            </p:nvGrpSpPr>
            <p:grpSpPr>
              <a:xfrm>
                <a:off x="4504064" y="1762957"/>
                <a:ext cx="281648" cy="516147"/>
                <a:chOff x="768643" y="2932814"/>
                <a:chExt cx="375531" cy="688196"/>
              </a:xfrm>
            </p:grpSpPr>
            <p:sp>
              <p:nvSpPr>
                <p:cNvPr id="103" name="Isosceles Triangle 102"/>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4"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102" name="Picture 101"/>
              <p:cNvPicPr>
                <a:picLocks noChangeAspect="1"/>
              </p:cNvPicPr>
              <p:nvPr/>
            </p:nvPicPr>
            <p:blipFill>
              <a:blip r:embed="rId4">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4788641" y="1757601"/>
                <a:ext cx="251460" cy="539496"/>
              </a:xfrm>
              <a:prstGeom prst="rect">
                <a:avLst/>
              </a:prstGeom>
            </p:spPr>
          </p:pic>
        </p:grpSp>
        <p:sp>
          <p:nvSpPr>
            <p:cNvPr id="13" name="TextBox 12"/>
            <p:cNvSpPr txBox="1"/>
            <p:nvPr/>
          </p:nvSpPr>
          <p:spPr>
            <a:xfrm>
              <a:off x="3493592" y="1076385"/>
              <a:ext cx="398531" cy="369332"/>
            </a:xfrm>
            <a:prstGeom prst="rect">
              <a:avLst/>
            </a:prstGeom>
            <a:noFill/>
          </p:spPr>
          <p:txBody>
            <a:bodyPr wrap="square" rtlCol="0">
              <a:spAutoFit/>
            </a:bodyPr>
            <a:lstStyle/>
            <a:p>
              <a:r>
                <a:rPr lang="en-US" dirty="0" smtClean="0"/>
                <a:t>1</a:t>
              </a:r>
              <a:endParaRPr lang="en-US" dirty="0"/>
            </a:p>
          </p:txBody>
        </p:sp>
      </p:grpSp>
      <p:grpSp>
        <p:nvGrpSpPr>
          <p:cNvPr id="15" name="Group 14"/>
          <p:cNvGrpSpPr/>
          <p:nvPr/>
        </p:nvGrpSpPr>
        <p:grpSpPr>
          <a:xfrm>
            <a:off x="4126076" y="344254"/>
            <a:ext cx="539078" cy="799472"/>
            <a:chOff x="4205241" y="444280"/>
            <a:chExt cx="539078" cy="799472"/>
          </a:xfrm>
        </p:grpSpPr>
        <p:grpSp>
          <p:nvGrpSpPr>
            <p:cNvPr id="55" name="Group 54"/>
            <p:cNvGrpSpPr/>
            <p:nvPr/>
          </p:nvGrpSpPr>
          <p:grpSpPr>
            <a:xfrm>
              <a:off x="4205241" y="444280"/>
              <a:ext cx="539078" cy="551285"/>
              <a:chOff x="5044603" y="1521192"/>
              <a:chExt cx="539078" cy="551285"/>
            </a:xfrm>
          </p:grpSpPr>
          <p:grpSp>
            <p:nvGrpSpPr>
              <p:cNvPr id="58" name="Group 57"/>
              <p:cNvGrpSpPr/>
              <p:nvPr/>
            </p:nvGrpSpPr>
            <p:grpSpPr>
              <a:xfrm>
                <a:off x="5311255" y="1521192"/>
                <a:ext cx="272426" cy="521486"/>
                <a:chOff x="2972738" y="3939341"/>
                <a:chExt cx="363234" cy="695314"/>
              </a:xfrm>
            </p:grpSpPr>
            <p:sp>
              <p:nvSpPr>
                <p:cNvPr id="65" name="Isosceles Triangle 64"/>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nvGrpSpPr>
              <p:cNvPr id="59" name="Group 58"/>
              <p:cNvGrpSpPr/>
              <p:nvPr/>
            </p:nvGrpSpPr>
            <p:grpSpPr>
              <a:xfrm>
                <a:off x="5044603" y="1530556"/>
                <a:ext cx="276461" cy="541921"/>
                <a:chOff x="1964802" y="3515057"/>
                <a:chExt cx="368614" cy="722561"/>
              </a:xfrm>
            </p:grpSpPr>
            <p:sp>
              <p:nvSpPr>
                <p:cNvPr id="60" name="Isosceles Triangle 59"/>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62" name="Picture 61"/>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sp>
          <p:nvSpPr>
            <p:cNvPr id="123" name="TextBox 122"/>
            <p:cNvSpPr txBox="1"/>
            <p:nvPr/>
          </p:nvSpPr>
          <p:spPr>
            <a:xfrm>
              <a:off x="4318244" y="874420"/>
              <a:ext cx="398531" cy="369332"/>
            </a:xfrm>
            <a:prstGeom prst="rect">
              <a:avLst/>
            </a:prstGeom>
            <a:noFill/>
          </p:spPr>
          <p:txBody>
            <a:bodyPr wrap="square" rtlCol="0">
              <a:spAutoFit/>
            </a:bodyPr>
            <a:lstStyle/>
            <a:p>
              <a:r>
                <a:rPr lang="en-US" dirty="0" smtClean="0"/>
                <a:t>1</a:t>
              </a:r>
              <a:endParaRPr lang="en-US" dirty="0"/>
            </a:p>
          </p:txBody>
        </p:sp>
      </p:grpSp>
      <p:grpSp>
        <p:nvGrpSpPr>
          <p:cNvPr id="17" name="Group 16"/>
          <p:cNvGrpSpPr/>
          <p:nvPr/>
        </p:nvGrpSpPr>
        <p:grpSpPr>
          <a:xfrm>
            <a:off x="4145479" y="1536793"/>
            <a:ext cx="536736" cy="836408"/>
            <a:chOff x="3343134" y="1374271"/>
            <a:chExt cx="536736" cy="836408"/>
          </a:xfrm>
        </p:grpSpPr>
        <p:grpSp>
          <p:nvGrpSpPr>
            <p:cNvPr id="115" name="Group 114"/>
            <p:cNvGrpSpPr/>
            <p:nvPr/>
          </p:nvGrpSpPr>
          <p:grpSpPr>
            <a:xfrm>
              <a:off x="3343134" y="1374271"/>
              <a:ext cx="536736" cy="541921"/>
              <a:chOff x="5469162" y="1697645"/>
              <a:chExt cx="536736" cy="541921"/>
            </a:xfrm>
          </p:grpSpPr>
          <p:grpSp>
            <p:nvGrpSpPr>
              <p:cNvPr id="116" name="Group 115"/>
              <p:cNvGrpSpPr/>
              <p:nvPr/>
            </p:nvGrpSpPr>
            <p:grpSpPr>
              <a:xfrm>
                <a:off x="5469162" y="1697645"/>
                <a:ext cx="276461" cy="541921"/>
                <a:chOff x="1964802" y="3515057"/>
                <a:chExt cx="368614" cy="722561"/>
              </a:xfrm>
            </p:grpSpPr>
            <p:sp>
              <p:nvSpPr>
                <p:cNvPr id="120" name="Isosceles Triangle 119"/>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122" name="Picture 121"/>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nvGrpSpPr>
              <p:cNvPr id="117" name="Group 116"/>
              <p:cNvGrpSpPr/>
              <p:nvPr/>
            </p:nvGrpSpPr>
            <p:grpSpPr>
              <a:xfrm>
                <a:off x="5733472" y="1701290"/>
                <a:ext cx="272426" cy="521486"/>
                <a:chOff x="2972738" y="3939341"/>
                <a:chExt cx="363234" cy="695314"/>
              </a:xfrm>
            </p:grpSpPr>
            <p:sp>
              <p:nvSpPr>
                <p:cNvPr id="118" name="Isosceles Triangle 117"/>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sp>
          <p:nvSpPr>
            <p:cNvPr id="124" name="TextBox 123"/>
            <p:cNvSpPr txBox="1"/>
            <p:nvPr/>
          </p:nvSpPr>
          <p:spPr>
            <a:xfrm>
              <a:off x="3479899" y="1841347"/>
              <a:ext cx="398531" cy="369332"/>
            </a:xfrm>
            <a:prstGeom prst="rect">
              <a:avLst/>
            </a:prstGeom>
            <a:noFill/>
          </p:spPr>
          <p:txBody>
            <a:bodyPr wrap="square" rtlCol="0">
              <a:spAutoFit/>
            </a:bodyPr>
            <a:lstStyle/>
            <a:p>
              <a:r>
                <a:rPr lang="en-US" dirty="0" smtClean="0"/>
                <a:t>2</a:t>
              </a:r>
              <a:endParaRPr lang="en-US" dirty="0"/>
            </a:p>
          </p:txBody>
        </p:sp>
      </p:grpSp>
      <p:grpSp>
        <p:nvGrpSpPr>
          <p:cNvPr id="18" name="Group 17"/>
          <p:cNvGrpSpPr/>
          <p:nvPr/>
        </p:nvGrpSpPr>
        <p:grpSpPr>
          <a:xfrm>
            <a:off x="4248228" y="1537054"/>
            <a:ext cx="528648" cy="822127"/>
            <a:chOff x="4248228" y="1537054"/>
            <a:chExt cx="528648" cy="822127"/>
          </a:xfrm>
        </p:grpSpPr>
        <p:grpSp>
          <p:nvGrpSpPr>
            <p:cNvPr id="110" name="Group 109"/>
            <p:cNvGrpSpPr/>
            <p:nvPr/>
          </p:nvGrpSpPr>
          <p:grpSpPr>
            <a:xfrm>
              <a:off x="4248228" y="1537054"/>
              <a:ext cx="521487" cy="539496"/>
              <a:chOff x="5389491" y="2714535"/>
              <a:chExt cx="521487" cy="539496"/>
            </a:xfrm>
          </p:grpSpPr>
          <p:grpSp>
            <p:nvGrpSpPr>
              <p:cNvPr id="111" name="Group 110"/>
              <p:cNvGrpSpPr/>
              <p:nvPr/>
            </p:nvGrpSpPr>
            <p:grpSpPr>
              <a:xfrm>
                <a:off x="5389491" y="2718894"/>
                <a:ext cx="281648" cy="516147"/>
                <a:chOff x="768643" y="2932814"/>
                <a:chExt cx="375531" cy="688196"/>
              </a:xfrm>
            </p:grpSpPr>
            <p:sp>
              <p:nvSpPr>
                <p:cNvPr id="113" name="Isosceles Triangle 112"/>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112" name="Picture 111"/>
              <p:cNvPicPr>
                <a:picLocks noChangeAspect="1"/>
              </p:cNvPicPr>
              <p:nvPr/>
            </p:nvPicPr>
            <p:blipFill>
              <a:blip r:embed="rId4">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5659518" y="2714535"/>
                <a:ext cx="251460" cy="539496"/>
              </a:xfrm>
              <a:prstGeom prst="rect">
                <a:avLst/>
              </a:prstGeom>
            </p:spPr>
          </p:pic>
        </p:grpSp>
        <p:sp>
          <p:nvSpPr>
            <p:cNvPr id="130" name="TextBox 129"/>
            <p:cNvSpPr txBox="1"/>
            <p:nvPr/>
          </p:nvSpPr>
          <p:spPr>
            <a:xfrm>
              <a:off x="4378345" y="1989849"/>
              <a:ext cx="398531" cy="369332"/>
            </a:xfrm>
            <a:prstGeom prst="rect">
              <a:avLst/>
            </a:prstGeom>
            <a:noFill/>
          </p:spPr>
          <p:txBody>
            <a:bodyPr wrap="square" rtlCol="0">
              <a:spAutoFit/>
            </a:bodyPr>
            <a:lstStyle/>
            <a:p>
              <a:r>
                <a:rPr lang="en-US" dirty="0" smtClean="0"/>
                <a:t>2</a:t>
              </a:r>
              <a:endParaRPr lang="en-US" dirty="0"/>
            </a:p>
          </p:txBody>
        </p:sp>
      </p:grpSp>
      <p:grpSp>
        <p:nvGrpSpPr>
          <p:cNvPr id="19" name="Group 18"/>
          <p:cNvGrpSpPr/>
          <p:nvPr/>
        </p:nvGrpSpPr>
        <p:grpSpPr>
          <a:xfrm>
            <a:off x="4113967" y="2838125"/>
            <a:ext cx="542761" cy="804090"/>
            <a:chOff x="2961937" y="2537394"/>
            <a:chExt cx="542761" cy="804090"/>
          </a:xfrm>
        </p:grpSpPr>
        <p:grpSp>
          <p:nvGrpSpPr>
            <p:cNvPr id="105" name="Group 104"/>
            <p:cNvGrpSpPr/>
            <p:nvPr/>
          </p:nvGrpSpPr>
          <p:grpSpPr>
            <a:xfrm>
              <a:off x="2961937" y="2537394"/>
              <a:ext cx="534244" cy="539496"/>
              <a:chOff x="4487212" y="2578219"/>
              <a:chExt cx="534244" cy="539496"/>
            </a:xfrm>
          </p:grpSpPr>
          <p:grpSp>
            <p:nvGrpSpPr>
              <p:cNvPr id="106" name="Group 105"/>
              <p:cNvGrpSpPr/>
              <p:nvPr/>
            </p:nvGrpSpPr>
            <p:grpSpPr>
              <a:xfrm>
                <a:off x="4487212" y="2578219"/>
                <a:ext cx="281648" cy="516147"/>
                <a:chOff x="768643" y="2932814"/>
                <a:chExt cx="375531" cy="688196"/>
              </a:xfrm>
            </p:grpSpPr>
            <p:sp>
              <p:nvSpPr>
                <p:cNvPr id="108" name="Isosceles Triangle 107"/>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107" name="Picture 106"/>
              <p:cNvPicPr>
                <a:picLocks noChangeAspect="1"/>
              </p:cNvPicPr>
              <p:nvPr/>
            </p:nvPicPr>
            <p:blipFill>
              <a:blip r:embed="rId4">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4769996" y="2578219"/>
                <a:ext cx="251460" cy="539496"/>
              </a:xfrm>
              <a:prstGeom prst="rect">
                <a:avLst/>
              </a:prstGeom>
            </p:spPr>
          </p:pic>
        </p:grpSp>
        <p:sp>
          <p:nvSpPr>
            <p:cNvPr id="131" name="TextBox 130"/>
            <p:cNvSpPr txBox="1"/>
            <p:nvPr/>
          </p:nvSpPr>
          <p:spPr>
            <a:xfrm>
              <a:off x="3106167" y="2972152"/>
              <a:ext cx="398531" cy="369332"/>
            </a:xfrm>
            <a:prstGeom prst="rect">
              <a:avLst/>
            </a:prstGeom>
            <a:noFill/>
          </p:spPr>
          <p:txBody>
            <a:bodyPr wrap="square" rtlCol="0">
              <a:spAutoFit/>
            </a:bodyPr>
            <a:lstStyle/>
            <a:p>
              <a:r>
                <a:rPr lang="en-US" dirty="0" smtClean="0"/>
                <a:t>3</a:t>
              </a:r>
              <a:endParaRPr lang="en-US" dirty="0"/>
            </a:p>
          </p:txBody>
        </p:sp>
      </p:grpSp>
      <p:grpSp>
        <p:nvGrpSpPr>
          <p:cNvPr id="20" name="Group 19"/>
          <p:cNvGrpSpPr/>
          <p:nvPr/>
        </p:nvGrpSpPr>
        <p:grpSpPr>
          <a:xfrm>
            <a:off x="4191380" y="2810125"/>
            <a:ext cx="530324" cy="860090"/>
            <a:chOff x="5025016" y="2755295"/>
            <a:chExt cx="530324" cy="860090"/>
          </a:xfrm>
        </p:grpSpPr>
        <p:grpSp>
          <p:nvGrpSpPr>
            <p:cNvPr id="67" name="Group 66"/>
            <p:cNvGrpSpPr/>
            <p:nvPr/>
          </p:nvGrpSpPr>
          <p:grpSpPr>
            <a:xfrm>
              <a:off x="5025016" y="2755295"/>
              <a:ext cx="530324" cy="564039"/>
              <a:chOff x="5090029" y="2146593"/>
              <a:chExt cx="530324" cy="564039"/>
            </a:xfrm>
          </p:grpSpPr>
          <p:grpSp>
            <p:nvGrpSpPr>
              <p:cNvPr id="68" name="Group 67"/>
              <p:cNvGrpSpPr/>
              <p:nvPr/>
            </p:nvGrpSpPr>
            <p:grpSpPr>
              <a:xfrm>
                <a:off x="5347927" y="2146593"/>
                <a:ext cx="272426" cy="521486"/>
                <a:chOff x="2972738" y="3939341"/>
                <a:chExt cx="363234" cy="695314"/>
              </a:xfrm>
            </p:grpSpPr>
            <p:sp>
              <p:nvSpPr>
                <p:cNvPr id="86" name="Isosceles Triangle 85"/>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nvGrpSpPr>
              <p:cNvPr id="72" name="Group 71"/>
              <p:cNvGrpSpPr/>
              <p:nvPr/>
            </p:nvGrpSpPr>
            <p:grpSpPr>
              <a:xfrm>
                <a:off x="5090029" y="2168711"/>
                <a:ext cx="276461" cy="541921"/>
                <a:chOff x="1964802" y="3515057"/>
                <a:chExt cx="368614" cy="722561"/>
              </a:xfrm>
            </p:grpSpPr>
            <p:sp>
              <p:nvSpPr>
                <p:cNvPr id="74" name="Isosceles Triangle 73"/>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83" name="Picture 82"/>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sp>
          <p:nvSpPr>
            <p:cNvPr id="132" name="TextBox 131"/>
            <p:cNvSpPr txBox="1"/>
            <p:nvPr/>
          </p:nvSpPr>
          <p:spPr>
            <a:xfrm>
              <a:off x="5139331" y="3246053"/>
              <a:ext cx="398531" cy="369332"/>
            </a:xfrm>
            <a:prstGeom prst="rect">
              <a:avLst/>
            </a:prstGeom>
            <a:noFill/>
          </p:spPr>
          <p:txBody>
            <a:bodyPr wrap="square" rtlCol="0">
              <a:spAutoFit/>
            </a:bodyPr>
            <a:lstStyle/>
            <a:p>
              <a:r>
                <a:rPr lang="en-US" dirty="0" smtClean="0"/>
                <a:t>3</a:t>
              </a:r>
              <a:endParaRPr lang="en-US" dirty="0"/>
            </a:p>
          </p:txBody>
        </p:sp>
      </p:grpSp>
    </p:spTree>
    <p:extLst>
      <p:ext uri="{BB962C8B-B14F-4D97-AF65-F5344CB8AC3E}">
        <p14:creationId xmlns:p14="http://schemas.microsoft.com/office/powerpoint/2010/main" val="5062439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28850" y="1200150"/>
            <a:ext cx="4686300" cy="4400550"/>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126"/>
          <p:cNvSpPr/>
          <p:nvPr/>
        </p:nvSpPr>
        <p:spPr>
          <a:xfrm>
            <a:off x="272435" y="4408084"/>
            <a:ext cx="2203554" cy="142121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TextBox 62"/>
          <p:cNvSpPr txBox="1"/>
          <p:nvPr/>
        </p:nvSpPr>
        <p:spPr>
          <a:xfrm>
            <a:off x="139754" y="27198"/>
            <a:ext cx="2347835" cy="2169825"/>
          </a:xfrm>
          <a:prstGeom prst="rect">
            <a:avLst/>
          </a:prstGeom>
          <a:noFill/>
        </p:spPr>
        <p:txBody>
          <a:bodyPr wrap="square" rtlCol="0">
            <a:spAutoFit/>
          </a:bodyPr>
          <a:lstStyle/>
          <a:p>
            <a:pPr marL="342900" indent="-342900">
              <a:buFont typeface="+mj-lt"/>
              <a:buAutoNum type="arabicPeriod"/>
            </a:pPr>
            <a:r>
              <a:rPr lang="en-US" dirty="0" smtClean="0"/>
              <a:t>Homologous chromosomes lie next to one another along the center of the cell to create tetrads.</a:t>
            </a:r>
            <a:endParaRPr lang="en-US" dirty="0"/>
          </a:p>
          <a:p>
            <a:pPr>
              <a:buFont typeface="Arial" pitchFamily="34" charset="0"/>
              <a:buChar char="•"/>
            </a:pPr>
            <a:endParaRPr lang="en-US" sz="1350" dirty="0"/>
          </a:p>
          <a:p>
            <a:endParaRPr lang="en-US" sz="1350" dirty="0"/>
          </a:p>
        </p:txBody>
      </p:sp>
      <p:pic>
        <p:nvPicPr>
          <p:cNvPr id="48" name="Picture 4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09206" y="3079062"/>
            <a:ext cx="390161" cy="349938"/>
          </a:xfrm>
          <a:prstGeom prst="rect">
            <a:avLst/>
          </a:prstGeom>
        </p:spPr>
      </p:pic>
      <p:pic>
        <p:nvPicPr>
          <p:cNvPr id="57" name="Picture 5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367948">
            <a:off x="6466075" y="3163579"/>
            <a:ext cx="390161" cy="349938"/>
          </a:xfrm>
          <a:prstGeom prst="rect">
            <a:avLst/>
          </a:prstGeom>
        </p:spPr>
      </p:pic>
      <p:sp>
        <p:nvSpPr>
          <p:cNvPr id="124" name="TextBox 123"/>
          <p:cNvSpPr txBox="1"/>
          <p:nvPr/>
        </p:nvSpPr>
        <p:spPr>
          <a:xfrm>
            <a:off x="535095" y="4478302"/>
            <a:ext cx="1943100" cy="507831"/>
          </a:xfrm>
          <a:prstGeom prst="rect">
            <a:avLst/>
          </a:prstGeom>
          <a:noFill/>
        </p:spPr>
        <p:txBody>
          <a:bodyPr wrap="square" rtlCol="0">
            <a:spAutoFit/>
          </a:bodyPr>
          <a:lstStyle/>
          <a:p>
            <a:r>
              <a:rPr lang="en-US" sz="2700" dirty="0"/>
              <a:t>M Phase</a:t>
            </a:r>
          </a:p>
        </p:txBody>
      </p:sp>
      <p:sp>
        <p:nvSpPr>
          <p:cNvPr id="125" name="TextBox 124"/>
          <p:cNvSpPr txBox="1"/>
          <p:nvPr/>
        </p:nvSpPr>
        <p:spPr>
          <a:xfrm>
            <a:off x="1176795" y="5146304"/>
            <a:ext cx="1943100" cy="369332"/>
          </a:xfrm>
          <a:prstGeom prst="rect">
            <a:avLst/>
          </a:prstGeom>
          <a:noFill/>
        </p:spPr>
        <p:txBody>
          <a:bodyPr wrap="square" rtlCol="0">
            <a:spAutoFit/>
          </a:bodyPr>
          <a:lstStyle/>
          <a:p>
            <a:r>
              <a:rPr lang="en-US" dirty="0"/>
              <a:t>Metaphase</a:t>
            </a:r>
          </a:p>
        </p:txBody>
      </p:sp>
      <p:sp>
        <p:nvSpPr>
          <p:cNvPr id="126" name="TextBox 125"/>
          <p:cNvSpPr txBox="1"/>
          <p:nvPr/>
        </p:nvSpPr>
        <p:spPr>
          <a:xfrm>
            <a:off x="783783" y="4874091"/>
            <a:ext cx="1943100" cy="369332"/>
          </a:xfrm>
          <a:prstGeom prst="rect">
            <a:avLst/>
          </a:prstGeom>
          <a:noFill/>
        </p:spPr>
        <p:txBody>
          <a:bodyPr wrap="square" rtlCol="0">
            <a:spAutoFit/>
          </a:bodyPr>
          <a:lstStyle/>
          <a:p>
            <a:r>
              <a:rPr lang="en-US" dirty="0" smtClean="0"/>
              <a:t>Meiosis I</a:t>
            </a:r>
            <a:endParaRPr lang="en-US" dirty="0"/>
          </a:p>
        </p:txBody>
      </p:sp>
      <p:grpSp>
        <p:nvGrpSpPr>
          <p:cNvPr id="9" name="Group 8"/>
          <p:cNvGrpSpPr/>
          <p:nvPr/>
        </p:nvGrpSpPr>
        <p:grpSpPr>
          <a:xfrm>
            <a:off x="5090029" y="2146593"/>
            <a:ext cx="579498" cy="564039"/>
            <a:chOff x="5090029" y="2146593"/>
            <a:chExt cx="579498" cy="564039"/>
          </a:xfrm>
        </p:grpSpPr>
        <p:grpSp>
          <p:nvGrpSpPr>
            <p:cNvPr id="7" name="Group 6"/>
            <p:cNvGrpSpPr/>
            <p:nvPr/>
          </p:nvGrpSpPr>
          <p:grpSpPr>
            <a:xfrm>
              <a:off x="5090029" y="2146593"/>
              <a:ext cx="530324" cy="564039"/>
              <a:chOff x="5090029" y="2146593"/>
              <a:chExt cx="530324" cy="564039"/>
            </a:xfrm>
          </p:grpSpPr>
          <p:grpSp>
            <p:nvGrpSpPr>
              <p:cNvPr id="77" name="Group 76"/>
              <p:cNvGrpSpPr/>
              <p:nvPr/>
            </p:nvGrpSpPr>
            <p:grpSpPr>
              <a:xfrm>
                <a:off x="5347927" y="2146593"/>
                <a:ext cx="272426" cy="521486"/>
                <a:chOff x="2972738" y="3939341"/>
                <a:chExt cx="363234" cy="695314"/>
              </a:xfrm>
            </p:grpSpPr>
            <p:sp>
              <p:nvSpPr>
                <p:cNvPr id="78" name="Isosceles Triangle 77"/>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nvGrpSpPr>
              <p:cNvPr id="87" name="Group 86"/>
              <p:cNvGrpSpPr/>
              <p:nvPr/>
            </p:nvGrpSpPr>
            <p:grpSpPr>
              <a:xfrm>
                <a:off x="5090029" y="2168711"/>
                <a:ext cx="276461" cy="541921"/>
                <a:chOff x="1964802" y="3515057"/>
                <a:chExt cx="368614" cy="722561"/>
              </a:xfrm>
            </p:grpSpPr>
            <p:sp>
              <p:nvSpPr>
                <p:cNvPr id="88" name="Isosceles Triangle 87"/>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90" name="Picture 89"/>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grpSp>
          <p:nvGrpSpPr>
            <p:cNvPr id="2" name="Group 1"/>
            <p:cNvGrpSpPr/>
            <p:nvPr/>
          </p:nvGrpSpPr>
          <p:grpSpPr>
            <a:xfrm>
              <a:off x="5133490" y="2156421"/>
              <a:ext cx="536037" cy="539496"/>
              <a:chOff x="4504064" y="1757601"/>
              <a:chExt cx="536037" cy="539496"/>
            </a:xfrm>
          </p:grpSpPr>
          <p:grpSp>
            <p:nvGrpSpPr>
              <p:cNvPr id="60" name="Group 59"/>
              <p:cNvGrpSpPr/>
              <p:nvPr/>
            </p:nvGrpSpPr>
            <p:grpSpPr>
              <a:xfrm>
                <a:off x="4504064" y="1762957"/>
                <a:ext cx="281648" cy="516147"/>
                <a:chOff x="768643" y="2932814"/>
                <a:chExt cx="375531" cy="688196"/>
              </a:xfrm>
            </p:grpSpPr>
            <p:sp>
              <p:nvSpPr>
                <p:cNvPr id="61" name="Isosceles Triangle 60"/>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91" name="Picture 90"/>
              <p:cNvPicPr>
                <a:picLocks noChangeAspect="1"/>
              </p:cNvPicPr>
              <p:nvPr/>
            </p:nvPicPr>
            <p:blipFill>
              <a:blip r:embed="rId4">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4788641" y="1757601"/>
                <a:ext cx="251460" cy="539496"/>
              </a:xfrm>
              <a:prstGeom prst="rect">
                <a:avLst/>
              </a:prstGeom>
            </p:spPr>
          </p:pic>
        </p:grpSp>
      </p:grpSp>
      <p:grpSp>
        <p:nvGrpSpPr>
          <p:cNvPr id="11" name="Group 10"/>
          <p:cNvGrpSpPr/>
          <p:nvPr/>
        </p:nvGrpSpPr>
        <p:grpSpPr>
          <a:xfrm>
            <a:off x="5718885" y="3267032"/>
            <a:ext cx="554135" cy="551285"/>
            <a:chOff x="5718885" y="3267032"/>
            <a:chExt cx="554135" cy="551285"/>
          </a:xfrm>
        </p:grpSpPr>
        <p:grpSp>
          <p:nvGrpSpPr>
            <p:cNvPr id="3" name="Group 2"/>
            <p:cNvGrpSpPr/>
            <p:nvPr/>
          </p:nvGrpSpPr>
          <p:grpSpPr>
            <a:xfrm>
              <a:off x="5718885" y="3267032"/>
              <a:ext cx="539078" cy="551285"/>
              <a:chOff x="5044603" y="1521192"/>
              <a:chExt cx="539078" cy="551285"/>
            </a:xfrm>
          </p:grpSpPr>
          <p:grpSp>
            <p:nvGrpSpPr>
              <p:cNvPr id="64" name="Group 63"/>
              <p:cNvGrpSpPr/>
              <p:nvPr/>
            </p:nvGrpSpPr>
            <p:grpSpPr>
              <a:xfrm>
                <a:off x="5311255" y="1521192"/>
                <a:ext cx="272426" cy="521486"/>
                <a:chOff x="2972738" y="3939341"/>
                <a:chExt cx="363234" cy="695314"/>
              </a:xfrm>
            </p:grpSpPr>
            <p:sp>
              <p:nvSpPr>
                <p:cNvPr id="65" name="Isosceles Triangle 64"/>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nvGrpSpPr>
              <p:cNvPr id="83" name="Group 82"/>
              <p:cNvGrpSpPr/>
              <p:nvPr/>
            </p:nvGrpSpPr>
            <p:grpSpPr>
              <a:xfrm>
                <a:off x="5044603" y="1530556"/>
                <a:ext cx="276461" cy="541921"/>
                <a:chOff x="1964802" y="3515057"/>
                <a:chExt cx="368614" cy="722561"/>
              </a:xfrm>
            </p:grpSpPr>
            <p:sp>
              <p:nvSpPr>
                <p:cNvPr id="84" name="Isosceles Triangle 83"/>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86" name="Picture 8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grpSp>
          <p:nvGrpSpPr>
            <p:cNvPr id="5" name="Group 4"/>
            <p:cNvGrpSpPr/>
            <p:nvPr/>
          </p:nvGrpSpPr>
          <p:grpSpPr>
            <a:xfrm>
              <a:off x="5738776" y="3267032"/>
              <a:ext cx="534244" cy="539496"/>
              <a:chOff x="4487212" y="2578219"/>
              <a:chExt cx="534244" cy="539496"/>
            </a:xfrm>
          </p:grpSpPr>
          <p:grpSp>
            <p:nvGrpSpPr>
              <p:cNvPr id="74" name="Group 73"/>
              <p:cNvGrpSpPr/>
              <p:nvPr/>
            </p:nvGrpSpPr>
            <p:grpSpPr>
              <a:xfrm>
                <a:off x="4487212" y="2578219"/>
                <a:ext cx="281648" cy="516147"/>
                <a:chOff x="768643" y="2932814"/>
                <a:chExt cx="375531" cy="688196"/>
              </a:xfrm>
            </p:grpSpPr>
            <p:sp>
              <p:nvSpPr>
                <p:cNvPr id="75" name="Isosceles Triangle 74"/>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92" name="Picture 91"/>
              <p:cNvPicPr>
                <a:picLocks noChangeAspect="1"/>
              </p:cNvPicPr>
              <p:nvPr/>
            </p:nvPicPr>
            <p:blipFill>
              <a:blip r:embed="rId4">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4769996" y="2578219"/>
                <a:ext cx="251460" cy="539496"/>
              </a:xfrm>
              <a:prstGeom prst="rect">
                <a:avLst/>
              </a:prstGeom>
            </p:spPr>
          </p:pic>
        </p:grpSp>
      </p:grpSp>
      <p:grpSp>
        <p:nvGrpSpPr>
          <p:cNvPr id="10" name="Group 9"/>
          <p:cNvGrpSpPr/>
          <p:nvPr/>
        </p:nvGrpSpPr>
        <p:grpSpPr>
          <a:xfrm>
            <a:off x="5389491" y="2711945"/>
            <a:ext cx="617653" cy="542086"/>
            <a:chOff x="5389491" y="2711945"/>
            <a:chExt cx="617653" cy="542086"/>
          </a:xfrm>
        </p:grpSpPr>
        <p:grpSp>
          <p:nvGrpSpPr>
            <p:cNvPr id="8" name="Group 7"/>
            <p:cNvGrpSpPr/>
            <p:nvPr/>
          </p:nvGrpSpPr>
          <p:grpSpPr>
            <a:xfrm>
              <a:off x="5470408" y="2711945"/>
              <a:ext cx="536736" cy="541921"/>
              <a:chOff x="5469162" y="1697645"/>
              <a:chExt cx="536736" cy="541921"/>
            </a:xfrm>
          </p:grpSpPr>
          <p:grpSp>
            <p:nvGrpSpPr>
              <p:cNvPr id="67" name="Group 66"/>
              <p:cNvGrpSpPr/>
              <p:nvPr/>
            </p:nvGrpSpPr>
            <p:grpSpPr>
              <a:xfrm>
                <a:off x="5469162" y="1697645"/>
                <a:ext cx="276461" cy="541921"/>
                <a:chOff x="1964802" y="3515057"/>
                <a:chExt cx="368614" cy="722561"/>
              </a:xfrm>
            </p:grpSpPr>
            <p:sp>
              <p:nvSpPr>
                <p:cNvPr id="68" name="Isosceles Triangle 67"/>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70" name="Picture 69"/>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nvGrpSpPr>
              <p:cNvPr id="80" name="Group 79"/>
              <p:cNvGrpSpPr/>
              <p:nvPr/>
            </p:nvGrpSpPr>
            <p:grpSpPr>
              <a:xfrm>
                <a:off x="5733472" y="1701290"/>
                <a:ext cx="272426" cy="521486"/>
                <a:chOff x="2972738" y="3939341"/>
                <a:chExt cx="363234" cy="695314"/>
              </a:xfrm>
            </p:grpSpPr>
            <p:sp>
              <p:nvSpPr>
                <p:cNvPr id="81" name="Isosceles Triangle 80"/>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grpSp>
          <p:nvGrpSpPr>
            <p:cNvPr id="6" name="Group 5"/>
            <p:cNvGrpSpPr/>
            <p:nvPr/>
          </p:nvGrpSpPr>
          <p:grpSpPr>
            <a:xfrm>
              <a:off x="5389491" y="2714535"/>
              <a:ext cx="521487" cy="539496"/>
              <a:chOff x="5389491" y="2714535"/>
              <a:chExt cx="521487" cy="539496"/>
            </a:xfrm>
          </p:grpSpPr>
          <p:grpSp>
            <p:nvGrpSpPr>
              <p:cNvPr id="71" name="Group 70"/>
              <p:cNvGrpSpPr/>
              <p:nvPr/>
            </p:nvGrpSpPr>
            <p:grpSpPr>
              <a:xfrm>
                <a:off x="5389491" y="2718894"/>
                <a:ext cx="281648" cy="516147"/>
                <a:chOff x="768643" y="2932814"/>
                <a:chExt cx="375531" cy="688196"/>
              </a:xfrm>
            </p:grpSpPr>
            <p:sp>
              <p:nvSpPr>
                <p:cNvPr id="72" name="Isosceles Triangle 71"/>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93" name="Picture 92"/>
              <p:cNvPicPr>
                <a:picLocks noChangeAspect="1"/>
              </p:cNvPicPr>
              <p:nvPr/>
            </p:nvPicPr>
            <p:blipFill>
              <a:blip r:embed="rId4">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5659518" y="2714535"/>
                <a:ext cx="251460" cy="539496"/>
              </a:xfrm>
              <a:prstGeom prst="rect">
                <a:avLst/>
              </a:prstGeom>
            </p:spPr>
          </p:pic>
        </p:grpSp>
      </p:grpSp>
    </p:spTree>
    <p:extLst>
      <p:ext uri="{BB962C8B-B14F-4D97-AF65-F5344CB8AC3E}">
        <p14:creationId xmlns:p14="http://schemas.microsoft.com/office/powerpoint/2010/main" val="393243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6.11111E-6 -7.40741E-7 L 6.11111E-6 -7.40741E-7 C -0.00225 0.00231 -0.00416 0.00532 -0.00659 0.00717 C -0.00815 0.00856 -0.01023 0.00879 -0.01197 0.00972 C -0.01683 0.0118 -0.01388 0.01064 -0.02117 0.01226 C -0.0276 0.01134 -0.03402 0.01064 -0.04044 0.00972 C -0.04166 0.00949 -0.04287 0.00902 -0.04409 0.00856 C -0.05503 0.00463 -0.05103 0.00578 -0.06614 -0.00255 C -0.0677 -0.00324 -0.06944 -0.00371 -0.07082 -0.00487 C -0.07204 -0.00625 -0.07308 -0.00764 -0.07447 -0.00857 C -0.07586 -0.00973 -0.0776 -0.01019 -0.07898 -0.01112 C -0.0861 -0.01574 -0.08107 -0.0132 -0.08732 -0.01829 C -0.08853 -0.01945 -0.08975 -0.01991 -0.09096 -0.02084 C -0.09218 -0.02199 -0.09357 -0.02292 -0.09461 -0.02454 C -0.09617 -0.02662 -0.09652 -0.0301 -0.09826 -0.03172 L -0.10103 -0.03426 C -0.10173 -0.03542 -0.10242 -0.03658 -0.10294 -0.03797 L -0.10572 -0.04885 L -0.10746 -0.05625 C -0.1078 -0.05741 -0.10832 -0.05857 -0.10832 -0.05996 L -0.10832 -0.06713 L -0.10832 -0.06713 " pathEditMode="relative" ptsTypes="AAAAAAAAAAAAAAAAAAAAAA">
                                      <p:cBhvr>
                                        <p:cTn id="6" dur="2000" fill="hold"/>
                                        <p:tgtEl>
                                          <p:spTgt spid="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88889E-6 3.7037E-7 L -3.88889E-6 3.7037E-7 C -0.021 0.01019 0.00504 -0.00277 -0.01388 0.00718 C -0.02083 0.01088 -0.02777 0.01505 -0.03489 0.01829 C -0.03593 0.01852 -0.0368 0.01898 -0.03767 0.01945 C -0.04513 0.02315 -0.05208 0.02778 -0.05972 0.03033 L -0.07812 0.03658 C -0.08298 0.0382 -0.08784 0.04098 -0.09288 0.04144 L -0.12395 0.04375 C -0.12777 0.04514 -0.13281 0.04676 -0.13697 0.04885 C -0.13941 0.05 -0.14184 0.05093 -0.14427 0.05232 C -0.14531 0.05301 -0.146 0.05417 -0.14704 0.05486 C -0.1493 0.05625 -0.15191 0.05718 -0.15434 0.05857 C -0.15538 0.05903 -0.15607 0.06042 -0.15711 0.06088 C -0.15885 0.06204 -0.16076 0.0625 -0.16267 0.06343 C -0.1651 0.06482 -0.16753 0.0669 -0.16996 0.06829 C -0.17586 0.07199 -0.16944 0.06667 -0.17552 0.07199 C -0.17638 0.07385 -0.17812 0.07686 -0.17812 0.0794 C -0.17812 0.08611 -0.17552 0.08426 -0.17361 0.09144 C -0.17326 0.09283 -0.17343 0.09422 -0.17274 0.09514 C -0.16961 0.09931 -0.16788 0.09977 -0.16441 0.10139 C -0.16215 0.10093 -0.15694 0.10023 -0.15434 0.09885 L -0.14878 0.09514 L -0.14878 0.09514 " pathEditMode="relative" ptsTypes="AAAAAAAAAAAAAAAAAAAAAAAA">
                                      <p:cBhvr>
                                        <p:cTn id="10" dur="2000" fill="hold"/>
                                        <p:tgtEl>
                                          <p:spTgt spid="10"/>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5.55556E-7 -5.18519E-6 L 5.55556E-7 -5.18519E-6 C -0.00313 0.00393 -0.00625 0.00786 -0.0092 0.01203 C -0.01111 0.01482 -0.01285 0.01805 -0.01476 0.02059 C -0.02049 0.02823 -0.02656 0.03518 -0.03212 0.04258 C -0.03316 0.04397 -0.03386 0.04513 -0.0349 0.04629 C -0.03889 0.05045 -0.04306 0.05439 -0.04688 0.05856 C -0.04827 0.05994 -0.04913 0.06203 -0.05052 0.06342 C -0.05521 0.06828 -0.07639 0.08911 -0.08264 0.09397 C -0.0842 0.09513 -0.08577 0.09629 -0.08715 0.09768 C -0.09028 0.10045 -0.09323 0.10346 -0.09636 0.10624 C -0.09757 0.10717 -0.09896 0.10763 -0.1 0.10879 C -0.10747 0.11457 -0.11441 0.12175 -0.12205 0.12707 C -0.12327 0.12777 -0.12465 0.12846 -0.1257 0.12939 C -0.13646 0.13818 -0.13038 0.13518 -0.13681 0.13795 C -0.13976 0.14096 -0.14254 0.14443 -0.14583 0.14652 C -0.14774 0.14791 -0.14983 0.1486 -0.15139 0.15022 C -0.15452 0.15346 -0.15695 0.15763 -0.15972 0.16133 C -0.16059 0.16249 -0.16163 0.16342 -0.1625 0.16481 C -0.16667 0.17337 -0.16424 0.17059 -0.16892 0.17476 L -0.17066 0.18193 C -0.17101 0.18332 -0.17101 0.18471 -0.17153 0.18564 C -0.17222 0.18703 -0.17292 0.18795 -0.17344 0.18934 C -0.17379 0.1905 -0.17396 0.19189 -0.17431 0.19305 C -0.17465 0.19397 -0.175 0.19467 -0.17517 0.19559 L -0.17517 0.19559 " pathEditMode="relative" ptsTypes="AAAAAAAAAAAAAAAAAAAAAAAAAA">
                                      <p:cBhvr>
                                        <p:cTn id="14"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p:cNvSpPr/>
          <p:nvPr/>
        </p:nvSpPr>
        <p:spPr>
          <a:xfrm>
            <a:off x="150827" y="4363284"/>
            <a:ext cx="9034818" cy="139004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TextBox 63"/>
          <p:cNvSpPr txBox="1"/>
          <p:nvPr/>
        </p:nvSpPr>
        <p:spPr>
          <a:xfrm>
            <a:off x="1781830" y="4481269"/>
            <a:ext cx="5672008" cy="1754326"/>
          </a:xfrm>
          <a:prstGeom prst="rect">
            <a:avLst/>
          </a:prstGeom>
          <a:noFill/>
        </p:spPr>
        <p:txBody>
          <a:bodyPr wrap="square" rtlCol="0">
            <a:spAutoFit/>
          </a:bodyPr>
          <a:lstStyle/>
          <a:p>
            <a:pPr marL="257175" indent="-257175">
              <a:buFont typeface="+mj-lt"/>
              <a:buAutoNum type="arabicPeriod"/>
            </a:pPr>
            <a:r>
              <a:rPr lang="en-US" dirty="0" smtClean="0"/>
              <a:t>Spindle fibers attach to random homologous chromosomes and pull the tetrads apart</a:t>
            </a:r>
          </a:p>
          <a:p>
            <a:pPr marL="257175" indent="-257175">
              <a:buFont typeface="+mj-lt"/>
              <a:buAutoNum type="arabicPeriod"/>
            </a:pPr>
            <a:endParaRPr lang="en-US" dirty="0" smtClean="0"/>
          </a:p>
          <a:p>
            <a:endParaRPr lang="en-US" dirty="0"/>
          </a:p>
          <a:p>
            <a:pPr marL="257175" indent="-257175">
              <a:buFont typeface="+mj-lt"/>
              <a:buAutoNum type="arabicPeriod"/>
            </a:pPr>
            <a:endParaRPr lang="en-US" dirty="0"/>
          </a:p>
          <a:p>
            <a:pPr marL="257175" indent="-257175">
              <a:buFont typeface="+mj-lt"/>
              <a:buAutoNum type="arabicPeriod"/>
            </a:pPr>
            <a:endParaRPr lang="en-US" dirty="0"/>
          </a:p>
        </p:txBody>
      </p:sp>
      <p:sp>
        <p:nvSpPr>
          <p:cNvPr id="99" name="TextBox 98"/>
          <p:cNvSpPr txBox="1"/>
          <p:nvPr/>
        </p:nvSpPr>
        <p:spPr>
          <a:xfrm>
            <a:off x="329846" y="4363284"/>
            <a:ext cx="1451984" cy="369332"/>
          </a:xfrm>
          <a:prstGeom prst="rect">
            <a:avLst/>
          </a:prstGeom>
          <a:noFill/>
        </p:spPr>
        <p:txBody>
          <a:bodyPr wrap="square" rtlCol="0">
            <a:spAutoFit/>
          </a:bodyPr>
          <a:lstStyle/>
          <a:p>
            <a:r>
              <a:rPr lang="en-US" dirty="0" smtClean="0"/>
              <a:t>Anaphase I</a:t>
            </a:r>
            <a:endParaRPr lang="en-US" dirty="0"/>
          </a:p>
        </p:txBody>
      </p:sp>
      <p:sp>
        <p:nvSpPr>
          <p:cNvPr id="4" name="Oval 3"/>
          <p:cNvSpPr/>
          <p:nvPr/>
        </p:nvSpPr>
        <p:spPr>
          <a:xfrm>
            <a:off x="2112627" y="4102"/>
            <a:ext cx="4686300" cy="4400550"/>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3" name="Picture 6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75417" y="2275450"/>
            <a:ext cx="390161" cy="349938"/>
          </a:xfrm>
          <a:prstGeom prst="rect">
            <a:avLst/>
          </a:prstGeom>
        </p:spPr>
      </p:pic>
      <p:pic>
        <p:nvPicPr>
          <p:cNvPr id="69" name="Picture 6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367948">
            <a:off x="6349851" y="2254560"/>
            <a:ext cx="390161" cy="349938"/>
          </a:xfrm>
          <a:prstGeom prst="rect">
            <a:avLst/>
          </a:prstGeom>
        </p:spPr>
      </p:pic>
      <p:grpSp>
        <p:nvGrpSpPr>
          <p:cNvPr id="123" name="Group 122"/>
          <p:cNvGrpSpPr/>
          <p:nvPr/>
        </p:nvGrpSpPr>
        <p:grpSpPr>
          <a:xfrm>
            <a:off x="3452275" y="630552"/>
            <a:ext cx="536037" cy="800779"/>
            <a:chOff x="3356086" y="644938"/>
            <a:chExt cx="536037" cy="800779"/>
          </a:xfrm>
        </p:grpSpPr>
        <p:grpSp>
          <p:nvGrpSpPr>
            <p:cNvPr id="124" name="Group 123"/>
            <p:cNvGrpSpPr/>
            <p:nvPr/>
          </p:nvGrpSpPr>
          <p:grpSpPr>
            <a:xfrm>
              <a:off x="3356086" y="644938"/>
              <a:ext cx="536037" cy="539496"/>
              <a:chOff x="4504064" y="1757601"/>
              <a:chExt cx="536037" cy="539496"/>
            </a:xfrm>
          </p:grpSpPr>
          <p:grpSp>
            <p:nvGrpSpPr>
              <p:cNvPr id="131" name="Group 130"/>
              <p:cNvGrpSpPr/>
              <p:nvPr/>
            </p:nvGrpSpPr>
            <p:grpSpPr>
              <a:xfrm>
                <a:off x="4504064" y="1762957"/>
                <a:ext cx="281648" cy="516147"/>
                <a:chOff x="768643" y="2932814"/>
                <a:chExt cx="375531" cy="688196"/>
              </a:xfrm>
            </p:grpSpPr>
            <p:sp>
              <p:nvSpPr>
                <p:cNvPr id="133" name="Isosceles Triangle 132"/>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132" name="Picture 131"/>
              <p:cNvPicPr>
                <a:picLocks noChangeAspect="1"/>
              </p:cNvPicPr>
              <p:nvPr/>
            </p:nvPicPr>
            <p:blipFill>
              <a:blip r:embed="rId4">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4788641" y="1757601"/>
                <a:ext cx="251460" cy="539496"/>
              </a:xfrm>
              <a:prstGeom prst="rect">
                <a:avLst/>
              </a:prstGeom>
            </p:spPr>
          </p:pic>
        </p:grpSp>
        <p:sp>
          <p:nvSpPr>
            <p:cNvPr id="130" name="TextBox 129"/>
            <p:cNvSpPr txBox="1"/>
            <p:nvPr/>
          </p:nvSpPr>
          <p:spPr>
            <a:xfrm>
              <a:off x="3493592" y="1076385"/>
              <a:ext cx="398531" cy="369332"/>
            </a:xfrm>
            <a:prstGeom prst="rect">
              <a:avLst/>
            </a:prstGeom>
            <a:noFill/>
          </p:spPr>
          <p:txBody>
            <a:bodyPr wrap="square" rtlCol="0">
              <a:spAutoFit/>
            </a:bodyPr>
            <a:lstStyle/>
            <a:p>
              <a:r>
                <a:rPr lang="en-US" dirty="0" smtClean="0"/>
                <a:t>1</a:t>
              </a:r>
              <a:endParaRPr lang="en-US" dirty="0"/>
            </a:p>
          </p:txBody>
        </p:sp>
      </p:grpSp>
      <p:grpSp>
        <p:nvGrpSpPr>
          <p:cNvPr id="135" name="Group 134"/>
          <p:cNvGrpSpPr/>
          <p:nvPr/>
        </p:nvGrpSpPr>
        <p:grpSpPr>
          <a:xfrm>
            <a:off x="5216269" y="543810"/>
            <a:ext cx="539078" cy="799472"/>
            <a:chOff x="4205241" y="444280"/>
            <a:chExt cx="539078" cy="799472"/>
          </a:xfrm>
        </p:grpSpPr>
        <p:grpSp>
          <p:nvGrpSpPr>
            <p:cNvPr id="136" name="Group 135"/>
            <p:cNvGrpSpPr/>
            <p:nvPr/>
          </p:nvGrpSpPr>
          <p:grpSpPr>
            <a:xfrm>
              <a:off x="4205241" y="444280"/>
              <a:ext cx="539078" cy="551285"/>
              <a:chOff x="5044603" y="1521192"/>
              <a:chExt cx="539078" cy="551285"/>
            </a:xfrm>
          </p:grpSpPr>
          <p:grpSp>
            <p:nvGrpSpPr>
              <p:cNvPr id="138" name="Group 137"/>
              <p:cNvGrpSpPr/>
              <p:nvPr/>
            </p:nvGrpSpPr>
            <p:grpSpPr>
              <a:xfrm>
                <a:off x="5311255" y="1521192"/>
                <a:ext cx="272426" cy="521486"/>
                <a:chOff x="2972738" y="3939341"/>
                <a:chExt cx="363234" cy="695314"/>
              </a:xfrm>
            </p:grpSpPr>
            <p:sp>
              <p:nvSpPr>
                <p:cNvPr id="143" name="Isosceles Triangle 142"/>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nvGrpSpPr>
              <p:cNvPr id="139" name="Group 138"/>
              <p:cNvGrpSpPr/>
              <p:nvPr/>
            </p:nvGrpSpPr>
            <p:grpSpPr>
              <a:xfrm>
                <a:off x="5044603" y="1530556"/>
                <a:ext cx="276461" cy="541921"/>
                <a:chOff x="1964802" y="3515057"/>
                <a:chExt cx="368614" cy="722561"/>
              </a:xfrm>
            </p:grpSpPr>
            <p:sp>
              <p:nvSpPr>
                <p:cNvPr id="140" name="Isosceles Triangle 139"/>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1"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142" name="Picture 141"/>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sp>
          <p:nvSpPr>
            <p:cNvPr id="137" name="TextBox 136"/>
            <p:cNvSpPr txBox="1"/>
            <p:nvPr/>
          </p:nvSpPr>
          <p:spPr>
            <a:xfrm>
              <a:off x="4318244" y="874420"/>
              <a:ext cx="398531" cy="369332"/>
            </a:xfrm>
            <a:prstGeom prst="rect">
              <a:avLst/>
            </a:prstGeom>
            <a:noFill/>
          </p:spPr>
          <p:txBody>
            <a:bodyPr wrap="square" rtlCol="0">
              <a:spAutoFit/>
            </a:bodyPr>
            <a:lstStyle/>
            <a:p>
              <a:r>
                <a:rPr lang="en-US" dirty="0" smtClean="0"/>
                <a:t>1</a:t>
              </a:r>
              <a:endParaRPr lang="en-US" dirty="0"/>
            </a:p>
          </p:txBody>
        </p:sp>
      </p:grpSp>
      <p:grpSp>
        <p:nvGrpSpPr>
          <p:cNvPr id="145" name="Group 144"/>
          <p:cNvGrpSpPr/>
          <p:nvPr/>
        </p:nvGrpSpPr>
        <p:grpSpPr>
          <a:xfrm>
            <a:off x="3097323" y="1668156"/>
            <a:ext cx="536736" cy="836408"/>
            <a:chOff x="3343134" y="1374271"/>
            <a:chExt cx="536736" cy="836408"/>
          </a:xfrm>
        </p:grpSpPr>
        <p:grpSp>
          <p:nvGrpSpPr>
            <p:cNvPr id="146" name="Group 145"/>
            <p:cNvGrpSpPr/>
            <p:nvPr/>
          </p:nvGrpSpPr>
          <p:grpSpPr>
            <a:xfrm>
              <a:off x="3343134" y="1374271"/>
              <a:ext cx="536736" cy="541921"/>
              <a:chOff x="5469162" y="1697645"/>
              <a:chExt cx="536736" cy="541921"/>
            </a:xfrm>
          </p:grpSpPr>
          <p:grpSp>
            <p:nvGrpSpPr>
              <p:cNvPr id="148" name="Group 147"/>
              <p:cNvGrpSpPr/>
              <p:nvPr/>
            </p:nvGrpSpPr>
            <p:grpSpPr>
              <a:xfrm>
                <a:off x="5469162" y="1697645"/>
                <a:ext cx="276461" cy="541921"/>
                <a:chOff x="1964802" y="3515057"/>
                <a:chExt cx="368614" cy="722561"/>
              </a:xfrm>
            </p:grpSpPr>
            <p:sp>
              <p:nvSpPr>
                <p:cNvPr id="152" name="Isosceles Triangle 151"/>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3"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154" name="Picture 153"/>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nvGrpSpPr>
              <p:cNvPr id="149" name="Group 148"/>
              <p:cNvGrpSpPr/>
              <p:nvPr/>
            </p:nvGrpSpPr>
            <p:grpSpPr>
              <a:xfrm>
                <a:off x="5733472" y="1701290"/>
                <a:ext cx="272426" cy="521486"/>
                <a:chOff x="2972738" y="3939341"/>
                <a:chExt cx="363234" cy="695314"/>
              </a:xfrm>
            </p:grpSpPr>
            <p:sp>
              <p:nvSpPr>
                <p:cNvPr id="150" name="Isosceles Triangle 149"/>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1"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sp>
          <p:nvSpPr>
            <p:cNvPr id="147" name="TextBox 146"/>
            <p:cNvSpPr txBox="1"/>
            <p:nvPr/>
          </p:nvSpPr>
          <p:spPr>
            <a:xfrm>
              <a:off x="3479899" y="1841347"/>
              <a:ext cx="398531" cy="369332"/>
            </a:xfrm>
            <a:prstGeom prst="rect">
              <a:avLst/>
            </a:prstGeom>
            <a:noFill/>
          </p:spPr>
          <p:txBody>
            <a:bodyPr wrap="square" rtlCol="0">
              <a:spAutoFit/>
            </a:bodyPr>
            <a:lstStyle/>
            <a:p>
              <a:r>
                <a:rPr lang="en-US" dirty="0" smtClean="0"/>
                <a:t>2</a:t>
              </a:r>
              <a:endParaRPr lang="en-US" dirty="0"/>
            </a:p>
          </p:txBody>
        </p:sp>
      </p:grpSp>
      <p:grpSp>
        <p:nvGrpSpPr>
          <p:cNvPr id="155" name="Group 154"/>
          <p:cNvGrpSpPr/>
          <p:nvPr/>
        </p:nvGrpSpPr>
        <p:grpSpPr>
          <a:xfrm>
            <a:off x="5385331" y="1778578"/>
            <a:ext cx="528648" cy="822127"/>
            <a:chOff x="4248228" y="1537054"/>
            <a:chExt cx="528648" cy="822127"/>
          </a:xfrm>
        </p:grpSpPr>
        <p:grpSp>
          <p:nvGrpSpPr>
            <p:cNvPr id="156" name="Group 155"/>
            <p:cNvGrpSpPr/>
            <p:nvPr/>
          </p:nvGrpSpPr>
          <p:grpSpPr>
            <a:xfrm>
              <a:off x="4248228" y="1537054"/>
              <a:ext cx="521487" cy="539496"/>
              <a:chOff x="5389491" y="2714535"/>
              <a:chExt cx="521487" cy="539496"/>
            </a:xfrm>
          </p:grpSpPr>
          <p:grpSp>
            <p:nvGrpSpPr>
              <p:cNvPr id="158" name="Group 157"/>
              <p:cNvGrpSpPr/>
              <p:nvPr/>
            </p:nvGrpSpPr>
            <p:grpSpPr>
              <a:xfrm>
                <a:off x="5389491" y="2718894"/>
                <a:ext cx="281648" cy="516147"/>
                <a:chOff x="768643" y="2932814"/>
                <a:chExt cx="375531" cy="688196"/>
              </a:xfrm>
            </p:grpSpPr>
            <p:sp>
              <p:nvSpPr>
                <p:cNvPr id="160" name="Isosceles Triangle 159"/>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1"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159" name="Picture 158"/>
              <p:cNvPicPr>
                <a:picLocks noChangeAspect="1"/>
              </p:cNvPicPr>
              <p:nvPr/>
            </p:nvPicPr>
            <p:blipFill>
              <a:blip r:embed="rId4">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5659518" y="2714535"/>
                <a:ext cx="251460" cy="539496"/>
              </a:xfrm>
              <a:prstGeom prst="rect">
                <a:avLst/>
              </a:prstGeom>
            </p:spPr>
          </p:pic>
        </p:grpSp>
        <p:sp>
          <p:nvSpPr>
            <p:cNvPr id="157" name="TextBox 156"/>
            <p:cNvSpPr txBox="1"/>
            <p:nvPr/>
          </p:nvSpPr>
          <p:spPr>
            <a:xfrm>
              <a:off x="4378345" y="1989849"/>
              <a:ext cx="398531" cy="369332"/>
            </a:xfrm>
            <a:prstGeom prst="rect">
              <a:avLst/>
            </a:prstGeom>
            <a:noFill/>
          </p:spPr>
          <p:txBody>
            <a:bodyPr wrap="square" rtlCol="0">
              <a:spAutoFit/>
            </a:bodyPr>
            <a:lstStyle/>
            <a:p>
              <a:r>
                <a:rPr lang="en-US" dirty="0" smtClean="0"/>
                <a:t>2</a:t>
              </a:r>
              <a:endParaRPr lang="en-US" dirty="0"/>
            </a:p>
          </p:txBody>
        </p:sp>
      </p:grpSp>
      <p:grpSp>
        <p:nvGrpSpPr>
          <p:cNvPr id="162" name="Group 161"/>
          <p:cNvGrpSpPr/>
          <p:nvPr/>
        </p:nvGrpSpPr>
        <p:grpSpPr>
          <a:xfrm>
            <a:off x="3331170" y="3023615"/>
            <a:ext cx="542761" cy="804090"/>
            <a:chOff x="2961937" y="2537394"/>
            <a:chExt cx="542761" cy="804090"/>
          </a:xfrm>
        </p:grpSpPr>
        <p:grpSp>
          <p:nvGrpSpPr>
            <p:cNvPr id="163" name="Group 162"/>
            <p:cNvGrpSpPr/>
            <p:nvPr/>
          </p:nvGrpSpPr>
          <p:grpSpPr>
            <a:xfrm>
              <a:off x="2961937" y="2537394"/>
              <a:ext cx="534244" cy="539496"/>
              <a:chOff x="4487212" y="2578219"/>
              <a:chExt cx="534244" cy="539496"/>
            </a:xfrm>
          </p:grpSpPr>
          <p:grpSp>
            <p:nvGrpSpPr>
              <p:cNvPr id="165" name="Group 164"/>
              <p:cNvGrpSpPr/>
              <p:nvPr/>
            </p:nvGrpSpPr>
            <p:grpSpPr>
              <a:xfrm>
                <a:off x="4487212" y="2578219"/>
                <a:ext cx="281648" cy="516147"/>
                <a:chOff x="768643" y="2932814"/>
                <a:chExt cx="375531" cy="688196"/>
              </a:xfrm>
            </p:grpSpPr>
            <p:sp>
              <p:nvSpPr>
                <p:cNvPr id="167" name="Isosceles Triangle 166"/>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8"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166" name="Picture 165"/>
              <p:cNvPicPr>
                <a:picLocks noChangeAspect="1"/>
              </p:cNvPicPr>
              <p:nvPr/>
            </p:nvPicPr>
            <p:blipFill>
              <a:blip r:embed="rId4">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4769996" y="2578219"/>
                <a:ext cx="251460" cy="539496"/>
              </a:xfrm>
              <a:prstGeom prst="rect">
                <a:avLst/>
              </a:prstGeom>
            </p:spPr>
          </p:pic>
        </p:grpSp>
        <p:sp>
          <p:nvSpPr>
            <p:cNvPr id="164" name="TextBox 163"/>
            <p:cNvSpPr txBox="1"/>
            <p:nvPr/>
          </p:nvSpPr>
          <p:spPr>
            <a:xfrm>
              <a:off x="3106167" y="2972152"/>
              <a:ext cx="398531" cy="369332"/>
            </a:xfrm>
            <a:prstGeom prst="rect">
              <a:avLst/>
            </a:prstGeom>
            <a:noFill/>
          </p:spPr>
          <p:txBody>
            <a:bodyPr wrap="square" rtlCol="0">
              <a:spAutoFit/>
            </a:bodyPr>
            <a:lstStyle/>
            <a:p>
              <a:r>
                <a:rPr lang="en-US" dirty="0" smtClean="0"/>
                <a:t>3</a:t>
              </a:r>
              <a:endParaRPr lang="en-US" dirty="0"/>
            </a:p>
          </p:txBody>
        </p:sp>
      </p:grpSp>
      <p:grpSp>
        <p:nvGrpSpPr>
          <p:cNvPr id="169" name="Group 168"/>
          <p:cNvGrpSpPr/>
          <p:nvPr/>
        </p:nvGrpSpPr>
        <p:grpSpPr>
          <a:xfrm>
            <a:off x="5092474" y="2896171"/>
            <a:ext cx="530324" cy="860090"/>
            <a:chOff x="5025016" y="2755295"/>
            <a:chExt cx="530324" cy="860090"/>
          </a:xfrm>
        </p:grpSpPr>
        <p:grpSp>
          <p:nvGrpSpPr>
            <p:cNvPr id="170" name="Group 169"/>
            <p:cNvGrpSpPr/>
            <p:nvPr/>
          </p:nvGrpSpPr>
          <p:grpSpPr>
            <a:xfrm>
              <a:off x="5025016" y="2755295"/>
              <a:ext cx="530324" cy="564039"/>
              <a:chOff x="5090029" y="2146593"/>
              <a:chExt cx="530324" cy="564039"/>
            </a:xfrm>
          </p:grpSpPr>
          <p:grpSp>
            <p:nvGrpSpPr>
              <p:cNvPr id="172" name="Group 171"/>
              <p:cNvGrpSpPr/>
              <p:nvPr/>
            </p:nvGrpSpPr>
            <p:grpSpPr>
              <a:xfrm>
                <a:off x="5347927" y="2146593"/>
                <a:ext cx="272426" cy="521486"/>
                <a:chOff x="2972738" y="3939341"/>
                <a:chExt cx="363234" cy="695314"/>
              </a:xfrm>
            </p:grpSpPr>
            <p:sp>
              <p:nvSpPr>
                <p:cNvPr id="177" name="Isosceles Triangle 176"/>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nvGrpSpPr>
              <p:cNvPr id="173" name="Group 172"/>
              <p:cNvGrpSpPr/>
              <p:nvPr/>
            </p:nvGrpSpPr>
            <p:grpSpPr>
              <a:xfrm>
                <a:off x="5090029" y="2168711"/>
                <a:ext cx="276461" cy="541921"/>
                <a:chOff x="1964802" y="3515057"/>
                <a:chExt cx="368614" cy="722561"/>
              </a:xfrm>
            </p:grpSpPr>
            <p:sp>
              <p:nvSpPr>
                <p:cNvPr id="174" name="Isosceles Triangle 173"/>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5"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176" name="Picture 175"/>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sp>
          <p:nvSpPr>
            <p:cNvPr id="171" name="TextBox 170"/>
            <p:cNvSpPr txBox="1"/>
            <p:nvPr/>
          </p:nvSpPr>
          <p:spPr>
            <a:xfrm>
              <a:off x="5139331" y="3246053"/>
              <a:ext cx="398531" cy="369332"/>
            </a:xfrm>
            <a:prstGeom prst="rect">
              <a:avLst/>
            </a:prstGeom>
            <a:noFill/>
          </p:spPr>
          <p:txBody>
            <a:bodyPr wrap="square" rtlCol="0">
              <a:spAutoFit/>
            </a:bodyPr>
            <a:lstStyle/>
            <a:p>
              <a:r>
                <a:rPr lang="en-US" dirty="0" smtClean="0"/>
                <a:t>3</a:t>
              </a:r>
              <a:endParaRPr lang="en-US" dirty="0"/>
            </a:p>
          </p:txBody>
        </p:sp>
      </p:grpSp>
      <p:sp>
        <p:nvSpPr>
          <p:cNvPr id="5" name="Freeform 4"/>
          <p:cNvSpPr/>
          <p:nvPr/>
        </p:nvSpPr>
        <p:spPr>
          <a:xfrm>
            <a:off x="2715904" y="791570"/>
            <a:ext cx="873457" cy="1610436"/>
          </a:xfrm>
          <a:custGeom>
            <a:avLst/>
            <a:gdLst>
              <a:gd name="connsiteX0" fmla="*/ 0 w 873457"/>
              <a:gd name="connsiteY0" fmla="*/ 1610436 h 1610436"/>
              <a:gd name="connsiteX1" fmla="*/ 13648 w 873457"/>
              <a:gd name="connsiteY1" fmla="*/ 1514902 h 1610436"/>
              <a:gd name="connsiteX2" fmla="*/ 54592 w 873457"/>
              <a:gd name="connsiteY2" fmla="*/ 1419367 h 1610436"/>
              <a:gd name="connsiteX3" fmla="*/ 68239 w 873457"/>
              <a:gd name="connsiteY3" fmla="*/ 1364776 h 1610436"/>
              <a:gd name="connsiteX4" fmla="*/ 95535 w 873457"/>
              <a:gd name="connsiteY4" fmla="*/ 1310185 h 1610436"/>
              <a:gd name="connsiteX5" fmla="*/ 136478 w 873457"/>
              <a:gd name="connsiteY5" fmla="*/ 1201003 h 1610436"/>
              <a:gd name="connsiteX6" fmla="*/ 163774 w 873457"/>
              <a:gd name="connsiteY6" fmla="*/ 1078173 h 1610436"/>
              <a:gd name="connsiteX7" fmla="*/ 191069 w 873457"/>
              <a:gd name="connsiteY7" fmla="*/ 1037230 h 1610436"/>
              <a:gd name="connsiteX8" fmla="*/ 218365 w 873457"/>
              <a:gd name="connsiteY8" fmla="*/ 955343 h 1610436"/>
              <a:gd name="connsiteX9" fmla="*/ 232012 w 873457"/>
              <a:gd name="connsiteY9" fmla="*/ 914400 h 1610436"/>
              <a:gd name="connsiteX10" fmla="*/ 259308 w 873457"/>
              <a:gd name="connsiteY10" fmla="*/ 873457 h 1610436"/>
              <a:gd name="connsiteX11" fmla="*/ 286603 w 873457"/>
              <a:gd name="connsiteY11" fmla="*/ 777923 h 1610436"/>
              <a:gd name="connsiteX12" fmla="*/ 313899 w 873457"/>
              <a:gd name="connsiteY12" fmla="*/ 736979 h 1610436"/>
              <a:gd name="connsiteX13" fmla="*/ 327547 w 873457"/>
              <a:gd name="connsiteY13" fmla="*/ 696036 h 1610436"/>
              <a:gd name="connsiteX14" fmla="*/ 368490 w 873457"/>
              <a:gd name="connsiteY14" fmla="*/ 655093 h 1610436"/>
              <a:gd name="connsiteX15" fmla="*/ 382138 w 873457"/>
              <a:gd name="connsiteY15" fmla="*/ 600502 h 1610436"/>
              <a:gd name="connsiteX16" fmla="*/ 518615 w 873457"/>
              <a:gd name="connsiteY16" fmla="*/ 436729 h 1610436"/>
              <a:gd name="connsiteX17" fmla="*/ 614150 w 873457"/>
              <a:gd name="connsiteY17" fmla="*/ 313899 h 1610436"/>
              <a:gd name="connsiteX18" fmla="*/ 655093 w 873457"/>
              <a:gd name="connsiteY18" fmla="*/ 286603 h 1610436"/>
              <a:gd name="connsiteX19" fmla="*/ 709684 w 873457"/>
              <a:gd name="connsiteY19" fmla="*/ 204717 h 1610436"/>
              <a:gd name="connsiteX20" fmla="*/ 777923 w 873457"/>
              <a:gd name="connsiteY20" fmla="*/ 136478 h 1610436"/>
              <a:gd name="connsiteX21" fmla="*/ 832514 w 873457"/>
              <a:gd name="connsiteY21" fmla="*/ 68239 h 1610436"/>
              <a:gd name="connsiteX22" fmla="*/ 846162 w 873457"/>
              <a:gd name="connsiteY22" fmla="*/ 27296 h 1610436"/>
              <a:gd name="connsiteX23" fmla="*/ 873457 w 873457"/>
              <a:gd name="connsiteY23" fmla="*/ 0 h 161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3457" h="1610436">
                <a:moveTo>
                  <a:pt x="0" y="1610436"/>
                </a:moveTo>
                <a:cubicBezTo>
                  <a:pt x="4549" y="1578591"/>
                  <a:pt x="7339" y="1546445"/>
                  <a:pt x="13648" y="1514902"/>
                </a:cubicBezTo>
                <a:cubicBezTo>
                  <a:pt x="20342" y="1481431"/>
                  <a:pt x="39795" y="1448961"/>
                  <a:pt x="54592" y="1419367"/>
                </a:cubicBezTo>
                <a:cubicBezTo>
                  <a:pt x="59141" y="1401170"/>
                  <a:pt x="61653" y="1382339"/>
                  <a:pt x="68239" y="1364776"/>
                </a:cubicBezTo>
                <a:cubicBezTo>
                  <a:pt x="75383" y="1345726"/>
                  <a:pt x="89101" y="1329486"/>
                  <a:pt x="95535" y="1310185"/>
                </a:cubicBezTo>
                <a:cubicBezTo>
                  <a:pt x="134887" y="1192131"/>
                  <a:pt x="80415" y="1285098"/>
                  <a:pt x="136478" y="1201003"/>
                </a:cubicBezTo>
                <a:cubicBezTo>
                  <a:pt x="138907" y="1188857"/>
                  <a:pt x="156546" y="1095038"/>
                  <a:pt x="163774" y="1078173"/>
                </a:cubicBezTo>
                <a:cubicBezTo>
                  <a:pt x="170235" y="1063097"/>
                  <a:pt x="184407" y="1052219"/>
                  <a:pt x="191069" y="1037230"/>
                </a:cubicBezTo>
                <a:cubicBezTo>
                  <a:pt x="202754" y="1010938"/>
                  <a:pt x="209267" y="982639"/>
                  <a:pt x="218365" y="955343"/>
                </a:cubicBezTo>
                <a:cubicBezTo>
                  <a:pt x="222914" y="941695"/>
                  <a:pt x="224032" y="926370"/>
                  <a:pt x="232012" y="914400"/>
                </a:cubicBezTo>
                <a:lnTo>
                  <a:pt x="259308" y="873457"/>
                </a:lnTo>
                <a:cubicBezTo>
                  <a:pt x="263679" y="855972"/>
                  <a:pt x="276816" y="797498"/>
                  <a:pt x="286603" y="777923"/>
                </a:cubicBezTo>
                <a:cubicBezTo>
                  <a:pt x="293939" y="763252"/>
                  <a:pt x="306563" y="751650"/>
                  <a:pt x="313899" y="736979"/>
                </a:cubicBezTo>
                <a:cubicBezTo>
                  <a:pt x="320333" y="724112"/>
                  <a:pt x="319567" y="708006"/>
                  <a:pt x="327547" y="696036"/>
                </a:cubicBezTo>
                <a:cubicBezTo>
                  <a:pt x="338253" y="679977"/>
                  <a:pt x="354842" y="668741"/>
                  <a:pt x="368490" y="655093"/>
                </a:cubicBezTo>
                <a:cubicBezTo>
                  <a:pt x="373039" y="636896"/>
                  <a:pt x="373750" y="617279"/>
                  <a:pt x="382138" y="600502"/>
                </a:cubicBezTo>
                <a:cubicBezTo>
                  <a:pt x="471445" y="421887"/>
                  <a:pt x="397877" y="617837"/>
                  <a:pt x="518615" y="436729"/>
                </a:cubicBezTo>
                <a:cubicBezTo>
                  <a:pt x="556662" y="379659"/>
                  <a:pt x="566042" y="353989"/>
                  <a:pt x="614150" y="313899"/>
                </a:cubicBezTo>
                <a:cubicBezTo>
                  <a:pt x="626751" y="303398"/>
                  <a:pt x="641445" y="295702"/>
                  <a:pt x="655093" y="286603"/>
                </a:cubicBezTo>
                <a:cubicBezTo>
                  <a:pt x="679078" y="214650"/>
                  <a:pt x="652889" y="272871"/>
                  <a:pt x="709684" y="204717"/>
                </a:cubicBezTo>
                <a:cubicBezTo>
                  <a:pt x="766550" y="136478"/>
                  <a:pt x="702861" y="186519"/>
                  <a:pt x="777923" y="136478"/>
                </a:cubicBezTo>
                <a:cubicBezTo>
                  <a:pt x="812227" y="33565"/>
                  <a:pt x="761963" y="156426"/>
                  <a:pt x="832514" y="68239"/>
                </a:cubicBezTo>
                <a:cubicBezTo>
                  <a:pt x="841501" y="57006"/>
                  <a:pt x="838761" y="39632"/>
                  <a:pt x="846162" y="27296"/>
                </a:cubicBezTo>
                <a:cubicBezTo>
                  <a:pt x="852782" y="16262"/>
                  <a:pt x="864359" y="9099"/>
                  <a:pt x="873457" y="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79" name="Freeform 178"/>
          <p:cNvSpPr/>
          <p:nvPr/>
        </p:nvSpPr>
        <p:spPr>
          <a:xfrm>
            <a:off x="2717448" y="2007279"/>
            <a:ext cx="468991" cy="463956"/>
          </a:xfrm>
          <a:custGeom>
            <a:avLst/>
            <a:gdLst>
              <a:gd name="connsiteX0" fmla="*/ 0 w 873457"/>
              <a:gd name="connsiteY0" fmla="*/ 1610436 h 1610436"/>
              <a:gd name="connsiteX1" fmla="*/ 13648 w 873457"/>
              <a:gd name="connsiteY1" fmla="*/ 1514902 h 1610436"/>
              <a:gd name="connsiteX2" fmla="*/ 54592 w 873457"/>
              <a:gd name="connsiteY2" fmla="*/ 1419367 h 1610436"/>
              <a:gd name="connsiteX3" fmla="*/ 68239 w 873457"/>
              <a:gd name="connsiteY3" fmla="*/ 1364776 h 1610436"/>
              <a:gd name="connsiteX4" fmla="*/ 95535 w 873457"/>
              <a:gd name="connsiteY4" fmla="*/ 1310185 h 1610436"/>
              <a:gd name="connsiteX5" fmla="*/ 136478 w 873457"/>
              <a:gd name="connsiteY5" fmla="*/ 1201003 h 1610436"/>
              <a:gd name="connsiteX6" fmla="*/ 163774 w 873457"/>
              <a:gd name="connsiteY6" fmla="*/ 1078173 h 1610436"/>
              <a:gd name="connsiteX7" fmla="*/ 191069 w 873457"/>
              <a:gd name="connsiteY7" fmla="*/ 1037230 h 1610436"/>
              <a:gd name="connsiteX8" fmla="*/ 218365 w 873457"/>
              <a:gd name="connsiteY8" fmla="*/ 955343 h 1610436"/>
              <a:gd name="connsiteX9" fmla="*/ 232012 w 873457"/>
              <a:gd name="connsiteY9" fmla="*/ 914400 h 1610436"/>
              <a:gd name="connsiteX10" fmla="*/ 259308 w 873457"/>
              <a:gd name="connsiteY10" fmla="*/ 873457 h 1610436"/>
              <a:gd name="connsiteX11" fmla="*/ 286603 w 873457"/>
              <a:gd name="connsiteY11" fmla="*/ 777923 h 1610436"/>
              <a:gd name="connsiteX12" fmla="*/ 313899 w 873457"/>
              <a:gd name="connsiteY12" fmla="*/ 736979 h 1610436"/>
              <a:gd name="connsiteX13" fmla="*/ 327547 w 873457"/>
              <a:gd name="connsiteY13" fmla="*/ 696036 h 1610436"/>
              <a:gd name="connsiteX14" fmla="*/ 368490 w 873457"/>
              <a:gd name="connsiteY14" fmla="*/ 655093 h 1610436"/>
              <a:gd name="connsiteX15" fmla="*/ 382138 w 873457"/>
              <a:gd name="connsiteY15" fmla="*/ 600502 h 1610436"/>
              <a:gd name="connsiteX16" fmla="*/ 518615 w 873457"/>
              <a:gd name="connsiteY16" fmla="*/ 436729 h 1610436"/>
              <a:gd name="connsiteX17" fmla="*/ 614150 w 873457"/>
              <a:gd name="connsiteY17" fmla="*/ 313899 h 1610436"/>
              <a:gd name="connsiteX18" fmla="*/ 655093 w 873457"/>
              <a:gd name="connsiteY18" fmla="*/ 286603 h 1610436"/>
              <a:gd name="connsiteX19" fmla="*/ 709684 w 873457"/>
              <a:gd name="connsiteY19" fmla="*/ 204717 h 1610436"/>
              <a:gd name="connsiteX20" fmla="*/ 777923 w 873457"/>
              <a:gd name="connsiteY20" fmla="*/ 136478 h 1610436"/>
              <a:gd name="connsiteX21" fmla="*/ 832514 w 873457"/>
              <a:gd name="connsiteY21" fmla="*/ 68239 h 1610436"/>
              <a:gd name="connsiteX22" fmla="*/ 846162 w 873457"/>
              <a:gd name="connsiteY22" fmla="*/ 27296 h 1610436"/>
              <a:gd name="connsiteX23" fmla="*/ 873457 w 873457"/>
              <a:gd name="connsiteY23" fmla="*/ 0 h 161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3457" h="1610436">
                <a:moveTo>
                  <a:pt x="0" y="1610436"/>
                </a:moveTo>
                <a:cubicBezTo>
                  <a:pt x="4549" y="1578591"/>
                  <a:pt x="7339" y="1546445"/>
                  <a:pt x="13648" y="1514902"/>
                </a:cubicBezTo>
                <a:cubicBezTo>
                  <a:pt x="20342" y="1481431"/>
                  <a:pt x="39795" y="1448961"/>
                  <a:pt x="54592" y="1419367"/>
                </a:cubicBezTo>
                <a:cubicBezTo>
                  <a:pt x="59141" y="1401170"/>
                  <a:pt x="61653" y="1382339"/>
                  <a:pt x="68239" y="1364776"/>
                </a:cubicBezTo>
                <a:cubicBezTo>
                  <a:pt x="75383" y="1345726"/>
                  <a:pt x="89101" y="1329486"/>
                  <a:pt x="95535" y="1310185"/>
                </a:cubicBezTo>
                <a:cubicBezTo>
                  <a:pt x="134887" y="1192131"/>
                  <a:pt x="80415" y="1285098"/>
                  <a:pt x="136478" y="1201003"/>
                </a:cubicBezTo>
                <a:cubicBezTo>
                  <a:pt x="138907" y="1188857"/>
                  <a:pt x="156546" y="1095038"/>
                  <a:pt x="163774" y="1078173"/>
                </a:cubicBezTo>
                <a:cubicBezTo>
                  <a:pt x="170235" y="1063097"/>
                  <a:pt x="184407" y="1052219"/>
                  <a:pt x="191069" y="1037230"/>
                </a:cubicBezTo>
                <a:cubicBezTo>
                  <a:pt x="202754" y="1010938"/>
                  <a:pt x="209267" y="982639"/>
                  <a:pt x="218365" y="955343"/>
                </a:cubicBezTo>
                <a:cubicBezTo>
                  <a:pt x="222914" y="941695"/>
                  <a:pt x="224032" y="926370"/>
                  <a:pt x="232012" y="914400"/>
                </a:cubicBezTo>
                <a:lnTo>
                  <a:pt x="259308" y="873457"/>
                </a:lnTo>
                <a:cubicBezTo>
                  <a:pt x="263679" y="855972"/>
                  <a:pt x="276816" y="797498"/>
                  <a:pt x="286603" y="777923"/>
                </a:cubicBezTo>
                <a:cubicBezTo>
                  <a:pt x="293939" y="763252"/>
                  <a:pt x="306563" y="751650"/>
                  <a:pt x="313899" y="736979"/>
                </a:cubicBezTo>
                <a:cubicBezTo>
                  <a:pt x="320333" y="724112"/>
                  <a:pt x="319567" y="708006"/>
                  <a:pt x="327547" y="696036"/>
                </a:cubicBezTo>
                <a:cubicBezTo>
                  <a:pt x="338253" y="679977"/>
                  <a:pt x="354842" y="668741"/>
                  <a:pt x="368490" y="655093"/>
                </a:cubicBezTo>
                <a:cubicBezTo>
                  <a:pt x="373039" y="636896"/>
                  <a:pt x="373750" y="617279"/>
                  <a:pt x="382138" y="600502"/>
                </a:cubicBezTo>
                <a:cubicBezTo>
                  <a:pt x="471445" y="421887"/>
                  <a:pt x="397877" y="617837"/>
                  <a:pt x="518615" y="436729"/>
                </a:cubicBezTo>
                <a:cubicBezTo>
                  <a:pt x="556662" y="379659"/>
                  <a:pt x="566042" y="353989"/>
                  <a:pt x="614150" y="313899"/>
                </a:cubicBezTo>
                <a:cubicBezTo>
                  <a:pt x="626751" y="303398"/>
                  <a:pt x="641445" y="295702"/>
                  <a:pt x="655093" y="286603"/>
                </a:cubicBezTo>
                <a:cubicBezTo>
                  <a:pt x="679078" y="214650"/>
                  <a:pt x="652889" y="272871"/>
                  <a:pt x="709684" y="204717"/>
                </a:cubicBezTo>
                <a:cubicBezTo>
                  <a:pt x="766550" y="136478"/>
                  <a:pt x="702861" y="186519"/>
                  <a:pt x="777923" y="136478"/>
                </a:cubicBezTo>
                <a:cubicBezTo>
                  <a:pt x="812227" y="33565"/>
                  <a:pt x="761963" y="156426"/>
                  <a:pt x="832514" y="68239"/>
                </a:cubicBezTo>
                <a:cubicBezTo>
                  <a:pt x="841501" y="57006"/>
                  <a:pt x="838761" y="39632"/>
                  <a:pt x="846162" y="27296"/>
                </a:cubicBezTo>
                <a:cubicBezTo>
                  <a:pt x="852782" y="16262"/>
                  <a:pt x="864359" y="9099"/>
                  <a:pt x="873457" y="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80" name="Freeform 179"/>
          <p:cNvSpPr/>
          <p:nvPr/>
        </p:nvSpPr>
        <p:spPr>
          <a:xfrm flipV="1">
            <a:off x="2731028" y="2472225"/>
            <a:ext cx="733970" cy="785918"/>
          </a:xfrm>
          <a:custGeom>
            <a:avLst/>
            <a:gdLst>
              <a:gd name="connsiteX0" fmla="*/ 0 w 873457"/>
              <a:gd name="connsiteY0" fmla="*/ 1610436 h 1610436"/>
              <a:gd name="connsiteX1" fmla="*/ 13648 w 873457"/>
              <a:gd name="connsiteY1" fmla="*/ 1514902 h 1610436"/>
              <a:gd name="connsiteX2" fmla="*/ 54592 w 873457"/>
              <a:gd name="connsiteY2" fmla="*/ 1419367 h 1610436"/>
              <a:gd name="connsiteX3" fmla="*/ 68239 w 873457"/>
              <a:gd name="connsiteY3" fmla="*/ 1364776 h 1610436"/>
              <a:gd name="connsiteX4" fmla="*/ 95535 w 873457"/>
              <a:gd name="connsiteY4" fmla="*/ 1310185 h 1610436"/>
              <a:gd name="connsiteX5" fmla="*/ 136478 w 873457"/>
              <a:gd name="connsiteY5" fmla="*/ 1201003 h 1610436"/>
              <a:gd name="connsiteX6" fmla="*/ 163774 w 873457"/>
              <a:gd name="connsiteY6" fmla="*/ 1078173 h 1610436"/>
              <a:gd name="connsiteX7" fmla="*/ 191069 w 873457"/>
              <a:gd name="connsiteY7" fmla="*/ 1037230 h 1610436"/>
              <a:gd name="connsiteX8" fmla="*/ 218365 w 873457"/>
              <a:gd name="connsiteY8" fmla="*/ 955343 h 1610436"/>
              <a:gd name="connsiteX9" fmla="*/ 232012 w 873457"/>
              <a:gd name="connsiteY9" fmla="*/ 914400 h 1610436"/>
              <a:gd name="connsiteX10" fmla="*/ 259308 w 873457"/>
              <a:gd name="connsiteY10" fmla="*/ 873457 h 1610436"/>
              <a:gd name="connsiteX11" fmla="*/ 286603 w 873457"/>
              <a:gd name="connsiteY11" fmla="*/ 777923 h 1610436"/>
              <a:gd name="connsiteX12" fmla="*/ 313899 w 873457"/>
              <a:gd name="connsiteY12" fmla="*/ 736979 h 1610436"/>
              <a:gd name="connsiteX13" fmla="*/ 327547 w 873457"/>
              <a:gd name="connsiteY13" fmla="*/ 696036 h 1610436"/>
              <a:gd name="connsiteX14" fmla="*/ 368490 w 873457"/>
              <a:gd name="connsiteY14" fmla="*/ 655093 h 1610436"/>
              <a:gd name="connsiteX15" fmla="*/ 382138 w 873457"/>
              <a:gd name="connsiteY15" fmla="*/ 600502 h 1610436"/>
              <a:gd name="connsiteX16" fmla="*/ 518615 w 873457"/>
              <a:gd name="connsiteY16" fmla="*/ 436729 h 1610436"/>
              <a:gd name="connsiteX17" fmla="*/ 614150 w 873457"/>
              <a:gd name="connsiteY17" fmla="*/ 313899 h 1610436"/>
              <a:gd name="connsiteX18" fmla="*/ 655093 w 873457"/>
              <a:gd name="connsiteY18" fmla="*/ 286603 h 1610436"/>
              <a:gd name="connsiteX19" fmla="*/ 709684 w 873457"/>
              <a:gd name="connsiteY19" fmla="*/ 204717 h 1610436"/>
              <a:gd name="connsiteX20" fmla="*/ 777923 w 873457"/>
              <a:gd name="connsiteY20" fmla="*/ 136478 h 1610436"/>
              <a:gd name="connsiteX21" fmla="*/ 832514 w 873457"/>
              <a:gd name="connsiteY21" fmla="*/ 68239 h 1610436"/>
              <a:gd name="connsiteX22" fmla="*/ 846162 w 873457"/>
              <a:gd name="connsiteY22" fmla="*/ 27296 h 1610436"/>
              <a:gd name="connsiteX23" fmla="*/ 873457 w 873457"/>
              <a:gd name="connsiteY23" fmla="*/ 0 h 161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3457" h="1610436">
                <a:moveTo>
                  <a:pt x="0" y="1610436"/>
                </a:moveTo>
                <a:cubicBezTo>
                  <a:pt x="4549" y="1578591"/>
                  <a:pt x="7339" y="1546445"/>
                  <a:pt x="13648" y="1514902"/>
                </a:cubicBezTo>
                <a:cubicBezTo>
                  <a:pt x="20342" y="1481431"/>
                  <a:pt x="39795" y="1448961"/>
                  <a:pt x="54592" y="1419367"/>
                </a:cubicBezTo>
                <a:cubicBezTo>
                  <a:pt x="59141" y="1401170"/>
                  <a:pt x="61653" y="1382339"/>
                  <a:pt x="68239" y="1364776"/>
                </a:cubicBezTo>
                <a:cubicBezTo>
                  <a:pt x="75383" y="1345726"/>
                  <a:pt x="89101" y="1329486"/>
                  <a:pt x="95535" y="1310185"/>
                </a:cubicBezTo>
                <a:cubicBezTo>
                  <a:pt x="134887" y="1192131"/>
                  <a:pt x="80415" y="1285098"/>
                  <a:pt x="136478" y="1201003"/>
                </a:cubicBezTo>
                <a:cubicBezTo>
                  <a:pt x="138907" y="1188857"/>
                  <a:pt x="156546" y="1095038"/>
                  <a:pt x="163774" y="1078173"/>
                </a:cubicBezTo>
                <a:cubicBezTo>
                  <a:pt x="170235" y="1063097"/>
                  <a:pt x="184407" y="1052219"/>
                  <a:pt x="191069" y="1037230"/>
                </a:cubicBezTo>
                <a:cubicBezTo>
                  <a:pt x="202754" y="1010938"/>
                  <a:pt x="209267" y="982639"/>
                  <a:pt x="218365" y="955343"/>
                </a:cubicBezTo>
                <a:cubicBezTo>
                  <a:pt x="222914" y="941695"/>
                  <a:pt x="224032" y="926370"/>
                  <a:pt x="232012" y="914400"/>
                </a:cubicBezTo>
                <a:lnTo>
                  <a:pt x="259308" y="873457"/>
                </a:lnTo>
                <a:cubicBezTo>
                  <a:pt x="263679" y="855972"/>
                  <a:pt x="276816" y="797498"/>
                  <a:pt x="286603" y="777923"/>
                </a:cubicBezTo>
                <a:cubicBezTo>
                  <a:pt x="293939" y="763252"/>
                  <a:pt x="306563" y="751650"/>
                  <a:pt x="313899" y="736979"/>
                </a:cubicBezTo>
                <a:cubicBezTo>
                  <a:pt x="320333" y="724112"/>
                  <a:pt x="319567" y="708006"/>
                  <a:pt x="327547" y="696036"/>
                </a:cubicBezTo>
                <a:cubicBezTo>
                  <a:pt x="338253" y="679977"/>
                  <a:pt x="354842" y="668741"/>
                  <a:pt x="368490" y="655093"/>
                </a:cubicBezTo>
                <a:cubicBezTo>
                  <a:pt x="373039" y="636896"/>
                  <a:pt x="373750" y="617279"/>
                  <a:pt x="382138" y="600502"/>
                </a:cubicBezTo>
                <a:cubicBezTo>
                  <a:pt x="471445" y="421887"/>
                  <a:pt x="397877" y="617837"/>
                  <a:pt x="518615" y="436729"/>
                </a:cubicBezTo>
                <a:cubicBezTo>
                  <a:pt x="556662" y="379659"/>
                  <a:pt x="566042" y="353989"/>
                  <a:pt x="614150" y="313899"/>
                </a:cubicBezTo>
                <a:cubicBezTo>
                  <a:pt x="626751" y="303398"/>
                  <a:pt x="641445" y="295702"/>
                  <a:pt x="655093" y="286603"/>
                </a:cubicBezTo>
                <a:cubicBezTo>
                  <a:pt x="679078" y="214650"/>
                  <a:pt x="652889" y="272871"/>
                  <a:pt x="709684" y="204717"/>
                </a:cubicBezTo>
                <a:cubicBezTo>
                  <a:pt x="766550" y="136478"/>
                  <a:pt x="702861" y="186519"/>
                  <a:pt x="777923" y="136478"/>
                </a:cubicBezTo>
                <a:cubicBezTo>
                  <a:pt x="812227" y="33565"/>
                  <a:pt x="761963" y="156426"/>
                  <a:pt x="832514" y="68239"/>
                </a:cubicBezTo>
                <a:cubicBezTo>
                  <a:pt x="841501" y="57006"/>
                  <a:pt x="838761" y="39632"/>
                  <a:pt x="846162" y="27296"/>
                </a:cubicBezTo>
                <a:cubicBezTo>
                  <a:pt x="852782" y="16262"/>
                  <a:pt x="864359" y="9099"/>
                  <a:pt x="873457" y="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81" name="Freeform 180"/>
          <p:cNvSpPr/>
          <p:nvPr/>
        </p:nvSpPr>
        <p:spPr>
          <a:xfrm rot="7613326">
            <a:off x="5700056" y="791570"/>
            <a:ext cx="758501" cy="1507514"/>
          </a:xfrm>
          <a:custGeom>
            <a:avLst/>
            <a:gdLst>
              <a:gd name="connsiteX0" fmla="*/ 0 w 873457"/>
              <a:gd name="connsiteY0" fmla="*/ 1610436 h 1610436"/>
              <a:gd name="connsiteX1" fmla="*/ 13648 w 873457"/>
              <a:gd name="connsiteY1" fmla="*/ 1514902 h 1610436"/>
              <a:gd name="connsiteX2" fmla="*/ 54592 w 873457"/>
              <a:gd name="connsiteY2" fmla="*/ 1419367 h 1610436"/>
              <a:gd name="connsiteX3" fmla="*/ 68239 w 873457"/>
              <a:gd name="connsiteY3" fmla="*/ 1364776 h 1610436"/>
              <a:gd name="connsiteX4" fmla="*/ 95535 w 873457"/>
              <a:gd name="connsiteY4" fmla="*/ 1310185 h 1610436"/>
              <a:gd name="connsiteX5" fmla="*/ 136478 w 873457"/>
              <a:gd name="connsiteY5" fmla="*/ 1201003 h 1610436"/>
              <a:gd name="connsiteX6" fmla="*/ 163774 w 873457"/>
              <a:gd name="connsiteY6" fmla="*/ 1078173 h 1610436"/>
              <a:gd name="connsiteX7" fmla="*/ 191069 w 873457"/>
              <a:gd name="connsiteY7" fmla="*/ 1037230 h 1610436"/>
              <a:gd name="connsiteX8" fmla="*/ 218365 w 873457"/>
              <a:gd name="connsiteY8" fmla="*/ 955343 h 1610436"/>
              <a:gd name="connsiteX9" fmla="*/ 232012 w 873457"/>
              <a:gd name="connsiteY9" fmla="*/ 914400 h 1610436"/>
              <a:gd name="connsiteX10" fmla="*/ 259308 w 873457"/>
              <a:gd name="connsiteY10" fmla="*/ 873457 h 1610436"/>
              <a:gd name="connsiteX11" fmla="*/ 286603 w 873457"/>
              <a:gd name="connsiteY11" fmla="*/ 777923 h 1610436"/>
              <a:gd name="connsiteX12" fmla="*/ 313899 w 873457"/>
              <a:gd name="connsiteY12" fmla="*/ 736979 h 1610436"/>
              <a:gd name="connsiteX13" fmla="*/ 327547 w 873457"/>
              <a:gd name="connsiteY13" fmla="*/ 696036 h 1610436"/>
              <a:gd name="connsiteX14" fmla="*/ 368490 w 873457"/>
              <a:gd name="connsiteY14" fmla="*/ 655093 h 1610436"/>
              <a:gd name="connsiteX15" fmla="*/ 382138 w 873457"/>
              <a:gd name="connsiteY15" fmla="*/ 600502 h 1610436"/>
              <a:gd name="connsiteX16" fmla="*/ 518615 w 873457"/>
              <a:gd name="connsiteY16" fmla="*/ 436729 h 1610436"/>
              <a:gd name="connsiteX17" fmla="*/ 614150 w 873457"/>
              <a:gd name="connsiteY17" fmla="*/ 313899 h 1610436"/>
              <a:gd name="connsiteX18" fmla="*/ 655093 w 873457"/>
              <a:gd name="connsiteY18" fmla="*/ 286603 h 1610436"/>
              <a:gd name="connsiteX19" fmla="*/ 709684 w 873457"/>
              <a:gd name="connsiteY19" fmla="*/ 204717 h 1610436"/>
              <a:gd name="connsiteX20" fmla="*/ 777923 w 873457"/>
              <a:gd name="connsiteY20" fmla="*/ 136478 h 1610436"/>
              <a:gd name="connsiteX21" fmla="*/ 832514 w 873457"/>
              <a:gd name="connsiteY21" fmla="*/ 68239 h 1610436"/>
              <a:gd name="connsiteX22" fmla="*/ 846162 w 873457"/>
              <a:gd name="connsiteY22" fmla="*/ 27296 h 1610436"/>
              <a:gd name="connsiteX23" fmla="*/ 873457 w 873457"/>
              <a:gd name="connsiteY23" fmla="*/ 0 h 161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3457" h="1610436">
                <a:moveTo>
                  <a:pt x="0" y="1610436"/>
                </a:moveTo>
                <a:cubicBezTo>
                  <a:pt x="4549" y="1578591"/>
                  <a:pt x="7339" y="1546445"/>
                  <a:pt x="13648" y="1514902"/>
                </a:cubicBezTo>
                <a:cubicBezTo>
                  <a:pt x="20342" y="1481431"/>
                  <a:pt x="39795" y="1448961"/>
                  <a:pt x="54592" y="1419367"/>
                </a:cubicBezTo>
                <a:cubicBezTo>
                  <a:pt x="59141" y="1401170"/>
                  <a:pt x="61653" y="1382339"/>
                  <a:pt x="68239" y="1364776"/>
                </a:cubicBezTo>
                <a:cubicBezTo>
                  <a:pt x="75383" y="1345726"/>
                  <a:pt x="89101" y="1329486"/>
                  <a:pt x="95535" y="1310185"/>
                </a:cubicBezTo>
                <a:cubicBezTo>
                  <a:pt x="134887" y="1192131"/>
                  <a:pt x="80415" y="1285098"/>
                  <a:pt x="136478" y="1201003"/>
                </a:cubicBezTo>
                <a:cubicBezTo>
                  <a:pt x="138907" y="1188857"/>
                  <a:pt x="156546" y="1095038"/>
                  <a:pt x="163774" y="1078173"/>
                </a:cubicBezTo>
                <a:cubicBezTo>
                  <a:pt x="170235" y="1063097"/>
                  <a:pt x="184407" y="1052219"/>
                  <a:pt x="191069" y="1037230"/>
                </a:cubicBezTo>
                <a:cubicBezTo>
                  <a:pt x="202754" y="1010938"/>
                  <a:pt x="209267" y="982639"/>
                  <a:pt x="218365" y="955343"/>
                </a:cubicBezTo>
                <a:cubicBezTo>
                  <a:pt x="222914" y="941695"/>
                  <a:pt x="224032" y="926370"/>
                  <a:pt x="232012" y="914400"/>
                </a:cubicBezTo>
                <a:lnTo>
                  <a:pt x="259308" y="873457"/>
                </a:lnTo>
                <a:cubicBezTo>
                  <a:pt x="263679" y="855972"/>
                  <a:pt x="276816" y="797498"/>
                  <a:pt x="286603" y="777923"/>
                </a:cubicBezTo>
                <a:cubicBezTo>
                  <a:pt x="293939" y="763252"/>
                  <a:pt x="306563" y="751650"/>
                  <a:pt x="313899" y="736979"/>
                </a:cubicBezTo>
                <a:cubicBezTo>
                  <a:pt x="320333" y="724112"/>
                  <a:pt x="319567" y="708006"/>
                  <a:pt x="327547" y="696036"/>
                </a:cubicBezTo>
                <a:cubicBezTo>
                  <a:pt x="338253" y="679977"/>
                  <a:pt x="354842" y="668741"/>
                  <a:pt x="368490" y="655093"/>
                </a:cubicBezTo>
                <a:cubicBezTo>
                  <a:pt x="373039" y="636896"/>
                  <a:pt x="373750" y="617279"/>
                  <a:pt x="382138" y="600502"/>
                </a:cubicBezTo>
                <a:cubicBezTo>
                  <a:pt x="471445" y="421887"/>
                  <a:pt x="397877" y="617837"/>
                  <a:pt x="518615" y="436729"/>
                </a:cubicBezTo>
                <a:cubicBezTo>
                  <a:pt x="556662" y="379659"/>
                  <a:pt x="566042" y="353989"/>
                  <a:pt x="614150" y="313899"/>
                </a:cubicBezTo>
                <a:cubicBezTo>
                  <a:pt x="626751" y="303398"/>
                  <a:pt x="641445" y="295702"/>
                  <a:pt x="655093" y="286603"/>
                </a:cubicBezTo>
                <a:cubicBezTo>
                  <a:pt x="679078" y="214650"/>
                  <a:pt x="652889" y="272871"/>
                  <a:pt x="709684" y="204717"/>
                </a:cubicBezTo>
                <a:cubicBezTo>
                  <a:pt x="766550" y="136478"/>
                  <a:pt x="702861" y="186519"/>
                  <a:pt x="777923" y="136478"/>
                </a:cubicBezTo>
                <a:cubicBezTo>
                  <a:pt x="812227" y="33565"/>
                  <a:pt x="761963" y="156426"/>
                  <a:pt x="832514" y="68239"/>
                </a:cubicBezTo>
                <a:cubicBezTo>
                  <a:pt x="841501" y="57006"/>
                  <a:pt x="838761" y="39632"/>
                  <a:pt x="846162" y="27296"/>
                </a:cubicBezTo>
                <a:cubicBezTo>
                  <a:pt x="852782" y="16262"/>
                  <a:pt x="864359" y="9099"/>
                  <a:pt x="873457" y="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83" name="Freeform 182"/>
          <p:cNvSpPr/>
          <p:nvPr/>
        </p:nvSpPr>
        <p:spPr>
          <a:xfrm rot="7613326" flipH="1">
            <a:off x="6110778" y="1828941"/>
            <a:ext cx="65353" cy="761513"/>
          </a:xfrm>
          <a:custGeom>
            <a:avLst/>
            <a:gdLst>
              <a:gd name="connsiteX0" fmla="*/ 0 w 873457"/>
              <a:gd name="connsiteY0" fmla="*/ 1610436 h 1610436"/>
              <a:gd name="connsiteX1" fmla="*/ 13648 w 873457"/>
              <a:gd name="connsiteY1" fmla="*/ 1514902 h 1610436"/>
              <a:gd name="connsiteX2" fmla="*/ 54592 w 873457"/>
              <a:gd name="connsiteY2" fmla="*/ 1419367 h 1610436"/>
              <a:gd name="connsiteX3" fmla="*/ 68239 w 873457"/>
              <a:gd name="connsiteY3" fmla="*/ 1364776 h 1610436"/>
              <a:gd name="connsiteX4" fmla="*/ 95535 w 873457"/>
              <a:gd name="connsiteY4" fmla="*/ 1310185 h 1610436"/>
              <a:gd name="connsiteX5" fmla="*/ 136478 w 873457"/>
              <a:gd name="connsiteY5" fmla="*/ 1201003 h 1610436"/>
              <a:gd name="connsiteX6" fmla="*/ 163774 w 873457"/>
              <a:gd name="connsiteY6" fmla="*/ 1078173 h 1610436"/>
              <a:gd name="connsiteX7" fmla="*/ 191069 w 873457"/>
              <a:gd name="connsiteY7" fmla="*/ 1037230 h 1610436"/>
              <a:gd name="connsiteX8" fmla="*/ 218365 w 873457"/>
              <a:gd name="connsiteY8" fmla="*/ 955343 h 1610436"/>
              <a:gd name="connsiteX9" fmla="*/ 232012 w 873457"/>
              <a:gd name="connsiteY9" fmla="*/ 914400 h 1610436"/>
              <a:gd name="connsiteX10" fmla="*/ 259308 w 873457"/>
              <a:gd name="connsiteY10" fmla="*/ 873457 h 1610436"/>
              <a:gd name="connsiteX11" fmla="*/ 286603 w 873457"/>
              <a:gd name="connsiteY11" fmla="*/ 777923 h 1610436"/>
              <a:gd name="connsiteX12" fmla="*/ 313899 w 873457"/>
              <a:gd name="connsiteY12" fmla="*/ 736979 h 1610436"/>
              <a:gd name="connsiteX13" fmla="*/ 327547 w 873457"/>
              <a:gd name="connsiteY13" fmla="*/ 696036 h 1610436"/>
              <a:gd name="connsiteX14" fmla="*/ 368490 w 873457"/>
              <a:gd name="connsiteY14" fmla="*/ 655093 h 1610436"/>
              <a:gd name="connsiteX15" fmla="*/ 382138 w 873457"/>
              <a:gd name="connsiteY15" fmla="*/ 600502 h 1610436"/>
              <a:gd name="connsiteX16" fmla="*/ 518615 w 873457"/>
              <a:gd name="connsiteY16" fmla="*/ 436729 h 1610436"/>
              <a:gd name="connsiteX17" fmla="*/ 614150 w 873457"/>
              <a:gd name="connsiteY17" fmla="*/ 313899 h 1610436"/>
              <a:gd name="connsiteX18" fmla="*/ 655093 w 873457"/>
              <a:gd name="connsiteY18" fmla="*/ 286603 h 1610436"/>
              <a:gd name="connsiteX19" fmla="*/ 709684 w 873457"/>
              <a:gd name="connsiteY19" fmla="*/ 204717 h 1610436"/>
              <a:gd name="connsiteX20" fmla="*/ 777923 w 873457"/>
              <a:gd name="connsiteY20" fmla="*/ 136478 h 1610436"/>
              <a:gd name="connsiteX21" fmla="*/ 832514 w 873457"/>
              <a:gd name="connsiteY21" fmla="*/ 68239 h 1610436"/>
              <a:gd name="connsiteX22" fmla="*/ 846162 w 873457"/>
              <a:gd name="connsiteY22" fmla="*/ 27296 h 1610436"/>
              <a:gd name="connsiteX23" fmla="*/ 873457 w 873457"/>
              <a:gd name="connsiteY23" fmla="*/ 0 h 161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3457" h="1610436">
                <a:moveTo>
                  <a:pt x="0" y="1610436"/>
                </a:moveTo>
                <a:cubicBezTo>
                  <a:pt x="4549" y="1578591"/>
                  <a:pt x="7339" y="1546445"/>
                  <a:pt x="13648" y="1514902"/>
                </a:cubicBezTo>
                <a:cubicBezTo>
                  <a:pt x="20342" y="1481431"/>
                  <a:pt x="39795" y="1448961"/>
                  <a:pt x="54592" y="1419367"/>
                </a:cubicBezTo>
                <a:cubicBezTo>
                  <a:pt x="59141" y="1401170"/>
                  <a:pt x="61653" y="1382339"/>
                  <a:pt x="68239" y="1364776"/>
                </a:cubicBezTo>
                <a:cubicBezTo>
                  <a:pt x="75383" y="1345726"/>
                  <a:pt x="89101" y="1329486"/>
                  <a:pt x="95535" y="1310185"/>
                </a:cubicBezTo>
                <a:cubicBezTo>
                  <a:pt x="134887" y="1192131"/>
                  <a:pt x="80415" y="1285098"/>
                  <a:pt x="136478" y="1201003"/>
                </a:cubicBezTo>
                <a:cubicBezTo>
                  <a:pt x="138907" y="1188857"/>
                  <a:pt x="156546" y="1095038"/>
                  <a:pt x="163774" y="1078173"/>
                </a:cubicBezTo>
                <a:cubicBezTo>
                  <a:pt x="170235" y="1063097"/>
                  <a:pt x="184407" y="1052219"/>
                  <a:pt x="191069" y="1037230"/>
                </a:cubicBezTo>
                <a:cubicBezTo>
                  <a:pt x="202754" y="1010938"/>
                  <a:pt x="209267" y="982639"/>
                  <a:pt x="218365" y="955343"/>
                </a:cubicBezTo>
                <a:cubicBezTo>
                  <a:pt x="222914" y="941695"/>
                  <a:pt x="224032" y="926370"/>
                  <a:pt x="232012" y="914400"/>
                </a:cubicBezTo>
                <a:lnTo>
                  <a:pt x="259308" y="873457"/>
                </a:lnTo>
                <a:cubicBezTo>
                  <a:pt x="263679" y="855972"/>
                  <a:pt x="276816" y="797498"/>
                  <a:pt x="286603" y="777923"/>
                </a:cubicBezTo>
                <a:cubicBezTo>
                  <a:pt x="293939" y="763252"/>
                  <a:pt x="306563" y="751650"/>
                  <a:pt x="313899" y="736979"/>
                </a:cubicBezTo>
                <a:cubicBezTo>
                  <a:pt x="320333" y="724112"/>
                  <a:pt x="319567" y="708006"/>
                  <a:pt x="327547" y="696036"/>
                </a:cubicBezTo>
                <a:cubicBezTo>
                  <a:pt x="338253" y="679977"/>
                  <a:pt x="354842" y="668741"/>
                  <a:pt x="368490" y="655093"/>
                </a:cubicBezTo>
                <a:cubicBezTo>
                  <a:pt x="373039" y="636896"/>
                  <a:pt x="373750" y="617279"/>
                  <a:pt x="382138" y="600502"/>
                </a:cubicBezTo>
                <a:cubicBezTo>
                  <a:pt x="471445" y="421887"/>
                  <a:pt x="397877" y="617837"/>
                  <a:pt x="518615" y="436729"/>
                </a:cubicBezTo>
                <a:cubicBezTo>
                  <a:pt x="556662" y="379659"/>
                  <a:pt x="566042" y="353989"/>
                  <a:pt x="614150" y="313899"/>
                </a:cubicBezTo>
                <a:cubicBezTo>
                  <a:pt x="626751" y="303398"/>
                  <a:pt x="641445" y="295702"/>
                  <a:pt x="655093" y="286603"/>
                </a:cubicBezTo>
                <a:cubicBezTo>
                  <a:pt x="679078" y="214650"/>
                  <a:pt x="652889" y="272871"/>
                  <a:pt x="709684" y="204717"/>
                </a:cubicBezTo>
                <a:cubicBezTo>
                  <a:pt x="766550" y="136478"/>
                  <a:pt x="702861" y="186519"/>
                  <a:pt x="777923" y="136478"/>
                </a:cubicBezTo>
                <a:cubicBezTo>
                  <a:pt x="812227" y="33565"/>
                  <a:pt x="761963" y="156426"/>
                  <a:pt x="832514" y="68239"/>
                </a:cubicBezTo>
                <a:cubicBezTo>
                  <a:pt x="841501" y="57006"/>
                  <a:pt x="838761" y="39632"/>
                  <a:pt x="846162" y="27296"/>
                </a:cubicBezTo>
                <a:cubicBezTo>
                  <a:pt x="852782" y="16262"/>
                  <a:pt x="864359" y="9099"/>
                  <a:pt x="873457" y="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84" name="Freeform 183"/>
          <p:cNvSpPr/>
          <p:nvPr/>
        </p:nvSpPr>
        <p:spPr>
          <a:xfrm rot="7613326" flipH="1">
            <a:off x="5417667" y="2659044"/>
            <a:ext cx="1154584" cy="184579"/>
          </a:xfrm>
          <a:custGeom>
            <a:avLst/>
            <a:gdLst>
              <a:gd name="connsiteX0" fmla="*/ 0 w 873457"/>
              <a:gd name="connsiteY0" fmla="*/ 1610436 h 1610436"/>
              <a:gd name="connsiteX1" fmla="*/ 13648 w 873457"/>
              <a:gd name="connsiteY1" fmla="*/ 1514902 h 1610436"/>
              <a:gd name="connsiteX2" fmla="*/ 54592 w 873457"/>
              <a:gd name="connsiteY2" fmla="*/ 1419367 h 1610436"/>
              <a:gd name="connsiteX3" fmla="*/ 68239 w 873457"/>
              <a:gd name="connsiteY3" fmla="*/ 1364776 h 1610436"/>
              <a:gd name="connsiteX4" fmla="*/ 95535 w 873457"/>
              <a:gd name="connsiteY4" fmla="*/ 1310185 h 1610436"/>
              <a:gd name="connsiteX5" fmla="*/ 136478 w 873457"/>
              <a:gd name="connsiteY5" fmla="*/ 1201003 h 1610436"/>
              <a:gd name="connsiteX6" fmla="*/ 163774 w 873457"/>
              <a:gd name="connsiteY6" fmla="*/ 1078173 h 1610436"/>
              <a:gd name="connsiteX7" fmla="*/ 191069 w 873457"/>
              <a:gd name="connsiteY7" fmla="*/ 1037230 h 1610436"/>
              <a:gd name="connsiteX8" fmla="*/ 218365 w 873457"/>
              <a:gd name="connsiteY8" fmla="*/ 955343 h 1610436"/>
              <a:gd name="connsiteX9" fmla="*/ 232012 w 873457"/>
              <a:gd name="connsiteY9" fmla="*/ 914400 h 1610436"/>
              <a:gd name="connsiteX10" fmla="*/ 259308 w 873457"/>
              <a:gd name="connsiteY10" fmla="*/ 873457 h 1610436"/>
              <a:gd name="connsiteX11" fmla="*/ 286603 w 873457"/>
              <a:gd name="connsiteY11" fmla="*/ 777923 h 1610436"/>
              <a:gd name="connsiteX12" fmla="*/ 313899 w 873457"/>
              <a:gd name="connsiteY12" fmla="*/ 736979 h 1610436"/>
              <a:gd name="connsiteX13" fmla="*/ 327547 w 873457"/>
              <a:gd name="connsiteY13" fmla="*/ 696036 h 1610436"/>
              <a:gd name="connsiteX14" fmla="*/ 368490 w 873457"/>
              <a:gd name="connsiteY14" fmla="*/ 655093 h 1610436"/>
              <a:gd name="connsiteX15" fmla="*/ 382138 w 873457"/>
              <a:gd name="connsiteY15" fmla="*/ 600502 h 1610436"/>
              <a:gd name="connsiteX16" fmla="*/ 518615 w 873457"/>
              <a:gd name="connsiteY16" fmla="*/ 436729 h 1610436"/>
              <a:gd name="connsiteX17" fmla="*/ 614150 w 873457"/>
              <a:gd name="connsiteY17" fmla="*/ 313899 h 1610436"/>
              <a:gd name="connsiteX18" fmla="*/ 655093 w 873457"/>
              <a:gd name="connsiteY18" fmla="*/ 286603 h 1610436"/>
              <a:gd name="connsiteX19" fmla="*/ 709684 w 873457"/>
              <a:gd name="connsiteY19" fmla="*/ 204717 h 1610436"/>
              <a:gd name="connsiteX20" fmla="*/ 777923 w 873457"/>
              <a:gd name="connsiteY20" fmla="*/ 136478 h 1610436"/>
              <a:gd name="connsiteX21" fmla="*/ 832514 w 873457"/>
              <a:gd name="connsiteY21" fmla="*/ 68239 h 1610436"/>
              <a:gd name="connsiteX22" fmla="*/ 846162 w 873457"/>
              <a:gd name="connsiteY22" fmla="*/ 27296 h 1610436"/>
              <a:gd name="connsiteX23" fmla="*/ 873457 w 873457"/>
              <a:gd name="connsiteY23" fmla="*/ 0 h 1610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73457" h="1610436">
                <a:moveTo>
                  <a:pt x="0" y="1610436"/>
                </a:moveTo>
                <a:cubicBezTo>
                  <a:pt x="4549" y="1578591"/>
                  <a:pt x="7339" y="1546445"/>
                  <a:pt x="13648" y="1514902"/>
                </a:cubicBezTo>
                <a:cubicBezTo>
                  <a:pt x="20342" y="1481431"/>
                  <a:pt x="39795" y="1448961"/>
                  <a:pt x="54592" y="1419367"/>
                </a:cubicBezTo>
                <a:cubicBezTo>
                  <a:pt x="59141" y="1401170"/>
                  <a:pt x="61653" y="1382339"/>
                  <a:pt x="68239" y="1364776"/>
                </a:cubicBezTo>
                <a:cubicBezTo>
                  <a:pt x="75383" y="1345726"/>
                  <a:pt x="89101" y="1329486"/>
                  <a:pt x="95535" y="1310185"/>
                </a:cubicBezTo>
                <a:cubicBezTo>
                  <a:pt x="134887" y="1192131"/>
                  <a:pt x="80415" y="1285098"/>
                  <a:pt x="136478" y="1201003"/>
                </a:cubicBezTo>
                <a:cubicBezTo>
                  <a:pt x="138907" y="1188857"/>
                  <a:pt x="156546" y="1095038"/>
                  <a:pt x="163774" y="1078173"/>
                </a:cubicBezTo>
                <a:cubicBezTo>
                  <a:pt x="170235" y="1063097"/>
                  <a:pt x="184407" y="1052219"/>
                  <a:pt x="191069" y="1037230"/>
                </a:cubicBezTo>
                <a:cubicBezTo>
                  <a:pt x="202754" y="1010938"/>
                  <a:pt x="209267" y="982639"/>
                  <a:pt x="218365" y="955343"/>
                </a:cubicBezTo>
                <a:cubicBezTo>
                  <a:pt x="222914" y="941695"/>
                  <a:pt x="224032" y="926370"/>
                  <a:pt x="232012" y="914400"/>
                </a:cubicBezTo>
                <a:lnTo>
                  <a:pt x="259308" y="873457"/>
                </a:lnTo>
                <a:cubicBezTo>
                  <a:pt x="263679" y="855972"/>
                  <a:pt x="276816" y="797498"/>
                  <a:pt x="286603" y="777923"/>
                </a:cubicBezTo>
                <a:cubicBezTo>
                  <a:pt x="293939" y="763252"/>
                  <a:pt x="306563" y="751650"/>
                  <a:pt x="313899" y="736979"/>
                </a:cubicBezTo>
                <a:cubicBezTo>
                  <a:pt x="320333" y="724112"/>
                  <a:pt x="319567" y="708006"/>
                  <a:pt x="327547" y="696036"/>
                </a:cubicBezTo>
                <a:cubicBezTo>
                  <a:pt x="338253" y="679977"/>
                  <a:pt x="354842" y="668741"/>
                  <a:pt x="368490" y="655093"/>
                </a:cubicBezTo>
                <a:cubicBezTo>
                  <a:pt x="373039" y="636896"/>
                  <a:pt x="373750" y="617279"/>
                  <a:pt x="382138" y="600502"/>
                </a:cubicBezTo>
                <a:cubicBezTo>
                  <a:pt x="471445" y="421887"/>
                  <a:pt x="397877" y="617837"/>
                  <a:pt x="518615" y="436729"/>
                </a:cubicBezTo>
                <a:cubicBezTo>
                  <a:pt x="556662" y="379659"/>
                  <a:pt x="566042" y="353989"/>
                  <a:pt x="614150" y="313899"/>
                </a:cubicBezTo>
                <a:cubicBezTo>
                  <a:pt x="626751" y="303398"/>
                  <a:pt x="641445" y="295702"/>
                  <a:pt x="655093" y="286603"/>
                </a:cubicBezTo>
                <a:cubicBezTo>
                  <a:pt x="679078" y="214650"/>
                  <a:pt x="652889" y="272871"/>
                  <a:pt x="709684" y="204717"/>
                </a:cubicBezTo>
                <a:cubicBezTo>
                  <a:pt x="766550" y="136478"/>
                  <a:pt x="702861" y="186519"/>
                  <a:pt x="777923" y="136478"/>
                </a:cubicBezTo>
                <a:cubicBezTo>
                  <a:pt x="812227" y="33565"/>
                  <a:pt x="761963" y="156426"/>
                  <a:pt x="832514" y="68239"/>
                </a:cubicBezTo>
                <a:cubicBezTo>
                  <a:pt x="841501" y="57006"/>
                  <a:pt x="838761" y="39632"/>
                  <a:pt x="846162" y="27296"/>
                </a:cubicBezTo>
                <a:cubicBezTo>
                  <a:pt x="852782" y="16262"/>
                  <a:pt x="864359" y="9099"/>
                  <a:pt x="873457" y="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188746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Rectangle 126"/>
          <p:cNvSpPr/>
          <p:nvPr/>
        </p:nvSpPr>
        <p:spPr>
          <a:xfrm>
            <a:off x="272435" y="4408084"/>
            <a:ext cx="2203554" cy="142121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Oval 3"/>
          <p:cNvSpPr/>
          <p:nvPr/>
        </p:nvSpPr>
        <p:spPr>
          <a:xfrm>
            <a:off x="2228850" y="1200150"/>
            <a:ext cx="4686300" cy="4400550"/>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TextBox 62"/>
          <p:cNvSpPr txBox="1"/>
          <p:nvPr/>
        </p:nvSpPr>
        <p:spPr>
          <a:xfrm>
            <a:off x="139754" y="27198"/>
            <a:ext cx="2347835" cy="2723823"/>
          </a:xfrm>
          <a:prstGeom prst="rect">
            <a:avLst/>
          </a:prstGeom>
          <a:noFill/>
        </p:spPr>
        <p:txBody>
          <a:bodyPr wrap="square" rtlCol="0">
            <a:spAutoFit/>
          </a:bodyPr>
          <a:lstStyle/>
          <a:p>
            <a:pPr marL="342900" indent="-342900">
              <a:buFont typeface="+mj-lt"/>
              <a:buAutoNum type="arabicPeriod"/>
            </a:pPr>
            <a:r>
              <a:rPr lang="en-US" dirty="0" smtClean="0"/>
              <a:t>Spindle Fibers attach to homologous chromosomes and randomly pull one half of the tetrad to opposite sides of the cell.</a:t>
            </a:r>
            <a:endParaRPr lang="en-US" dirty="0"/>
          </a:p>
          <a:p>
            <a:pPr>
              <a:buFont typeface="Arial" pitchFamily="34" charset="0"/>
              <a:buChar char="•"/>
            </a:pPr>
            <a:endParaRPr lang="en-US" sz="1350" dirty="0"/>
          </a:p>
          <a:p>
            <a:endParaRPr lang="en-US" sz="1350" dirty="0"/>
          </a:p>
        </p:txBody>
      </p:sp>
      <p:pic>
        <p:nvPicPr>
          <p:cNvPr id="48" name="Picture 4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09206" y="3079062"/>
            <a:ext cx="390161" cy="349938"/>
          </a:xfrm>
          <a:prstGeom prst="rect">
            <a:avLst/>
          </a:prstGeom>
        </p:spPr>
      </p:pic>
      <p:pic>
        <p:nvPicPr>
          <p:cNvPr id="57" name="Picture 5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367948">
            <a:off x="6466075" y="3163579"/>
            <a:ext cx="390161" cy="349938"/>
          </a:xfrm>
          <a:prstGeom prst="rect">
            <a:avLst/>
          </a:prstGeom>
        </p:spPr>
      </p:pic>
      <p:sp>
        <p:nvSpPr>
          <p:cNvPr id="124" name="TextBox 123"/>
          <p:cNvSpPr txBox="1"/>
          <p:nvPr/>
        </p:nvSpPr>
        <p:spPr>
          <a:xfrm>
            <a:off x="535095" y="4478302"/>
            <a:ext cx="1943100" cy="507831"/>
          </a:xfrm>
          <a:prstGeom prst="rect">
            <a:avLst/>
          </a:prstGeom>
          <a:noFill/>
        </p:spPr>
        <p:txBody>
          <a:bodyPr wrap="square" rtlCol="0">
            <a:spAutoFit/>
          </a:bodyPr>
          <a:lstStyle/>
          <a:p>
            <a:r>
              <a:rPr lang="en-US" sz="2700" dirty="0"/>
              <a:t>M Phase</a:t>
            </a:r>
          </a:p>
        </p:txBody>
      </p:sp>
      <p:sp>
        <p:nvSpPr>
          <p:cNvPr id="125" name="TextBox 124"/>
          <p:cNvSpPr txBox="1"/>
          <p:nvPr/>
        </p:nvSpPr>
        <p:spPr>
          <a:xfrm>
            <a:off x="1176795" y="5146304"/>
            <a:ext cx="1943100" cy="369332"/>
          </a:xfrm>
          <a:prstGeom prst="rect">
            <a:avLst/>
          </a:prstGeom>
          <a:noFill/>
        </p:spPr>
        <p:txBody>
          <a:bodyPr wrap="square" rtlCol="0">
            <a:spAutoFit/>
          </a:bodyPr>
          <a:lstStyle/>
          <a:p>
            <a:r>
              <a:rPr lang="en-US" dirty="0" smtClean="0"/>
              <a:t>Anaphase I</a:t>
            </a:r>
            <a:endParaRPr lang="en-US" dirty="0"/>
          </a:p>
        </p:txBody>
      </p:sp>
      <p:sp>
        <p:nvSpPr>
          <p:cNvPr id="126" name="TextBox 125"/>
          <p:cNvSpPr txBox="1"/>
          <p:nvPr/>
        </p:nvSpPr>
        <p:spPr>
          <a:xfrm>
            <a:off x="783783" y="4874091"/>
            <a:ext cx="1943100" cy="369332"/>
          </a:xfrm>
          <a:prstGeom prst="rect">
            <a:avLst/>
          </a:prstGeom>
          <a:noFill/>
        </p:spPr>
        <p:txBody>
          <a:bodyPr wrap="square" rtlCol="0">
            <a:spAutoFit/>
          </a:bodyPr>
          <a:lstStyle/>
          <a:p>
            <a:r>
              <a:rPr lang="en-US" dirty="0" smtClean="0"/>
              <a:t>Meiosis I</a:t>
            </a:r>
            <a:endParaRPr lang="en-US" dirty="0"/>
          </a:p>
        </p:txBody>
      </p:sp>
      <p:grpSp>
        <p:nvGrpSpPr>
          <p:cNvPr id="3" name="Group 2"/>
          <p:cNvGrpSpPr/>
          <p:nvPr/>
        </p:nvGrpSpPr>
        <p:grpSpPr>
          <a:xfrm>
            <a:off x="4281116" y="1672578"/>
            <a:ext cx="539078" cy="551285"/>
            <a:chOff x="5044603" y="1521192"/>
            <a:chExt cx="539078" cy="551285"/>
          </a:xfrm>
        </p:grpSpPr>
        <p:grpSp>
          <p:nvGrpSpPr>
            <p:cNvPr id="64" name="Group 63"/>
            <p:cNvGrpSpPr/>
            <p:nvPr/>
          </p:nvGrpSpPr>
          <p:grpSpPr>
            <a:xfrm>
              <a:off x="5311255" y="1521192"/>
              <a:ext cx="272426" cy="521486"/>
              <a:chOff x="2972738" y="3939341"/>
              <a:chExt cx="363234" cy="695314"/>
            </a:xfrm>
          </p:grpSpPr>
          <p:sp>
            <p:nvSpPr>
              <p:cNvPr id="65" name="Isosceles Triangle 64"/>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nvGrpSpPr>
            <p:cNvPr id="83" name="Group 82"/>
            <p:cNvGrpSpPr/>
            <p:nvPr/>
          </p:nvGrpSpPr>
          <p:grpSpPr>
            <a:xfrm>
              <a:off x="5044603" y="1530556"/>
              <a:ext cx="276461" cy="541921"/>
              <a:chOff x="1964802" y="3515057"/>
              <a:chExt cx="368614" cy="722561"/>
            </a:xfrm>
          </p:grpSpPr>
          <p:sp>
            <p:nvSpPr>
              <p:cNvPr id="84" name="Isosceles Triangle 83"/>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86" name="Picture 8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grpSp>
        <p:nvGrpSpPr>
          <p:cNvPr id="7" name="Group 6"/>
          <p:cNvGrpSpPr/>
          <p:nvPr/>
        </p:nvGrpSpPr>
        <p:grpSpPr>
          <a:xfrm>
            <a:off x="4307050" y="4267859"/>
            <a:ext cx="530324" cy="564039"/>
            <a:chOff x="5090029" y="2146593"/>
            <a:chExt cx="530324" cy="564039"/>
          </a:xfrm>
        </p:grpSpPr>
        <p:grpSp>
          <p:nvGrpSpPr>
            <p:cNvPr id="77" name="Group 76"/>
            <p:cNvGrpSpPr/>
            <p:nvPr/>
          </p:nvGrpSpPr>
          <p:grpSpPr>
            <a:xfrm>
              <a:off x="5347927" y="2146593"/>
              <a:ext cx="272426" cy="521486"/>
              <a:chOff x="2972738" y="3939341"/>
              <a:chExt cx="363234" cy="695314"/>
            </a:xfrm>
          </p:grpSpPr>
          <p:sp>
            <p:nvSpPr>
              <p:cNvPr id="78" name="Isosceles Triangle 77"/>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nvGrpSpPr>
            <p:cNvPr id="87" name="Group 86"/>
            <p:cNvGrpSpPr/>
            <p:nvPr/>
          </p:nvGrpSpPr>
          <p:grpSpPr>
            <a:xfrm>
              <a:off x="5090029" y="2168711"/>
              <a:ext cx="276461" cy="541921"/>
              <a:chOff x="1964802" y="3515057"/>
              <a:chExt cx="368614" cy="722561"/>
            </a:xfrm>
          </p:grpSpPr>
          <p:sp>
            <p:nvSpPr>
              <p:cNvPr id="88" name="Isosceles Triangle 87"/>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90" name="Picture 89"/>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grpSp>
        <p:nvGrpSpPr>
          <p:cNvPr id="2" name="Group 1"/>
          <p:cNvGrpSpPr/>
          <p:nvPr/>
        </p:nvGrpSpPr>
        <p:grpSpPr>
          <a:xfrm>
            <a:off x="4309553" y="1677555"/>
            <a:ext cx="536037" cy="539496"/>
            <a:chOff x="4504064" y="1757601"/>
            <a:chExt cx="536037" cy="539496"/>
          </a:xfrm>
        </p:grpSpPr>
        <p:grpSp>
          <p:nvGrpSpPr>
            <p:cNvPr id="60" name="Group 59"/>
            <p:cNvGrpSpPr/>
            <p:nvPr/>
          </p:nvGrpSpPr>
          <p:grpSpPr>
            <a:xfrm>
              <a:off x="4504064" y="1762957"/>
              <a:ext cx="281648" cy="516147"/>
              <a:chOff x="768643" y="2932814"/>
              <a:chExt cx="375531" cy="688196"/>
            </a:xfrm>
          </p:grpSpPr>
          <p:sp>
            <p:nvSpPr>
              <p:cNvPr id="61" name="Isosceles Triangle 60"/>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91" name="Picture 90"/>
            <p:cNvPicPr>
              <a:picLocks noChangeAspect="1"/>
            </p:cNvPicPr>
            <p:nvPr/>
          </p:nvPicPr>
          <p:blipFill>
            <a:blip r:embed="rId4">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4788641" y="1757601"/>
              <a:ext cx="251460" cy="539496"/>
            </a:xfrm>
            <a:prstGeom prst="rect">
              <a:avLst/>
            </a:prstGeom>
          </p:spPr>
        </p:pic>
      </p:grpSp>
      <p:grpSp>
        <p:nvGrpSpPr>
          <p:cNvPr id="5" name="Group 4"/>
          <p:cNvGrpSpPr/>
          <p:nvPr/>
        </p:nvGrpSpPr>
        <p:grpSpPr>
          <a:xfrm>
            <a:off x="4338629" y="4264514"/>
            <a:ext cx="534244" cy="539496"/>
            <a:chOff x="4487212" y="2578219"/>
            <a:chExt cx="534244" cy="539496"/>
          </a:xfrm>
        </p:grpSpPr>
        <p:grpSp>
          <p:nvGrpSpPr>
            <p:cNvPr id="74" name="Group 73"/>
            <p:cNvGrpSpPr/>
            <p:nvPr/>
          </p:nvGrpSpPr>
          <p:grpSpPr>
            <a:xfrm>
              <a:off x="4487212" y="2578219"/>
              <a:ext cx="281648" cy="516147"/>
              <a:chOff x="768643" y="2932814"/>
              <a:chExt cx="375531" cy="688196"/>
            </a:xfrm>
          </p:grpSpPr>
          <p:sp>
            <p:nvSpPr>
              <p:cNvPr id="75" name="Isosceles Triangle 74"/>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92" name="Picture 91"/>
            <p:cNvPicPr>
              <a:picLocks noChangeAspect="1"/>
            </p:cNvPicPr>
            <p:nvPr/>
          </p:nvPicPr>
          <p:blipFill>
            <a:blip r:embed="rId4">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4769996" y="2578219"/>
              <a:ext cx="251460" cy="539496"/>
            </a:xfrm>
            <a:prstGeom prst="rect">
              <a:avLst/>
            </a:prstGeom>
          </p:spPr>
        </p:pic>
      </p:grpSp>
      <p:grpSp>
        <p:nvGrpSpPr>
          <p:cNvPr id="6" name="Group 5"/>
          <p:cNvGrpSpPr/>
          <p:nvPr/>
        </p:nvGrpSpPr>
        <p:grpSpPr>
          <a:xfrm>
            <a:off x="4324103" y="2765352"/>
            <a:ext cx="521487" cy="539496"/>
            <a:chOff x="5389491" y="2714535"/>
            <a:chExt cx="521487" cy="539496"/>
          </a:xfrm>
        </p:grpSpPr>
        <p:grpSp>
          <p:nvGrpSpPr>
            <p:cNvPr id="71" name="Group 70"/>
            <p:cNvGrpSpPr/>
            <p:nvPr/>
          </p:nvGrpSpPr>
          <p:grpSpPr>
            <a:xfrm>
              <a:off x="5389491" y="2718894"/>
              <a:ext cx="281648" cy="516147"/>
              <a:chOff x="768643" y="2932814"/>
              <a:chExt cx="375531" cy="688196"/>
            </a:xfrm>
          </p:grpSpPr>
          <p:sp>
            <p:nvSpPr>
              <p:cNvPr id="72" name="Isosceles Triangle 71"/>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93" name="Picture 92"/>
            <p:cNvPicPr>
              <a:picLocks noChangeAspect="1"/>
            </p:cNvPicPr>
            <p:nvPr/>
          </p:nvPicPr>
          <p:blipFill>
            <a:blip r:embed="rId4">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5659518" y="2714535"/>
              <a:ext cx="251460" cy="539496"/>
            </a:xfrm>
            <a:prstGeom prst="rect">
              <a:avLst/>
            </a:prstGeom>
          </p:spPr>
        </p:pic>
      </p:grpSp>
      <p:grpSp>
        <p:nvGrpSpPr>
          <p:cNvPr id="8" name="Group 7"/>
          <p:cNvGrpSpPr/>
          <p:nvPr/>
        </p:nvGrpSpPr>
        <p:grpSpPr>
          <a:xfrm>
            <a:off x="4390411" y="2771523"/>
            <a:ext cx="536736" cy="541921"/>
            <a:chOff x="5469162" y="1697645"/>
            <a:chExt cx="536736" cy="541921"/>
          </a:xfrm>
        </p:grpSpPr>
        <p:grpSp>
          <p:nvGrpSpPr>
            <p:cNvPr id="67" name="Group 66"/>
            <p:cNvGrpSpPr/>
            <p:nvPr/>
          </p:nvGrpSpPr>
          <p:grpSpPr>
            <a:xfrm>
              <a:off x="5469162" y="1697645"/>
              <a:ext cx="276461" cy="541921"/>
              <a:chOff x="1964802" y="3515057"/>
              <a:chExt cx="368614" cy="722561"/>
            </a:xfrm>
          </p:grpSpPr>
          <p:sp>
            <p:nvSpPr>
              <p:cNvPr id="68" name="Isosceles Triangle 67"/>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70" name="Picture 69"/>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nvGrpSpPr>
            <p:cNvPr id="80" name="Group 79"/>
            <p:cNvGrpSpPr/>
            <p:nvPr/>
          </p:nvGrpSpPr>
          <p:grpSpPr>
            <a:xfrm>
              <a:off x="5733472" y="1701290"/>
              <a:ext cx="272426" cy="521486"/>
              <a:chOff x="2972738" y="3939341"/>
              <a:chExt cx="363234" cy="695314"/>
            </a:xfrm>
          </p:grpSpPr>
          <p:sp>
            <p:nvSpPr>
              <p:cNvPr id="81" name="Isosceles Triangle 80"/>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sp>
        <p:nvSpPr>
          <p:cNvPr id="9" name="Freeform 8"/>
          <p:cNvSpPr/>
          <p:nvPr/>
        </p:nvSpPr>
        <p:spPr>
          <a:xfrm>
            <a:off x="4806892" y="1904301"/>
            <a:ext cx="1795244" cy="1459684"/>
          </a:xfrm>
          <a:custGeom>
            <a:avLst/>
            <a:gdLst>
              <a:gd name="connsiteX0" fmla="*/ 1795244 w 1795244"/>
              <a:gd name="connsiteY0" fmla="*/ 1459684 h 1459684"/>
              <a:gd name="connsiteX1" fmla="*/ 1786855 w 1795244"/>
              <a:gd name="connsiteY1" fmla="*/ 1417739 h 1459684"/>
              <a:gd name="connsiteX2" fmla="*/ 1770077 w 1795244"/>
              <a:gd name="connsiteY2" fmla="*/ 1367405 h 1459684"/>
              <a:gd name="connsiteX3" fmla="*/ 1761688 w 1795244"/>
              <a:gd name="connsiteY3" fmla="*/ 1342238 h 1459684"/>
              <a:gd name="connsiteX4" fmla="*/ 1744910 w 1795244"/>
              <a:gd name="connsiteY4" fmla="*/ 1300293 h 1459684"/>
              <a:gd name="connsiteX5" fmla="*/ 1719743 w 1795244"/>
              <a:gd name="connsiteY5" fmla="*/ 1249960 h 1459684"/>
              <a:gd name="connsiteX6" fmla="*/ 1686187 w 1795244"/>
              <a:gd name="connsiteY6" fmla="*/ 1182848 h 1459684"/>
              <a:gd name="connsiteX7" fmla="*/ 1677798 w 1795244"/>
              <a:gd name="connsiteY7" fmla="*/ 1157681 h 1459684"/>
              <a:gd name="connsiteX8" fmla="*/ 1652631 w 1795244"/>
              <a:gd name="connsiteY8" fmla="*/ 1132514 h 1459684"/>
              <a:gd name="connsiteX9" fmla="*/ 1635853 w 1795244"/>
              <a:gd name="connsiteY9" fmla="*/ 1098958 h 1459684"/>
              <a:gd name="connsiteX10" fmla="*/ 1602297 w 1795244"/>
              <a:gd name="connsiteY10" fmla="*/ 1048624 h 1459684"/>
              <a:gd name="connsiteX11" fmla="*/ 1585519 w 1795244"/>
              <a:gd name="connsiteY11" fmla="*/ 1023457 h 1459684"/>
              <a:gd name="connsiteX12" fmla="*/ 1560352 w 1795244"/>
              <a:gd name="connsiteY12" fmla="*/ 998290 h 1459684"/>
              <a:gd name="connsiteX13" fmla="*/ 1510018 w 1795244"/>
              <a:gd name="connsiteY13" fmla="*/ 939567 h 1459684"/>
              <a:gd name="connsiteX14" fmla="*/ 1417739 w 1795244"/>
              <a:gd name="connsiteY14" fmla="*/ 855677 h 1459684"/>
              <a:gd name="connsiteX15" fmla="*/ 1392572 w 1795244"/>
              <a:gd name="connsiteY15" fmla="*/ 822121 h 1459684"/>
              <a:gd name="connsiteX16" fmla="*/ 1291904 w 1795244"/>
              <a:gd name="connsiteY16" fmla="*/ 755009 h 1459684"/>
              <a:gd name="connsiteX17" fmla="*/ 1233181 w 1795244"/>
              <a:gd name="connsiteY17" fmla="*/ 704675 h 1459684"/>
              <a:gd name="connsiteX18" fmla="*/ 1199625 w 1795244"/>
              <a:gd name="connsiteY18" fmla="*/ 679508 h 1459684"/>
              <a:gd name="connsiteX19" fmla="*/ 1174458 w 1795244"/>
              <a:gd name="connsiteY19" fmla="*/ 662730 h 1459684"/>
              <a:gd name="connsiteX20" fmla="*/ 1107347 w 1795244"/>
              <a:gd name="connsiteY20" fmla="*/ 612396 h 1459684"/>
              <a:gd name="connsiteX21" fmla="*/ 1040235 w 1795244"/>
              <a:gd name="connsiteY21" fmla="*/ 570451 h 1459684"/>
              <a:gd name="connsiteX22" fmla="*/ 981512 w 1795244"/>
              <a:gd name="connsiteY22" fmla="*/ 528506 h 1459684"/>
              <a:gd name="connsiteX23" fmla="*/ 947956 w 1795244"/>
              <a:gd name="connsiteY23" fmla="*/ 511728 h 1459684"/>
              <a:gd name="connsiteX24" fmla="*/ 922789 w 1795244"/>
              <a:gd name="connsiteY24" fmla="*/ 486561 h 1459684"/>
              <a:gd name="connsiteX25" fmla="*/ 880844 w 1795244"/>
              <a:gd name="connsiteY25" fmla="*/ 461394 h 1459684"/>
              <a:gd name="connsiteX26" fmla="*/ 855677 w 1795244"/>
              <a:gd name="connsiteY26" fmla="*/ 436227 h 1459684"/>
              <a:gd name="connsiteX27" fmla="*/ 822121 w 1795244"/>
              <a:gd name="connsiteY27" fmla="*/ 419449 h 1459684"/>
              <a:gd name="connsiteX28" fmla="*/ 788565 w 1795244"/>
              <a:gd name="connsiteY28" fmla="*/ 394282 h 1459684"/>
              <a:gd name="connsiteX29" fmla="*/ 763398 w 1795244"/>
              <a:gd name="connsiteY29" fmla="*/ 377505 h 1459684"/>
              <a:gd name="connsiteX30" fmla="*/ 729842 w 1795244"/>
              <a:gd name="connsiteY30" fmla="*/ 352338 h 1459684"/>
              <a:gd name="connsiteX31" fmla="*/ 637563 w 1795244"/>
              <a:gd name="connsiteY31" fmla="*/ 293615 h 1459684"/>
              <a:gd name="connsiteX32" fmla="*/ 595618 w 1795244"/>
              <a:gd name="connsiteY32" fmla="*/ 268448 h 1459684"/>
              <a:gd name="connsiteX33" fmla="*/ 562062 w 1795244"/>
              <a:gd name="connsiteY33" fmla="*/ 251670 h 1459684"/>
              <a:gd name="connsiteX34" fmla="*/ 503339 w 1795244"/>
              <a:gd name="connsiteY34" fmla="*/ 209725 h 1459684"/>
              <a:gd name="connsiteX35" fmla="*/ 436227 w 1795244"/>
              <a:gd name="connsiteY35" fmla="*/ 176169 h 1459684"/>
              <a:gd name="connsiteX36" fmla="*/ 377504 w 1795244"/>
              <a:gd name="connsiteY36" fmla="*/ 142613 h 1459684"/>
              <a:gd name="connsiteX37" fmla="*/ 352337 w 1795244"/>
              <a:gd name="connsiteY37" fmla="*/ 125835 h 1459684"/>
              <a:gd name="connsiteX38" fmla="*/ 327170 w 1795244"/>
              <a:gd name="connsiteY38" fmla="*/ 117446 h 1459684"/>
              <a:gd name="connsiteX39" fmla="*/ 293614 w 1795244"/>
              <a:gd name="connsiteY39" fmla="*/ 100668 h 1459684"/>
              <a:gd name="connsiteX40" fmla="*/ 268447 w 1795244"/>
              <a:gd name="connsiteY40" fmla="*/ 92279 h 1459684"/>
              <a:gd name="connsiteX41" fmla="*/ 243280 w 1795244"/>
              <a:gd name="connsiteY41" fmla="*/ 75501 h 1459684"/>
              <a:gd name="connsiteX42" fmla="*/ 192947 w 1795244"/>
              <a:gd name="connsiteY42" fmla="*/ 58723 h 1459684"/>
              <a:gd name="connsiteX43" fmla="*/ 142613 w 1795244"/>
              <a:gd name="connsiteY43" fmla="*/ 41945 h 1459684"/>
              <a:gd name="connsiteX44" fmla="*/ 67112 w 1795244"/>
              <a:gd name="connsiteY44" fmla="*/ 16778 h 1459684"/>
              <a:gd name="connsiteX45" fmla="*/ 41945 w 1795244"/>
              <a:gd name="connsiteY45" fmla="*/ 8389 h 1459684"/>
              <a:gd name="connsiteX46" fmla="*/ 16778 w 1795244"/>
              <a:gd name="connsiteY46" fmla="*/ 0 h 1459684"/>
              <a:gd name="connsiteX47" fmla="*/ 0 w 1795244"/>
              <a:gd name="connsiteY47" fmla="*/ 0 h 145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95244" h="1459684">
                <a:moveTo>
                  <a:pt x="1795244" y="1459684"/>
                </a:moveTo>
                <a:cubicBezTo>
                  <a:pt x="1792448" y="1445702"/>
                  <a:pt x="1790607" y="1431495"/>
                  <a:pt x="1786855" y="1417739"/>
                </a:cubicBezTo>
                <a:cubicBezTo>
                  <a:pt x="1782202" y="1400677"/>
                  <a:pt x="1775670" y="1384183"/>
                  <a:pt x="1770077" y="1367405"/>
                </a:cubicBezTo>
                <a:cubicBezTo>
                  <a:pt x="1767281" y="1359016"/>
                  <a:pt x="1764972" y="1350448"/>
                  <a:pt x="1761688" y="1342238"/>
                </a:cubicBezTo>
                <a:cubicBezTo>
                  <a:pt x="1756095" y="1328256"/>
                  <a:pt x="1750198" y="1314393"/>
                  <a:pt x="1744910" y="1300293"/>
                </a:cubicBezTo>
                <a:cubicBezTo>
                  <a:pt x="1730025" y="1260601"/>
                  <a:pt x="1745197" y="1288141"/>
                  <a:pt x="1719743" y="1249960"/>
                </a:cubicBezTo>
                <a:cubicBezTo>
                  <a:pt x="1703063" y="1183241"/>
                  <a:pt x="1724213" y="1249394"/>
                  <a:pt x="1686187" y="1182848"/>
                </a:cubicBezTo>
                <a:cubicBezTo>
                  <a:pt x="1681800" y="1175170"/>
                  <a:pt x="1682703" y="1165039"/>
                  <a:pt x="1677798" y="1157681"/>
                </a:cubicBezTo>
                <a:cubicBezTo>
                  <a:pt x="1671217" y="1147810"/>
                  <a:pt x="1659527" y="1142168"/>
                  <a:pt x="1652631" y="1132514"/>
                </a:cubicBezTo>
                <a:cubicBezTo>
                  <a:pt x="1645362" y="1122338"/>
                  <a:pt x="1642287" y="1109681"/>
                  <a:pt x="1635853" y="1098958"/>
                </a:cubicBezTo>
                <a:cubicBezTo>
                  <a:pt x="1625478" y="1081667"/>
                  <a:pt x="1613482" y="1065402"/>
                  <a:pt x="1602297" y="1048624"/>
                </a:cubicBezTo>
                <a:cubicBezTo>
                  <a:pt x="1596704" y="1040235"/>
                  <a:pt x="1592648" y="1030586"/>
                  <a:pt x="1585519" y="1023457"/>
                </a:cubicBezTo>
                <a:cubicBezTo>
                  <a:pt x="1577130" y="1015068"/>
                  <a:pt x="1568073" y="1007298"/>
                  <a:pt x="1560352" y="998290"/>
                </a:cubicBezTo>
                <a:cubicBezTo>
                  <a:pt x="1529749" y="962586"/>
                  <a:pt x="1543644" y="968389"/>
                  <a:pt x="1510018" y="939567"/>
                </a:cubicBezTo>
                <a:cubicBezTo>
                  <a:pt x="1466040" y="901872"/>
                  <a:pt x="1463136" y="916206"/>
                  <a:pt x="1417739" y="855677"/>
                </a:cubicBezTo>
                <a:cubicBezTo>
                  <a:pt x="1409350" y="844492"/>
                  <a:pt x="1402879" y="831569"/>
                  <a:pt x="1392572" y="822121"/>
                </a:cubicBezTo>
                <a:cubicBezTo>
                  <a:pt x="1329729" y="764515"/>
                  <a:pt x="1341871" y="771665"/>
                  <a:pt x="1291904" y="755009"/>
                </a:cubicBezTo>
                <a:cubicBezTo>
                  <a:pt x="1276439" y="708614"/>
                  <a:pt x="1293851" y="741077"/>
                  <a:pt x="1233181" y="704675"/>
                </a:cubicBezTo>
                <a:cubicBezTo>
                  <a:pt x="1221192" y="697481"/>
                  <a:pt x="1211002" y="687635"/>
                  <a:pt x="1199625" y="679508"/>
                </a:cubicBezTo>
                <a:cubicBezTo>
                  <a:pt x="1191421" y="673648"/>
                  <a:pt x="1182612" y="668660"/>
                  <a:pt x="1174458" y="662730"/>
                </a:cubicBezTo>
                <a:cubicBezTo>
                  <a:pt x="1151843" y="646283"/>
                  <a:pt x="1129717" y="629174"/>
                  <a:pt x="1107347" y="612396"/>
                </a:cubicBezTo>
                <a:cubicBezTo>
                  <a:pt x="1012294" y="541105"/>
                  <a:pt x="1132353" y="628025"/>
                  <a:pt x="1040235" y="570451"/>
                </a:cubicBezTo>
                <a:cubicBezTo>
                  <a:pt x="992221" y="540442"/>
                  <a:pt x="1022922" y="552169"/>
                  <a:pt x="981512" y="528506"/>
                </a:cubicBezTo>
                <a:cubicBezTo>
                  <a:pt x="970654" y="522301"/>
                  <a:pt x="958132" y="518997"/>
                  <a:pt x="947956" y="511728"/>
                </a:cubicBezTo>
                <a:cubicBezTo>
                  <a:pt x="938302" y="504832"/>
                  <a:pt x="932280" y="493679"/>
                  <a:pt x="922789" y="486561"/>
                </a:cubicBezTo>
                <a:cubicBezTo>
                  <a:pt x="909745" y="476778"/>
                  <a:pt x="893888" y="471177"/>
                  <a:pt x="880844" y="461394"/>
                </a:cubicBezTo>
                <a:cubicBezTo>
                  <a:pt x="871353" y="454276"/>
                  <a:pt x="865331" y="443123"/>
                  <a:pt x="855677" y="436227"/>
                </a:cubicBezTo>
                <a:cubicBezTo>
                  <a:pt x="845501" y="428958"/>
                  <a:pt x="832726" y="426077"/>
                  <a:pt x="822121" y="419449"/>
                </a:cubicBezTo>
                <a:cubicBezTo>
                  <a:pt x="810265" y="412039"/>
                  <a:pt x="799942" y="402409"/>
                  <a:pt x="788565" y="394282"/>
                </a:cubicBezTo>
                <a:cubicBezTo>
                  <a:pt x="780361" y="388422"/>
                  <a:pt x="771602" y="383365"/>
                  <a:pt x="763398" y="377505"/>
                </a:cubicBezTo>
                <a:cubicBezTo>
                  <a:pt x="752021" y="369378"/>
                  <a:pt x="741475" y="360094"/>
                  <a:pt x="729842" y="352338"/>
                </a:cubicBezTo>
                <a:cubicBezTo>
                  <a:pt x="699506" y="332114"/>
                  <a:pt x="668481" y="312939"/>
                  <a:pt x="637563" y="293615"/>
                </a:cubicBezTo>
                <a:cubicBezTo>
                  <a:pt x="623736" y="284973"/>
                  <a:pt x="610202" y="275740"/>
                  <a:pt x="595618" y="268448"/>
                </a:cubicBezTo>
                <a:cubicBezTo>
                  <a:pt x="584433" y="262855"/>
                  <a:pt x="572920" y="257875"/>
                  <a:pt x="562062" y="251670"/>
                </a:cubicBezTo>
                <a:cubicBezTo>
                  <a:pt x="535800" y="236663"/>
                  <a:pt x="530347" y="227730"/>
                  <a:pt x="503339" y="209725"/>
                </a:cubicBezTo>
                <a:cubicBezTo>
                  <a:pt x="463717" y="183310"/>
                  <a:pt x="471491" y="187924"/>
                  <a:pt x="436227" y="176169"/>
                </a:cubicBezTo>
                <a:cubicBezTo>
                  <a:pt x="355087" y="115314"/>
                  <a:pt x="441556" y="174639"/>
                  <a:pt x="377504" y="142613"/>
                </a:cubicBezTo>
                <a:cubicBezTo>
                  <a:pt x="368486" y="138104"/>
                  <a:pt x="361355" y="130344"/>
                  <a:pt x="352337" y="125835"/>
                </a:cubicBezTo>
                <a:cubicBezTo>
                  <a:pt x="344428" y="121880"/>
                  <a:pt x="335298" y="120929"/>
                  <a:pt x="327170" y="117446"/>
                </a:cubicBezTo>
                <a:cubicBezTo>
                  <a:pt x="315676" y="112520"/>
                  <a:pt x="305108" y="105594"/>
                  <a:pt x="293614" y="100668"/>
                </a:cubicBezTo>
                <a:cubicBezTo>
                  <a:pt x="285486" y="97185"/>
                  <a:pt x="276356" y="96234"/>
                  <a:pt x="268447" y="92279"/>
                </a:cubicBezTo>
                <a:cubicBezTo>
                  <a:pt x="259429" y="87770"/>
                  <a:pt x="252493" y="79596"/>
                  <a:pt x="243280" y="75501"/>
                </a:cubicBezTo>
                <a:cubicBezTo>
                  <a:pt x="227119" y="68318"/>
                  <a:pt x="209725" y="64316"/>
                  <a:pt x="192947" y="58723"/>
                </a:cubicBezTo>
                <a:lnTo>
                  <a:pt x="142613" y="41945"/>
                </a:lnTo>
                <a:lnTo>
                  <a:pt x="67112" y="16778"/>
                </a:lnTo>
                <a:lnTo>
                  <a:pt x="41945" y="8389"/>
                </a:lnTo>
                <a:cubicBezTo>
                  <a:pt x="33556" y="5593"/>
                  <a:pt x="25621" y="0"/>
                  <a:pt x="16778" y="0"/>
                </a:cubicBezTo>
                <a:lnTo>
                  <a:pt x="0" y="0"/>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0" name="Freeform 9"/>
          <p:cNvSpPr/>
          <p:nvPr/>
        </p:nvSpPr>
        <p:spPr>
          <a:xfrm>
            <a:off x="2541864" y="1928494"/>
            <a:ext cx="1753299" cy="1343212"/>
          </a:xfrm>
          <a:custGeom>
            <a:avLst/>
            <a:gdLst>
              <a:gd name="connsiteX0" fmla="*/ 0 w 1753299"/>
              <a:gd name="connsiteY0" fmla="*/ 1343212 h 1343212"/>
              <a:gd name="connsiteX1" fmla="*/ 58723 w 1753299"/>
              <a:gd name="connsiteY1" fmla="*/ 1292878 h 1343212"/>
              <a:gd name="connsiteX2" fmla="*/ 83890 w 1753299"/>
              <a:gd name="connsiteY2" fmla="*/ 1276100 h 1343212"/>
              <a:gd name="connsiteX3" fmla="*/ 142613 w 1753299"/>
              <a:gd name="connsiteY3" fmla="*/ 1217378 h 1343212"/>
              <a:gd name="connsiteX4" fmla="*/ 176169 w 1753299"/>
              <a:gd name="connsiteY4" fmla="*/ 1192211 h 1343212"/>
              <a:gd name="connsiteX5" fmla="*/ 201336 w 1753299"/>
              <a:gd name="connsiteY5" fmla="*/ 1158655 h 1343212"/>
              <a:gd name="connsiteX6" fmla="*/ 234892 w 1753299"/>
              <a:gd name="connsiteY6" fmla="*/ 1125099 h 1343212"/>
              <a:gd name="connsiteX7" fmla="*/ 260059 w 1753299"/>
              <a:gd name="connsiteY7" fmla="*/ 1091543 h 1343212"/>
              <a:gd name="connsiteX8" fmla="*/ 327171 w 1753299"/>
              <a:gd name="connsiteY8" fmla="*/ 1032820 h 1343212"/>
              <a:gd name="connsiteX9" fmla="*/ 352338 w 1753299"/>
              <a:gd name="connsiteY9" fmla="*/ 999264 h 1343212"/>
              <a:gd name="connsiteX10" fmla="*/ 419450 w 1753299"/>
              <a:gd name="connsiteY10" fmla="*/ 932152 h 1343212"/>
              <a:gd name="connsiteX11" fmla="*/ 469784 w 1753299"/>
              <a:gd name="connsiteY11" fmla="*/ 873429 h 1343212"/>
              <a:gd name="connsiteX12" fmla="*/ 503340 w 1753299"/>
              <a:gd name="connsiteY12" fmla="*/ 848262 h 1343212"/>
              <a:gd name="connsiteX13" fmla="*/ 536896 w 1753299"/>
              <a:gd name="connsiteY13" fmla="*/ 814706 h 1343212"/>
              <a:gd name="connsiteX14" fmla="*/ 562063 w 1753299"/>
              <a:gd name="connsiteY14" fmla="*/ 797928 h 1343212"/>
              <a:gd name="connsiteX15" fmla="*/ 662730 w 1753299"/>
              <a:gd name="connsiteY15" fmla="*/ 714038 h 1343212"/>
              <a:gd name="connsiteX16" fmla="*/ 696286 w 1753299"/>
              <a:gd name="connsiteY16" fmla="*/ 672093 h 1343212"/>
              <a:gd name="connsiteX17" fmla="*/ 729842 w 1753299"/>
              <a:gd name="connsiteY17" fmla="*/ 646926 h 1343212"/>
              <a:gd name="connsiteX18" fmla="*/ 755009 w 1753299"/>
              <a:gd name="connsiteY18" fmla="*/ 621759 h 1343212"/>
              <a:gd name="connsiteX19" fmla="*/ 788565 w 1753299"/>
              <a:gd name="connsiteY19" fmla="*/ 596592 h 1343212"/>
              <a:gd name="connsiteX20" fmla="*/ 838899 w 1753299"/>
              <a:gd name="connsiteY20" fmla="*/ 546258 h 1343212"/>
              <a:gd name="connsiteX21" fmla="*/ 889233 w 1753299"/>
              <a:gd name="connsiteY21" fmla="*/ 504313 h 1343212"/>
              <a:gd name="connsiteX22" fmla="*/ 931178 w 1753299"/>
              <a:gd name="connsiteY22" fmla="*/ 470757 h 1343212"/>
              <a:gd name="connsiteX23" fmla="*/ 964734 w 1753299"/>
              <a:gd name="connsiteY23" fmla="*/ 437201 h 1343212"/>
              <a:gd name="connsiteX24" fmla="*/ 1006679 w 1753299"/>
              <a:gd name="connsiteY24" fmla="*/ 403645 h 1343212"/>
              <a:gd name="connsiteX25" fmla="*/ 1057013 w 1753299"/>
              <a:gd name="connsiteY25" fmla="*/ 353312 h 1343212"/>
              <a:gd name="connsiteX26" fmla="*/ 1082180 w 1753299"/>
              <a:gd name="connsiteY26" fmla="*/ 328145 h 1343212"/>
              <a:gd name="connsiteX27" fmla="*/ 1124125 w 1753299"/>
              <a:gd name="connsiteY27" fmla="*/ 294589 h 1343212"/>
              <a:gd name="connsiteX28" fmla="*/ 1149292 w 1753299"/>
              <a:gd name="connsiteY28" fmla="*/ 269422 h 1343212"/>
              <a:gd name="connsiteX29" fmla="*/ 1233182 w 1753299"/>
              <a:gd name="connsiteY29" fmla="*/ 210699 h 1343212"/>
              <a:gd name="connsiteX30" fmla="*/ 1266738 w 1753299"/>
              <a:gd name="connsiteY30" fmla="*/ 177143 h 1343212"/>
              <a:gd name="connsiteX31" fmla="*/ 1317072 w 1753299"/>
              <a:gd name="connsiteY31" fmla="*/ 151976 h 1343212"/>
              <a:gd name="connsiteX32" fmla="*/ 1350628 w 1753299"/>
              <a:gd name="connsiteY32" fmla="*/ 135198 h 1343212"/>
              <a:gd name="connsiteX33" fmla="*/ 1442907 w 1753299"/>
              <a:gd name="connsiteY33" fmla="*/ 93253 h 1343212"/>
              <a:gd name="connsiteX34" fmla="*/ 1493241 w 1753299"/>
              <a:gd name="connsiteY34" fmla="*/ 68086 h 1343212"/>
              <a:gd name="connsiteX35" fmla="*/ 1526797 w 1753299"/>
              <a:gd name="connsiteY35" fmla="*/ 51308 h 1343212"/>
              <a:gd name="connsiteX36" fmla="*/ 1577130 w 1753299"/>
              <a:gd name="connsiteY36" fmla="*/ 34530 h 1343212"/>
              <a:gd name="connsiteX37" fmla="*/ 1635853 w 1753299"/>
              <a:gd name="connsiteY37" fmla="*/ 9363 h 1343212"/>
              <a:gd name="connsiteX38" fmla="*/ 1661020 w 1753299"/>
              <a:gd name="connsiteY38" fmla="*/ 974 h 1343212"/>
              <a:gd name="connsiteX39" fmla="*/ 1753299 w 1753299"/>
              <a:gd name="connsiteY39" fmla="*/ 974 h 134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53299" h="1343212">
                <a:moveTo>
                  <a:pt x="0" y="1343212"/>
                </a:moveTo>
                <a:cubicBezTo>
                  <a:pt x="19574" y="1326434"/>
                  <a:pt x="38591" y="1308983"/>
                  <a:pt x="58723" y="1292878"/>
                </a:cubicBezTo>
                <a:cubicBezTo>
                  <a:pt x="66596" y="1286580"/>
                  <a:pt x="76396" y="1282845"/>
                  <a:pt x="83890" y="1276100"/>
                </a:cubicBezTo>
                <a:cubicBezTo>
                  <a:pt x="104466" y="1257582"/>
                  <a:pt x="120467" y="1233987"/>
                  <a:pt x="142613" y="1217378"/>
                </a:cubicBezTo>
                <a:cubicBezTo>
                  <a:pt x="153798" y="1208989"/>
                  <a:pt x="166282" y="1202098"/>
                  <a:pt x="176169" y="1192211"/>
                </a:cubicBezTo>
                <a:cubicBezTo>
                  <a:pt x="186056" y="1182324"/>
                  <a:pt x="192129" y="1169177"/>
                  <a:pt x="201336" y="1158655"/>
                </a:cubicBezTo>
                <a:cubicBezTo>
                  <a:pt x="211753" y="1146750"/>
                  <a:pt x="224475" y="1137004"/>
                  <a:pt x="234892" y="1125099"/>
                </a:cubicBezTo>
                <a:cubicBezTo>
                  <a:pt x="244099" y="1114577"/>
                  <a:pt x="250172" y="1101430"/>
                  <a:pt x="260059" y="1091543"/>
                </a:cubicBezTo>
                <a:cubicBezTo>
                  <a:pt x="348740" y="1002862"/>
                  <a:pt x="235678" y="1137383"/>
                  <a:pt x="327171" y="1032820"/>
                </a:cubicBezTo>
                <a:cubicBezTo>
                  <a:pt x="336378" y="1022298"/>
                  <a:pt x="342890" y="1009571"/>
                  <a:pt x="352338" y="999264"/>
                </a:cubicBezTo>
                <a:cubicBezTo>
                  <a:pt x="373716" y="975943"/>
                  <a:pt x="400468" y="957462"/>
                  <a:pt x="419450" y="932152"/>
                </a:cubicBezTo>
                <a:cubicBezTo>
                  <a:pt x="439342" y="905629"/>
                  <a:pt x="445247" y="894461"/>
                  <a:pt x="469784" y="873429"/>
                </a:cubicBezTo>
                <a:cubicBezTo>
                  <a:pt x="480400" y="864330"/>
                  <a:pt x="492818" y="857469"/>
                  <a:pt x="503340" y="848262"/>
                </a:cubicBezTo>
                <a:cubicBezTo>
                  <a:pt x="515245" y="837845"/>
                  <a:pt x="524886" y="825001"/>
                  <a:pt x="536896" y="814706"/>
                </a:cubicBezTo>
                <a:cubicBezTo>
                  <a:pt x="544551" y="808145"/>
                  <a:pt x="554569" y="804673"/>
                  <a:pt x="562063" y="797928"/>
                </a:cubicBezTo>
                <a:cubicBezTo>
                  <a:pt x="655734" y="713624"/>
                  <a:pt x="583255" y="761724"/>
                  <a:pt x="662730" y="714038"/>
                </a:cubicBezTo>
                <a:cubicBezTo>
                  <a:pt x="673915" y="700056"/>
                  <a:pt x="683625" y="684754"/>
                  <a:pt x="696286" y="672093"/>
                </a:cubicBezTo>
                <a:cubicBezTo>
                  <a:pt x="706173" y="662206"/>
                  <a:pt x="719226" y="656025"/>
                  <a:pt x="729842" y="646926"/>
                </a:cubicBezTo>
                <a:cubicBezTo>
                  <a:pt x="738850" y="639205"/>
                  <a:pt x="746001" y="629480"/>
                  <a:pt x="755009" y="621759"/>
                </a:cubicBezTo>
                <a:cubicBezTo>
                  <a:pt x="765625" y="612660"/>
                  <a:pt x="778173" y="605945"/>
                  <a:pt x="788565" y="596592"/>
                </a:cubicBezTo>
                <a:cubicBezTo>
                  <a:pt x="806202" y="580719"/>
                  <a:pt x="819156" y="559420"/>
                  <a:pt x="838899" y="546258"/>
                </a:cubicBezTo>
                <a:cubicBezTo>
                  <a:pt x="890405" y="511921"/>
                  <a:pt x="837559" y="549528"/>
                  <a:pt x="889233" y="504313"/>
                </a:cubicBezTo>
                <a:cubicBezTo>
                  <a:pt x="902708" y="492522"/>
                  <a:pt x="917795" y="482653"/>
                  <a:pt x="931178" y="470757"/>
                </a:cubicBezTo>
                <a:cubicBezTo>
                  <a:pt x="943001" y="460248"/>
                  <a:pt x="952911" y="447710"/>
                  <a:pt x="964734" y="437201"/>
                </a:cubicBezTo>
                <a:cubicBezTo>
                  <a:pt x="978117" y="425305"/>
                  <a:pt x="993430" y="415689"/>
                  <a:pt x="1006679" y="403645"/>
                </a:cubicBezTo>
                <a:cubicBezTo>
                  <a:pt x="1024236" y="387684"/>
                  <a:pt x="1040235" y="370090"/>
                  <a:pt x="1057013" y="353312"/>
                </a:cubicBezTo>
                <a:cubicBezTo>
                  <a:pt x="1065402" y="344923"/>
                  <a:pt x="1072916" y="335556"/>
                  <a:pt x="1082180" y="328145"/>
                </a:cubicBezTo>
                <a:cubicBezTo>
                  <a:pt x="1096162" y="316960"/>
                  <a:pt x="1110650" y="306380"/>
                  <a:pt x="1124125" y="294589"/>
                </a:cubicBezTo>
                <a:cubicBezTo>
                  <a:pt x="1133053" y="286777"/>
                  <a:pt x="1139927" y="276706"/>
                  <a:pt x="1149292" y="269422"/>
                </a:cubicBezTo>
                <a:cubicBezTo>
                  <a:pt x="1189944" y="237804"/>
                  <a:pt x="1198274" y="241244"/>
                  <a:pt x="1233182" y="210699"/>
                </a:cubicBezTo>
                <a:cubicBezTo>
                  <a:pt x="1245087" y="200282"/>
                  <a:pt x="1254728" y="187438"/>
                  <a:pt x="1266738" y="177143"/>
                </a:cubicBezTo>
                <a:cubicBezTo>
                  <a:pt x="1293607" y="154112"/>
                  <a:pt x="1287300" y="164735"/>
                  <a:pt x="1317072" y="151976"/>
                </a:cubicBezTo>
                <a:cubicBezTo>
                  <a:pt x="1328566" y="147050"/>
                  <a:pt x="1339134" y="140124"/>
                  <a:pt x="1350628" y="135198"/>
                </a:cubicBezTo>
                <a:cubicBezTo>
                  <a:pt x="1400514" y="113818"/>
                  <a:pt x="1365083" y="145136"/>
                  <a:pt x="1442907" y="93253"/>
                </a:cubicBezTo>
                <a:cubicBezTo>
                  <a:pt x="1491272" y="61010"/>
                  <a:pt x="1444616" y="88925"/>
                  <a:pt x="1493241" y="68086"/>
                </a:cubicBezTo>
                <a:cubicBezTo>
                  <a:pt x="1504735" y="63160"/>
                  <a:pt x="1515186" y="55953"/>
                  <a:pt x="1526797" y="51308"/>
                </a:cubicBezTo>
                <a:cubicBezTo>
                  <a:pt x="1543217" y="44740"/>
                  <a:pt x="1562415" y="44340"/>
                  <a:pt x="1577130" y="34530"/>
                </a:cubicBezTo>
                <a:cubicBezTo>
                  <a:pt x="1615443" y="8988"/>
                  <a:pt x="1588453" y="22906"/>
                  <a:pt x="1635853" y="9363"/>
                </a:cubicBezTo>
                <a:cubicBezTo>
                  <a:pt x="1644356" y="6934"/>
                  <a:pt x="1652200" y="1604"/>
                  <a:pt x="1661020" y="974"/>
                </a:cubicBezTo>
                <a:cubicBezTo>
                  <a:pt x="1691701" y="-1218"/>
                  <a:pt x="1722539" y="974"/>
                  <a:pt x="1753299" y="974"/>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1" name="Freeform 10"/>
          <p:cNvSpPr/>
          <p:nvPr/>
        </p:nvSpPr>
        <p:spPr>
          <a:xfrm>
            <a:off x="2567031" y="2936147"/>
            <a:ext cx="1937857" cy="310392"/>
          </a:xfrm>
          <a:custGeom>
            <a:avLst/>
            <a:gdLst>
              <a:gd name="connsiteX0" fmla="*/ 0 w 1937857"/>
              <a:gd name="connsiteY0" fmla="*/ 310392 h 310392"/>
              <a:gd name="connsiteX1" fmla="*/ 218114 w 1937857"/>
              <a:gd name="connsiteY1" fmla="*/ 293614 h 310392"/>
              <a:gd name="connsiteX2" fmla="*/ 318782 w 1937857"/>
              <a:gd name="connsiteY2" fmla="*/ 260059 h 310392"/>
              <a:gd name="connsiteX3" fmla="*/ 478173 w 1937857"/>
              <a:gd name="connsiteY3" fmla="*/ 218114 h 310392"/>
              <a:gd name="connsiteX4" fmla="*/ 545285 w 1937857"/>
              <a:gd name="connsiteY4" fmla="*/ 209725 h 310392"/>
              <a:gd name="connsiteX5" fmla="*/ 570452 w 1937857"/>
              <a:gd name="connsiteY5" fmla="*/ 201336 h 310392"/>
              <a:gd name="connsiteX6" fmla="*/ 713064 w 1937857"/>
              <a:gd name="connsiteY6" fmla="*/ 184558 h 310392"/>
              <a:gd name="connsiteX7" fmla="*/ 780176 w 1937857"/>
              <a:gd name="connsiteY7" fmla="*/ 176169 h 310392"/>
              <a:gd name="connsiteX8" fmla="*/ 964734 w 1937857"/>
              <a:gd name="connsiteY8" fmla="*/ 159391 h 310392"/>
              <a:gd name="connsiteX9" fmla="*/ 1040235 w 1937857"/>
              <a:gd name="connsiteY9" fmla="*/ 142613 h 310392"/>
              <a:gd name="connsiteX10" fmla="*/ 1073791 w 1937857"/>
              <a:gd name="connsiteY10" fmla="*/ 134224 h 310392"/>
              <a:gd name="connsiteX11" fmla="*/ 1199626 w 1937857"/>
              <a:gd name="connsiteY11" fmla="*/ 125835 h 310392"/>
              <a:gd name="connsiteX12" fmla="*/ 1241571 w 1937857"/>
              <a:gd name="connsiteY12" fmla="*/ 117446 h 310392"/>
              <a:gd name="connsiteX13" fmla="*/ 1266738 w 1937857"/>
              <a:gd name="connsiteY13" fmla="*/ 109057 h 310392"/>
              <a:gd name="connsiteX14" fmla="*/ 1333850 w 1937857"/>
              <a:gd name="connsiteY14" fmla="*/ 100668 h 310392"/>
              <a:gd name="connsiteX15" fmla="*/ 1367406 w 1937857"/>
              <a:gd name="connsiteY15" fmla="*/ 92279 h 310392"/>
              <a:gd name="connsiteX16" fmla="*/ 1560352 w 1937857"/>
              <a:gd name="connsiteY16" fmla="*/ 75501 h 310392"/>
              <a:gd name="connsiteX17" fmla="*/ 1619075 w 1937857"/>
              <a:gd name="connsiteY17" fmla="*/ 58723 h 310392"/>
              <a:gd name="connsiteX18" fmla="*/ 1644242 w 1937857"/>
              <a:gd name="connsiteY18" fmla="*/ 50334 h 310392"/>
              <a:gd name="connsiteX19" fmla="*/ 1677798 w 1937857"/>
              <a:gd name="connsiteY19" fmla="*/ 41945 h 310392"/>
              <a:gd name="connsiteX20" fmla="*/ 1702965 w 1937857"/>
              <a:gd name="connsiteY20" fmla="*/ 33556 h 310392"/>
              <a:gd name="connsiteX21" fmla="*/ 1736521 w 1937857"/>
              <a:gd name="connsiteY21" fmla="*/ 25167 h 310392"/>
              <a:gd name="connsiteX22" fmla="*/ 1786855 w 1937857"/>
              <a:gd name="connsiteY22" fmla="*/ 8389 h 310392"/>
              <a:gd name="connsiteX23" fmla="*/ 1812022 w 1937857"/>
              <a:gd name="connsiteY23" fmla="*/ 0 h 310392"/>
              <a:gd name="connsiteX24" fmla="*/ 1895912 w 1937857"/>
              <a:gd name="connsiteY24" fmla="*/ 8389 h 310392"/>
              <a:gd name="connsiteX25" fmla="*/ 1929468 w 1937857"/>
              <a:gd name="connsiteY25" fmla="*/ 16778 h 310392"/>
              <a:gd name="connsiteX26" fmla="*/ 1937857 w 1937857"/>
              <a:gd name="connsiteY26" fmla="*/ 33556 h 31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37857" h="310392">
                <a:moveTo>
                  <a:pt x="0" y="310392"/>
                </a:moveTo>
                <a:lnTo>
                  <a:pt x="218114" y="293614"/>
                </a:lnTo>
                <a:cubicBezTo>
                  <a:pt x="252742" y="286400"/>
                  <a:pt x="284772" y="269776"/>
                  <a:pt x="318782" y="260059"/>
                </a:cubicBezTo>
                <a:cubicBezTo>
                  <a:pt x="368116" y="245964"/>
                  <a:pt x="424958" y="226301"/>
                  <a:pt x="478173" y="218114"/>
                </a:cubicBezTo>
                <a:cubicBezTo>
                  <a:pt x="500456" y="214686"/>
                  <a:pt x="522914" y="212521"/>
                  <a:pt x="545285" y="209725"/>
                </a:cubicBezTo>
                <a:cubicBezTo>
                  <a:pt x="553674" y="206929"/>
                  <a:pt x="561820" y="203254"/>
                  <a:pt x="570452" y="201336"/>
                </a:cubicBezTo>
                <a:cubicBezTo>
                  <a:pt x="620253" y="190269"/>
                  <a:pt x="660134" y="190130"/>
                  <a:pt x="713064" y="184558"/>
                </a:cubicBezTo>
                <a:cubicBezTo>
                  <a:pt x="735485" y="182198"/>
                  <a:pt x="757769" y="178659"/>
                  <a:pt x="780176" y="176169"/>
                </a:cubicBezTo>
                <a:cubicBezTo>
                  <a:pt x="850613" y="168343"/>
                  <a:pt x="892325" y="165425"/>
                  <a:pt x="964734" y="159391"/>
                </a:cubicBezTo>
                <a:cubicBezTo>
                  <a:pt x="1046570" y="138932"/>
                  <a:pt x="944384" y="163913"/>
                  <a:pt x="1040235" y="142613"/>
                </a:cubicBezTo>
                <a:cubicBezTo>
                  <a:pt x="1051490" y="140112"/>
                  <a:pt x="1062325" y="135431"/>
                  <a:pt x="1073791" y="134224"/>
                </a:cubicBezTo>
                <a:cubicBezTo>
                  <a:pt x="1115598" y="129823"/>
                  <a:pt x="1157681" y="128631"/>
                  <a:pt x="1199626" y="125835"/>
                </a:cubicBezTo>
                <a:cubicBezTo>
                  <a:pt x="1213608" y="123039"/>
                  <a:pt x="1227738" y="120904"/>
                  <a:pt x="1241571" y="117446"/>
                </a:cubicBezTo>
                <a:cubicBezTo>
                  <a:pt x="1250150" y="115301"/>
                  <a:pt x="1258038" y="110639"/>
                  <a:pt x="1266738" y="109057"/>
                </a:cubicBezTo>
                <a:cubicBezTo>
                  <a:pt x="1288919" y="105024"/>
                  <a:pt x="1311612" y="104374"/>
                  <a:pt x="1333850" y="100668"/>
                </a:cubicBezTo>
                <a:cubicBezTo>
                  <a:pt x="1345223" y="98773"/>
                  <a:pt x="1355947" y="93552"/>
                  <a:pt x="1367406" y="92279"/>
                </a:cubicBezTo>
                <a:cubicBezTo>
                  <a:pt x="1431569" y="85150"/>
                  <a:pt x="1560352" y="75501"/>
                  <a:pt x="1560352" y="75501"/>
                </a:cubicBezTo>
                <a:cubicBezTo>
                  <a:pt x="1620694" y="55387"/>
                  <a:pt x="1545339" y="79790"/>
                  <a:pt x="1619075" y="58723"/>
                </a:cubicBezTo>
                <a:cubicBezTo>
                  <a:pt x="1627578" y="56294"/>
                  <a:pt x="1635739" y="52763"/>
                  <a:pt x="1644242" y="50334"/>
                </a:cubicBezTo>
                <a:cubicBezTo>
                  <a:pt x="1655328" y="47167"/>
                  <a:pt x="1666712" y="45112"/>
                  <a:pt x="1677798" y="41945"/>
                </a:cubicBezTo>
                <a:cubicBezTo>
                  <a:pt x="1686301" y="39516"/>
                  <a:pt x="1694462" y="35985"/>
                  <a:pt x="1702965" y="33556"/>
                </a:cubicBezTo>
                <a:cubicBezTo>
                  <a:pt x="1714051" y="30389"/>
                  <a:pt x="1725478" y="28480"/>
                  <a:pt x="1736521" y="25167"/>
                </a:cubicBezTo>
                <a:cubicBezTo>
                  <a:pt x="1753461" y="20085"/>
                  <a:pt x="1770077" y="13982"/>
                  <a:pt x="1786855" y="8389"/>
                </a:cubicBezTo>
                <a:lnTo>
                  <a:pt x="1812022" y="0"/>
                </a:lnTo>
                <a:cubicBezTo>
                  <a:pt x="1839985" y="2796"/>
                  <a:pt x="1868092" y="4415"/>
                  <a:pt x="1895912" y="8389"/>
                </a:cubicBezTo>
                <a:cubicBezTo>
                  <a:pt x="1907326" y="10020"/>
                  <a:pt x="1919581" y="10846"/>
                  <a:pt x="1929468" y="16778"/>
                </a:cubicBezTo>
                <a:cubicBezTo>
                  <a:pt x="1934830" y="19995"/>
                  <a:pt x="1935061" y="27963"/>
                  <a:pt x="1937857" y="33556"/>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2" name="Freeform 11"/>
          <p:cNvSpPr/>
          <p:nvPr/>
        </p:nvSpPr>
        <p:spPr>
          <a:xfrm>
            <a:off x="4739780" y="2910980"/>
            <a:ext cx="1853967" cy="411060"/>
          </a:xfrm>
          <a:custGeom>
            <a:avLst/>
            <a:gdLst>
              <a:gd name="connsiteX0" fmla="*/ 1853967 w 1853967"/>
              <a:gd name="connsiteY0" fmla="*/ 411060 h 411060"/>
              <a:gd name="connsiteX1" fmla="*/ 1812022 w 1853967"/>
              <a:gd name="connsiteY1" fmla="*/ 394282 h 411060"/>
              <a:gd name="connsiteX2" fmla="*/ 1761688 w 1853967"/>
              <a:gd name="connsiteY2" fmla="*/ 360726 h 411060"/>
              <a:gd name="connsiteX3" fmla="*/ 1736521 w 1853967"/>
              <a:gd name="connsiteY3" fmla="*/ 352337 h 411060"/>
              <a:gd name="connsiteX4" fmla="*/ 1711354 w 1853967"/>
              <a:gd name="connsiteY4" fmla="*/ 335559 h 411060"/>
              <a:gd name="connsiteX5" fmla="*/ 1677798 w 1853967"/>
              <a:gd name="connsiteY5" fmla="*/ 327170 h 411060"/>
              <a:gd name="connsiteX6" fmla="*/ 1644242 w 1853967"/>
              <a:gd name="connsiteY6" fmla="*/ 310392 h 411060"/>
              <a:gd name="connsiteX7" fmla="*/ 1585519 w 1853967"/>
              <a:gd name="connsiteY7" fmla="*/ 293614 h 411060"/>
              <a:gd name="connsiteX8" fmla="*/ 1560352 w 1853967"/>
              <a:gd name="connsiteY8" fmla="*/ 276837 h 411060"/>
              <a:gd name="connsiteX9" fmla="*/ 1451295 w 1853967"/>
              <a:gd name="connsiteY9" fmla="*/ 251670 h 411060"/>
              <a:gd name="connsiteX10" fmla="*/ 1384183 w 1853967"/>
              <a:gd name="connsiteY10" fmla="*/ 234892 h 411060"/>
              <a:gd name="connsiteX11" fmla="*/ 1333849 w 1853967"/>
              <a:gd name="connsiteY11" fmla="*/ 218114 h 411060"/>
              <a:gd name="connsiteX12" fmla="*/ 1291904 w 1853967"/>
              <a:gd name="connsiteY12" fmla="*/ 209725 h 411060"/>
              <a:gd name="connsiteX13" fmla="*/ 1258348 w 1853967"/>
              <a:gd name="connsiteY13" fmla="*/ 201336 h 411060"/>
              <a:gd name="connsiteX14" fmla="*/ 1157681 w 1853967"/>
              <a:gd name="connsiteY14" fmla="*/ 192947 h 411060"/>
              <a:gd name="connsiteX15" fmla="*/ 1040235 w 1853967"/>
              <a:gd name="connsiteY15" fmla="*/ 176169 h 411060"/>
              <a:gd name="connsiteX16" fmla="*/ 964734 w 1853967"/>
              <a:gd name="connsiteY16" fmla="*/ 167780 h 411060"/>
              <a:gd name="connsiteX17" fmla="*/ 906011 w 1853967"/>
              <a:gd name="connsiteY17" fmla="*/ 159391 h 411060"/>
              <a:gd name="connsiteX18" fmla="*/ 755009 w 1853967"/>
              <a:gd name="connsiteY18" fmla="*/ 151002 h 411060"/>
              <a:gd name="connsiteX19" fmla="*/ 629174 w 1853967"/>
              <a:gd name="connsiteY19" fmla="*/ 142613 h 411060"/>
              <a:gd name="connsiteX20" fmla="*/ 570451 w 1853967"/>
              <a:gd name="connsiteY20" fmla="*/ 134224 h 411060"/>
              <a:gd name="connsiteX21" fmla="*/ 545284 w 1853967"/>
              <a:gd name="connsiteY21" fmla="*/ 125835 h 411060"/>
              <a:gd name="connsiteX22" fmla="*/ 511728 w 1853967"/>
              <a:gd name="connsiteY22" fmla="*/ 117446 h 411060"/>
              <a:gd name="connsiteX23" fmla="*/ 461394 w 1853967"/>
              <a:gd name="connsiteY23" fmla="*/ 100668 h 411060"/>
              <a:gd name="connsiteX24" fmla="*/ 436227 w 1853967"/>
              <a:gd name="connsiteY24" fmla="*/ 92279 h 411060"/>
              <a:gd name="connsiteX25" fmla="*/ 377504 w 1853967"/>
              <a:gd name="connsiteY25" fmla="*/ 75501 h 411060"/>
              <a:gd name="connsiteX26" fmla="*/ 343948 w 1853967"/>
              <a:gd name="connsiteY26" fmla="*/ 67112 h 411060"/>
              <a:gd name="connsiteX27" fmla="*/ 293614 w 1853967"/>
              <a:gd name="connsiteY27" fmla="*/ 50334 h 411060"/>
              <a:gd name="connsiteX28" fmla="*/ 268448 w 1853967"/>
              <a:gd name="connsiteY28" fmla="*/ 41945 h 411060"/>
              <a:gd name="connsiteX29" fmla="*/ 201336 w 1853967"/>
              <a:gd name="connsiteY29" fmla="*/ 25167 h 411060"/>
              <a:gd name="connsiteX30" fmla="*/ 167780 w 1853967"/>
              <a:gd name="connsiteY30" fmla="*/ 16778 h 411060"/>
              <a:gd name="connsiteX31" fmla="*/ 41945 w 1853967"/>
              <a:gd name="connsiteY31" fmla="*/ 0 h 411060"/>
              <a:gd name="connsiteX32" fmla="*/ 8389 w 1853967"/>
              <a:gd name="connsiteY32" fmla="*/ 8389 h 411060"/>
              <a:gd name="connsiteX33" fmla="*/ 16778 w 1853967"/>
              <a:gd name="connsiteY33" fmla="*/ 33556 h 411060"/>
              <a:gd name="connsiteX34" fmla="*/ 0 w 1853967"/>
              <a:gd name="connsiteY34" fmla="*/ 92279 h 4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53967" h="411060">
                <a:moveTo>
                  <a:pt x="1853967" y="411060"/>
                </a:moveTo>
                <a:cubicBezTo>
                  <a:pt x="1839985" y="405467"/>
                  <a:pt x="1825242" y="401493"/>
                  <a:pt x="1812022" y="394282"/>
                </a:cubicBezTo>
                <a:cubicBezTo>
                  <a:pt x="1794320" y="384626"/>
                  <a:pt x="1780818" y="367103"/>
                  <a:pt x="1761688" y="360726"/>
                </a:cubicBezTo>
                <a:cubicBezTo>
                  <a:pt x="1753299" y="357930"/>
                  <a:pt x="1744430" y="356292"/>
                  <a:pt x="1736521" y="352337"/>
                </a:cubicBezTo>
                <a:cubicBezTo>
                  <a:pt x="1727503" y="347828"/>
                  <a:pt x="1720621" y="339531"/>
                  <a:pt x="1711354" y="335559"/>
                </a:cubicBezTo>
                <a:cubicBezTo>
                  <a:pt x="1700757" y="331017"/>
                  <a:pt x="1688593" y="331218"/>
                  <a:pt x="1677798" y="327170"/>
                </a:cubicBezTo>
                <a:cubicBezTo>
                  <a:pt x="1666089" y="322779"/>
                  <a:pt x="1655951" y="314783"/>
                  <a:pt x="1644242" y="310392"/>
                </a:cubicBezTo>
                <a:cubicBezTo>
                  <a:pt x="1622735" y="302327"/>
                  <a:pt x="1605803" y="303756"/>
                  <a:pt x="1585519" y="293614"/>
                </a:cubicBezTo>
                <a:cubicBezTo>
                  <a:pt x="1576501" y="289105"/>
                  <a:pt x="1569827" y="280282"/>
                  <a:pt x="1560352" y="276837"/>
                </a:cubicBezTo>
                <a:cubicBezTo>
                  <a:pt x="1524456" y="263784"/>
                  <a:pt x="1487995" y="260139"/>
                  <a:pt x="1451295" y="251670"/>
                </a:cubicBezTo>
                <a:cubicBezTo>
                  <a:pt x="1428826" y="246485"/>
                  <a:pt x="1406059" y="242184"/>
                  <a:pt x="1384183" y="234892"/>
                </a:cubicBezTo>
                <a:cubicBezTo>
                  <a:pt x="1367405" y="229299"/>
                  <a:pt x="1351191" y="221582"/>
                  <a:pt x="1333849" y="218114"/>
                </a:cubicBezTo>
                <a:cubicBezTo>
                  <a:pt x="1319867" y="215318"/>
                  <a:pt x="1305823" y="212818"/>
                  <a:pt x="1291904" y="209725"/>
                </a:cubicBezTo>
                <a:cubicBezTo>
                  <a:pt x="1280649" y="207224"/>
                  <a:pt x="1269789" y="202766"/>
                  <a:pt x="1258348" y="201336"/>
                </a:cubicBezTo>
                <a:cubicBezTo>
                  <a:pt x="1224936" y="197159"/>
                  <a:pt x="1191237" y="195743"/>
                  <a:pt x="1157681" y="192947"/>
                </a:cubicBezTo>
                <a:cubicBezTo>
                  <a:pt x="1102085" y="174415"/>
                  <a:pt x="1145259" y="186671"/>
                  <a:pt x="1040235" y="176169"/>
                </a:cubicBezTo>
                <a:cubicBezTo>
                  <a:pt x="1015039" y="173649"/>
                  <a:pt x="989860" y="170921"/>
                  <a:pt x="964734" y="167780"/>
                </a:cubicBezTo>
                <a:cubicBezTo>
                  <a:pt x="945114" y="165327"/>
                  <a:pt x="925721" y="160968"/>
                  <a:pt x="906011" y="159391"/>
                </a:cubicBezTo>
                <a:cubicBezTo>
                  <a:pt x="855760" y="155371"/>
                  <a:pt x="805328" y="154052"/>
                  <a:pt x="755009" y="151002"/>
                </a:cubicBezTo>
                <a:lnTo>
                  <a:pt x="629174" y="142613"/>
                </a:lnTo>
                <a:cubicBezTo>
                  <a:pt x="609600" y="139817"/>
                  <a:pt x="589840" y="138102"/>
                  <a:pt x="570451" y="134224"/>
                </a:cubicBezTo>
                <a:cubicBezTo>
                  <a:pt x="561780" y="132490"/>
                  <a:pt x="553787" y="128264"/>
                  <a:pt x="545284" y="125835"/>
                </a:cubicBezTo>
                <a:cubicBezTo>
                  <a:pt x="534198" y="122668"/>
                  <a:pt x="522771" y="120759"/>
                  <a:pt x="511728" y="117446"/>
                </a:cubicBezTo>
                <a:cubicBezTo>
                  <a:pt x="494788" y="112364"/>
                  <a:pt x="478172" y="106261"/>
                  <a:pt x="461394" y="100668"/>
                </a:cubicBezTo>
                <a:cubicBezTo>
                  <a:pt x="453005" y="97872"/>
                  <a:pt x="444806" y="94424"/>
                  <a:pt x="436227" y="92279"/>
                </a:cubicBezTo>
                <a:cubicBezTo>
                  <a:pt x="331326" y="66054"/>
                  <a:pt x="461749" y="99571"/>
                  <a:pt x="377504" y="75501"/>
                </a:cubicBezTo>
                <a:cubicBezTo>
                  <a:pt x="366418" y="72334"/>
                  <a:pt x="354991" y="70425"/>
                  <a:pt x="343948" y="67112"/>
                </a:cubicBezTo>
                <a:cubicBezTo>
                  <a:pt x="327008" y="62030"/>
                  <a:pt x="310392" y="55927"/>
                  <a:pt x="293614" y="50334"/>
                </a:cubicBezTo>
                <a:cubicBezTo>
                  <a:pt x="285225" y="47538"/>
                  <a:pt x="277026" y="44090"/>
                  <a:pt x="268448" y="41945"/>
                </a:cubicBezTo>
                <a:lnTo>
                  <a:pt x="201336" y="25167"/>
                </a:lnTo>
                <a:cubicBezTo>
                  <a:pt x="190151" y="22371"/>
                  <a:pt x="179239" y="18051"/>
                  <a:pt x="167780" y="16778"/>
                </a:cubicBezTo>
                <a:cubicBezTo>
                  <a:pt x="75374" y="6511"/>
                  <a:pt x="117256" y="12552"/>
                  <a:pt x="41945" y="0"/>
                </a:cubicBezTo>
                <a:cubicBezTo>
                  <a:pt x="30760" y="2796"/>
                  <a:pt x="15307" y="-835"/>
                  <a:pt x="8389" y="8389"/>
                </a:cubicBezTo>
                <a:cubicBezTo>
                  <a:pt x="3083" y="15463"/>
                  <a:pt x="16778" y="24713"/>
                  <a:pt x="16778" y="33556"/>
                </a:cubicBezTo>
                <a:cubicBezTo>
                  <a:pt x="16778" y="95047"/>
                  <a:pt x="26920" y="92279"/>
                  <a:pt x="0" y="92279"/>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3" name="Freeform 12"/>
          <p:cNvSpPr/>
          <p:nvPr/>
        </p:nvSpPr>
        <p:spPr>
          <a:xfrm>
            <a:off x="2608976" y="3263317"/>
            <a:ext cx="1744910" cy="1249960"/>
          </a:xfrm>
          <a:custGeom>
            <a:avLst/>
            <a:gdLst>
              <a:gd name="connsiteX0" fmla="*/ 0 w 1744910"/>
              <a:gd name="connsiteY0" fmla="*/ 0 h 1249960"/>
              <a:gd name="connsiteX1" fmla="*/ 41945 w 1744910"/>
              <a:gd name="connsiteY1" fmla="*/ 33556 h 1249960"/>
              <a:gd name="connsiteX2" fmla="*/ 67112 w 1744910"/>
              <a:gd name="connsiteY2" fmla="*/ 50334 h 1249960"/>
              <a:gd name="connsiteX3" fmla="*/ 134224 w 1744910"/>
              <a:gd name="connsiteY3" fmla="*/ 100668 h 1249960"/>
              <a:gd name="connsiteX4" fmla="*/ 167780 w 1744910"/>
              <a:gd name="connsiteY4" fmla="*/ 125835 h 1249960"/>
              <a:gd name="connsiteX5" fmla="*/ 201336 w 1744910"/>
              <a:gd name="connsiteY5" fmla="*/ 159391 h 1249960"/>
              <a:gd name="connsiteX6" fmla="*/ 268448 w 1744910"/>
              <a:gd name="connsiteY6" fmla="*/ 243281 h 1249960"/>
              <a:gd name="connsiteX7" fmla="*/ 343949 w 1744910"/>
              <a:gd name="connsiteY7" fmla="*/ 310393 h 1249960"/>
              <a:gd name="connsiteX8" fmla="*/ 377505 w 1744910"/>
              <a:gd name="connsiteY8" fmla="*/ 352338 h 1249960"/>
              <a:gd name="connsiteX9" fmla="*/ 444617 w 1744910"/>
              <a:gd name="connsiteY9" fmla="*/ 419450 h 1249960"/>
              <a:gd name="connsiteX10" fmla="*/ 478173 w 1744910"/>
              <a:gd name="connsiteY10" fmla="*/ 453006 h 1249960"/>
              <a:gd name="connsiteX11" fmla="*/ 536896 w 1744910"/>
              <a:gd name="connsiteY11" fmla="*/ 528507 h 1249960"/>
              <a:gd name="connsiteX12" fmla="*/ 562063 w 1744910"/>
              <a:gd name="connsiteY12" fmla="*/ 570452 h 1249960"/>
              <a:gd name="connsiteX13" fmla="*/ 595618 w 1744910"/>
              <a:gd name="connsiteY13" fmla="*/ 595619 h 1249960"/>
              <a:gd name="connsiteX14" fmla="*/ 620785 w 1744910"/>
              <a:gd name="connsiteY14" fmla="*/ 629175 h 1249960"/>
              <a:gd name="connsiteX15" fmla="*/ 662730 w 1744910"/>
              <a:gd name="connsiteY15" fmla="*/ 654342 h 1249960"/>
              <a:gd name="connsiteX16" fmla="*/ 738231 w 1744910"/>
              <a:gd name="connsiteY16" fmla="*/ 713065 h 1249960"/>
              <a:gd name="connsiteX17" fmla="*/ 780176 w 1744910"/>
              <a:gd name="connsiteY17" fmla="*/ 738232 h 1249960"/>
              <a:gd name="connsiteX18" fmla="*/ 855677 w 1744910"/>
              <a:gd name="connsiteY18" fmla="*/ 796955 h 1249960"/>
              <a:gd name="connsiteX19" fmla="*/ 897622 w 1744910"/>
              <a:gd name="connsiteY19" fmla="*/ 830511 h 1249960"/>
              <a:gd name="connsiteX20" fmla="*/ 981512 w 1744910"/>
              <a:gd name="connsiteY20" fmla="*/ 880844 h 1249960"/>
              <a:gd name="connsiteX21" fmla="*/ 1023457 w 1744910"/>
              <a:gd name="connsiteY21" fmla="*/ 914400 h 1249960"/>
              <a:gd name="connsiteX22" fmla="*/ 1073791 w 1744910"/>
              <a:gd name="connsiteY22" fmla="*/ 939567 h 1249960"/>
              <a:gd name="connsiteX23" fmla="*/ 1157681 w 1744910"/>
              <a:gd name="connsiteY23" fmla="*/ 998290 h 1249960"/>
              <a:gd name="connsiteX24" fmla="*/ 1241571 w 1744910"/>
              <a:gd name="connsiteY24" fmla="*/ 1048624 h 1249960"/>
              <a:gd name="connsiteX25" fmla="*/ 1317072 w 1744910"/>
              <a:gd name="connsiteY25" fmla="*/ 1098958 h 1249960"/>
              <a:gd name="connsiteX26" fmla="*/ 1350628 w 1744910"/>
              <a:gd name="connsiteY26" fmla="*/ 1124125 h 1249960"/>
              <a:gd name="connsiteX27" fmla="*/ 1384184 w 1744910"/>
              <a:gd name="connsiteY27" fmla="*/ 1132514 h 1249960"/>
              <a:gd name="connsiteX28" fmla="*/ 1417740 w 1744910"/>
              <a:gd name="connsiteY28" fmla="*/ 1157681 h 1249960"/>
              <a:gd name="connsiteX29" fmla="*/ 1493241 w 1744910"/>
              <a:gd name="connsiteY29" fmla="*/ 1182848 h 1249960"/>
              <a:gd name="connsiteX30" fmla="*/ 1518407 w 1744910"/>
              <a:gd name="connsiteY30" fmla="*/ 1191237 h 1249960"/>
              <a:gd name="connsiteX31" fmla="*/ 1543574 w 1744910"/>
              <a:gd name="connsiteY31" fmla="*/ 1208015 h 1249960"/>
              <a:gd name="connsiteX32" fmla="*/ 1635853 w 1744910"/>
              <a:gd name="connsiteY32" fmla="*/ 1224793 h 1249960"/>
              <a:gd name="connsiteX33" fmla="*/ 1719743 w 1744910"/>
              <a:gd name="connsiteY33" fmla="*/ 1241571 h 1249960"/>
              <a:gd name="connsiteX34" fmla="*/ 1744910 w 1744910"/>
              <a:gd name="connsiteY34" fmla="*/ 1249960 h 124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44910" h="1249960">
                <a:moveTo>
                  <a:pt x="0" y="0"/>
                </a:moveTo>
                <a:cubicBezTo>
                  <a:pt x="13982" y="11185"/>
                  <a:pt x="27621" y="22813"/>
                  <a:pt x="41945" y="33556"/>
                </a:cubicBezTo>
                <a:cubicBezTo>
                  <a:pt x="50011" y="39605"/>
                  <a:pt x="58958" y="44404"/>
                  <a:pt x="67112" y="50334"/>
                </a:cubicBezTo>
                <a:cubicBezTo>
                  <a:pt x="89727" y="66781"/>
                  <a:pt x="111853" y="83890"/>
                  <a:pt x="134224" y="100668"/>
                </a:cubicBezTo>
                <a:cubicBezTo>
                  <a:pt x="145409" y="109057"/>
                  <a:pt x="157893" y="115948"/>
                  <a:pt x="167780" y="125835"/>
                </a:cubicBezTo>
                <a:cubicBezTo>
                  <a:pt x="178965" y="137020"/>
                  <a:pt x="191041" y="147381"/>
                  <a:pt x="201336" y="159391"/>
                </a:cubicBezTo>
                <a:cubicBezTo>
                  <a:pt x="224641" y="186580"/>
                  <a:pt x="240485" y="220910"/>
                  <a:pt x="268448" y="243281"/>
                </a:cubicBezTo>
                <a:cubicBezTo>
                  <a:pt x="302624" y="270622"/>
                  <a:pt x="315508" y="278397"/>
                  <a:pt x="343949" y="310393"/>
                </a:cubicBezTo>
                <a:cubicBezTo>
                  <a:pt x="355845" y="323776"/>
                  <a:pt x="365360" y="339181"/>
                  <a:pt x="377505" y="352338"/>
                </a:cubicBezTo>
                <a:cubicBezTo>
                  <a:pt x="398964" y="375585"/>
                  <a:pt x="422246" y="397079"/>
                  <a:pt x="444617" y="419450"/>
                </a:cubicBezTo>
                <a:cubicBezTo>
                  <a:pt x="455802" y="430635"/>
                  <a:pt x="470034" y="439442"/>
                  <a:pt x="478173" y="453006"/>
                </a:cubicBezTo>
                <a:cubicBezTo>
                  <a:pt x="546333" y="566607"/>
                  <a:pt x="457996" y="427064"/>
                  <a:pt x="536896" y="528507"/>
                </a:cubicBezTo>
                <a:cubicBezTo>
                  <a:pt x="546906" y="541378"/>
                  <a:pt x="551326" y="558181"/>
                  <a:pt x="562063" y="570452"/>
                </a:cubicBezTo>
                <a:cubicBezTo>
                  <a:pt x="571270" y="580974"/>
                  <a:pt x="585732" y="585733"/>
                  <a:pt x="595618" y="595619"/>
                </a:cubicBezTo>
                <a:cubicBezTo>
                  <a:pt x="605504" y="605506"/>
                  <a:pt x="610263" y="619968"/>
                  <a:pt x="620785" y="629175"/>
                </a:cubicBezTo>
                <a:cubicBezTo>
                  <a:pt x="633056" y="639912"/>
                  <a:pt x="649462" y="644865"/>
                  <a:pt x="662730" y="654342"/>
                </a:cubicBezTo>
                <a:cubicBezTo>
                  <a:pt x="688674" y="672874"/>
                  <a:pt x="710891" y="696661"/>
                  <a:pt x="738231" y="713065"/>
                </a:cubicBezTo>
                <a:cubicBezTo>
                  <a:pt x="752213" y="721454"/>
                  <a:pt x="766908" y="728755"/>
                  <a:pt x="780176" y="738232"/>
                </a:cubicBezTo>
                <a:cubicBezTo>
                  <a:pt x="806120" y="756764"/>
                  <a:pt x="830607" y="777257"/>
                  <a:pt x="855677" y="796955"/>
                </a:cubicBezTo>
                <a:cubicBezTo>
                  <a:pt x="869756" y="808017"/>
                  <a:pt x="882268" y="821299"/>
                  <a:pt x="897622" y="830511"/>
                </a:cubicBezTo>
                <a:cubicBezTo>
                  <a:pt x="925585" y="847289"/>
                  <a:pt x="956048" y="860472"/>
                  <a:pt x="981512" y="880844"/>
                </a:cubicBezTo>
                <a:cubicBezTo>
                  <a:pt x="995494" y="892029"/>
                  <a:pt x="1008351" y="904787"/>
                  <a:pt x="1023457" y="914400"/>
                </a:cubicBezTo>
                <a:cubicBezTo>
                  <a:pt x="1039283" y="924471"/>
                  <a:pt x="1057323" y="930585"/>
                  <a:pt x="1073791" y="939567"/>
                </a:cubicBezTo>
                <a:cubicBezTo>
                  <a:pt x="1160076" y="986631"/>
                  <a:pt x="1071173" y="940618"/>
                  <a:pt x="1157681" y="998290"/>
                </a:cubicBezTo>
                <a:cubicBezTo>
                  <a:pt x="1184815" y="1016379"/>
                  <a:pt x="1215483" y="1029058"/>
                  <a:pt x="1241571" y="1048624"/>
                </a:cubicBezTo>
                <a:cubicBezTo>
                  <a:pt x="1325170" y="1111323"/>
                  <a:pt x="1219990" y="1034237"/>
                  <a:pt x="1317072" y="1098958"/>
                </a:cubicBezTo>
                <a:cubicBezTo>
                  <a:pt x="1328705" y="1106714"/>
                  <a:pt x="1338122" y="1117872"/>
                  <a:pt x="1350628" y="1124125"/>
                </a:cubicBezTo>
                <a:cubicBezTo>
                  <a:pt x="1360940" y="1129281"/>
                  <a:pt x="1372999" y="1129718"/>
                  <a:pt x="1384184" y="1132514"/>
                </a:cubicBezTo>
                <a:cubicBezTo>
                  <a:pt x="1395369" y="1140903"/>
                  <a:pt x="1405234" y="1151428"/>
                  <a:pt x="1417740" y="1157681"/>
                </a:cubicBezTo>
                <a:cubicBezTo>
                  <a:pt x="1417741" y="1157682"/>
                  <a:pt x="1480657" y="1178653"/>
                  <a:pt x="1493241" y="1182848"/>
                </a:cubicBezTo>
                <a:cubicBezTo>
                  <a:pt x="1501630" y="1185644"/>
                  <a:pt x="1511050" y="1186332"/>
                  <a:pt x="1518407" y="1191237"/>
                </a:cubicBezTo>
                <a:cubicBezTo>
                  <a:pt x="1526796" y="1196830"/>
                  <a:pt x="1534307" y="1204043"/>
                  <a:pt x="1543574" y="1208015"/>
                </a:cubicBezTo>
                <a:cubicBezTo>
                  <a:pt x="1563351" y="1216491"/>
                  <a:pt x="1622245" y="1222849"/>
                  <a:pt x="1635853" y="1224793"/>
                </a:cubicBezTo>
                <a:cubicBezTo>
                  <a:pt x="1692711" y="1243746"/>
                  <a:pt x="1623347" y="1222292"/>
                  <a:pt x="1719743" y="1241571"/>
                </a:cubicBezTo>
                <a:cubicBezTo>
                  <a:pt x="1728414" y="1243305"/>
                  <a:pt x="1744910" y="1249960"/>
                  <a:pt x="1744910" y="124996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4" name="Freeform 13"/>
          <p:cNvSpPr/>
          <p:nvPr/>
        </p:nvSpPr>
        <p:spPr>
          <a:xfrm>
            <a:off x="4739780" y="3397541"/>
            <a:ext cx="1862356" cy="1107347"/>
          </a:xfrm>
          <a:custGeom>
            <a:avLst/>
            <a:gdLst>
              <a:gd name="connsiteX0" fmla="*/ 1862356 w 1862356"/>
              <a:gd name="connsiteY0" fmla="*/ 0 h 1107347"/>
              <a:gd name="connsiteX1" fmla="*/ 1795244 w 1862356"/>
              <a:gd name="connsiteY1" fmla="*/ 41945 h 1107347"/>
              <a:gd name="connsiteX2" fmla="*/ 1677798 w 1862356"/>
              <a:gd name="connsiteY2" fmla="*/ 142613 h 1107347"/>
              <a:gd name="connsiteX3" fmla="*/ 1551963 w 1862356"/>
              <a:gd name="connsiteY3" fmla="*/ 260059 h 1107347"/>
              <a:gd name="connsiteX4" fmla="*/ 1333849 w 1862356"/>
              <a:gd name="connsiteY4" fmla="*/ 461395 h 1107347"/>
              <a:gd name="connsiteX5" fmla="*/ 1249959 w 1862356"/>
              <a:gd name="connsiteY5" fmla="*/ 528507 h 1107347"/>
              <a:gd name="connsiteX6" fmla="*/ 1224792 w 1862356"/>
              <a:gd name="connsiteY6" fmla="*/ 553674 h 1107347"/>
              <a:gd name="connsiteX7" fmla="*/ 1149292 w 1862356"/>
              <a:gd name="connsiteY7" fmla="*/ 612397 h 1107347"/>
              <a:gd name="connsiteX8" fmla="*/ 1031846 w 1862356"/>
              <a:gd name="connsiteY8" fmla="*/ 713065 h 1107347"/>
              <a:gd name="connsiteX9" fmla="*/ 947956 w 1862356"/>
              <a:gd name="connsiteY9" fmla="*/ 763398 h 1107347"/>
              <a:gd name="connsiteX10" fmla="*/ 922789 w 1862356"/>
              <a:gd name="connsiteY10" fmla="*/ 780176 h 1107347"/>
              <a:gd name="connsiteX11" fmla="*/ 889233 w 1862356"/>
              <a:gd name="connsiteY11" fmla="*/ 796954 h 1107347"/>
              <a:gd name="connsiteX12" fmla="*/ 864066 w 1862356"/>
              <a:gd name="connsiteY12" fmla="*/ 822121 h 1107347"/>
              <a:gd name="connsiteX13" fmla="*/ 796954 w 1862356"/>
              <a:gd name="connsiteY13" fmla="*/ 864066 h 1107347"/>
              <a:gd name="connsiteX14" fmla="*/ 746620 w 1862356"/>
              <a:gd name="connsiteY14" fmla="*/ 897622 h 1107347"/>
              <a:gd name="connsiteX15" fmla="*/ 696286 w 1862356"/>
              <a:gd name="connsiteY15" fmla="*/ 914400 h 1107347"/>
              <a:gd name="connsiteX16" fmla="*/ 671119 w 1862356"/>
              <a:gd name="connsiteY16" fmla="*/ 931178 h 1107347"/>
              <a:gd name="connsiteX17" fmla="*/ 595618 w 1862356"/>
              <a:gd name="connsiteY17" fmla="*/ 956345 h 1107347"/>
              <a:gd name="connsiteX18" fmla="*/ 570451 w 1862356"/>
              <a:gd name="connsiteY18" fmla="*/ 964734 h 1107347"/>
              <a:gd name="connsiteX19" fmla="*/ 520117 w 1862356"/>
              <a:gd name="connsiteY19" fmla="*/ 989901 h 1107347"/>
              <a:gd name="connsiteX20" fmla="*/ 494950 w 1862356"/>
              <a:gd name="connsiteY20" fmla="*/ 1006679 h 1107347"/>
              <a:gd name="connsiteX21" fmla="*/ 444616 w 1862356"/>
              <a:gd name="connsiteY21" fmla="*/ 1023457 h 1107347"/>
              <a:gd name="connsiteX22" fmla="*/ 419449 w 1862356"/>
              <a:gd name="connsiteY22" fmla="*/ 1031846 h 1107347"/>
              <a:gd name="connsiteX23" fmla="*/ 369115 w 1862356"/>
              <a:gd name="connsiteY23" fmla="*/ 1040235 h 1107347"/>
              <a:gd name="connsiteX24" fmla="*/ 310392 w 1862356"/>
              <a:gd name="connsiteY24" fmla="*/ 1057013 h 1107347"/>
              <a:gd name="connsiteX25" fmla="*/ 192947 w 1862356"/>
              <a:gd name="connsiteY25" fmla="*/ 1073791 h 1107347"/>
              <a:gd name="connsiteX26" fmla="*/ 142613 w 1862356"/>
              <a:gd name="connsiteY26" fmla="*/ 1090569 h 1107347"/>
              <a:gd name="connsiteX27" fmla="*/ 117446 w 1862356"/>
              <a:gd name="connsiteY27" fmla="*/ 1098958 h 1107347"/>
              <a:gd name="connsiteX28" fmla="*/ 92279 w 1862356"/>
              <a:gd name="connsiteY28" fmla="*/ 1107347 h 1107347"/>
              <a:gd name="connsiteX29" fmla="*/ 0 w 1862356"/>
              <a:gd name="connsiteY29" fmla="*/ 1107347 h 110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62356" h="1107347">
                <a:moveTo>
                  <a:pt x="1862356" y="0"/>
                </a:moveTo>
                <a:cubicBezTo>
                  <a:pt x="1779551" y="16561"/>
                  <a:pt x="1855589" y="-8342"/>
                  <a:pt x="1795244" y="41945"/>
                </a:cubicBezTo>
                <a:cubicBezTo>
                  <a:pt x="1599498" y="205066"/>
                  <a:pt x="1812809" y="-3649"/>
                  <a:pt x="1677798" y="142613"/>
                </a:cubicBezTo>
                <a:cubicBezTo>
                  <a:pt x="1604951" y="221531"/>
                  <a:pt x="1632504" y="183992"/>
                  <a:pt x="1551963" y="260059"/>
                </a:cubicBezTo>
                <a:cubicBezTo>
                  <a:pt x="1482660" y="325511"/>
                  <a:pt x="1412708" y="408823"/>
                  <a:pt x="1333849" y="461395"/>
                </a:cubicBezTo>
                <a:cubicBezTo>
                  <a:pt x="1291999" y="489295"/>
                  <a:pt x="1304145" y="479739"/>
                  <a:pt x="1249959" y="528507"/>
                </a:cubicBezTo>
                <a:cubicBezTo>
                  <a:pt x="1241141" y="536443"/>
                  <a:pt x="1233906" y="546079"/>
                  <a:pt x="1224792" y="553674"/>
                </a:cubicBezTo>
                <a:cubicBezTo>
                  <a:pt x="1200299" y="574085"/>
                  <a:pt x="1173872" y="592091"/>
                  <a:pt x="1149292" y="612397"/>
                </a:cubicBezTo>
                <a:cubicBezTo>
                  <a:pt x="1109540" y="645236"/>
                  <a:pt x="1076060" y="686537"/>
                  <a:pt x="1031846" y="713065"/>
                </a:cubicBezTo>
                <a:cubicBezTo>
                  <a:pt x="1003883" y="729843"/>
                  <a:pt x="975089" y="745309"/>
                  <a:pt x="947956" y="763398"/>
                </a:cubicBezTo>
                <a:cubicBezTo>
                  <a:pt x="939567" y="768991"/>
                  <a:pt x="931543" y="775174"/>
                  <a:pt x="922789" y="780176"/>
                </a:cubicBezTo>
                <a:cubicBezTo>
                  <a:pt x="911931" y="786381"/>
                  <a:pt x="899409" y="789685"/>
                  <a:pt x="889233" y="796954"/>
                </a:cubicBezTo>
                <a:cubicBezTo>
                  <a:pt x="879579" y="803850"/>
                  <a:pt x="873074" y="814400"/>
                  <a:pt x="864066" y="822121"/>
                </a:cubicBezTo>
                <a:cubicBezTo>
                  <a:pt x="818629" y="861067"/>
                  <a:pt x="844694" y="835422"/>
                  <a:pt x="796954" y="864066"/>
                </a:cubicBezTo>
                <a:cubicBezTo>
                  <a:pt x="779663" y="874441"/>
                  <a:pt x="765750" y="891245"/>
                  <a:pt x="746620" y="897622"/>
                </a:cubicBezTo>
                <a:cubicBezTo>
                  <a:pt x="729842" y="903215"/>
                  <a:pt x="711001" y="904590"/>
                  <a:pt x="696286" y="914400"/>
                </a:cubicBezTo>
                <a:cubicBezTo>
                  <a:pt x="687897" y="919993"/>
                  <a:pt x="680332" y="927083"/>
                  <a:pt x="671119" y="931178"/>
                </a:cubicBezTo>
                <a:lnTo>
                  <a:pt x="595618" y="956345"/>
                </a:lnTo>
                <a:cubicBezTo>
                  <a:pt x="587229" y="959141"/>
                  <a:pt x="577809" y="959829"/>
                  <a:pt x="570451" y="964734"/>
                </a:cubicBezTo>
                <a:cubicBezTo>
                  <a:pt x="498326" y="1012817"/>
                  <a:pt x="589581" y="955169"/>
                  <a:pt x="520117" y="989901"/>
                </a:cubicBezTo>
                <a:cubicBezTo>
                  <a:pt x="511099" y="994410"/>
                  <a:pt x="504163" y="1002584"/>
                  <a:pt x="494950" y="1006679"/>
                </a:cubicBezTo>
                <a:cubicBezTo>
                  <a:pt x="478789" y="1013862"/>
                  <a:pt x="461394" y="1017864"/>
                  <a:pt x="444616" y="1023457"/>
                </a:cubicBezTo>
                <a:cubicBezTo>
                  <a:pt x="436227" y="1026253"/>
                  <a:pt x="428171" y="1030392"/>
                  <a:pt x="419449" y="1031846"/>
                </a:cubicBezTo>
                <a:cubicBezTo>
                  <a:pt x="402671" y="1034642"/>
                  <a:pt x="385719" y="1036545"/>
                  <a:pt x="369115" y="1040235"/>
                </a:cubicBezTo>
                <a:cubicBezTo>
                  <a:pt x="309272" y="1053533"/>
                  <a:pt x="383477" y="1044832"/>
                  <a:pt x="310392" y="1057013"/>
                </a:cubicBezTo>
                <a:cubicBezTo>
                  <a:pt x="280597" y="1061979"/>
                  <a:pt x="224630" y="1065870"/>
                  <a:pt x="192947" y="1073791"/>
                </a:cubicBezTo>
                <a:cubicBezTo>
                  <a:pt x="175789" y="1078080"/>
                  <a:pt x="159391" y="1084976"/>
                  <a:pt x="142613" y="1090569"/>
                </a:cubicBezTo>
                <a:lnTo>
                  <a:pt x="117446" y="1098958"/>
                </a:lnTo>
                <a:cubicBezTo>
                  <a:pt x="109057" y="1101754"/>
                  <a:pt x="101122" y="1107347"/>
                  <a:pt x="92279" y="1107347"/>
                </a:cubicBezTo>
                <a:lnTo>
                  <a:pt x="0" y="1107347"/>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13887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0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0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1000"/>
                                        <p:tgtEl>
                                          <p:spTgt spid="1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1000"/>
                                        <p:tgtEl>
                                          <p:spTgt spid="1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1000"/>
                                        <p:tgtEl>
                                          <p:spTgt spid="14"/>
                                        </p:tgtEl>
                                      </p:cBhvr>
                                    </p:animEffect>
                                  </p:childTnLst>
                                </p:cTn>
                              </p:par>
                            </p:childTnLst>
                          </p:cTn>
                        </p:par>
                        <p:par>
                          <p:cTn id="23" fill="hold">
                            <p:stCondLst>
                              <p:cond delay="1000"/>
                            </p:stCondLst>
                            <p:childTnLst>
                              <p:par>
                                <p:cTn id="24" presetID="0" presetClass="path" presetSubtype="0" accel="50000" decel="50000" fill="hold" nodeType="afterEffect">
                                  <p:stCondLst>
                                    <p:cond delay="0"/>
                                  </p:stCondLst>
                                  <p:childTnLst>
                                    <p:animMotion origin="layout" path="M -2.5E-6 -5.18519E-6 L -2.5E-6 -5.18519E-6 C 0.00295 0.00115 0.00608 0.00231 0.00903 0.00347 C 0.01146 0.00439 0.01407 0.00485 0.0165 0.00601 C 0.01754 0.00647 0.01806 0.00786 0.0191 0.00833 C 0.02153 0.00948 0.02414 0.00995 0.02657 0.01087 C 0.02952 0.01203 0.03802 0.01666 0.03837 0.01689 C 0.0415 0.01897 0.04445 0.02129 0.04757 0.02314 C 0.04844 0.0236 0.04948 0.02384 0.05035 0.0243 C 0.05313 0.02592 0.05573 0.02777 0.05868 0.02916 C 0.06285 0.03147 0.06771 0.03194 0.07136 0.03541 C 0.07657 0.03981 0.07309 0.03749 0.08247 0.04027 C 0.08577 0.04259 0.08907 0.04536 0.09254 0.04768 C 0.09514 0.0493 0.09809 0.05069 0.1007 0.05254 C 0.10174 0.053 0.10261 0.05416 0.10348 0.05485 C 0.10539 0.05624 0.10712 0.0574 0.10903 0.05856 C 0.11285 0.0662 0.1092 0.06018 0.1191 0.06828 C 0.12136 0.07013 0.12327 0.07268 0.12552 0.07453 C 0.13525 0.08286 0.13177 0.07661 0.14202 0.09282 C 0.14358 0.09536 0.14532 0.09745 0.1467 0.10022 C 0.14809 0.10277 0.14879 0.10624 0.15035 0.10879 C 0.15313 0.11319 0.15712 0.1162 0.15938 0.12083 C 0.16077 0.12337 0.16181 0.12592 0.1632 0.12823 C 0.16493 0.13171 0.16684 0.13472 0.16858 0.13796 C 0.16962 0.13958 0.17049 0.1412 0.17136 0.14305 C 0.17257 0.14536 0.17431 0.14745 0.175 0.15022 C 0.17535 0.15161 0.17552 0.15277 0.17605 0.15393 C 0.17709 0.15647 0.17848 0.15879 0.17969 0.16134 L 0.18334 0.16874 L 0.18507 0.17222 C 0.18577 0.1736 0.18594 0.17522 0.18698 0.17592 L 0.18889 0.17731 L 0.18889 0.17731 " pathEditMode="relative" ptsTypes="AAAAAAAAAAAAAAAAAAAAAAAAAAAAAAAAA">
                                      <p:cBhvr>
                                        <p:cTn id="25" dur="2000" fill="hold"/>
                                        <p:tgtEl>
                                          <p:spTgt spid="2"/>
                                        </p:tgtEl>
                                        <p:attrNameLst>
                                          <p:attrName>ppt_x</p:attrName>
                                          <p:attrName>ppt_y</p:attrName>
                                        </p:attrNameLst>
                                      </p:cBhvr>
                                    </p:animMotion>
                                  </p:childTnLst>
                                </p:cTn>
                              </p:par>
                              <p:par>
                                <p:cTn id="26" presetID="22" presetClass="exit" presetSubtype="8" fill="hold" grpId="1" nodeType="withEffect">
                                  <p:stCondLst>
                                    <p:cond delay="0"/>
                                  </p:stCondLst>
                                  <p:childTnLst>
                                    <p:animEffect transition="out" filter="wipe(left)">
                                      <p:cBhvr>
                                        <p:cTn id="27" dur="1500"/>
                                        <p:tgtEl>
                                          <p:spTgt spid="9"/>
                                        </p:tgtEl>
                                      </p:cBhvr>
                                    </p:animEffect>
                                    <p:set>
                                      <p:cBhvr>
                                        <p:cTn id="28" dur="1" fill="hold">
                                          <p:stCondLst>
                                            <p:cond delay="1499"/>
                                          </p:stCondLst>
                                        </p:cTn>
                                        <p:tgtEl>
                                          <p:spTgt spid="9"/>
                                        </p:tgtEl>
                                        <p:attrNameLst>
                                          <p:attrName>style.visibility</p:attrName>
                                        </p:attrNameLst>
                                      </p:cBhvr>
                                      <p:to>
                                        <p:strVal val="hidden"/>
                                      </p:to>
                                    </p:set>
                                  </p:childTnLst>
                                </p:cTn>
                              </p:par>
                              <p:par>
                                <p:cTn id="29" presetID="0" presetClass="path" presetSubtype="0" accel="50000" decel="50000" fill="hold" nodeType="withEffect">
                                  <p:stCondLst>
                                    <p:cond delay="0"/>
                                  </p:stCondLst>
                                  <p:childTnLst>
                                    <p:animMotion origin="layout" path="M -3.05556E-6 -2.22222E-6 L -3.05556E-6 -2.22222E-6 C -0.0026 0.00116 -0.00486 0.00255 -0.00746 0.00347 C -0.02569 0.01088 -0.01128 0.00324 -0.03125 0.01204 C -0.05243 0.02153 -0.02066 0.00694 -0.04236 0.01829 C -0.046 0.02014 -0.05017 0.02037 -0.0533 0.02315 C -0.06093 0.02986 -0.05989 0.02917 -0.07448 0.03773 C -0.07725 0.03935 -0.08003 0.04074 -0.08264 0.04282 C -0.11718 0.06736 -0.08628 0.0456 -0.10468 0.06111 C -0.11458 0.06921 -0.11718 0.06806 -0.12778 0.08056 C -0.14705 0.1037 -0.13958 0.09421 -0.15069 0.1088 L -0.15625 0.1162 C -0.15746 0.11782 -0.15885 0.11921 -0.15989 0.12106 C -0.16076 0.12269 -0.16146 0.12454 -0.16267 0.12593 C -0.17309 0.13981 -0.15868 0.1169 -0.16996 0.13565 C -0.17153 0.1419 -0.17014 0.1375 -0.17361 0.14421 C -0.17482 0.14676 -0.17882 0.15463 -0.18003 0.15787 C -0.18055 0.15903 -0.18055 0.16019 -0.1809 0.16134 C -0.18142 0.16273 -0.18229 0.16389 -0.18281 0.16505 C -0.1835 0.16759 -0.1835 0.17037 -0.18455 0.17245 C -0.18906 0.18148 -0.18368 0.17014 -0.18837 0.18102 C -0.19271 0.19144 -0.18819 0.17963 -0.19097 0.18727 L -0.19097 0.18727 " pathEditMode="relative" ptsTypes="AAAAAAAAAAAAAAAAAAAAAAA">
                                      <p:cBhvr>
                                        <p:cTn id="30" dur="2000" fill="hold"/>
                                        <p:tgtEl>
                                          <p:spTgt spid="3"/>
                                        </p:tgtEl>
                                        <p:attrNameLst>
                                          <p:attrName>ppt_x</p:attrName>
                                          <p:attrName>ppt_y</p:attrName>
                                        </p:attrNameLst>
                                      </p:cBhvr>
                                    </p:animMotion>
                                  </p:childTnLst>
                                </p:cTn>
                              </p:par>
                              <p:par>
                                <p:cTn id="31" presetID="22" presetClass="exit" presetSubtype="2" fill="hold" grpId="1" nodeType="withEffect">
                                  <p:stCondLst>
                                    <p:cond delay="0"/>
                                  </p:stCondLst>
                                  <p:childTnLst>
                                    <p:animEffect transition="out" filter="wipe(right)">
                                      <p:cBhvr>
                                        <p:cTn id="32" dur="2000"/>
                                        <p:tgtEl>
                                          <p:spTgt spid="10"/>
                                        </p:tgtEl>
                                      </p:cBhvr>
                                    </p:animEffect>
                                    <p:set>
                                      <p:cBhvr>
                                        <p:cTn id="33" dur="1" fill="hold">
                                          <p:stCondLst>
                                            <p:cond delay="1999"/>
                                          </p:stCondLst>
                                        </p:cTn>
                                        <p:tgtEl>
                                          <p:spTgt spid="10"/>
                                        </p:tgtEl>
                                        <p:attrNameLst>
                                          <p:attrName>style.visibility</p:attrName>
                                        </p:attrNameLst>
                                      </p:cBhvr>
                                      <p:to>
                                        <p:strVal val="hidden"/>
                                      </p:to>
                                    </p:set>
                                  </p:childTnLst>
                                </p:cTn>
                              </p:par>
                              <p:par>
                                <p:cTn id="34" presetID="0" presetClass="path" presetSubtype="0" accel="50000" decel="50000" fill="hold" nodeType="withEffect">
                                  <p:stCondLst>
                                    <p:cond delay="0"/>
                                  </p:stCondLst>
                                  <p:childTnLst>
                                    <p:animMotion origin="layout" path="M -4.16667E-6 7.03704E-6 L -4.16667E-6 7.03704E-6 C 0.00504 0.00163 0.01042 0.00255 0.01545 0.00487 C 0.01736 0.00556 0.0191 0.00672 0.02101 0.00718 C 0.02518 0.00834 0.02969 0.00857 0.03386 0.00973 C 0.04115 0.01158 0.03907 0.01227 0.04584 0.01459 C 0.04757 0.01505 0.04948 0.01528 0.05122 0.01575 C 0.05504 0.0169 0.05868 0.01806 0.06233 0.01945 C 0.06424 0.02014 0.06598 0.02107 0.06789 0.022 C 0.07032 0.02292 0.07275 0.02339 0.07518 0.02431 C 0.07726 0.02501 0.07934 0.02593 0.0816 0.02686 C 0.08681 0.02848 0.09184 0.03033 0.09723 0.03172 C 0.11302 0.03542 0.10452 0.03311 0.12292 0.03658 C 0.12466 0.03681 0.12657 0.03751 0.1283 0.03774 C 0.13264 0.03843 0.13698 0.03843 0.14115 0.03889 C 0.14341 0.03936 0.14549 0.03982 0.14757 0.04028 C 0.15104 0.04075 0.15434 0.04098 0.15782 0.04144 C 0.16025 0.04237 0.1625 0.04329 0.16511 0.04399 C 0.17118 0.04514 0.18351 0.0463 0.18351 0.0463 C 0.18473 0.04676 0.18594 0.047 0.18716 0.04746 C 0.18802 0.04792 0.18889 0.04839 0.18993 0.04885 C 0.19323 0.04977 0.19653 0.05047 0.2 0.05116 C 0.20295 0.05186 0.2092 0.05255 0.2092 0.05255 L 0.2092 0.05255 " pathEditMode="relative" ptsTypes="AAAAAAAAAAAAAAAAAAAAAAAA">
                                      <p:cBhvr>
                                        <p:cTn id="35" dur="2000" fill="hold"/>
                                        <p:tgtEl>
                                          <p:spTgt spid="6"/>
                                        </p:tgtEl>
                                        <p:attrNameLst>
                                          <p:attrName>ppt_x</p:attrName>
                                          <p:attrName>ppt_y</p:attrName>
                                        </p:attrNameLst>
                                      </p:cBhvr>
                                    </p:animMotion>
                                  </p:childTnLst>
                                </p:cTn>
                              </p:par>
                              <p:par>
                                <p:cTn id="36" presetID="22" presetClass="exit" presetSubtype="8" fill="hold" grpId="1" nodeType="withEffect">
                                  <p:stCondLst>
                                    <p:cond delay="0"/>
                                  </p:stCondLst>
                                  <p:childTnLst>
                                    <p:animEffect transition="out" filter="wipe(left)">
                                      <p:cBhvr>
                                        <p:cTn id="37" dur="2000"/>
                                        <p:tgtEl>
                                          <p:spTgt spid="12"/>
                                        </p:tgtEl>
                                      </p:cBhvr>
                                    </p:animEffect>
                                    <p:set>
                                      <p:cBhvr>
                                        <p:cTn id="38" dur="1" fill="hold">
                                          <p:stCondLst>
                                            <p:cond delay="1999"/>
                                          </p:stCondLst>
                                        </p:cTn>
                                        <p:tgtEl>
                                          <p:spTgt spid="12"/>
                                        </p:tgtEl>
                                        <p:attrNameLst>
                                          <p:attrName>style.visibility</p:attrName>
                                        </p:attrNameLst>
                                      </p:cBhvr>
                                      <p:to>
                                        <p:strVal val="hidden"/>
                                      </p:to>
                                    </p:set>
                                  </p:childTnLst>
                                </p:cTn>
                              </p:par>
                              <p:par>
                                <p:cTn id="39" presetID="0" presetClass="path" presetSubtype="0" accel="50000" decel="50000" fill="hold" nodeType="withEffect">
                                  <p:stCondLst>
                                    <p:cond delay="0"/>
                                  </p:stCondLst>
                                  <p:childTnLst>
                                    <p:animMotion origin="layout" path="M -4.16667E-6 1.85185E-6 L -4.16667E-6 1.85185E-6 L -0.00833 0.00231 C -0.01423 0.00416 -0.01562 0.00509 -0.02118 0.00602 C -0.04409 0.00972 -0.03229 0.0074 -0.0533 0.00972 C -0.05642 0.00995 -0.05937 0.01064 -0.0625 0.01088 C -0.07257 0.01157 -0.08264 0.01157 -0.09271 0.01203 C -0.09618 0.0125 -0.09948 0.01296 -0.10277 0.01342 C -0.10833 0.01389 -0.11389 0.01342 -0.11927 0.01458 C -0.12864 0.01643 -0.14687 0.02176 -0.14687 0.02176 C -0.14896 0.02338 -0.15104 0.02546 -0.1533 0.02662 C -0.15503 0.02754 -0.15694 0.02731 -0.15885 0.02801 C -0.16093 0.0287 -0.16302 0.02963 -0.16527 0.03032 C -0.16701 0.03125 -0.16892 0.03194 -0.17066 0.03287 C -0.17222 0.03356 -0.17378 0.03472 -0.17534 0.03518 C -0.17673 0.03588 -0.17847 0.03611 -0.17986 0.03657 C -0.18107 0.0368 -0.18229 0.0375 -0.1835 0.03773 C -0.19114 0.03958 -0.19618 0.03935 -0.20468 0.04027 C -0.2151 0.03981 -0.22552 0.03958 -0.23593 0.03889 C -0.2368 0.03889 -0.23854 0.03773 -0.23854 0.03773 L -0.23854 0.03773 " pathEditMode="relative" ptsTypes="AAAAAAAAAAAAAAAAAAAAA">
                                      <p:cBhvr>
                                        <p:cTn id="40" dur="2000" fill="hold"/>
                                        <p:tgtEl>
                                          <p:spTgt spid="8"/>
                                        </p:tgtEl>
                                        <p:attrNameLst>
                                          <p:attrName>ppt_x</p:attrName>
                                          <p:attrName>ppt_y</p:attrName>
                                        </p:attrNameLst>
                                      </p:cBhvr>
                                    </p:animMotion>
                                  </p:childTnLst>
                                </p:cTn>
                              </p:par>
                              <p:par>
                                <p:cTn id="41" presetID="22" presetClass="exit" presetSubtype="2" fill="hold" grpId="1" nodeType="withEffect">
                                  <p:stCondLst>
                                    <p:cond delay="0"/>
                                  </p:stCondLst>
                                  <p:childTnLst>
                                    <p:animEffect transition="out" filter="wipe(right)">
                                      <p:cBhvr>
                                        <p:cTn id="42" dur="2000"/>
                                        <p:tgtEl>
                                          <p:spTgt spid="11"/>
                                        </p:tgtEl>
                                      </p:cBhvr>
                                    </p:animEffect>
                                    <p:set>
                                      <p:cBhvr>
                                        <p:cTn id="43" dur="1" fill="hold">
                                          <p:stCondLst>
                                            <p:cond delay="1999"/>
                                          </p:stCondLst>
                                        </p:cTn>
                                        <p:tgtEl>
                                          <p:spTgt spid="11"/>
                                        </p:tgtEl>
                                        <p:attrNameLst>
                                          <p:attrName>style.visibility</p:attrName>
                                        </p:attrNameLst>
                                      </p:cBhvr>
                                      <p:to>
                                        <p:strVal val="hidden"/>
                                      </p:to>
                                    </p:set>
                                  </p:childTnLst>
                                </p:cTn>
                              </p:par>
                              <p:par>
                                <p:cTn id="44" presetID="0" presetClass="path" presetSubtype="0" accel="50000" decel="50000" fill="hold" nodeType="withEffect">
                                  <p:stCondLst>
                                    <p:cond delay="0"/>
                                  </p:stCondLst>
                                  <p:childTnLst>
                                    <p:animMotion origin="layout" path="M 2.77778E-7 -2.96296E-6 L 2.77778E-7 -2.96296E-6 C 0.00295 -0.00138 0.00607 -0.00277 0.00902 -0.0037 C 0.02066 -0.00787 0.02743 -0.00833 0.03941 -0.01481 C 0.04635 -0.01851 0.0526 -0.0243 0.05954 -0.02824 C 0.07257 -0.03564 0.06996 -0.03379 0.08888 -0.05023 C 0.09826 -0.05833 0.10729 -0.06736 0.11649 -0.07592 C 0.121 -0.08009 0.12552 -0.08426 0.1302 -0.08819 C 0.13211 -0.08981 0.15 -0.10509 0.15312 -0.10763 C 0.1684 -0.12037 0.15642 -0.10972 0.17239 -0.12361 C 0.17517 -0.12615 0.17795 -0.1287 0.18072 -0.13101 C 0.18316 -0.1331 0.18593 -0.13449 0.18802 -0.13703 C 0.18888 -0.13842 0.18975 -0.13981 0.19079 -0.14074 C 0.19184 -0.14189 0.1934 -0.14213 0.19444 -0.14328 C 0.19548 -0.14421 0.19618 -0.14583 0.19722 -0.14699 C 0.20208 -0.15185 0.20208 -0.15138 0.20729 -0.15416 C 0.21111 -0.15926 0.21302 -0.1625 0.21927 -0.16527 C 0.22013 -0.16574 0.22118 -0.16574 0.22204 -0.16643 C 0.22638 -0.16967 0.22621 -0.16967 0.22847 -0.17245 L 0.22847 -0.17245 " pathEditMode="relative" ptsTypes="AAAAAAAAAAAAAAAAAAAA">
                                      <p:cBhvr>
                                        <p:cTn id="45" dur="2000" fill="hold"/>
                                        <p:tgtEl>
                                          <p:spTgt spid="5"/>
                                        </p:tgtEl>
                                        <p:attrNameLst>
                                          <p:attrName>ppt_x</p:attrName>
                                          <p:attrName>ppt_y</p:attrName>
                                        </p:attrNameLst>
                                      </p:cBhvr>
                                    </p:animMotion>
                                  </p:childTnLst>
                                </p:cTn>
                              </p:par>
                              <p:par>
                                <p:cTn id="46" presetID="22" presetClass="exit" presetSubtype="8" fill="hold" grpId="1" nodeType="withEffect">
                                  <p:stCondLst>
                                    <p:cond delay="0"/>
                                  </p:stCondLst>
                                  <p:childTnLst>
                                    <p:animEffect transition="out" filter="wipe(left)">
                                      <p:cBhvr>
                                        <p:cTn id="47" dur="2000"/>
                                        <p:tgtEl>
                                          <p:spTgt spid="14"/>
                                        </p:tgtEl>
                                      </p:cBhvr>
                                    </p:animEffect>
                                    <p:set>
                                      <p:cBhvr>
                                        <p:cTn id="48" dur="1" fill="hold">
                                          <p:stCondLst>
                                            <p:cond delay="1999"/>
                                          </p:stCondLst>
                                        </p:cTn>
                                        <p:tgtEl>
                                          <p:spTgt spid="14"/>
                                        </p:tgtEl>
                                        <p:attrNameLst>
                                          <p:attrName>style.visibility</p:attrName>
                                        </p:attrNameLst>
                                      </p:cBhvr>
                                      <p:to>
                                        <p:strVal val="hidden"/>
                                      </p:to>
                                    </p:set>
                                  </p:childTnLst>
                                </p:cTn>
                              </p:par>
                              <p:par>
                                <p:cTn id="49" presetID="0" presetClass="path" presetSubtype="0" accel="50000" decel="50000" fill="hold" nodeType="withEffect">
                                  <p:stCondLst>
                                    <p:cond delay="0"/>
                                  </p:stCondLst>
                                  <p:childTnLst>
                                    <p:animMotion origin="layout" path="M 2.77778E-7 -1.85185E-6 L 2.77778E-7 -1.85185E-6 C -0.0217 -0.02662 -0.00729 -0.01065 -0.04878 -0.04422 L -0.06701 -0.0588 C -0.06701 -0.0588 -0.09635 -0.08079 -0.09635 -0.08079 C -0.10156 -0.08496 -0.10625 -0.09051 -0.11198 -0.09306 C -0.12674 -0.09954 -0.11424 -0.09375 -0.14774 -0.11875 L -0.1625 -0.12986 C -0.1658 -0.13218 -0.16944 -0.13426 -0.17257 -0.13704 C -0.17465 -0.13912 -0.17674 -0.14144 -0.17899 -0.14329 C -0.18073 -0.14468 -0.18264 -0.1456 -0.18455 -0.14699 C -0.18646 -0.14838 -0.18819 -0.15 -0.18993 -0.15185 C -0.19097 -0.15278 -0.19167 -0.15463 -0.19271 -0.15556 C -0.19444 -0.15695 -0.1967 -0.15741 -0.19826 -0.15926 C -0.20069 -0.16158 -0.2026 -0.16482 -0.20469 -0.16783 C -0.20556 -0.16898 -0.20677 -0.16991 -0.20747 -0.1713 C -0.20799 -0.17269 -0.20851 -0.17384 -0.2092 -0.175 C -0.21007 -0.17639 -0.21128 -0.17732 -0.21198 -0.17871 C -0.21337 -0.18102 -0.21441 -0.18357 -0.21563 -0.18611 L -0.21753 -0.18982 L -0.21927 -0.19329 L -0.21927 -0.19329 " pathEditMode="relative" ptsTypes="AAAAAAAAAAAAAAAAAAAAAA">
                                      <p:cBhvr>
                                        <p:cTn id="50" dur="2000" fill="hold"/>
                                        <p:tgtEl>
                                          <p:spTgt spid="7"/>
                                        </p:tgtEl>
                                        <p:attrNameLst>
                                          <p:attrName>ppt_x</p:attrName>
                                          <p:attrName>ppt_y</p:attrName>
                                        </p:attrNameLst>
                                      </p:cBhvr>
                                    </p:animMotion>
                                  </p:childTnLst>
                                </p:cTn>
                              </p:par>
                              <p:par>
                                <p:cTn id="51" presetID="22" presetClass="exit" presetSubtype="2" fill="hold" grpId="1" nodeType="withEffect">
                                  <p:stCondLst>
                                    <p:cond delay="0"/>
                                  </p:stCondLst>
                                  <p:childTnLst>
                                    <p:animEffect transition="out" filter="wipe(right)">
                                      <p:cBhvr>
                                        <p:cTn id="52" dur="2000"/>
                                        <p:tgtEl>
                                          <p:spTgt spid="13"/>
                                        </p:tgtEl>
                                      </p:cBhvr>
                                    </p:animEffect>
                                    <p:set>
                                      <p:cBhvr>
                                        <p:cTn id="53"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p:cNvSpPr/>
          <p:nvPr/>
        </p:nvSpPr>
        <p:spPr>
          <a:xfrm>
            <a:off x="150827" y="4363284"/>
            <a:ext cx="9034818" cy="139004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TextBox 63"/>
          <p:cNvSpPr txBox="1"/>
          <p:nvPr/>
        </p:nvSpPr>
        <p:spPr>
          <a:xfrm>
            <a:off x="1781830" y="4481269"/>
            <a:ext cx="5672008" cy="2031325"/>
          </a:xfrm>
          <a:prstGeom prst="rect">
            <a:avLst/>
          </a:prstGeom>
          <a:noFill/>
        </p:spPr>
        <p:txBody>
          <a:bodyPr wrap="square" rtlCol="0">
            <a:spAutoFit/>
          </a:bodyPr>
          <a:lstStyle/>
          <a:p>
            <a:pPr marL="257175" indent="-257175">
              <a:buFont typeface="+mj-lt"/>
              <a:buAutoNum type="arabicPeriod"/>
            </a:pPr>
            <a:r>
              <a:rPr lang="en-US" dirty="0" smtClean="0"/>
              <a:t>Chromosomes unwind into Chromatin</a:t>
            </a:r>
            <a:br>
              <a:rPr lang="en-US" dirty="0" smtClean="0"/>
            </a:br>
            <a:endParaRPr lang="en-US" dirty="0" smtClean="0"/>
          </a:p>
          <a:p>
            <a:pPr marL="257175" indent="-257175">
              <a:buFont typeface="+mj-lt"/>
              <a:buAutoNum type="arabicPeriod"/>
            </a:pPr>
            <a:r>
              <a:rPr lang="en-US" dirty="0" smtClean="0"/>
              <a:t>Two Nuclear Envelopes Form</a:t>
            </a:r>
          </a:p>
          <a:p>
            <a:pPr marL="257175" indent="-257175">
              <a:buFont typeface="+mj-lt"/>
              <a:buAutoNum type="arabicPeriod"/>
            </a:pPr>
            <a:endParaRPr lang="en-US" dirty="0" smtClean="0"/>
          </a:p>
          <a:p>
            <a:endParaRPr lang="en-US" dirty="0"/>
          </a:p>
          <a:p>
            <a:pPr marL="257175" indent="-257175">
              <a:buFont typeface="+mj-lt"/>
              <a:buAutoNum type="arabicPeriod"/>
            </a:pPr>
            <a:endParaRPr lang="en-US" dirty="0"/>
          </a:p>
          <a:p>
            <a:pPr marL="257175" indent="-257175">
              <a:buFont typeface="+mj-lt"/>
              <a:buAutoNum type="arabicPeriod"/>
            </a:pPr>
            <a:endParaRPr lang="en-US" dirty="0"/>
          </a:p>
        </p:txBody>
      </p:sp>
      <p:sp>
        <p:nvSpPr>
          <p:cNvPr id="99" name="TextBox 98"/>
          <p:cNvSpPr txBox="1"/>
          <p:nvPr/>
        </p:nvSpPr>
        <p:spPr>
          <a:xfrm>
            <a:off x="329846" y="4363284"/>
            <a:ext cx="1451984" cy="369332"/>
          </a:xfrm>
          <a:prstGeom prst="rect">
            <a:avLst/>
          </a:prstGeom>
          <a:noFill/>
        </p:spPr>
        <p:txBody>
          <a:bodyPr wrap="square" rtlCol="0">
            <a:spAutoFit/>
          </a:bodyPr>
          <a:lstStyle/>
          <a:p>
            <a:r>
              <a:rPr lang="en-US" dirty="0" err="1" smtClean="0"/>
              <a:t>Telophase</a:t>
            </a:r>
            <a:r>
              <a:rPr lang="en-US" dirty="0" smtClean="0"/>
              <a:t> I</a:t>
            </a:r>
            <a:endParaRPr lang="en-US" dirty="0"/>
          </a:p>
        </p:txBody>
      </p:sp>
      <p:sp>
        <p:nvSpPr>
          <p:cNvPr id="4" name="Oval 3"/>
          <p:cNvSpPr/>
          <p:nvPr/>
        </p:nvSpPr>
        <p:spPr>
          <a:xfrm>
            <a:off x="2112627" y="4102"/>
            <a:ext cx="4686300" cy="4400550"/>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Oval 64"/>
          <p:cNvSpPr/>
          <p:nvPr/>
        </p:nvSpPr>
        <p:spPr>
          <a:xfrm>
            <a:off x="4790512" y="1304341"/>
            <a:ext cx="2008415" cy="1874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6" name="Oval 65"/>
          <p:cNvSpPr/>
          <p:nvPr/>
        </p:nvSpPr>
        <p:spPr>
          <a:xfrm>
            <a:off x="2199060" y="1188526"/>
            <a:ext cx="2008415" cy="1874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67" name="Group 66"/>
          <p:cNvGrpSpPr/>
          <p:nvPr/>
        </p:nvGrpSpPr>
        <p:grpSpPr>
          <a:xfrm>
            <a:off x="2377787" y="1691197"/>
            <a:ext cx="1434517" cy="293614"/>
            <a:chOff x="2726422" y="411061"/>
            <a:chExt cx="2013358" cy="293614"/>
          </a:xfrm>
        </p:grpSpPr>
        <p:sp>
          <p:nvSpPr>
            <p:cNvPr id="68" name="Freeform 67"/>
            <p:cNvSpPr/>
            <p:nvPr/>
          </p:nvSpPr>
          <p:spPr>
            <a:xfrm>
              <a:off x="2726422" y="411061"/>
              <a:ext cx="1115736" cy="293614"/>
            </a:xfrm>
            <a:custGeom>
              <a:avLst/>
              <a:gdLst>
                <a:gd name="connsiteX0" fmla="*/ 0 w 1115736"/>
                <a:gd name="connsiteY0" fmla="*/ 293614 h 293614"/>
                <a:gd name="connsiteX1" fmla="*/ 41945 w 1115736"/>
                <a:gd name="connsiteY1" fmla="*/ 184557 h 293614"/>
                <a:gd name="connsiteX2" fmla="*/ 75501 w 1115736"/>
                <a:gd name="connsiteY2" fmla="*/ 117445 h 293614"/>
                <a:gd name="connsiteX3" fmla="*/ 92279 w 1115736"/>
                <a:gd name="connsiteY3" fmla="*/ 92278 h 293614"/>
                <a:gd name="connsiteX4" fmla="*/ 109057 w 1115736"/>
                <a:gd name="connsiteY4" fmla="*/ 58722 h 293614"/>
                <a:gd name="connsiteX5" fmla="*/ 167780 w 1115736"/>
                <a:gd name="connsiteY5" fmla="*/ 8389 h 293614"/>
                <a:gd name="connsiteX6" fmla="*/ 209725 w 1115736"/>
                <a:gd name="connsiteY6" fmla="*/ 0 h 293614"/>
                <a:gd name="connsiteX7" fmla="*/ 335560 w 1115736"/>
                <a:gd name="connsiteY7" fmla="*/ 8389 h 293614"/>
                <a:gd name="connsiteX8" fmla="*/ 377505 w 1115736"/>
                <a:gd name="connsiteY8" fmla="*/ 25167 h 293614"/>
                <a:gd name="connsiteX9" fmla="*/ 436228 w 1115736"/>
                <a:gd name="connsiteY9" fmla="*/ 50333 h 293614"/>
                <a:gd name="connsiteX10" fmla="*/ 494950 w 1115736"/>
                <a:gd name="connsiteY10" fmla="*/ 83889 h 293614"/>
                <a:gd name="connsiteX11" fmla="*/ 511728 w 1115736"/>
                <a:gd name="connsiteY11" fmla="*/ 109056 h 293614"/>
                <a:gd name="connsiteX12" fmla="*/ 562062 w 1115736"/>
                <a:gd name="connsiteY12" fmla="*/ 125834 h 293614"/>
                <a:gd name="connsiteX13" fmla="*/ 629174 w 1115736"/>
                <a:gd name="connsiteY13" fmla="*/ 159390 h 293614"/>
                <a:gd name="connsiteX14" fmla="*/ 654341 w 1115736"/>
                <a:gd name="connsiteY14" fmla="*/ 167779 h 293614"/>
                <a:gd name="connsiteX15" fmla="*/ 687897 w 1115736"/>
                <a:gd name="connsiteY15" fmla="*/ 184557 h 293614"/>
                <a:gd name="connsiteX16" fmla="*/ 738231 w 1115736"/>
                <a:gd name="connsiteY16" fmla="*/ 201335 h 293614"/>
                <a:gd name="connsiteX17" fmla="*/ 796954 w 1115736"/>
                <a:gd name="connsiteY17" fmla="*/ 226502 h 293614"/>
                <a:gd name="connsiteX18" fmla="*/ 947956 w 1115736"/>
                <a:gd name="connsiteY18" fmla="*/ 218113 h 293614"/>
                <a:gd name="connsiteX19" fmla="*/ 1065402 w 1115736"/>
                <a:gd name="connsiteY19" fmla="*/ 184557 h 293614"/>
                <a:gd name="connsiteX20" fmla="*/ 1115736 w 1115736"/>
                <a:gd name="connsiteY20" fmla="*/ 176168 h 2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5736" h="293614">
                  <a:moveTo>
                    <a:pt x="0" y="293614"/>
                  </a:moveTo>
                  <a:cubicBezTo>
                    <a:pt x="13982" y="257262"/>
                    <a:pt x="24527" y="219394"/>
                    <a:pt x="41945" y="184557"/>
                  </a:cubicBezTo>
                  <a:lnTo>
                    <a:pt x="75501" y="117445"/>
                  </a:lnTo>
                  <a:cubicBezTo>
                    <a:pt x="80010" y="108427"/>
                    <a:pt x="87277" y="101032"/>
                    <a:pt x="92279" y="92278"/>
                  </a:cubicBezTo>
                  <a:cubicBezTo>
                    <a:pt x="98484" y="81420"/>
                    <a:pt x="101788" y="68898"/>
                    <a:pt x="109057" y="58722"/>
                  </a:cubicBezTo>
                  <a:cubicBezTo>
                    <a:pt x="117756" y="46543"/>
                    <a:pt x="155793" y="13717"/>
                    <a:pt x="167780" y="8389"/>
                  </a:cubicBezTo>
                  <a:cubicBezTo>
                    <a:pt x="180810" y="2598"/>
                    <a:pt x="195743" y="2796"/>
                    <a:pt x="209725" y="0"/>
                  </a:cubicBezTo>
                  <a:cubicBezTo>
                    <a:pt x="251670" y="2796"/>
                    <a:pt x="293987" y="2153"/>
                    <a:pt x="335560" y="8389"/>
                  </a:cubicBezTo>
                  <a:cubicBezTo>
                    <a:pt x="350452" y="10623"/>
                    <a:pt x="363405" y="19880"/>
                    <a:pt x="377505" y="25167"/>
                  </a:cubicBezTo>
                  <a:cubicBezTo>
                    <a:pt x="426882" y="43683"/>
                    <a:pt x="377302" y="20872"/>
                    <a:pt x="436228" y="50333"/>
                  </a:cubicBezTo>
                  <a:cubicBezTo>
                    <a:pt x="527516" y="141621"/>
                    <a:pt x="393552" y="16289"/>
                    <a:pt x="494950" y="83889"/>
                  </a:cubicBezTo>
                  <a:cubicBezTo>
                    <a:pt x="503339" y="89482"/>
                    <a:pt x="503178" y="103712"/>
                    <a:pt x="511728" y="109056"/>
                  </a:cubicBezTo>
                  <a:cubicBezTo>
                    <a:pt x="526725" y="118429"/>
                    <a:pt x="546244" y="117925"/>
                    <a:pt x="562062" y="125834"/>
                  </a:cubicBezTo>
                  <a:cubicBezTo>
                    <a:pt x="584433" y="137019"/>
                    <a:pt x="605446" y="151481"/>
                    <a:pt x="629174" y="159390"/>
                  </a:cubicBezTo>
                  <a:cubicBezTo>
                    <a:pt x="637563" y="162186"/>
                    <a:pt x="646213" y="164296"/>
                    <a:pt x="654341" y="167779"/>
                  </a:cubicBezTo>
                  <a:cubicBezTo>
                    <a:pt x="665835" y="172705"/>
                    <a:pt x="676286" y="179913"/>
                    <a:pt x="687897" y="184557"/>
                  </a:cubicBezTo>
                  <a:cubicBezTo>
                    <a:pt x="704318" y="191125"/>
                    <a:pt x="723516" y="191525"/>
                    <a:pt x="738231" y="201335"/>
                  </a:cubicBezTo>
                  <a:cubicBezTo>
                    <a:pt x="772991" y="224508"/>
                    <a:pt x="753617" y="215668"/>
                    <a:pt x="796954" y="226502"/>
                  </a:cubicBezTo>
                  <a:cubicBezTo>
                    <a:pt x="847288" y="223706"/>
                    <a:pt x="897877" y="223891"/>
                    <a:pt x="947956" y="218113"/>
                  </a:cubicBezTo>
                  <a:cubicBezTo>
                    <a:pt x="1046518" y="206740"/>
                    <a:pt x="982230" y="201191"/>
                    <a:pt x="1065402" y="184557"/>
                  </a:cubicBezTo>
                  <a:cubicBezTo>
                    <a:pt x="1110089" y="175620"/>
                    <a:pt x="1093088" y="176168"/>
                    <a:pt x="1115736" y="176168"/>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0" name="Freeform 69"/>
            <p:cNvSpPr/>
            <p:nvPr/>
          </p:nvSpPr>
          <p:spPr>
            <a:xfrm>
              <a:off x="3816991" y="419450"/>
              <a:ext cx="922789" cy="176168"/>
            </a:xfrm>
            <a:custGeom>
              <a:avLst/>
              <a:gdLst>
                <a:gd name="connsiteX0" fmla="*/ 0 w 922789"/>
                <a:gd name="connsiteY0" fmla="*/ 176168 h 176168"/>
                <a:gd name="connsiteX1" fmla="*/ 92279 w 922789"/>
                <a:gd name="connsiteY1" fmla="*/ 159390 h 176168"/>
                <a:gd name="connsiteX2" fmla="*/ 142613 w 922789"/>
                <a:gd name="connsiteY2" fmla="*/ 125834 h 176168"/>
                <a:gd name="connsiteX3" fmla="*/ 201336 w 922789"/>
                <a:gd name="connsiteY3" fmla="*/ 100667 h 176168"/>
                <a:gd name="connsiteX4" fmla="*/ 251670 w 922789"/>
                <a:gd name="connsiteY4" fmla="*/ 67111 h 176168"/>
                <a:gd name="connsiteX5" fmla="*/ 302003 w 922789"/>
                <a:gd name="connsiteY5" fmla="*/ 33556 h 176168"/>
                <a:gd name="connsiteX6" fmla="*/ 327170 w 922789"/>
                <a:gd name="connsiteY6" fmla="*/ 16778 h 176168"/>
                <a:gd name="connsiteX7" fmla="*/ 377504 w 922789"/>
                <a:gd name="connsiteY7" fmla="*/ 0 h 176168"/>
                <a:gd name="connsiteX8" fmla="*/ 461394 w 922789"/>
                <a:gd name="connsiteY8" fmla="*/ 16778 h 176168"/>
                <a:gd name="connsiteX9" fmla="*/ 486561 w 922789"/>
                <a:gd name="connsiteY9" fmla="*/ 33556 h 176168"/>
                <a:gd name="connsiteX10" fmla="*/ 520117 w 922789"/>
                <a:gd name="connsiteY10" fmla="*/ 75500 h 176168"/>
                <a:gd name="connsiteX11" fmla="*/ 553673 w 922789"/>
                <a:gd name="connsiteY11" fmla="*/ 117445 h 176168"/>
                <a:gd name="connsiteX12" fmla="*/ 604007 w 922789"/>
                <a:gd name="connsiteY12" fmla="*/ 134223 h 176168"/>
                <a:gd name="connsiteX13" fmla="*/ 922789 w 922789"/>
                <a:gd name="connsiteY13" fmla="*/ 125834 h 1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2789" h="176168">
                  <a:moveTo>
                    <a:pt x="0" y="176168"/>
                  </a:moveTo>
                  <a:cubicBezTo>
                    <a:pt x="14626" y="174340"/>
                    <a:pt x="69752" y="171905"/>
                    <a:pt x="92279" y="159390"/>
                  </a:cubicBezTo>
                  <a:cubicBezTo>
                    <a:pt x="109906" y="149597"/>
                    <a:pt x="123483" y="132211"/>
                    <a:pt x="142613" y="125834"/>
                  </a:cubicBezTo>
                  <a:cubicBezTo>
                    <a:pt x="168649" y="117155"/>
                    <a:pt x="175420" y="116216"/>
                    <a:pt x="201336" y="100667"/>
                  </a:cubicBezTo>
                  <a:cubicBezTo>
                    <a:pt x="218627" y="90292"/>
                    <a:pt x="234892" y="78296"/>
                    <a:pt x="251670" y="67111"/>
                  </a:cubicBezTo>
                  <a:lnTo>
                    <a:pt x="302003" y="33556"/>
                  </a:lnTo>
                  <a:cubicBezTo>
                    <a:pt x="310392" y="27963"/>
                    <a:pt x="317605" y="19966"/>
                    <a:pt x="327170" y="16778"/>
                  </a:cubicBezTo>
                  <a:lnTo>
                    <a:pt x="377504" y="0"/>
                  </a:lnTo>
                  <a:cubicBezTo>
                    <a:pt x="399145" y="3092"/>
                    <a:pt x="437967" y="5065"/>
                    <a:pt x="461394" y="16778"/>
                  </a:cubicBezTo>
                  <a:cubicBezTo>
                    <a:pt x="470412" y="21287"/>
                    <a:pt x="478172" y="27963"/>
                    <a:pt x="486561" y="33556"/>
                  </a:cubicBezTo>
                  <a:cubicBezTo>
                    <a:pt x="507647" y="96812"/>
                    <a:pt x="476750" y="21292"/>
                    <a:pt x="520117" y="75500"/>
                  </a:cubicBezTo>
                  <a:cubicBezTo>
                    <a:pt x="548976" y="111573"/>
                    <a:pt x="501444" y="94232"/>
                    <a:pt x="553673" y="117445"/>
                  </a:cubicBezTo>
                  <a:cubicBezTo>
                    <a:pt x="569834" y="124628"/>
                    <a:pt x="604007" y="134223"/>
                    <a:pt x="604007" y="134223"/>
                  </a:cubicBezTo>
                  <a:cubicBezTo>
                    <a:pt x="900413" y="125505"/>
                    <a:pt x="794117" y="125834"/>
                    <a:pt x="922789" y="125834"/>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grpSp>
        <p:nvGrpSpPr>
          <p:cNvPr id="71" name="Group 70"/>
          <p:cNvGrpSpPr/>
          <p:nvPr/>
        </p:nvGrpSpPr>
        <p:grpSpPr>
          <a:xfrm>
            <a:off x="2453683" y="2051622"/>
            <a:ext cx="1471867" cy="293614"/>
            <a:chOff x="2726422" y="411061"/>
            <a:chExt cx="2013358" cy="293614"/>
          </a:xfrm>
        </p:grpSpPr>
        <p:sp>
          <p:nvSpPr>
            <p:cNvPr id="72" name="Freeform 71"/>
            <p:cNvSpPr/>
            <p:nvPr/>
          </p:nvSpPr>
          <p:spPr>
            <a:xfrm>
              <a:off x="2726422" y="411061"/>
              <a:ext cx="1115736" cy="293614"/>
            </a:xfrm>
            <a:custGeom>
              <a:avLst/>
              <a:gdLst>
                <a:gd name="connsiteX0" fmla="*/ 0 w 1115736"/>
                <a:gd name="connsiteY0" fmla="*/ 293614 h 293614"/>
                <a:gd name="connsiteX1" fmla="*/ 41945 w 1115736"/>
                <a:gd name="connsiteY1" fmla="*/ 184557 h 293614"/>
                <a:gd name="connsiteX2" fmla="*/ 75501 w 1115736"/>
                <a:gd name="connsiteY2" fmla="*/ 117445 h 293614"/>
                <a:gd name="connsiteX3" fmla="*/ 92279 w 1115736"/>
                <a:gd name="connsiteY3" fmla="*/ 92278 h 293614"/>
                <a:gd name="connsiteX4" fmla="*/ 109057 w 1115736"/>
                <a:gd name="connsiteY4" fmla="*/ 58722 h 293614"/>
                <a:gd name="connsiteX5" fmla="*/ 167780 w 1115736"/>
                <a:gd name="connsiteY5" fmla="*/ 8389 h 293614"/>
                <a:gd name="connsiteX6" fmla="*/ 209725 w 1115736"/>
                <a:gd name="connsiteY6" fmla="*/ 0 h 293614"/>
                <a:gd name="connsiteX7" fmla="*/ 335560 w 1115736"/>
                <a:gd name="connsiteY7" fmla="*/ 8389 h 293614"/>
                <a:gd name="connsiteX8" fmla="*/ 377505 w 1115736"/>
                <a:gd name="connsiteY8" fmla="*/ 25167 h 293614"/>
                <a:gd name="connsiteX9" fmla="*/ 436228 w 1115736"/>
                <a:gd name="connsiteY9" fmla="*/ 50333 h 293614"/>
                <a:gd name="connsiteX10" fmla="*/ 494950 w 1115736"/>
                <a:gd name="connsiteY10" fmla="*/ 83889 h 293614"/>
                <a:gd name="connsiteX11" fmla="*/ 511728 w 1115736"/>
                <a:gd name="connsiteY11" fmla="*/ 109056 h 293614"/>
                <a:gd name="connsiteX12" fmla="*/ 562062 w 1115736"/>
                <a:gd name="connsiteY12" fmla="*/ 125834 h 293614"/>
                <a:gd name="connsiteX13" fmla="*/ 629174 w 1115736"/>
                <a:gd name="connsiteY13" fmla="*/ 159390 h 293614"/>
                <a:gd name="connsiteX14" fmla="*/ 654341 w 1115736"/>
                <a:gd name="connsiteY14" fmla="*/ 167779 h 293614"/>
                <a:gd name="connsiteX15" fmla="*/ 687897 w 1115736"/>
                <a:gd name="connsiteY15" fmla="*/ 184557 h 293614"/>
                <a:gd name="connsiteX16" fmla="*/ 738231 w 1115736"/>
                <a:gd name="connsiteY16" fmla="*/ 201335 h 293614"/>
                <a:gd name="connsiteX17" fmla="*/ 796954 w 1115736"/>
                <a:gd name="connsiteY17" fmla="*/ 226502 h 293614"/>
                <a:gd name="connsiteX18" fmla="*/ 947956 w 1115736"/>
                <a:gd name="connsiteY18" fmla="*/ 218113 h 293614"/>
                <a:gd name="connsiteX19" fmla="*/ 1065402 w 1115736"/>
                <a:gd name="connsiteY19" fmla="*/ 184557 h 293614"/>
                <a:gd name="connsiteX20" fmla="*/ 1115736 w 1115736"/>
                <a:gd name="connsiteY20" fmla="*/ 176168 h 2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5736" h="293614">
                  <a:moveTo>
                    <a:pt x="0" y="293614"/>
                  </a:moveTo>
                  <a:cubicBezTo>
                    <a:pt x="13982" y="257262"/>
                    <a:pt x="24527" y="219394"/>
                    <a:pt x="41945" y="184557"/>
                  </a:cubicBezTo>
                  <a:lnTo>
                    <a:pt x="75501" y="117445"/>
                  </a:lnTo>
                  <a:cubicBezTo>
                    <a:pt x="80010" y="108427"/>
                    <a:pt x="87277" y="101032"/>
                    <a:pt x="92279" y="92278"/>
                  </a:cubicBezTo>
                  <a:cubicBezTo>
                    <a:pt x="98484" y="81420"/>
                    <a:pt x="101788" y="68898"/>
                    <a:pt x="109057" y="58722"/>
                  </a:cubicBezTo>
                  <a:cubicBezTo>
                    <a:pt x="117756" y="46543"/>
                    <a:pt x="155793" y="13717"/>
                    <a:pt x="167780" y="8389"/>
                  </a:cubicBezTo>
                  <a:cubicBezTo>
                    <a:pt x="180810" y="2598"/>
                    <a:pt x="195743" y="2796"/>
                    <a:pt x="209725" y="0"/>
                  </a:cubicBezTo>
                  <a:cubicBezTo>
                    <a:pt x="251670" y="2796"/>
                    <a:pt x="293987" y="2153"/>
                    <a:pt x="335560" y="8389"/>
                  </a:cubicBezTo>
                  <a:cubicBezTo>
                    <a:pt x="350452" y="10623"/>
                    <a:pt x="363405" y="19880"/>
                    <a:pt x="377505" y="25167"/>
                  </a:cubicBezTo>
                  <a:cubicBezTo>
                    <a:pt x="426882" y="43683"/>
                    <a:pt x="377302" y="20872"/>
                    <a:pt x="436228" y="50333"/>
                  </a:cubicBezTo>
                  <a:cubicBezTo>
                    <a:pt x="527516" y="141621"/>
                    <a:pt x="393552" y="16289"/>
                    <a:pt x="494950" y="83889"/>
                  </a:cubicBezTo>
                  <a:cubicBezTo>
                    <a:pt x="503339" y="89482"/>
                    <a:pt x="503178" y="103712"/>
                    <a:pt x="511728" y="109056"/>
                  </a:cubicBezTo>
                  <a:cubicBezTo>
                    <a:pt x="526725" y="118429"/>
                    <a:pt x="546244" y="117925"/>
                    <a:pt x="562062" y="125834"/>
                  </a:cubicBezTo>
                  <a:cubicBezTo>
                    <a:pt x="584433" y="137019"/>
                    <a:pt x="605446" y="151481"/>
                    <a:pt x="629174" y="159390"/>
                  </a:cubicBezTo>
                  <a:cubicBezTo>
                    <a:pt x="637563" y="162186"/>
                    <a:pt x="646213" y="164296"/>
                    <a:pt x="654341" y="167779"/>
                  </a:cubicBezTo>
                  <a:cubicBezTo>
                    <a:pt x="665835" y="172705"/>
                    <a:pt x="676286" y="179913"/>
                    <a:pt x="687897" y="184557"/>
                  </a:cubicBezTo>
                  <a:cubicBezTo>
                    <a:pt x="704318" y="191125"/>
                    <a:pt x="723516" y="191525"/>
                    <a:pt x="738231" y="201335"/>
                  </a:cubicBezTo>
                  <a:cubicBezTo>
                    <a:pt x="772991" y="224508"/>
                    <a:pt x="753617" y="215668"/>
                    <a:pt x="796954" y="226502"/>
                  </a:cubicBezTo>
                  <a:cubicBezTo>
                    <a:pt x="847288" y="223706"/>
                    <a:pt x="897877" y="223891"/>
                    <a:pt x="947956" y="218113"/>
                  </a:cubicBezTo>
                  <a:cubicBezTo>
                    <a:pt x="1046518" y="206740"/>
                    <a:pt x="982230" y="201191"/>
                    <a:pt x="1065402" y="184557"/>
                  </a:cubicBezTo>
                  <a:cubicBezTo>
                    <a:pt x="1110089" y="175620"/>
                    <a:pt x="1093088" y="176168"/>
                    <a:pt x="1115736" y="176168"/>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3" name="Freeform 72"/>
            <p:cNvSpPr/>
            <p:nvPr/>
          </p:nvSpPr>
          <p:spPr>
            <a:xfrm>
              <a:off x="3816991" y="419450"/>
              <a:ext cx="922789" cy="176168"/>
            </a:xfrm>
            <a:custGeom>
              <a:avLst/>
              <a:gdLst>
                <a:gd name="connsiteX0" fmla="*/ 0 w 922789"/>
                <a:gd name="connsiteY0" fmla="*/ 176168 h 176168"/>
                <a:gd name="connsiteX1" fmla="*/ 92279 w 922789"/>
                <a:gd name="connsiteY1" fmla="*/ 159390 h 176168"/>
                <a:gd name="connsiteX2" fmla="*/ 142613 w 922789"/>
                <a:gd name="connsiteY2" fmla="*/ 125834 h 176168"/>
                <a:gd name="connsiteX3" fmla="*/ 201336 w 922789"/>
                <a:gd name="connsiteY3" fmla="*/ 100667 h 176168"/>
                <a:gd name="connsiteX4" fmla="*/ 251670 w 922789"/>
                <a:gd name="connsiteY4" fmla="*/ 67111 h 176168"/>
                <a:gd name="connsiteX5" fmla="*/ 302003 w 922789"/>
                <a:gd name="connsiteY5" fmla="*/ 33556 h 176168"/>
                <a:gd name="connsiteX6" fmla="*/ 327170 w 922789"/>
                <a:gd name="connsiteY6" fmla="*/ 16778 h 176168"/>
                <a:gd name="connsiteX7" fmla="*/ 377504 w 922789"/>
                <a:gd name="connsiteY7" fmla="*/ 0 h 176168"/>
                <a:gd name="connsiteX8" fmla="*/ 461394 w 922789"/>
                <a:gd name="connsiteY8" fmla="*/ 16778 h 176168"/>
                <a:gd name="connsiteX9" fmla="*/ 486561 w 922789"/>
                <a:gd name="connsiteY9" fmla="*/ 33556 h 176168"/>
                <a:gd name="connsiteX10" fmla="*/ 520117 w 922789"/>
                <a:gd name="connsiteY10" fmla="*/ 75500 h 176168"/>
                <a:gd name="connsiteX11" fmla="*/ 553673 w 922789"/>
                <a:gd name="connsiteY11" fmla="*/ 117445 h 176168"/>
                <a:gd name="connsiteX12" fmla="*/ 604007 w 922789"/>
                <a:gd name="connsiteY12" fmla="*/ 134223 h 176168"/>
                <a:gd name="connsiteX13" fmla="*/ 922789 w 922789"/>
                <a:gd name="connsiteY13" fmla="*/ 125834 h 1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2789" h="176168">
                  <a:moveTo>
                    <a:pt x="0" y="176168"/>
                  </a:moveTo>
                  <a:cubicBezTo>
                    <a:pt x="14626" y="174340"/>
                    <a:pt x="69752" y="171905"/>
                    <a:pt x="92279" y="159390"/>
                  </a:cubicBezTo>
                  <a:cubicBezTo>
                    <a:pt x="109906" y="149597"/>
                    <a:pt x="123483" y="132211"/>
                    <a:pt x="142613" y="125834"/>
                  </a:cubicBezTo>
                  <a:cubicBezTo>
                    <a:pt x="168649" y="117155"/>
                    <a:pt x="175420" y="116216"/>
                    <a:pt x="201336" y="100667"/>
                  </a:cubicBezTo>
                  <a:cubicBezTo>
                    <a:pt x="218627" y="90292"/>
                    <a:pt x="234892" y="78296"/>
                    <a:pt x="251670" y="67111"/>
                  </a:cubicBezTo>
                  <a:lnTo>
                    <a:pt x="302003" y="33556"/>
                  </a:lnTo>
                  <a:cubicBezTo>
                    <a:pt x="310392" y="27963"/>
                    <a:pt x="317605" y="19966"/>
                    <a:pt x="327170" y="16778"/>
                  </a:cubicBezTo>
                  <a:lnTo>
                    <a:pt x="377504" y="0"/>
                  </a:lnTo>
                  <a:cubicBezTo>
                    <a:pt x="399145" y="3092"/>
                    <a:pt x="437967" y="5065"/>
                    <a:pt x="461394" y="16778"/>
                  </a:cubicBezTo>
                  <a:cubicBezTo>
                    <a:pt x="470412" y="21287"/>
                    <a:pt x="478172" y="27963"/>
                    <a:pt x="486561" y="33556"/>
                  </a:cubicBezTo>
                  <a:cubicBezTo>
                    <a:pt x="507647" y="96812"/>
                    <a:pt x="476750" y="21292"/>
                    <a:pt x="520117" y="75500"/>
                  </a:cubicBezTo>
                  <a:cubicBezTo>
                    <a:pt x="548976" y="111573"/>
                    <a:pt x="501444" y="94232"/>
                    <a:pt x="553673" y="117445"/>
                  </a:cubicBezTo>
                  <a:cubicBezTo>
                    <a:pt x="569834" y="124628"/>
                    <a:pt x="604007" y="134223"/>
                    <a:pt x="604007" y="134223"/>
                  </a:cubicBezTo>
                  <a:cubicBezTo>
                    <a:pt x="900413" y="125505"/>
                    <a:pt x="794117" y="125834"/>
                    <a:pt x="922789" y="125834"/>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grpSp>
        <p:nvGrpSpPr>
          <p:cNvPr id="74" name="Group 73"/>
          <p:cNvGrpSpPr/>
          <p:nvPr/>
        </p:nvGrpSpPr>
        <p:grpSpPr>
          <a:xfrm rot="11069574">
            <a:off x="5024316" y="1862230"/>
            <a:ext cx="1434517" cy="293614"/>
            <a:chOff x="2726422" y="411061"/>
            <a:chExt cx="2013358" cy="293614"/>
          </a:xfrm>
        </p:grpSpPr>
        <p:sp>
          <p:nvSpPr>
            <p:cNvPr id="75" name="Freeform 74"/>
            <p:cNvSpPr/>
            <p:nvPr/>
          </p:nvSpPr>
          <p:spPr>
            <a:xfrm>
              <a:off x="2726422" y="411061"/>
              <a:ext cx="1115736" cy="293614"/>
            </a:xfrm>
            <a:custGeom>
              <a:avLst/>
              <a:gdLst>
                <a:gd name="connsiteX0" fmla="*/ 0 w 1115736"/>
                <a:gd name="connsiteY0" fmla="*/ 293614 h 293614"/>
                <a:gd name="connsiteX1" fmla="*/ 41945 w 1115736"/>
                <a:gd name="connsiteY1" fmla="*/ 184557 h 293614"/>
                <a:gd name="connsiteX2" fmla="*/ 75501 w 1115736"/>
                <a:gd name="connsiteY2" fmla="*/ 117445 h 293614"/>
                <a:gd name="connsiteX3" fmla="*/ 92279 w 1115736"/>
                <a:gd name="connsiteY3" fmla="*/ 92278 h 293614"/>
                <a:gd name="connsiteX4" fmla="*/ 109057 w 1115736"/>
                <a:gd name="connsiteY4" fmla="*/ 58722 h 293614"/>
                <a:gd name="connsiteX5" fmla="*/ 167780 w 1115736"/>
                <a:gd name="connsiteY5" fmla="*/ 8389 h 293614"/>
                <a:gd name="connsiteX6" fmla="*/ 209725 w 1115736"/>
                <a:gd name="connsiteY6" fmla="*/ 0 h 293614"/>
                <a:gd name="connsiteX7" fmla="*/ 335560 w 1115736"/>
                <a:gd name="connsiteY7" fmla="*/ 8389 h 293614"/>
                <a:gd name="connsiteX8" fmla="*/ 377505 w 1115736"/>
                <a:gd name="connsiteY8" fmla="*/ 25167 h 293614"/>
                <a:gd name="connsiteX9" fmla="*/ 436228 w 1115736"/>
                <a:gd name="connsiteY9" fmla="*/ 50333 h 293614"/>
                <a:gd name="connsiteX10" fmla="*/ 494950 w 1115736"/>
                <a:gd name="connsiteY10" fmla="*/ 83889 h 293614"/>
                <a:gd name="connsiteX11" fmla="*/ 511728 w 1115736"/>
                <a:gd name="connsiteY11" fmla="*/ 109056 h 293614"/>
                <a:gd name="connsiteX12" fmla="*/ 562062 w 1115736"/>
                <a:gd name="connsiteY12" fmla="*/ 125834 h 293614"/>
                <a:gd name="connsiteX13" fmla="*/ 629174 w 1115736"/>
                <a:gd name="connsiteY13" fmla="*/ 159390 h 293614"/>
                <a:gd name="connsiteX14" fmla="*/ 654341 w 1115736"/>
                <a:gd name="connsiteY14" fmla="*/ 167779 h 293614"/>
                <a:gd name="connsiteX15" fmla="*/ 687897 w 1115736"/>
                <a:gd name="connsiteY15" fmla="*/ 184557 h 293614"/>
                <a:gd name="connsiteX16" fmla="*/ 738231 w 1115736"/>
                <a:gd name="connsiteY16" fmla="*/ 201335 h 293614"/>
                <a:gd name="connsiteX17" fmla="*/ 796954 w 1115736"/>
                <a:gd name="connsiteY17" fmla="*/ 226502 h 293614"/>
                <a:gd name="connsiteX18" fmla="*/ 947956 w 1115736"/>
                <a:gd name="connsiteY18" fmla="*/ 218113 h 293614"/>
                <a:gd name="connsiteX19" fmla="*/ 1065402 w 1115736"/>
                <a:gd name="connsiteY19" fmla="*/ 184557 h 293614"/>
                <a:gd name="connsiteX20" fmla="*/ 1115736 w 1115736"/>
                <a:gd name="connsiteY20" fmla="*/ 176168 h 2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5736" h="293614">
                  <a:moveTo>
                    <a:pt x="0" y="293614"/>
                  </a:moveTo>
                  <a:cubicBezTo>
                    <a:pt x="13982" y="257262"/>
                    <a:pt x="24527" y="219394"/>
                    <a:pt x="41945" y="184557"/>
                  </a:cubicBezTo>
                  <a:lnTo>
                    <a:pt x="75501" y="117445"/>
                  </a:lnTo>
                  <a:cubicBezTo>
                    <a:pt x="80010" y="108427"/>
                    <a:pt x="87277" y="101032"/>
                    <a:pt x="92279" y="92278"/>
                  </a:cubicBezTo>
                  <a:cubicBezTo>
                    <a:pt x="98484" y="81420"/>
                    <a:pt x="101788" y="68898"/>
                    <a:pt x="109057" y="58722"/>
                  </a:cubicBezTo>
                  <a:cubicBezTo>
                    <a:pt x="117756" y="46543"/>
                    <a:pt x="155793" y="13717"/>
                    <a:pt x="167780" y="8389"/>
                  </a:cubicBezTo>
                  <a:cubicBezTo>
                    <a:pt x="180810" y="2598"/>
                    <a:pt x="195743" y="2796"/>
                    <a:pt x="209725" y="0"/>
                  </a:cubicBezTo>
                  <a:cubicBezTo>
                    <a:pt x="251670" y="2796"/>
                    <a:pt x="293987" y="2153"/>
                    <a:pt x="335560" y="8389"/>
                  </a:cubicBezTo>
                  <a:cubicBezTo>
                    <a:pt x="350452" y="10623"/>
                    <a:pt x="363405" y="19880"/>
                    <a:pt x="377505" y="25167"/>
                  </a:cubicBezTo>
                  <a:cubicBezTo>
                    <a:pt x="426882" y="43683"/>
                    <a:pt x="377302" y="20872"/>
                    <a:pt x="436228" y="50333"/>
                  </a:cubicBezTo>
                  <a:cubicBezTo>
                    <a:pt x="527516" y="141621"/>
                    <a:pt x="393552" y="16289"/>
                    <a:pt x="494950" y="83889"/>
                  </a:cubicBezTo>
                  <a:cubicBezTo>
                    <a:pt x="503339" y="89482"/>
                    <a:pt x="503178" y="103712"/>
                    <a:pt x="511728" y="109056"/>
                  </a:cubicBezTo>
                  <a:cubicBezTo>
                    <a:pt x="526725" y="118429"/>
                    <a:pt x="546244" y="117925"/>
                    <a:pt x="562062" y="125834"/>
                  </a:cubicBezTo>
                  <a:cubicBezTo>
                    <a:pt x="584433" y="137019"/>
                    <a:pt x="605446" y="151481"/>
                    <a:pt x="629174" y="159390"/>
                  </a:cubicBezTo>
                  <a:cubicBezTo>
                    <a:pt x="637563" y="162186"/>
                    <a:pt x="646213" y="164296"/>
                    <a:pt x="654341" y="167779"/>
                  </a:cubicBezTo>
                  <a:cubicBezTo>
                    <a:pt x="665835" y="172705"/>
                    <a:pt x="676286" y="179913"/>
                    <a:pt x="687897" y="184557"/>
                  </a:cubicBezTo>
                  <a:cubicBezTo>
                    <a:pt x="704318" y="191125"/>
                    <a:pt x="723516" y="191525"/>
                    <a:pt x="738231" y="201335"/>
                  </a:cubicBezTo>
                  <a:cubicBezTo>
                    <a:pt x="772991" y="224508"/>
                    <a:pt x="753617" y="215668"/>
                    <a:pt x="796954" y="226502"/>
                  </a:cubicBezTo>
                  <a:cubicBezTo>
                    <a:pt x="847288" y="223706"/>
                    <a:pt x="897877" y="223891"/>
                    <a:pt x="947956" y="218113"/>
                  </a:cubicBezTo>
                  <a:cubicBezTo>
                    <a:pt x="1046518" y="206740"/>
                    <a:pt x="982230" y="201191"/>
                    <a:pt x="1065402" y="184557"/>
                  </a:cubicBezTo>
                  <a:cubicBezTo>
                    <a:pt x="1110089" y="175620"/>
                    <a:pt x="1093088" y="176168"/>
                    <a:pt x="1115736" y="176168"/>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6" name="Freeform 75"/>
            <p:cNvSpPr/>
            <p:nvPr/>
          </p:nvSpPr>
          <p:spPr>
            <a:xfrm>
              <a:off x="3816991" y="419450"/>
              <a:ext cx="922789" cy="176168"/>
            </a:xfrm>
            <a:custGeom>
              <a:avLst/>
              <a:gdLst>
                <a:gd name="connsiteX0" fmla="*/ 0 w 922789"/>
                <a:gd name="connsiteY0" fmla="*/ 176168 h 176168"/>
                <a:gd name="connsiteX1" fmla="*/ 92279 w 922789"/>
                <a:gd name="connsiteY1" fmla="*/ 159390 h 176168"/>
                <a:gd name="connsiteX2" fmla="*/ 142613 w 922789"/>
                <a:gd name="connsiteY2" fmla="*/ 125834 h 176168"/>
                <a:gd name="connsiteX3" fmla="*/ 201336 w 922789"/>
                <a:gd name="connsiteY3" fmla="*/ 100667 h 176168"/>
                <a:gd name="connsiteX4" fmla="*/ 251670 w 922789"/>
                <a:gd name="connsiteY4" fmla="*/ 67111 h 176168"/>
                <a:gd name="connsiteX5" fmla="*/ 302003 w 922789"/>
                <a:gd name="connsiteY5" fmla="*/ 33556 h 176168"/>
                <a:gd name="connsiteX6" fmla="*/ 327170 w 922789"/>
                <a:gd name="connsiteY6" fmla="*/ 16778 h 176168"/>
                <a:gd name="connsiteX7" fmla="*/ 377504 w 922789"/>
                <a:gd name="connsiteY7" fmla="*/ 0 h 176168"/>
                <a:gd name="connsiteX8" fmla="*/ 461394 w 922789"/>
                <a:gd name="connsiteY8" fmla="*/ 16778 h 176168"/>
                <a:gd name="connsiteX9" fmla="*/ 486561 w 922789"/>
                <a:gd name="connsiteY9" fmla="*/ 33556 h 176168"/>
                <a:gd name="connsiteX10" fmla="*/ 520117 w 922789"/>
                <a:gd name="connsiteY10" fmla="*/ 75500 h 176168"/>
                <a:gd name="connsiteX11" fmla="*/ 553673 w 922789"/>
                <a:gd name="connsiteY11" fmla="*/ 117445 h 176168"/>
                <a:gd name="connsiteX12" fmla="*/ 604007 w 922789"/>
                <a:gd name="connsiteY12" fmla="*/ 134223 h 176168"/>
                <a:gd name="connsiteX13" fmla="*/ 922789 w 922789"/>
                <a:gd name="connsiteY13" fmla="*/ 125834 h 1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2789" h="176168">
                  <a:moveTo>
                    <a:pt x="0" y="176168"/>
                  </a:moveTo>
                  <a:cubicBezTo>
                    <a:pt x="14626" y="174340"/>
                    <a:pt x="69752" y="171905"/>
                    <a:pt x="92279" y="159390"/>
                  </a:cubicBezTo>
                  <a:cubicBezTo>
                    <a:pt x="109906" y="149597"/>
                    <a:pt x="123483" y="132211"/>
                    <a:pt x="142613" y="125834"/>
                  </a:cubicBezTo>
                  <a:cubicBezTo>
                    <a:pt x="168649" y="117155"/>
                    <a:pt x="175420" y="116216"/>
                    <a:pt x="201336" y="100667"/>
                  </a:cubicBezTo>
                  <a:cubicBezTo>
                    <a:pt x="218627" y="90292"/>
                    <a:pt x="234892" y="78296"/>
                    <a:pt x="251670" y="67111"/>
                  </a:cubicBezTo>
                  <a:lnTo>
                    <a:pt x="302003" y="33556"/>
                  </a:lnTo>
                  <a:cubicBezTo>
                    <a:pt x="310392" y="27963"/>
                    <a:pt x="317605" y="19966"/>
                    <a:pt x="327170" y="16778"/>
                  </a:cubicBezTo>
                  <a:lnTo>
                    <a:pt x="377504" y="0"/>
                  </a:lnTo>
                  <a:cubicBezTo>
                    <a:pt x="399145" y="3092"/>
                    <a:pt x="437967" y="5065"/>
                    <a:pt x="461394" y="16778"/>
                  </a:cubicBezTo>
                  <a:cubicBezTo>
                    <a:pt x="470412" y="21287"/>
                    <a:pt x="478172" y="27963"/>
                    <a:pt x="486561" y="33556"/>
                  </a:cubicBezTo>
                  <a:cubicBezTo>
                    <a:pt x="507647" y="96812"/>
                    <a:pt x="476750" y="21292"/>
                    <a:pt x="520117" y="75500"/>
                  </a:cubicBezTo>
                  <a:cubicBezTo>
                    <a:pt x="548976" y="111573"/>
                    <a:pt x="501444" y="94232"/>
                    <a:pt x="553673" y="117445"/>
                  </a:cubicBezTo>
                  <a:cubicBezTo>
                    <a:pt x="569834" y="124628"/>
                    <a:pt x="604007" y="134223"/>
                    <a:pt x="604007" y="134223"/>
                  </a:cubicBezTo>
                  <a:cubicBezTo>
                    <a:pt x="900413" y="125505"/>
                    <a:pt x="794117" y="125834"/>
                    <a:pt x="922789" y="125834"/>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grpSp>
        <p:nvGrpSpPr>
          <p:cNvPr id="77" name="Group 76"/>
          <p:cNvGrpSpPr/>
          <p:nvPr/>
        </p:nvGrpSpPr>
        <p:grpSpPr>
          <a:xfrm rot="11069574">
            <a:off x="5100212" y="2222655"/>
            <a:ext cx="1471867" cy="293614"/>
            <a:chOff x="2726422" y="411061"/>
            <a:chExt cx="2013358" cy="293614"/>
          </a:xfrm>
        </p:grpSpPr>
        <p:sp>
          <p:nvSpPr>
            <p:cNvPr id="78" name="Freeform 77"/>
            <p:cNvSpPr/>
            <p:nvPr/>
          </p:nvSpPr>
          <p:spPr>
            <a:xfrm>
              <a:off x="2726422" y="411061"/>
              <a:ext cx="1115736" cy="293614"/>
            </a:xfrm>
            <a:custGeom>
              <a:avLst/>
              <a:gdLst>
                <a:gd name="connsiteX0" fmla="*/ 0 w 1115736"/>
                <a:gd name="connsiteY0" fmla="*/ 293614 h 293614"/>
                <a:gd name="connsiteX1" fmla="*/ 41945 w 1115736"/>
                <a:gd name="connsiteY1" fmla="*/ 184557 h 293614"/>
                <a:gd name="connsiteX2" fmla="*/ 75501 w 1115736"/>
                <a:gd name="connsiteY2" fmla="*/ 117445 h 293614"/>
                <a:gd name="connsiteX3" fmla="*/ 92279 w 1115736"/>
                <a:gd name="connsiteY3" fmla="*/ 92278 h 293614"/>
                <a:gd name="connsiteX4" fmla="*/ 109057 w 1115736"/>
                <a:gd name="connsiteY4" fmla="*/ 58722 h 293614"/>
                <a:gd name="connsiteX5" fmla="*/ 167780 w 1115736"/>
                <a:gd name="connsiteY5" fmla="*/ 8389 h 293614"/>
                <a:gd name="connsiteX6" fmla="*/ 209725 w 1115736"/>
                <a:gd name="connsiteY6" fmla="*/ 0 h 293614"/>
                <a:gd name="connsiteX7" fmla="*/ 335560 w 1115736"/>
                <a:gd name="connsiteY7" fmla="*/ 8389 h 293614"/>
                <a:gd name="connsiteX8" fmla="*/ 377505 w 1115736"/>
                <a:gd name="connsiteY8" fmla="*/ 25167 h 293614"/>
                <a:gd name="connsiteX9" fmla="*/ 436228 w 1115736"/>
                <a:gd name="connsiteY9" fmla="*/ 50333 h 293614"/>
                <a:gd name="connsiteX10" fmla="*/ 494950 w 1115736"/>
                <a:gd name="connsiteY10" fmla="*/ 83889 h 293614"/>
                <a:gd name="connsiteX11" fmla="*/ 511728 w 1115736"/>
                <a:gd name="connsiteY11" fmla="*/ 109056 h 293614"/>
                <a:gd name="connsiteX12" fmla="*/ 562062 w 1115736"/>
                <a:gd name="connsiteY12" fmla="*/ 125834 h 293614"/>
                <a:gd name="connsiteX13" fmla="*/ 629174 w 1115736"/>
                <a:gd name="connsiteY13" fmla="*/ 159390 h 293614"/>
                <a:gd name="connsiteX14" fmla="*/ 654341 w 1115736"/>
                <a:gd name="connsiteY14" fmla="*/ 167779 h 293614"/>
                <a:gd name="connsiteX15" fmla="*/ 687897 w 1115736"/>
                <a:gd name="connsiteY15" fmla="*/ 184557 h 293614"/>
                <a:gd name="connsiteX16" fmla="*/ 738231 w 1115736"/>
                <a:gd name="connsiteY16" fmla="*/ 201335 h 293614"/>
                <a:gd name="connsiteX17" fmla="*/ 796954 w 1115736"/>
                <a:gd name="connsiteY17" fmla="*/ 226502 h 293614"/>
                <a:gd name="connsiteX18" fmla="*/ 947956 w 1115736"/>
                <a:gd name="connsiteY18" fmla="*/ 218113 h 293614"/>
                <a:gd name="connsiteX19" fmla="*/ 1065402 w 1115736"/>
                <a:gd name="connsiteY19" fmla="*/ 184557 h 293614"/>
                <a:gd name="connsiteX20" fmla="*/ 1115736 w 1115736"/>
                <a:gd name="connsiteY20" fmla="*/ 176168 h 2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5736" h="293614">
                  <a:moveTo>
                    <a:pt x="0" y="293614"/>
                  </a:moveTo>
                  <a:cubicBezTo>
                    <a:pt x="13982" y="257262"/>
                    <a:pt x="24527" y="219394"/>
                    <a:pt x="41945" y="184557"/>
                  </a:cubicBezTo>
                  <a:lnTo>
                    <a:pt x="75501" y="117445"/>
                  </a:lnTo>
                  <a:cubicBezTo>
                    <a:pt x="80010" y="108427"/>
                    <a:pt x="87277" y="101032"/>
                    <a:pt x="92279" y="92278"/>
                  </a:cubicBezTo>
                  <a:cubicBezTo>
                    <a:pt x="98484" y="81420"/>
                    <a:pt x="101788" y="68898"/>
                    <a:pt x="109057" y="58722"/>
                  </a:cubicBezTo>
                  <a:cubicBezTo>
                    <a:pt x="117756" y="46543"/>
                    <a:pt x="155793" y="13717"/>
                    <a:pt x="167780" y="8389"/>
                  </a:cubicBezTo>
                  <a:cubicBezTo>
                    <a:pt x="180810" y="2598"/>
                    <a:pt x="195743" y="2796"/>
                    <a:pt x="209725" y="0"/>
                  </a:cubicBezTo>
                  <a:cubicBezTo>
                    <a:pt x="251670" y="2796"/>
                    <a:pt x="293987" y="2153"/>
                    <a:pt x="335560" y="8389"/>
                  </a:cubicBezTo>
                  <a:cubicBezTo>
                    <a:pt x="350452" y="10623"/>
                    <a:pt x="363405" y="19880"/>
                    <a:pt x="377505" y="25167"/>
                  </a:cubicBezTo>
                  <a:cubicBezTo>
                    <a:pt x="426882" y="43683"/>
                    <a:pt x="377302" y="20872"/>
                    <a:pt x="436228" y="50333"/>
                  </a:cubicBezTo>
                  <a:cubicBezTo>
                    <a:pt x="527516" y="141621"/>
                    <a:pt x="393552" y="16289"/>
                    <a:pt x="494950" y="83889"/>
                  </a:cubicBezTo>
                  <a:cubicBezTo>
                    <a:pt x="503339" y="89482"/>
                    <a:pt x="503178" y="103712"/>
                    <a:pt x="511728" y="109056"/>
                  </a:cubicBezTo>
                  <a:cubicBezTo>
                    <a:pt x="526725" y="118429"/>
                    <a:pt x="546244" y="117925"/>
                    <a:pt x="562062" y="125834"/>
                  </a:cubicBezTo>
                  <a:cubicBezTo>
                    <a:pt x="584433" y="137019"/>
                    <a:pt x="605446" y="151481"/>
                    <a:pt x="629174" y="159390"/>
                  </a:cubicBezTo>
                  <a:cubicBezTo>
                    <a:pt x="637563" y="162186"/>
                    <a:pt x="646213" y="164296"/>
                    <a:pt x="654341" y="167779"/>
                  </a:cubicBezTo>
                  <a:cubicBezTo>
                    <a:pt x="665835" y="172705"/>
                    <a:pt x="676286" y="179913"/>
                    <a:pt x="687897" y="184557"/>
                  </a:cubicBezTo>
                  <a:cubicBezTo>
                    <a:pt x="704318" y="191125"/>
                    <a:pt x="723516" y="191525"/>
                    <a:pt x="738231" y="201335"/>
                  </a:cubicBezTo>
                  <a:cubicBezTo>
                    <a:pt x="772991" y="224508"/>
                    <a:pt x="753617" y="215668"/>
                    <a:pt x="796954" y="226502"/>
                  </a:cubicBezTo>
                  <a:cubicBezTo>
                    <a:pt x="847288" y="223706"/>
                    <a:pt x="897877" y="223891"/>
                    <a:pt x="947956" y="218113"/>
                  </a:cubicBezTo>
                  <a:cubicBezTo>
                    <a:pt x="1046518" y="206740"/>
                    <a:pt x="982230" y="201191"/>
                    <a:pt x="1065402" y="184557"/>
                  </a:cubicBezTo>
                  <a:cubicBezTo>
                    <a:pt x="1110089" y="175620"/>
                    <a:pt x="1093088" y="176168"/>
                    <a:pt x="1115736" y="176168"/>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9" name="Freeform 78"/>
            <p:cNvSpPr/>
            <p:nvPr/>
          </p:nvSpPr>
          <p:spPr>
            <a:xfrm>
              <a:off x="3816991" y="419450"/>
              <a:ext cx="922789" cy="176168"/>
            </a:xfrm>
            <a:custGeom>
              <a:avLst/>
              <a:gdLst>
                <a:gd name="connsiteX0" fmla="*/ 0 w 922789"/>
                <a:gd name="connsiteY0" fmla="*/ 176168 h 176168"/>
                <a:gd name="connsiteX1" fmla="*/ 92279 w 922789"/>
                <a:gd name="connsiteY1" fmla="*/ 159390 h 176168"/>
                <a:gd name="connsiteX2" fmla="*/ 142613 w 922789"/>
                <a:gd name="connsiteY2" fmla="*/ 125834 h 176168"/>
                <a:gd name="connsiteX3" fmla="*/ 201336 w 922789"/>
                <a:gd name="connsiteY3" fmla="*/ 100667 h 176168"/>
                <a:gd name="connsiteX4" fmla="*/ 251670 w 922789"/>
                <a:gd name="connsiteY4" fmla="*/ 67111 h 176168"/>
                <a:gd name="connsiteX5" fmla="*/ 302003 w 922789"/>
                <a:gd name="connsiteY5" fmla="*/ 33556 h 176168"/>
                <a:gd name="connsiteX6" fmla="*/ 327170 w 922789"/>
                <a:gd name="connsiteY6" fmla="*/ 16778 h 176168"/>
                <a:gd name="connsiteX7" fmla="*/ 377504 w 922789"/>
                <a:gd name="connsiteY7" fmla="*/ 0 h 176168"/>
                <a:gd name="connsiteX8" fmla="*/ 461394 w 922789"/>
                <a:gd name="connsiteY8" fmla="*/ 16778 h 176168"/>
                <a:gd name="connsiteX9" fmla="*/ 486561 w 922789"/>
                <a:gd name="connsiteY9" fmla="*/ 33556 h 176168"/>
                <a:gd name="connsiteX10" fmla="*/ 520117 w 922789"/>
                <a:gd name="connsiteY10" fmla="*/ 75500 h 176168"/>
                <a:gd name="connsiteX11" fmla="*/ 553673 w 922789"/>
                <a:gd name="connsiteY11" fmla="*/ 117445 h 176168"/>
                <a:gd name="connsiteX12" fmla="*/ 604007 w 922789"/>
                <a:gd name="connsiteY12" fmla="*/ 134223 h 176168"/>
                <a:gd name="connsiteX13" fmla="*/ 922789 w 922789"/>
                <a:gd name="connsiteY13" fmla="*/ 125834 h 1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2789" h="176168">
                  <a:moveTo>
                    <a:pt x="0" y="176168"/>
                  </a:moveTo>
                  <a:cubicBezTo>
                    <a:pt x="14626" y="174340"/>
                    <a:pt x="69752" y="171905"/>
                    <a:pt x="92279" y="159390"/>
                  </a:cubicBezTo>
                  <a:cubicBezTo>
                    <a:pt x="109906" y="149597"/>
                    <a:pt x="123483" y="132211"/>
                    <a:pt x="142613" y="125834"/>
                  </a:cubicBezTo>
                  <a:cubicBezTo>
                    <a:pt x="168649" y="117155"/>
                    <a:pt x="175420" y="116216"/>
                    <a:pt x="201336" y="100667"/>
                  </a:cubicBezTo>
                  <a:cubicBezTo>
                    <a:pt x="218627" y="90292"/>
                    <a:pt x="234892" y="78296"/>
                    <a:pt x="251670" y="67111"/>
                  </a:cubicBezTo>
                  <a:lnTo>
                    <a:pt x="302003" y="33556"/>
                  </a:lnTo>
                  <a:cubicBezTo>
                    <a:pt x="310392" y="27963"/>
                    <a:pt x="317605" y="19966"/>
                    <a:pt x="327170" y="16778"/>
                  </a:cubicBezTo>
                  <a:lnTo>
                    <a:pt x="377504" y="0"/>
                  </a:lnTo>
                  <a:cubicBezTo>
                    <a:pt x="399145" y="3092"/>
                    <a:pt x="437967" y="5065"/>
                    <a:pt x="461394" y="16778"/>
                  </a:cubicBezTo>
                  <a:cubicBezTo>
                    <a:pt x="470412" y="21287"/>
                    <a:pt x="478172" y="27963"/>
                    <a:pt x="486561" y="33556"/>
                  </a:cubicBezTo>
                  <a:cubicBezTo>
                    <a:pt x="507647" y="96812"/>
                    <a:pt x="476750" y="21292"/>
                    <a:pt x="520117" y="75500"/>
                  </a:cubicBezTo>
                  <a:cubicBezTo>
                    <a:pt x="548976" y="111573"/>
                    <a:pt x="501444" y="94232"/>
                    <a:pt x="553673" y="117445"/>
                  </a:cubicBezTo>
                  <a:cubicBezTo>
                    <a:pt x="569834" y="124628"/>
                    <a:pt x="604007" y="134223"/>
                    <a:pt x="604007" y="134223"/>
                  </a:cubicBezTo>
                  <a:cubicBezTo>
                    <a:pt x="900413" y="125505"/>
                    <a:pt x="794117" y="125834"/>
                    <a:pt x="922789" y="125834"/>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527873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Basic Genetics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1308301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228850" y="1200150"/>
            <a:ext cx="4686300" cy="4400550"/>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Oval 55"/>
          <p:cNvSpPr/>
          <p:nvPr/>
        </p:nvSpPr>
        <p:spPr>
          <a:xfrm>
            <a:off x="4877075" y="2222142"/>
            <a:ext cx="2008415" cy="1874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5" name="Oval 54"/>
          <p:cNvSpPr/>
          <p:nvPr/>
        </p:nvSpPr>
        <p:spPr>
          <a:xfrm>
            <a:off x="2285623" y="2106327"/>
            <a:ext cx="2008415" cy="1874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7" name="Rectangle 126"/>
          <p:cNvSpPr/>
          <p:nvPr/>
        </p:nvSpPr>
        <p:spPr>
          <a:xfrm>
            <a:off x="272435" y="4408084"/>
            <a:ext cx="2203554" cy="142121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TextBox 62"/>
          <p:cNvSpPr txBox="1"/>
          <p:nvPr/>
        </p:nvSpPr>
        <p:spPr>
          <a:xfrm>
            <a:off x="139754" y="27198"/>
            <a:ext cx="2347835" cy="2169825"/>
          </a:xfrm>
          <a:prstGeom prst="rect">
            <a:avLst/>
          </a:prstGeom>
          <a:noFill/>
        </p:spPr>
        <p:txBody>
          <a:bodyPr wrap="square" rtlCol="0">
            <a:spAutoFit/>
          </a:bodyPr>
          <a:lstStyle/>
          <a:p>
            <a:pPr marL="342900" indent="-342900">
              <a:buFont typeface="+mj-lt"/>
              <a:buAutoNum type="arabicPeriod"/>
            </a:pPr>
            <a:r>
              <a:rPr lang="en-US" dirty="0" smtClean="0"/>
              <a:t>Two nuclear envelopes form</a:t>
            </a:r>
            <a:br>
              <a:rPr lang="en-US" dirty="0" smtClean="0"/>
            </a:br>
            <a:endParaRPr lang="en-US" dirty="0" smtClean="0"/>
          </a:p>
          <a:p>
            <a:pPr marL="342900" indent="-342900">
              <a:buFont typeface="+mj-lt"/>
              <a:buAutoNum type="arabicPeriod"/>
            </a:pPr>
            <a:r>
              <a:rPr lang="en-US" dirty="0" smtClean="0"/>
              <a:t>Chromosomes unwind into chromatin</a:t>
            </a:r>
          </a:p>
          <a:p>
            <a:endParaRPr lang="en-US" sz="1350" dirty="0"/>
          </a:p>
          <a:p>
            <a:endParaRPr lang="en-US" sz="1350" dirty="0"/>
          </a:p>
        </p:txBody>
      </p:sp>
      <p:pic>
        <p:nvPicPr>
          <p:cNvPr id="48" name="Picture 4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09206" y="3079062"/>
            <a:ext cx="390161" cy="349938"/>
          </a:xfrm>
          <a:prstGeom prst="rect">
            <a:avLst/>
          </a:prstGeom>
        </p:spPr>
      </p:pic>
      <p:pic>
        <p:nvPicPr>
          <p:cNvPr id="57" name="Picture 5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367948">
            <a:off x="6466075" y="3163579"/>
            <a:ext cx="390161" cy="349938"/>
          </a:xfrm>
          <a:prstGeom prst="rect">
            <a:avLst/>
          </a:prstGeom>
        </p:spPr>
      </p:pic>
      <p:sp>
        <p:nvSpPr>
          <p:cNvPr id="124" name="TextBox 123"/>
          <p:cNvSpPr txBox="1"/>
          <p:nvPr/>
        </p:nvSpPr>
        <p:spPr>
          <a:xfrm>
            <a:off x="535095" y="4478302"/>
            <a:ext cx="1943100" cy="507831"/>
          </a:xfrm>
          <a:prstGeom prst="rect">
            <a:avLst/>
          </a:prstGeom>
          <a:noFill/>
        </p:spPr>
        <p:txBody>
          <a:bodyPr wrap="square" rtlCol="0">
            <a:spAutoFit/>
          </a:bodyPr>
          <a:lstStyle/>
          <a:p>
            <a:r>
              <a:rPr lang="en-US" sz="2700" dirty="0"/>
              <a:t>M Phase</a:t>
            </a:r>
          </a:p>
        </p:txBody>
      </p:sp>
      <p:sp>
        <p:nvSpPr>
          <p:cNvPr id="125" name="TextBox 124"/>
          <p:cNvSpPr txBox="1"/>
          <p:nvPr/>
        </p:nvSpPr>
        <p:spPr>
          <a:xfrm>
            <a:off x="1176795" y="5146304"/>
            <a:ext cx="1943100" cy="369332"/>
          </a:xfrm>
          <a:prstGeom prst="rect">
            <a:avLst/>
          </a:prstGeom>
          <a:noFill/>
        </p:spPr>
        <p:txBody>
          <a:bodyPr wrap="square" rtlCol="0">
            <a:spAutoFit/>
          </a:bodyPr>
          <a:lstStyle/>
          <a:p>
            <a:r>
              <a:rPr lang="en-US" dirty="0" smtClean="0"/>
              <a:t>Telophase 1</a:t>
            </a:r>
            <a:endParaRPr lang="en-US" dirty="0"/>
          </a:p>
        </p:txBody>
      </p:sp>
      <p:sp>
        <p:nvSpPr>
          <p:cNvPr id="126" name="TextBox 125"/>
          <p:cNvSpPr txBox="1"/>
          <p:nvPr/>
        </p:nvSpPr>
        <p:spPr>
          <a:xfrm>
            <a:off x="783783" y="4874091"/>
            <a:ext cx="1943100" cy="369332"/>
          </a:xfrm>
          <a:prstGeom prst="rect">
            <a:avLst/>
          </a:prstGeom>
          <a:noFill/>
        </p:spPr>
        <p:txBody>
          <a:bodyPr wrap="square" rtlCol="0">
            <a:spAutoFit/>
          </a:bodyPr>
          <a:lstStyle/>
          <a:p>
            <a:r>
              <a:rPr lang="en-US" dirty="0" smtClean="0"/>
              <a:t>Meiosis I</a:t>
            </a:r>
            <a:endParaRPr lang="en-US" dirty="0"/>
          </a:p>
        </p:txBody>
      </p:sp>
      <p:grpSp>
        <p:nvGrpSpPr>
          <p:cNvPr id="3" name="Group 2"/>
          <p:cNvGrpSpPr/>
          <p:nvPr/>
        </p:nvGrpSpPr>
        <p:grpSpPr>
          <a:xfrm>
            <a:off x="6100285" y="2782844"/>
            <a:ext cx="539078" cy="551285"/>
            <a:chOff x="5044603" y="1521192"/>
            <a:chExt cx="539078" cy="551285"/>
          </a:xfrm>
        </p:grpSpPr>
        <p:grpSp>
          <p:nvGrpSpPr>
            <p:cNvPr id="64" name="Group 63"/>
            <p:cNvGrpSpPr/>
            <p:nvPr/>
          </p:nvGrpSpPr>
          <p:grpSpPr>
            <a:xfrm>
              <a:off x="5311255" y="1521192"/>
              <a:ext cx="272426" cy="521486"/>
              <a:chOff x="2972738" y="3939341"/>
              <a:chExt cx="363234" cy="695314"/>
            </a:xfrm>
          </p:grpSpPr>
          <p:sp>
            <p:nvSpPr>
              <p:cNvPr id="65" name="Isosceles Triangle 64"/>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nvGrpSpPr>
            <p:cNvPr id="83" name="Group 82"/>
            <p:cNvGrpSpPr/>
            <p:nvPr/>
          </p:nvGrpSpPr>
          <p:grpSpPr>
            <a:xfrm>
              <a:off x="5044603" y="1530556"/>
              <a:ext cx="276461" cy="541921"/>
              <a:chOff x="1964802" y="3515057"/>
              <a:chExt cx="368614" cy="722561"/>
            </a:xfrm>
          </p:grpSpPr>
          <p:sp>
            <p:nvSpPr>
              <p:cNvPr id="84" name="Isosceles Triangle 83"/>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86" name="Picture 8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grpSp>
        <p:nvGrpSpPr>
          <p:cNvPr id="7" name="Group 6"/>
          <p:cNvGrpSpPr/>
          <p:nvPr/>
        </p:nvGrpSpPr>
        <p:grpSpPr>
          <a:xfrm>
            <a:off x="6119665" y="3139807"/>
            <a:ext cx="530324" cy="564039"/>
            <a:chOff x="5090029" y="2146593"/>
            <a:chExt cx="530324" cy="564039"/>
          </a:xfrm>
        </p:grpSpPr>
        <p:grpSp>
          <p:nvGrpSpPr>
            <p:cNvPr id="77" name="Group 76"/>
            <p:cNvGrpSpPr/>
            <p:nvPr/>
          </p:nvGrpSpPr>
          <p:grpSpPr>
            <a:xfrm>
              <a:off x="5347927" y="2146593"/>
              <a:ext cx="272426" cy="521486"/>
              <a:chOff x="2972738" y="3939341"/>
              <a:chExt cx="363234" cy="695314"/>
            </a:xfrm>
          </p:grpSpPr>
          <p:sp>
            <p:nvSpPr>
              <p:cNvPr id="78" name="Isosceles Triangle 77"/>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nvGrpSpPr>
            <p:cNvPr id="87" name="Group 86"/>
            <p:cNvGrpSpPr/>
            <p:nvPr/>
          </p:nvGrpSpPr>
          <p:grpSpPr>
            <a:xfrm>
              <a:off x="5090029" y="2168711"/>
              <a:ext cx="276461" cy="541921"/>
              <a:chOff x="1964802" y="3515057"/>
              <a:chExt cx="368614" cy="722561"/>
            </a:xfrm>
          </p:grpSpPr>
          <p:sp>
            <p:nvSpPr>
              <p:cNvPr id="88" name="Isosceles Triangle 87"/>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90" name="Picture 89"/>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grpSp>
        <p:nvGrpSpPr>
          <p:cNvPr id="2" name="Group 1"/>
          <p:cNvGrpSpPr/>
          <p:nvPr/>
        </p:nvGrpSpPr>
        <p:grpSpPr>
          <a:xfrm>
            <a:off x="2786049" y="2363116"/>
            <a:ext cx="536037" cy="539496"/>
            <a:chOff x="4504064" y="1757601"/>
            <a:chExt cx="536037" cy="539496"/>
          </a:xfrm>
        </p:grpSpPr>
        <p:grpSp>
          <p:nvGrpSpPr>
            <p:cNvPr id="60" name="Group 59"/>
            <p:cNvGrpSpPr/>
            <p:nvPr/>
          </p:nvGrpSpPr>
          <p:grpSpPr>
            <a:xfrm>
              <a:off x="4504064" y="1762957"/>
              <a:ext cx="281648" cy="516147"/>
              <a:chOff x="768643" y="2932814"/>
              <a:chExt cx="375531" cy="688196"/>
            </a:xfrm>
          </p:grpSpPr>
          <p:sp>
            <p:nvSpPr>
              <p:cNvPr id="61" name="Isosceles Triangle 60"/>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91" name="Picture 90"/>
            <p:cNvPicPr>
              <a:picLocks noChangeAspect="1"/>
            </p:cNvPicPr>
            <p:nvPr/>
          </p:nvPicPr>
          <p:blipFill>
            <a:blip r:embed="rId4">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4788641" y="1757601"/>
              <a:ext cx="251460" cy="539496"/>
            </a:xfrm>
            <a:prstGeom prst="rect">
              <a:avLst/>
            </a:prstGeom>
          </p:spPr>
        </p:pic>
      </p:grpSp>
      <p:grpSp>
        <p:nvGrpSpPr>
          <p:cNvPr id="5" name="Group 4"/>
          <p:cNvGrpSpPr/>
          <p:nvPr/>
        </p:nvGrpSpPr>
        <p:grpSpPr>
          <a:xfrm>
            <a:off x="2845155" y="3124015"/>
            <a:ext cx="534244" cy="539496"/>
            <a:chOff x="4487212" y="2578219"/>
            <a:chExt cx="534244" cy="539496"/>
          </a:xfrm>
        </p:grpSpPr>
        <p:grpSp>
          <p:nvGrpSpPr>
            <p:cNvPr id="74" name="Group 73"/>
            <p:cNvGrpSpPr/>
            <p:nvPr/>
          </p:nvGrpSpPr>
          <p:grpSpPr>
            <a:xfrm>
              <a:off x="4487212" y="2578219"/>
              <a:ext cx="281648" cy="516147"/>
              <a:chOff x="768643" y="2932814"/>
              <a:chExt cx="375531" cy="688196"/>
            </a:xfrm>
          </p:grpSpPr>
          <p:sp>
            <p:nvSpPr>
              <p:cNvPr id="75" name="Isosceles Triangle 74"/>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92" name="Picture 91"/>
            <p:cNvPicPr>
              <a:picLocks noChangeAspect="1"/>
            </p:cNvPicPr>
            <p:nvPr/>
          </p:nvPicPr>
          <p:blipFill>
            <a:blip r:embed="rId4">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4769996" y="2578219"/>
              <a:ext cx="251460" cy="539496"/>
            </a:xfrm>
            <a:prstGeom prst="rect">
              <a:avLst/>
            </a:prstGeom>
          </p:spPr>
        </p:pic>
      </p:grpSp>
      <p:grpSp>
        <p:nvGrpSpPr>
          <p:cNvPr id="6" name="Group 5"/>
          <p:cNvGrpSpPr/>
          <p:nvPr/>
        </p:nvGrpSpPr>
        <p:grpSpPr>
          <a:xfrm>
            <a:off x="2830629" y="2759828"/>
            <a:ext cx="521487" cy="539496"/>
            <a:chOff x="5389491" y="2714535"/>
            <a:chExt cx="521487" cy="539496"/>
          </a:xfrm>
        </p:grpSpPr>
        <p:grpSp>
          <p:nvGrpSpPr>
            <p:cNvPr id="71" name="Group 70"/>
            <p:cNvGrpSpPr/>
            <p:nvPr/>
          </p:nvGrpSpPr>
          <p:grpSpPr>
            <a:xfrm>
              <a:off x="5389491" y="2718894"/>
              <a:ext cx="281648" cy="516147"/>
              <a:chOff x="768643" y="2932814"/>
              <a:chExt cx="375531" cy="688196"/>
            </a:xfrm>
          </p:grpSpPr>
          <p:sp>
            <p:nvSpPr>
              <p:cNvPr id="72" name="Isosceles Triangle 71"/>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93" name="Picture 92"/>
            <p:cNvPicPr>
              <a:picLocks noChangeAspect="1"/>
            </p:cNvPicPr>
            <p:nvPr/>
          </p:nvPicPr>
          <p:blipFill>
            <a:blip r:embed="rId4">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5659518" y="2714535"/>
              <a:ext cx="251460" cy="539496"/>
            </a:xfrm>
            <a:prstGeom prst="rect">
              <a:avLst/>
            </a:prstGeom>
          </p:spPr>
        </p:pic>
      </p:grpSp>
      <p:grpSp>
        <p:nvGrpSpPr>
          <p:cNvPr id="8" name="Group 7"/>
          <p:cNvGrpSpPr/>
          <p:nvPr/>
        </p:nvGrpSpPr>
        <p:grpSpPr>
          <a:xfrm>
            <a:off x="6055587" y="2484667"/>
            <a:ext cx="536736" cy="541921"/>
            <a:chOff x="5469162" y="1697645"/>
            <a:chExt cx="536736" cy="541921"/>
          </a:xfrm>
        </p:grpSpPr>
        <p:grpSp>
          <p:nvGrpSpPr>
            <p:cNvPr id="67" name="Group 66"/>
            <p:cNvGrpSpPr/>
            <p:nvPr/>
          </p:nvGrpSpPr>
          <p:grpSpPr>
            <a:xfrm>
              <a:off x="5469162" y="1697645"/>
              <a:ext cx="276461" cy="541921"/>
              <a:chOff x="1964802" y="3515057"/>
              <a:chExt cx="368614" cy="722561"/>
            </a:xfrm>
          </p:grpSpPr>
          <p:sp>
            <p:nvSpPr>
              <p:cNvPr id="68" name="Isosceles Triangle 67"/>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70" name="Picture 69"/>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nvGrpSpPr>
            <p:cNvPr id="80" name="Group 79"/>
            <p:cNvGrpSpPr/>
            <p:nvPr/>
          </p:nvGrpSpPr>
          <p:grpSpPr>
            <a:xfrm>
              <a:off x="5733472" y="1701290"/>
              <a:ext cx="272426" cy="521486"/>
              <a:chOff x="2972738" y="3939341"/>
              <a:chExt cx="363234" cy="695314"/>
            </a:xfrm>
          </p:grpSpPr>
          <p:sp>
            <p:nvSpPr>
              <p:cNvPr id="81" name="Isosceles Triangle 80"/>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grpSp>
        <p:nvGrpSpPr>
          <p:cNvPr id="17" name="Group 16"/>
          <p:cNvGrpSpPr/>
          <p:nvPr/>
        </p:nvGrpSpPr>
        <p:grpSpPr>
          <a:xfrm>
            <a:off x="2464350" y="2608998"/>
            <a:ext cx="1434517" cy="293614"/>
            <a:chOff x="2726422" y="411061"/>
            <a:chExt cx="2013358" cy="293614"/>
          </a:xfrm>
        </p:grpSpPr>
        <p:sp>
          <p:nvSpPr>
            <p:cNvPr id="15" name="Freeform 14"/>
            <p:cNvSpPr/>
            <p:nvPr/>
          </p:nvSpPr>
          <p:spPr>
            <a:xfrm>
              <a:off x="2726422" y="411061"/>
              <a:ext cx="1115736" cy="293614"/>
            </a:xfrm>
            <a:custGeom>
              <a:avLst/>
              <a:gdLst>
                <a:gd name="connsiteX0" fmla="*/ 0 w 1115736"/>
                <a:gd name="connsiteY0" fmla="*/ 293614 h 293614"/>
                <a:gd name="connsiteX1" fmla="*/ 41945 w 1115736"/>
                <a:gd name="connsiteY1" fmla="*/ 184557 h 293614"/>
                <a:gd name="connsiteX2" fmla="*/ 75501 w 1115736"/>
                <a:gd name="connsiteY2" fmla="*/ 117445 h 293614"/>
                <a:gd name="connsiteX3" fmla="*/ 92279 w 1115736"/>
                <a:gd name="connsiteY3" fmla="*/ 92278 h 293614"/>
                <a:gd name="connsiteX4" fmla="*/ 109057 w 1115736"/>
                <a:gd name="connsiteY4" fmla="*/ 58722 h 293614"/>
                <a:gd name="connsiteX5" fmla="*/ 167780 w 1115736"/>
                <a:gd name="connsiteY5" fmla="*/ 8389 h 293614"/>
                <a:gd name="connsiteX6" fmla="*/ 209725 w 1115736"/>
                <a:gd name="connsiteY6" fmla="*/ 0 h 293614"/>
                <a:gd name="connsiteX7" fmla="*/ 335560 w 1115736"/>
                <a:gd name="connsiteY7" fmla="*/ 8389 h 293614"/>
                <a:gd name="connsiteX8" fmla="*/ 377505 w 1115736"/>
                <a:gd name="connsiteY8" fmla="*/ 25167 h 293614"/>
                <a:gd name="connsiteX9" fmla="*/ 436228 w 1115736"/>
                <a:gd name="connsiteY9" fmla="*/ 50333 h 293614"/>
                <a:gd name="connsiteX10" fmla="*/ 494950 w 1115736"/>
                <a:gd name="connsiteY10" fmla="*/ 83889 h 293614"/>
                <a:gd name="connsiteX11" fmla="*/ 511728 w 1115736"/>
                <a:gd name="connsiteY11" fmla="*/ 109056 h 293614"/>
                <a:gd name="connsiteX12" fmla="*/ 562062 w 1115736"/>
                <a:gd name="connsiteY12" fmla="*/ 125834 h 293614"/>
                <a:gd name="connsiteX13" fmla="*/ 629174 w 1115736"/>
                <a:gd name="connsiteY13" fmla="*/ 159390 h 293614"/>
                <a:gd name="connsiteX14" fmla="*/ 654341 w 1115736"/>
                <a:gd name="connsiteY14" fmla="*/ 167779 h 293614"/>
                <a:gd name="connsiteX15" fmla="*/ 687897 w 1115736"/>
                <a:gd name="connsiteY15" fmla="*/ 184557 h 293614"/>
                <a:gd name="connsiteX16" fmla="*/ 738231 w 1115736"/>
                <a:gd name="connsiteY16" fmla="*/ 201335 h 293614"/>
                <a:gd name="connsiteX17" fmla="*/ 796954 w 1115736"/>
                <a:gd name="connsiteY17" fmla="*/ 226502 h 293614"/>
                <a:gd name="connsiteX18" fmla="*/ 947956 w 1115736"/>
                <a:gd name="connsiteY18" fmla="*/ 218113 h 293614"/>
                <a:gd name="connsiteX19" fmla="*/ 1065402 w 1115736"/>
                <a:gd name="connsiteY19" fmla="*/ 184557 h 293614"/>
                <a:gd name="connsiteX20" fmla="*/ 1115736 w 1115736"/>
                <a:gd name="connsiteY20" fmla="*/ 176168 h 2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5736" h="293614">
                  <a:moveTo>
                    <a:pt x="0" y="293614"/>
                  </a:moveTo>
                  <a:cubicBezTo>
                    <a:pt x="13982" y="257262"/>
                    <a:pt x="24527" y="219394"/>
                    <a:pt x="41945" y="184557"/>
                  </a:cubicBezTo>
                  <a:lnTo>
                    <a:pt x="75501" y="117445"/>
                  </a:lnTo>
                  <a:cubicBezTo>
                    <a:pt x="80010" y="108427"/>
                    <a:pt x="87277" y="101032"/>
                    <a:pt x="92279" y="92278"/>
                  </a:cubicBezTo>
                  <a:cubicBezTo>
                    <a:pt x="98484" y="81420"/>
                    <a:pt x="101788" y="68898"/>
                    <a:pt x="109057" y="58722"/>
                  </a:cubicBezTo>
                  <a:cubicBezTo>
                    <a:pt x="117756" y="46543"/>
                    <a:pt x="155793" y="13717"/>
                    <a:pt x="167780" y="8389"/>
                  </a:cubicBezTo>
                  <a:cubicBezTo>
                    <a:pt x="180810" y="2598"/>
                    <a:pt x="195743" y="2796"/>
                    <a:pt x="209725" y="0"/>
                  </a:cubicBezTo>
                  <a:cubicBezTo>
                    <a:pt x="251670" y="2796"/>
                    <a:pt x="293987" y="2153"/>
                    <a:pt x="335560" y="8389"/>
                  </a:cubicBezTo>
                  <a:cubicBezTo>
                    <a:pt x="350452" y="10623"/>
                    <a:pt x="363405" y="19880"/>
                    <a:pt x="377505" y="25167"/>
                  </a:cubicBezTo>
                  <a:cubicBezTo>
                    <a:pt x="426882" y="43683"/>
                    <a:pt x="377302" y="20872"/>
                    <a:pt x="436228" y="50333"/>
                  </a:cubicBezTo>
                  <a:cubicBezTo>
                    <a:pt x="527516" y="141621"/>
                    <a:pt x="393552" y="16289"/>
                    <a:pt x="494950" y="83889"/>
                  </a:cubicBezTo>
                  <a:cubicBezTo>
                    <a:pt x="503339" y="89482"/>
                    <a:pt x="503178" y="103712"/>
                    <a:pt x="511728" y="109056"/>
                  </a:cubicBezTo>
                  <a:cubicBezTo>
                    <a:pt x="526725" y="118429"/>
                    <a:pt x="546244" y="117925"/>
                    <a:pt x="562062" y="125834"/>
                  </a:cubicBezTo>
                  <a:cubicBezTo>
                    <a:pt x="584433" y="137019"/>
                    <a:pt x="605446" y="151481"/>
                    <a:pt x="629174" y="159390"/>
                  </a:cubicBezTo>
                  <a:cubicBezTo>
                    <a:pt x="637563" y="162186"/>
                    <a:pt x="646213" y="164296"/>
                    <a:pt x="654341" y="167779"/>
                  </a:cubicBezTo>
                  <a:cubicBezTo>
                    <a:pt x="665835" y="172705"/>
                    <a:pt x="676286" y="179913"/>
                    <a:pt x="687897" y="184557"/>
                  </a:cubicBezTo>
                  <a:cubicBezTo>
                    <a:pt x="704318" y="191125"/>
                    <a:pt x="723516" y="191525"/>
                    <a:pt x="738231" y="201335"/>
                  </a:cubicBezTo>
                  <a:cubicBezTo>
                    <a:pt x="772991" y="224508"/>
                    <a:pt x="753617" y="215668"/>
                    <a:pt x="796954" y="226502"/>
                  </a:cubicBezTo>
                  <a:cubicBezTo>
                    <a:pt x="847288" y="223706"/>
                    <a:pt x="897877" y="223891"/>
                    <a:pt x="947956" y="218113"/>
                  </a:cubicBezTo>
                  <a:cubicBezTo>
                    <a:pt x="1046518" y="206740"/>
                    <a:pt x="982230" y="201191"/>
                    <a:pt x="1065402" y="184557"/>
                  </a:cubicBezTo>
                  <a:cubicBezTo>
                    <a:pt x="1110089" y="175620"/>
                    <a:pt x="1093088" y="176168"/>
                    <a:pt x="1115736" y="176168"/>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6" name="Freeform 15"/>
            <p:cNvSpPr/>
            <p:nvPr/>
          </p:nvSpPr>
          <p:spPr>
            <a:xfrm>
              <a:off x="3816991" y="419450"/>
              <a:ext cx="922789" cy="176168"/>
            </a:xfrm>
            <a:custGeom>
              <a:avLst/>
              <a:gdLst>
                <a:gd name="connsiteX0" fmla="*/ 0 w 922789"/>
                <a:gd name="connsiteY0" fmla="*/ 176168 h 176168"/>
                <a:gd name="connsiteX1" fmla="*/ 92279 w 922789"/>
                <a:gd name="connsiteY1" fmla="*/ 159390 h 176168"/>
                <a:gd name="connsiteX2" fmla="*/ 142613 w 922789"/>
                <a:gd name="connsiteY2" fmla="*/ 125834 h 176168"/>
                <a:gd name="connsiteX3" fmla="*/ 201336 w 922789"/>
                <a:gd name="connsiteY3" fmla="*/ 100667 h 176168"/>
                <a:gd name="connsiteX4" fmla="*/ 251670 w 922789"/>
                <a:gd name="connsiteY4" fmla="*/ 67111 h 176168"/>
                <a:gd name="connsiteX5" fmla="*/ 302003 w 922789"/>
                <a:gd name="connsiteY5" fmla="*/ 33556 h 176168"/>
                <a:gd name="connsiteX6" fmla="*/ 327170 w 922789"/>
                <a:gd name="connsiteY6" fmla="*/ 16778 h 176168"/>
                <a:gd name="connsiteX7" fmla="*/ 377504 w 922789"/>
                <a:gd name="connsiteY7" fmla="*/ 0 h 176168"/>
                <a:gd name="connsiteX8" fmla="*/ 461394 w 922789"/>
                <a:gd name="connsiteY8" fmla="*/ 16778 h 176168"/>
                <a:gd name="connsiteX9" fmla="*/ 486561 w 922789"/>
                <a:gd name="connsiteY9" fmla="*/ 33556 h 176168"/>
                <a:gd name="connsiteX10" fmla="*/ 520117 w 922789"/>
                <a:gd name="connsiteY10" fmla="*/ 75500 h 176168"/>
                <a:gd name="connsiteX11" fmla="*/ 553673 w 922789"/>
                <a:gd name="connsiteY11" fmla="*/ 117445 h 176168"/>
                <a:gd name="connsiteX12" fmla="*/ 604007 w 922789"/>
                <a:gd name="connsiteY12" fmla="*/ 134223 h 176168"/>
                <a:gd name="connsiteX13" fmla="*/ 922789 w 922789"/>
                <a:gd name="connsiteY13" fmla="*/ 125834 h 1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2789" h="176168">
                  <a:moveTo>
                    <a:pt x="0" y="176168"/>
                  </a:moveTo>
                  <a:cubicBezTo>
                    <a:pt x="14626" y="174340"/>
                    <a:pt x="69752" y="171905"/>
                    <a:pt x="92279" y="159390"/>
                  </a:cubicBezTo>
                  <a:cubicBezTo>
                    <a:pt x="109906" y="149597"/>
                    <a:pt x="123483" y="132211"/>
                    <a:pt x="142613" y="125834"/>
                  </a:cubicBezTo>
                  <a:cubicBezTo>
                    <a:pt x="168649" y="117155"/>
                    <a:pt x="175420" y="116216"/>
                    <a:pt x="201336" y="100667"/>
                  </a:cubicBezTo>
                  <a:cubicBezTo>
                    <a:pt x="218627" y="90292"/>
                    <a:pt x="234892" y="78296"/>
                    <a:pt x="251670" y="67111"/>
                  </a:cubicBezTo>
                  <a:lnTo>
                    <a:pt x="302003" y="33556"/>
                  </a:lnTo>
                  <a:cubicBezTo>
                    <a:pt x="310392" y="27963"/>
                    <a:pt x="317605" y="19966"/>
                    <a:pt x="327170" y="16778"/>
                  </a:cubicBezTo>
                  <a:lnTo>
                    <a:pt x="377504" y="0"/>
                  </a:lnTo>
                  <a:cubicBezTo>
                    <a:pt x="399145" y="3092"/>
                    <a:pt x="437967" y="5065"/>
                    <a:pt x="461394" y="16778"/>
                  </a:cubicBezTo>
                  <a:cubicBezTo>
                    <a:pt x="470412" y="21287"/>
                    <a:pt x="478172" y="27963"/>
                    <a:pt x="486561" y="33556"/>
                  </a:cubicBezTo>
                  <a:cubicBezTo>
                    <a:pt x="507647" y="96812"/>
                    <a:pt x="476750" y="21292"/>
                    <a:pt x="520117" y="75500"/>
                  </a:cubicBezTo>
                  <a:cubicBezTo>
                    <a:pt x="548976" y="111573"/>
                    <a:pt x="501444" y="94232"/>
                    <a:pt x="553673" y="117445"/>
                  </a:cubicBezTo>
                  <a:cubicBezTo>
                    <a:pt x="569834" y="124628"/>
                    <a:pt x="604007" y="134223"/>
                    <a:pt x="604007" y="134223"/>
                  </a:cubicBezTo>
                  <a:cubicBezTo>
                    <a:pt x="900413" y="125505"/>
                    <a:pt x="794117" y="125834"/>
                    <a:pt x="922789" y="125834"/>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grpSp>
        <p:nvGrpSpPr>
          <p:cNvPr id="95" name="Group 94"/>
          <p:cNvGrpSpPr/>
          <p:nvPr/>
        </p:nvGrpSpPr>
        <p:grpSpPr>
          <a:xfrm>
            <a:off x="2540246" y="2969423"/>
            <a:ext cx="1471867" cy="293614"/>
            <a:chOff x="2726422" y="411061"/>
            <a:chExt cx="2013358" cy="293614"/>
          </a:xfrm>
        </p:grpSpPr>
        <p:sp>
          <p:nvSpPr>
            <p:cNvPr id="96" name="Freeform 95"/>
            <p:cNvSpPr/>
            <p:nvPr/>
          </p:nvSpPr>
          <p:spPr>
            <a:xfrm>
              <a:off x="2726422" y="411061"/>
              <a:ext cx="1115736" cy="293614"/>
            </a:xfrm>
            <a:custGeom>
              <a:avLst/>
              <a:gdLst>
                <a:gd name="connsiteX0" fmla="*/ 0 w 1115736"/>
                <a:gd name="connsiteY0" fmla="*/ 293614 h 293614"/>
                <a:gd name="connsiteX1" fmla="*/ 41945 w 1115736"/>
                <a:gd name="connsiteY1" fmla="*/ 184557 h 293614"/>
                <a:gd name="connsiteX2" fmla="*/ 75501 w 1115736"/>
                <a:gd name="connsiteY2" fmla="*/ 117445 h 293614"/>
                <a:gd name="connsiteX3" fmla="*/ 92279 w 1115736"/>
                <a:gd name="connsiteY3" fmla="*/ 92278 h 293614"/>
                <a:gd name="connsiteX4" fmla="*/ 109057 w 1115736"/>
                <a:gd name="connsiteY4" fmla="*/ 58722 h 293614"/>
                <a:gd name="connsiteX5" fmla="*/ 167780 w 1115736"/>
                <a:gd name="connsiteY5" fmla="*/ 8389 h 293614"/>
                <a:gd name="connsiteX6" fmla="*/ 209725 w 1115736"/>
                <a:gd name="connsiteY6" fmla="*/ 0 h 293614"/>
                <a:gd name="connsiteX7" fmla="*/ 335560 w 1115736"/>
                <a:gd name="connsiteY7" fmla="*/ 8389 h 293614"/>
                <a:gd name="connsiteX8" fmla="*/ 377505 w 1115736"/>
                <a:gd name="connsiteY8" fmla="*/ 25167 h 293614"/>
                <a:gd name="connsiteX9" fmla="*/ 436228 w 1115736"/>
                <a:gd name="connsiteY9" fmla="*/ 50333 h 293614"/>
                <a:gd name="connsiteX10" fmla="*/ 494950 w 1115736"/>
                <a:gd name="connsiteY10" fmla="*/ 83889 h 293614"/>
                <a:gd name="connsiteX11" fmla="*/ 511728 w 1115736"/>
                <a:gd name="connsiteY11" fmla="*/ 109056 h 293614"/>
                <a:gd name="connsiteX12" fmla="*/ 562062 w 1115736"/>
                <a:gd name="connsiteY12" fmla="*/ 125834 h 293614"/>
                <a:gd name="connsiteX13" fmla="*/ 629174 w 1115736"/>
                <a:gd name="connsiteY13" fmla="*/ 159390 h 293614"/>
                <a:gd name="connsiteX14" fmla="*/ 654341 w 1115736"/>
                <a:gd name="connsiteY14" fmla="*/ 167779 h 293614"/>
                <a:gd name="connsiteX15" fmla="*/ 687897 w 1115736"/>
                <a:gd name="connsiteY15" fmla="*/ 184557 h 293614"/>
                <a:gd name="connsiteX16" fmla="*/ 738231 w 1115736"/>
                <a:gd name="connsiteY16" fmla="*/ 201335 h 293614"/>
                <a:gd name="connsiteX17" fmla="*/ 796954 w 1115736"/>
                <a:gd name="connsiteY17" fmla="*/ 226502 h 293614"/>
                <a:gd name="connsiteX18" fmla="*/ 947956 w 1115736"/>
                <a:gd name="connsiteY18" fmla="*/ 218113 h 293614"/>
                <a:gd name="connsiteX19" fmla="*/ 1065402 w 1115736"/>
                <a:gd name="connsiteY19" fmla="*/ 184557 h 293614"/>
                <a:gd name="connsiteX20" fmla="*/ 1115736 w 1115736"/>
                <a:gd name="connsiteY20" fmla="*/ 176168 h 2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5736" h="293614">
                  <a:moveTo>
                    <a:pt x="0" y="293614"/>
                  </a:moveTo>
                  <a:cubicBezTo>
                    <a:pt x="13982" y="257262"/>
                    <a:pt x="24527" y="219394"/>
                    <a:pt x="41945" y="184557"/>
                  </a:cubicBezTo>
                  <a:lnTo>
                    <a:pt x="75501" y="117445"/>
                  </a:lnTo>
                  <a:cubicBezTo>
                    <a:pt x="80010" y="108427"/>
                    <a:pt x="87277" y="101032"/>
                    <a:pt x="92279" y="92278"/>
                  </a:cubicBezTo>
                  <a:cubicBezTo>
                    <a:pt x="98484" y="81420"/>
                    <a:pt x="101788" y="68898"/>
                    <a:pt x="109057" y="58722"/>
                  </a:cubicBezTo>
                  <a:cubicBezTo>
                    <a:pt x="117756" y="46543"/>
                    <a:pt x="155793" y="13717"/>
                    <a:pt x="167780" y="8389"/>
                  </a:cubicBezTo>
                  <a:cubicBezTo>
                    <a:pt x="180810" y="2598"/>
                    <a:pt x="195743" y="2796"/>
                    <a:pt x="209725" y="0"/>
                  </a:cubicBezTo>
                  <a:cubicBezTo>
                    <a:pt x="251670" y="2796"/>
                    <a:pt x="293987" y="2153"/>
                    <a:pt x="335560" y="8389"/>
                  </a:cubicBezTo>
                  <a:cubicBezTo>
                    <a:pt x="350452" y="10623"/>
                    <a:pt x="363405" y="19880"/>
                    <a:pt x="377505" y="25167"/>
                  </a:cubicBezTo>
                  <a:cubicBezTo>
                    <a:pt x="426882" y="43683"/>
                    <a:pt x="377302" y="20872"/>
                    <a:pt x="436228" y="50333"/>
                  </a:cubicBezTo>
                  <a:cubicBezTo>
                    <a:pt x="527516" y="141621"/>
                    <a:pt x="393552" y="16289"/>
                    <a:pt x="494950" y="83889"/>
                  </a:cubicBezTo>
                  <a:cubicBezTo>
                    <a:pt x="503339" y="89482"/>
                    <a:pt x="503178" y="103712"/>
                    <a:pt x="511728" y="109056"/>
                  </a:cubicBezTo>
                  <a:cubicBezTo>
                    <a:pt x="526725" y="118429"/>
                    <a:pt x="546244" y="117925"/>
                    <a:pt x="562062" y="125834"/>
                  </a:cubicBezTo>
                  <a:cubicBezTo>
                    <a:pt x="584433" y="137019"/>
                    <a:pt x="605446" y="151481"/>
                    <a:pt x="629174" y="159390"/>
                  </a:cubicBezTo>
                  <a:cubicBezTo>
                    <a:pt x="637563" y="162186"/>
                    <a:pt x="646213" y="164296"/>
                    <a:pt x="654341" y="167779"/>
                  </a:cubicBezTo>
                  <a:cubicBezTo>
                    <a:pt x="665835" y="172705"/>
                    <a:pt x="676286" y="179913"/>
                    <a:pt x="687897" y="184557"/>
                  </a:cubicBezTo>
                  <a:cubicBezTo>
                    <a:pt x="704318" y="191125"/>
                    <a:pt x="723516" y="191525"/>
                    <a:pt x="738231" y="201335"/>
                  </a:cubicBezTo>
                  <a:cubicBezTo>
                    <a:pt x="772991" y="224508"/>
                    <a:pt x="753617" y="215668"/>
                    <a:pt x="796954" y="226502"/>
                  </a:cubicBezTo>
                  <a:cubicBezTo>
                    <a:pt x="847288" y="223706"/>
                    <a:pt x="897877" y="223891"/>
                    <a:pt x="947956" y="218113"/>
                  </a:cubicBezTo>
                  <a:cubicBezTo>
                    <a:pt x="1046518" y="206740"/>
                    <a:pt x="982230" y="201191"/>
                    <a:pt x="1065402" y="184557"/>
                  </a:cubicBezTo>
                  <a:cubicBezTo>
                    <a:pt x="1110089" y="175620"/>
                    <a:pt x="1093088" y="176168"/>
                    <a:pt x="1115736" y="176168"/>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97" name="Freeform 96"/>
            <p:cNvSpPr/>
            <p:nvPr/>
          </p:nvSpPr>
          <p:spPr>
            <a:xfrm>
              <a:off x="3816991" y="419450"/>
              <a:ext cx="922789" cy="176168"/>
            </a:xfrm>
            <a:custGeom>
              <a:avLst/>
              <a:gdLst>
                <a:gd name="connsiteX0" fmla="*/ 0 w 922789"/>
                <a:gd name="connsiteY0" fmla="*/ 176168 h 176168"/>
                <a:gd name="connsiteX1" fmla="*/ 92279 w 922789"/>
                <a:gd name="connsiteY1" fmla="*/ 159390 h 176168"/>
                <a:gd name="connsiteX2" fmla="*/ 142613 w 922789"/>
                <a:gd name="connsiteY2" fmla="*/ 125834 h 176168"/>
                <a:gd name="connsiteX3" fmla="*/ 201336 w 922789"/>
                <a:gd name="connsiteY3" fmla="*/ 100667 h 176168"/>
                <a:gd name="connsiteX4" fmla="*/ 251670 w 922789"/>
                <a:gd name="connsiteY4" fmla="*/ 67111 h 176168"/>
                <a:gd name="connsiteX5" fmla="*/ 302003 w 922789"/>
                <a:gd name="connsiteY5" fmla="*/ 33556 h 176168"/>
                <a:gd name="connsiteX6" fmla="*/ 327170 w 922789"/>
                <a:gd name="connsiteY6" fmla="*/ 16778 h 176168"/>
                <a:gd name="connsiteX7" fmla="*/ 377504 w 922789"/>
                <a:gd name="connsiteY7" fmla="*/ 0 h 176168"/>
                <a:gd name="connsiteX8" fmla="*/ 461394 w 922789"/>
                <a:gd name="connsiteY8" fmla="*/ 16778 h 176168"/>
                <a:gd name="connsiteX9" fmla="*/ 486561 w 922789"/>
                <a:gd name="connsiteY9" fmla="*/ 33556 h 176168"/>
                <a:gd name="connsiteX10" fmla="*/ 520117 w 922789"/>
                <a:gd name="connsiteY10" fmla="*/ 75500 h 176168"/>
                <a:gd name="connsiteX11" fmla="*/ 553673 w 922789"/>
                <a:gd name="connsiteY11" fmla="*/ 117445 h 176168"/>
                <a:gd name="connsiteX12" fmla="*/ 604007 w 922789"/>
                <a:gd name="connsiteY12" fmla="*/ 134223 h 176168"/>
                <a:gd name="connsiteX13" fmla="*/ 922789 w 922789"/>
                <a:gd name="connsiteY13" fmla="*/ 125834 h 1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2789" h="176168">
                  <a:moveTo>
                    <a:pt x="0" y="176168"/>
                  </a:moveTo>
                  <a:cubicBezTo>
                    <a:pt x="14626" y="174340"/>
                    <a:pt x="69752" y="171905"/>
                    <a:pt x="92279" y="159390"/>
                  </a:cubicBezTo>
                  <a:cubicBezTo>
                    <a:pt x="109906" y="149597"/>
                    <a:pt x="123483" y="132211"/>
                    <a:pt x="142613" y="125834"/>
                  </a:cubicBezTo>
                  <a:cubicBezTo>
                    <a:pt x="168649" y="117155"/>
                    <a:pt x="175420" y="116216"/>
                    <a:pt x="201336" y="100667"/>
                  </a:cubicBezTo>
                  <a:cubicBezTo>
                    <a:pt x="218627" y="90292"/>
                    <a:pt x="234892" y="78296"/>
                    <a:pt x="251670" y="67111"/>
                  </a:cubicBezTo>
                  <a:lnTo>
                    <a:pt x="302003" y="33556"/>
                  </a:lnTo>
                  <a:cubicBezTo>
                    <a:pt x="310392" y="27963"/>
                    <a:pt x="317605" y="19966"/>
                    <a:pt x="327170" y="16778"/>
                  </a:cubicBezTo>
                  <a:lnTo>
                    <a:pt x="377504" y="0"/>
                  </a:lnTo>
                  <a:cubicBezTo>
                    <a:pt x="399145" y="3092"/>
                    <a:pt x="437967" y="5065"/>
                    <a:pt x="461394" y="16778"/>
                  </a:cubicBezTo>
                  <a:cubicBezTo>
                    <a:pt x="470412" y="21287"/>
                    <a:pt x="478172" y="27963"/>
                    <a:pt x="486561" y="33556"/>
                  </a:cubicBezTo>
                  <a:cubicBezTo>
                    <a:pt x="507647" y="96812"/>
                    <a:pt x="476750" y="21292"/>
                    <a:pt x="520117" y="75500"/>
                  </a:cubicBezTo>
                  <a:cubicBezTo>
                    <a:pt x="548976" y="111573"/>
                    <a:pt x="501444" y="94232"/>
                    <a:pt x="553673" y="117445"/>
                  </a:cubicBezTo>
                  <a:cubicBezTo>
                    <a:pt x="569834" y="124628"/>
                    <a:pt x="604007" y="134223"/>
                    <a:pt x="604007" y="134223"/>
                  </a:cubicBezTo>
                  <a:cubicBezTo>
                    <a:pt x="900413" y="125505"/>
                    <a:pt x="794117" y="125834"/>
                    <a:pt x="922789" y="125834"/>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grpSp>
        <p:nvGrpSpPr>
          <p:cNvPr id="98" name="Group 97"/>
          <p:cNvGrpSpPr/>
          <p:nvPr/>
        </p:nvGrpSpPr>
        <p:grpSpPr>
          <a:xfrm rot="11069574">
            <a:off x="5110879" y="2780031"/>
            <a:ext cx="1434517" cy="293614"/>
            <a:chOff x="2726422" y="411061"/>
            <a:chExt cx="2013358" cy="293614"/>
          </a:xfrm>
        </p:grpSpPr>
        <p:sp>
          <p:nvSpPr>
            <p:cNvPr id="99" name="Freeform 98"/>
            <p:cNvSpPr/>
            <p:nvPr/>
          </p:nvSpPr>
          <p:spPr>
            <a:xfrm>
              <a:off x="2726422" y="411061"/>
              <a:ext cx="1115736" cy="293614"/>
            </a:xfrm>
            <a:custGeom>
              <a:avLst/>
              <a:gdLst>
                <a:gd name="connsiteX0" fmla="*/ 0 w 1115736"/>
                <a:gd name="connsiteY0" fmla="*/ 293614 h 293614"/>
                <a:gd name="connsiteX1" fmla="*/ 41945 w 1115736"/>
                <a:gd name="connsiteY1" fmla="*/ 184557 h 293614"/>
                <a:gd name="connsiteX2" fmla="*/ 75501 w 1115736"/>
                <a:gd name="connsiteY2" fmla="*/ 117445 h 293614"/>
                <a:gd name="connsiteX3" fmla="*/ 92279 w 1115736"/>
                <a:gd name="connsiteY3" fmla="*/ 92278 h 293614"/>
                <a:gd name="connsiteX4" fmla="*/ 109057 w 1115736"/>
                <a:gd name="connsiteY4" fmla="*/ 58722 h 293614"/>
                <a:gd name="connsiteX5" fmla="*/ 167780 w 1115736"/>
                <a:gd name="connsiteY5" fmla="*/ 8389 h 293614"/>
                <a:gd name="connsiteX6" fmla="*/ 209725 w 1115736"/>
                <a:gd name="connsiteY6" fmla="*/ 0 h 293614"/>
                <a:gd name="connsiteX7" fmla="*/ 335560 w 1115736"/>
                <a:gd name="connsiteY7" fmla="*/ 8389 h 293614"/>
                <a:gd name="connsiteX8" fmla="*/ 377505 w 1115736"/>
                <a:gd name="connsiteY8" fmla="*/ 25167 h 293614"/>
                <a:gd name="connsiteX9" fmla="*/ 436228 w 1115736"/>
                <a:gd name="connsiteY9" fmla="*/ 50333 h 293614"/>
                <a:gd name="connsiteX10" fmla="*/ 494950 w 1115736"/>
                <a:gd name="connsiteY10" fmla="*/ 83889 h 293614"/>
                <a:gd name="connsiteX11" fmla="*/ 511728 w 1115736"/>
                <a:gd name="connsiteY11" fmla="*/ 109056 h 293614"/>
                <a:gd name="connsiteX12" fmla="*/ 562062 w 1115736"/>
                <a:gd name="connsiteY12" fmla="*/ 125834 h 293614"/>
                <a:gd name="connsiteX13" fmla="*/ 629174 w 1115736"/>
                <a:gd name="connsiteY13" fmla="*/ 159390 h 293614"/>
                <a:gd name="connsiteX14" fmla="*/ 654341 w 1115736"/>
                <a:gd name="connsiteY14" fmla="*/ 167779 h 293614"/>
                <a:gd name="connsiteX15" fmla="*/ 687897 w 1115736"/>
                <a:gd name="connsiteY15" fmla="*/ 184557 h 293614"/>
                <a:gd name="connsiteX16" fmla="*/ 738231 w 1115736"/>
                <a:gd name="connsiteY16" fmla="*/ 201335 h 293614"/>
                <a:gd name="connsiteX17" fmla="*/ 796954 w 1115736"/>
                <a:gd name="connsiteY17" fmla="*/ 226502 h 293614"/>
                <a:gd name="connsiteX18" fmla="*/ 947956 w 1115736"/>
                <a:gd name="connsiteY18" fmla="*/ 218113 h 293614"/>
                <a:gd name="connsiteX19" fmla="*/ 1065402 w 1115736"/>
                <a:gd name="connsiteY19" fmla="*/ 184557 h 293614"/>
                <a:gd name="connsiteX20" fmla="*/ 1115736 w 1115736"/>
                <a:gd name="connsiteY20" fmla="*/ 176168 h 2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5736" h="293614">
                  <a:moveTo>
                    <a:pt x="0" y="293614"/>
                  </a:moveTo>
                  <a:cubicBezTo>
                    <a:pt x="13982" y="257262"/>
                    <a:pt x="24527" y="219394"/>
                    <a:pt x="41945" y="184557"/>
                  </a:cubicBezTo>
                  <a:lnTo>
                    <a:pt x="75501" y="117445"/>
                  </a:lnTo>
                  <a:cubicBezTo>
                    <a:pt x="80010" y="108427"/>
                    <a:pt x="87277" y="101032"/>
                    <a:pt x="92279" y="92278"/>
                  </a:cubicBezTo>
                  <a:cubicBezTo>
                    <a:pt x="98484" y="81420"/>
                    <a:pt x="101788" y="68898"/>
                    <a:pt x="109057" y="58722"/>
                  </a:cubicBezTo>
                  <a:cubicBezTo>
                    <a:pt x="117756" y="46543"/>
                    <a:pt x="155793" y="13717"/>
                    <a:pt x="167780" y="8389"/>
                  </a:cubicBezTo>
                  <a:cubicBezTo>
                    <a:pt x="180810" y="2598"/>
                    <a:pt x="195743" y="2796"/>
                    <a:pt x="209725" y="0"/>
                  </a:cubicBezTo>
                  <a:cubicBezTo>
                    <a:pt x="251670" y="2796"/>
                    <a:pt x="293987" y="2153"/>
                    <a:pt x="335560" y="8389"/>
                  </a:cubicBezTo>
                  <a:cubicBezTo>
                    <a:pt x="350452" y="10623"/>
                    <a:pt x="363405" y="19880"/>
                    <a:pt x="377505" y="25167"/>
                  </a:cubicBezTo>
                  <a:cubicBezTo>
                    <a:pt x="426882" y="43683"/>
                    <a:pt x="377302" y="20872"/>
                    <a:pt x="436228" y="50333"/>
                  </a:cubicBezTo>
                  <a:cubicBezTo>
                    <a:pt x="527516" y="141621"/>
                    <a:pt x="393552" y="16289"/>
                    <a:pt x="494950" y="83889"/>
                  </a:cubicBezTo>
                  <a:cubicBezTo>
                    <a:pt x="503339" y="89482"/>
                    <a:pt x="503178" y="103712"/>
                    <a:pt x="511728" y="109056"/>
                  </a:cubicBezTo>
                  <a:cubicBezTo>
                    <a:pt x="526725" y="118429"/>
                    <a:pt x="546244" y="117925"/>
                    <a:pt x="562062" y="125834"/>
                  </a:cubicBezTo>
                  <a:cubicBezTo>
                    <a:pt x="584433" y="137019"/>
                    <a:pt x="605446" y="151481"/>
                    <a:pt x="629174" y="159390"/>
                  </a:cubicBezTo>
                  <a:cubicBezTo>
                    <a:pt x="637563" y="162186"/>
                    <a:pt x="646213" y="164296"/>
                    <a:pt x="654341" y="167779"/>
                  </a:cubicBezTo>
                  <a:cubicBezTo>
                    <a:pt x="665835" y="172705"/>
                    <a:pt x="676286" y="179913"/>
                    <a:pt x="687897" y="184557"/>
                  </a:cubicBezTo>
                  <a:cubicBezTo>
                    <a:pt x="704318" y="191125"/>
                    <a:pt x="723516" y="191525"/>
                    <a:pt x="738231" y="201335"/>
                  </a:cubicBezTo>
                  <a:cubicBezTo>
                    <a:pt x="772991" y="224508"/>
                    <a:pt x="753617" y="215668"/>
                    <a:pt x="796954" y="226502"/>
                  </a:cubicBezTo>
                  <a:cubicBezTo>
                    <a:pt x="847288" y="223706"/>
                    <a:pt x="897877" y="223891"/>
                    <a:pt x="947956" y="218113"/>
                  </a:cubicBezTo>
                  <a:cubicBezTo>
                    <a:pt x="1046518" y="206740"/>
                    <a:pt x="982230" y="201191"/>
                    <a:pt x="1065402" y="184557"/>
                  </a:cubicBezTo>
                  <a:cubicBezTo>
                    <a:pt x="1110089" y="175620"/>
                    <a:pt x="1093088" y="176168"/>
                    <a:pt x="1115736" y="176168"/>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00" name="Freeform 99"/>
            <p:cNvSpPr/>
            <p:nvPr/>
          </p:nvSpPr>
          <p:spPr>
            <a:xfrm>
              <a:off x="3816991" y="419450"/>
              <a:ext cx="922789" cy="176168"/>
            </a:xfrm>
            <a:custGeom>
              <a:avLst/>
              <a:gdLst>
                <a:gd name="connsiteX0" fmla="*/ 0 w 922789"/>
                <a:gd name="connsiteY0" fmla="*/ 176168 h 176168"/>
                <a:gd name="connsiteX1" fmla="*/ 92279 w 922789"/>
                <a:gd name="connsiteY1" fmla="*/ 159390 h 176168"/>
                <a:gd name="connsiteX2" fmla="*/ 142613 w 922789"/>
                <a:gd name="connsiteY2" fmla="*/ 125834 h 176168"/>
                <a:gd name="connsiteX3" fmla="*/ 201336 w 922789"/>
                <a:gd name="connsiteY3" fmla="*/ 100667 h 176168"/>
                <a:gd name="connsiteX4" fmla="*/ 251670 w 922789"/>
                <a:gd name="connsiteY4" fmla="*/ 67111 h 176168"/>
                <a:gd name="connsiteX5" fmla="*/ 302003 w 922789"/>
                <a:gd name="connsiteY5" fmla="*/ 33556 h 176168"/>
                <a:gd name="connsiteX6" fmla="*/ 327170 w 922789"/>
                <a:gd name="connsiteY6" fmla="*/ 16778 h 176168"/>
                <a:gd name="connsiteX7" fmla="*/ 377504 w 922789"/>
                <a:gd name="connsiteY7" fmla="*/ 0 h 176168"/>
                <a:gd name="connsiteX8" fmla="*/ 461394 w 922789"/>
                <a:gd name="connsiteY8" fmla="*/ 16778 h 176168"/>
                <a:gd name="connsiteX9" fmla="*/ 486561 w 922789"/>
                <a:gd name="connsiteY9" fmla="*/ 33556 h 176168"/>
                <a:gd name="connsiteX10" fmla="*/ 520117 w 922789"/>
                <a:gd name="connsiteY10" fmla="*/ 75500 h 176168"/>
                <a:gd name="connsiteX11" fmla="*/ 553673 w 922789"/>
                <a:gd name="connsiteY11" fmla="*/ 117445 h 176168"/>
                <a:gd name="connsiteX12" fmla="*/ 604007 w 922789"/>
                <a:gd name="connsiteY12" fmla="*/ 134223 h 176168"/>
                <a:gd name="connsiteX13" fmla="*/ 922789 w 922789"/>
                <a:gd name="connsiteY13" fmla="*/ 125834 h 1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2789" h="176168">
                  <a:moveTo>
                    <a:pt x="0" y="176168"/>
                  </a:moveTo>
                  <a:cubicBezTo>
                    <a:pt x="14626" y="174340"/>
                    <a:pt x="69752" y="171905"/>
                    <a:pt x="92279" y="159390"/>
                  </a:cubicBezTo>
                  <a:cubicBezTo>
                    <a:pt x="109906" y="149597"/>
                    <a:pt x="123483" y="132211"/>
                    <a:pt x="142613" y="125834"/>
                  </a:cubicBezTo>
                  <a:cubicBezTo>
                    <a:pt x="168649" y="117155"/>
                    <a:pt x="175420" y="116216"/>
                    <a:pt x="201336" y="100667"/>
                  </a:cubicBezTo>
                  <a:cubicBezTo>
                    <a:pt x="218627" y="90292"/>
                    <a:pt x="234892" y="78296"/>
                    <a:pt x="251670" y="67111"/>
                  </a:cubicBezTo>
                  <a:lnTo>
                    <a:pt x="302003" y="33556"/>
                  </a:lnTo>
                  <a:cubicBezTo>
                    <a:pt x="310392" y="27963"/>
                    <a:pt x="317605" y="19966"/>
                    <a:pt x="327170" y="16778"/>
                  </a:cubicBezTo>
                  <a:lnTo>
                    <a:pt x="377504" y="0"/>
                  </a:lnTo>
                  <a:cubicBezTo>
                    <a:pt x="399145" y="3092"/>
                    <a:pt x="437967" y="5065"/>
                    <a:pt x="461394" y="16778"/>
                  </a:cubicBezTo>
                  <a:cubicBezTo>
                    <a:pt x="470412" y="21287"/>
                    <a:pt x="478172" y="27963"/>
                    <a:pt x="486561" y="33556"/>
                  </a:cubicBezTo>
                  <a:cubicBezTo>
                    <a:pt x="507647" y="96812"/>
                    <a:pt x="476750" y="21292"/>
                    <a:pt x="520117" y="75500"/>
                  </a:cubicBezTo>
                  <a:cubicBezTo>
                    <a:pt x="548976" y="111573"/>
                    <a:pt x="501444" y="94232"/>
                    <a:pt x="553673" y="117445"/>
                  </a:cubicBezTo>
                  <a:cubicBezTo>
                    <a:pt x="569834" y="124628"/>
                    <a:pt x="604007" y="134223"/>
                    <a:pt x="604007" y="134223"/>
                  </a:cubicBezTo>
                  <a:cubicBezTo>
                    <a:pt x="900413" y="125505"/>
                    <a:pt x="794117" y="125834"/>
                    <a:pt x="922789" y="125834"/>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grpSp>
        <p:nvGrpSpPr>
          <p:cNvPr id="101" name="Group 100"/>
          <p:cNvGrpSpPr/>
          <p:nvPr/>
        </p:nvGrpSpPr>
        <p:grpSpPr>
          <a:xfrm rot="11069574">
            <a:off x="5186775" y="3140456"/>
            <a:ext cx="1471867" cy="293614"/>
            <a:chOff x="2726422" y="411061"/>
            <a:chExt cx="2013358" cy="293614"/>
          </a:xfrm>
        </p:grpSpPr>
        <p:sp>
          <p:nvSpPr>
            <p:cNvPr id="102" name="Freeform 101"/>
            <p:cNvSpPr/>
            <p:nvPr/>
          </p:nvSpPr>
          <p:spPr>
            <a:xfrm>
              <a:off x="2726422" y="411061"/>
              <a:ext cx="1115736" cy="293614"/>
            </a:xfrm>
            <a:custGeom>
              <a:avLst/>
              <a:gdLst>
                <a:gd name="connsiteX0" fmla="*/ 0 w 1115736"/>
                <a:gd name="connsiteY0" fmla="*/ 293614 h 293614"/>
                <a:gd name="connsiteX1" fmla="*/ 41945 w 1115736"/>
                <a:gd name="connsiteY1" fmla="*/ 184557 h 293614"/>
                <a:gd name="connsiteX2" fmla="*/ 75501 w 1115736"/>
                <a:gd name="connsiteY2" fmla="*/ 117445 h 293614"/>
                <a:gd name="connsiteX3" fmla="*/ 92279 w 1115736"/>
                <a:gd name="connsiteY3" fmla="*/ 92278 h 293614"/>
                <a:gd name="connsiteX4" fmla="*/ 109057 w 1115736"/>
                <a:gd name="connsiteY4" fmla="*/ 58722 h 293614"/>
                <a:gd name="connsiteX5" fmla="*/ 167780 w 1115736"/>
                <a:gd name="connsiteY5" fmla="*/ 8389 h 293614"/>
                <a:gd name="connsiteX6" fmla="*/ 209725 w 1115736"/>
                <a:gd name="connsiteY6" fmla="*/ 0 h 293614"/>
                <a:gd name="connsiteX7" fmla="*/ 335560 w 1115736"/>
                <a:gd name="connsiteY7" fmla="*/ 8389 h 293614"/>
                <a:gd name="connsiteX8" fmla="*/ 377505 w 1115736"/>
                <a:gd name="connsiteY8" fmla="*/ 25167 h 293614"/>
                <a:gd name="connsiteX9" fmla="*/ 436228 w 1115736"/>
                <a:gd name="connsiteY9" fmla="*/ 50333 h 293614"/>
                <a:gd name="connsiteX10" fmla="*/ 494950 w 1115736"/>
                <a:gd name="connsiteY10" fmla="*/ 83889 h 293614"/>
                <a:gd name="connsiteX11" fmla="*/ 511728 w 1115736"/>
                <a:gd name="connsiteY11" fmla="*/ 109056 h 293614"/>
                <a:gd name="connsiteX12" fmla="*/ 562062 w 1115736"/>
                <a:gd name="connsiteY12" fmla="*/ 125834 h 293614"/>
                <a:gd name="connsiteX13" fmla="*/ 629174 w 1115736"/>
                <a:gd name="connsiteY13" fmla="*/ 159390 h 293614"/>
                <a:gd name="connsiteX14" fmla="*/ 654341 w 1115736"/>
                <a:gd name="connsiteY14" fmla="*/ 167779 h 293614"/>
                <a:gd name="connsiteX15" fmla="*/ 687897 w 1115736"/>
                <a:gd name="connsiteY15" fmla="*/ 184557 h 293614"/>
                <a:gd name="connsiteX16" fmla="*/ 738231 w 1115736"/>
                <a:gd name="connsiteY16" fmla="*/ 201335 h 293614"/>
                <a:gd name="connsiteX17" fmla="*/ 796954 w 1115736"/>
                <a:gd name="connsiteY17" fmla="*/ 226502 h 293614"/>
                <a:gd name="connsiteX18" fmla="*/ 947956 w 1115736"/>
                <a:gd name="connsiteY18" fmla="*/ 218113 h 293614"/>
                <a:gd name="connsiteX19" fmla="*/ 1065402 w 1115736"/>
                <a:gd name="connsiteY19" fmla="*/ 184557 h 293614"/>
                <a:gd name="connsiteX20" fmla="*/ 1115736 w 1115736"/>
                <a:gd name="connsiteY20" fmla="*/ 176168 h 2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5736" h="293614">
                  <a:moveTo>
                    <a:pt x="0" y="293614"/>
                  </a:moveTo>
                  <a:cubicBezTo>
                    <a:pt x="13982" y="257262"/>
                    <a:pt x="24527" y="219394"/>
                    <a:pt x="41945" y="184557"/>
                  </a:cubicBezTo>
                  <a:lnTo>
                    <a:pt x="75501" y="117445"/>
                  </a:lnTo>
                  <a:cubicBezTo>
                    <a:pt x="80010" y="108427"/>
                    <a:pt x="87277" y="101032"/>
                    <a:pt x="92279" y="92278"/>
                  </a:cubicBezTo>
                  <a:cubicBezTo>
                    <a:pt x="98484" y="81420"/>
                    <a:pt x="101788" y="68898"/>
                    <a:pt x="109057" y="58722"/>
                  </a:cubicBezTo>
                  <a:cubicBezTo>
                    <a:pt x="117756" y="46543"/>
                    <a:pt x="155793" y="13717"/>
                    <a:pt x="167780" y="8389"/>
                  </a:cubicBezTo>
                  <a:cubicBezTo>
                    <a:pt x="180810" y="2598"/>
                    <a:pt x="195743" y="2796"/>
                    <a:pt x="209725" y="0"/>
                  </a:cubicBezTo>
                  <a:cubicBezTo>
                    <a:pt x="251670" y="2796"/>
                    <a:pt x="293987" y="2153"/>
                    <a:pt x="335560" y="8389"/>
                  </a:cubicBezTo>
                  <a:cubicBezTo>
                    <a:pt x="350452" y="10623"/>
                    <a:pt x="363405" y="19880"/>
                    <a:pt x="377505" y="25167"/>
                  </a:cubicBezTo>
                  <a:cubicBezTo>
                    <a:pt x="426882" y="43683"/>
                    <a:pt x="377302" y="20872"/>
                    <a:pt x="436228" y="50333"/>
                  </a:cubicBezTo>
                  <a:cubicBezTo>
                    <a:pt x="527516" y="141621"/>
                    <a:pt x="393552" y="16289"/>
                    <a:pt x="494950" y="83889"/>
                  </a:cubicBezTo>
                  <a:cubicBezTo>
                    <a:pt x="503339" y="89482"/>
                    <a:pt x="503178" y="103712"/>
                    <a:pt x="511728" y="109056"/>
                  </a:cubicBezTo>
                  <a:cubicBezTo>
                    <a:pt x="526725" y="118429"/>
                    <a:pt x="546244" y="117925"/>
                    <a:pt x="562062" y="125834"/>
                  </a:cubicBezTo>
                  <a:cubicBezTo>
                    <a:pt x="584433" y="137019"/>
                    <a:pt x="605446" y="151481"/>
                    <a:pt x="629174" y="159390"/>
                  </a:cubicBezTo>
                  <a:cubicBezTo>
                    <a:pt x="637563" y="162186"/>
                    <a:pt x="646213" y="164296"/>
                    <a:pt x="654341" y="167779"/>
                  </a:cubicBezTo>
                  <a:cubicBezTo>
                    <a:pt x="665835" y="172705"/>
                    <a:pt x="676286" y="179913"/>
                    <a:pt x="687897" y="184557"/>
                  </a:cubicBezTo>
                  <a:cubicBezTo>
                    <a:pt x="704318" y="191125"/>
                    <a:pt x="723516" y="191525"/>
                    <a:pt x="738231" y="201335"/>
                  </a:cubicBezTo>
                  <a:cubicBezTo>
                    <a:pt x="772991" y="224508"/>
                    <a:pt x="753617" y="215668"/>
                    <a:pt x="796954" y="226502"/>
                  </a:cubicBezTo>
                  <a:cubicBezTo>
                    <a:pt x="847288" y="223706"/>
                    <a:pt x="897877" y="223891"/>
                    <a:pt x="947956" y="218113"/>
                  </a:cubicBezTo>
                  <a:cubicBezTo>
                    <a:pt x="1046518" y="206740"/>
                    <a:pt x="982230" y="201191"/>
                    <a:pt x="1065402" y="184557"/>
                  </a:cubicBezTo>
                  <a:cubicBezTo>
                    <a:pt x="1110089" y="175620"/>
                    <a:pt x="1093088" y="176168"/>
                    <a:pt x="1115736" y="176168"/>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03" name="Freeform 102"/>
            <p:cNvSpPr/>
            <p:nvPr/>
          </p:nvSpPr>
          <p:spPr>
            <a:xfrm>
              <a:off x="3816991" y="419450"/>
              <a:ext cx="922789" cy="176168"/>
            </a:xfrm>
            <a:custGeom>
              <a:avLst/>
              <a:gdLst>
                <a:gd name="connsiteX0" fmla="*/ 0 w 922789"/>
                <a:gd name="connsiteY0" fmla="*/ 176168 h 176168"/>
                <a:gd name="connsiteX1" fmla="*/ 92279 w 922789"/>
                <a:gd name="connsiteY1" fmla="*/ 159390 h 176168"/>
                <a:gd name="connsiteX2" fmla="*/ 142613 w 922789"/>
                <a:gd name="connsiteY2" fmla="*/ 125834 h 176168"/>
                <a:gd name="connsiteX3" fmla="*/ 201336 w 922789"/>
                <a:gd name="connsiteY3" fmla="*/ 100667 h 176168"/>
                <a:gd name="connsiteX4" fmla="*/ 251670 w 922789"/>
                <a:gd name="connsiteY4" fmla="*/ 67111 h 176168"/>
                <a:gd name="connsiteX5" fmla="*/ 302003 w 922789"/>
                <a:gd name="connsiteY5" fmla="*/ 33556 h 176168"/>
                <a:gd name="connsiteX6" fmla="*/ 327170 w 922789"/>
                <a:gd name="connsiteY6" fmla="*/ 16778 h 176168"/>
                <a:gd name="connsiteX7" fmla="*/ 377504 w 922789"/>
                <a:gd name="connsiteY7" fmla="*/ 0 h 176168"/>
                <a:gd name="connsiteX8" fmla="*/ 461394 w 922789"/>
                <a:gd name="connsiteY8" fmla="*/ 16778 h 176168"/>
                <a:gd name="connsiteX9" fmla="*/ 486561 w 922789"/>
                <a:gd name="connsiteY9" fmla="*/ 33556 h 176168"/>
                <a:gd name="connsiteX10" fmla="*/ 520117 w 922789"/>
                <a:gd name="connsiteY10" fmla="*/ 75500 h 176168"/>
                <a:gd name="connsiteX11" fmla="*/ 553673 w 922789"/>
                <a:gd name="connsiteY11" fmla="*/ 117445 h 176168"/>
                <a:gd name="connsiteX12" fmla="*/ 604007 w 922789"/>
                <a:gd name="connsiteY12" fmla="*/ 134223 h 176168"/>
                <a:gd name="connsiteX13" fmla="*/ 922789 w 922789"/>
                <a:gd name="connsiteY13" fmla="*/ 125834 h 1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2789" h="176168">
                  <a:moveTo>
                    <a:pt x="0" y="176168"/>
                  </a:moveTo>
                  <a:cubicBezTo>
                    <a:pt x="14626" y="174340"/>
                    <a:pt x="69752" y="171905"/>
                    <a:pt x="92279" y="159390"/>
                  </a:cubicBezTo>
                  <a:cubicBezTo>
                    <a:pt x="109906" y="149597"/>
                    <a:pt x="123483" y="132211"/>
                    <a:pt x="142613" y="125834"/>
                  </a:cubicBezTo>
                  <a:cubicBezTo>
                    <a:pt x="168649" y="117155"/>
                    <a:pt x="175420" y="116216"/>
                    <a:pt x="201336" y="100667"/>
                  </a:cubicBezTo>
                  <a:cubicBezTo>
                    <a:pt x="218627" y="90292"/>
                    <a:pt x="234892" y="78296"/>
                    <a:pt x="251670" y="67111"/>
                  </a:cubicBezTo>
                  <a:lnTo>
                    <a:pt x="302003" y="33556"/>
                  </a:lnTo>
                  <a:cubicBezTo>
                    <a:pt x="310392" y="27963"/>
                    <a:pt x="317605" y="19966"/>
                    <a:pt x="327170" y="16778"/>
                  </a:cubicBezTo>
                  <a:lnTo>
                    <a:pt x="377504" y="0"/>
                  </a:lnTo>
                  <a:cubicBezTo>
                    <a:pt x="399145" y="3092"/>
                    <a:pt x="437967" y="5065"/>
                    <a:pt x="461394" y="16778"/>
                  </a:cubicBezTo>
                  <a:cubicBezTo>
                    <a:pt x="470412" y="21287"/>
                    <a:pt x="478172" y="27963"/>
                    <a:pt x="486561" y="33556"/>
                  </a:cubicBezTo>
                  <a:cubicBezTo>
                    <a:pt x="507647" y="96812"/>
                    <a:pt x="476750" y="21292"/>
                    <a:pt x="520117" y="75500"/>
                  </a:cubicBezTo>
                  <a:cubicBezTo>
                    <a:pt x="548976" y="111573"/>
                    <a:pt x="501444" y="94232"/>
                    <a:pt x="553673" y="117445"/>
                  </a:cubicBezTo>
                  <a:cubicBezTo>
                    <a:pt x="569834" y="124628"/>
                    <a:pt x="604007" y="134223"/>
                    <a:pt x="604007" y="134223"/>
                  </a:cubicBezTo>
                  <a:cubicBezTo>
                    <a:pt x="900413" y="125505"/>
                    <a:pt x="794117" y="125834"/>
                    <a:pt x="922789" y="125834"/>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11975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dissolve">
                                      <p:cBhvr>
                                        <p:cTn id="7" dur="500"/>
                                        <p:tgtEl>
                                          <p:spTgt spid="5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dissolve">
                                      <p:cBhvr>
                                        <p:cTn id="10" dur="500"/>
                                        <p:tgtEl>
                                          <p:spTgt spid="56"/>
                                        </p:tgtEl>
                                      </p:cBhvr>
                                    </p:animEffect>
                                  </p:childTnLst>
                                </p:cTn>
                              </p:par>
                            </p:childTnLst>
                          </p:cTn>
                        </p:par>
                        <p:par>
                          <p:cTn id="11" fill="hold">
                            <p:stCondLst>
                              <p:cond delay="500"/>
                            </p:stCondLst>
                            <p:childTnLst>
                              <p:par>
                                <p:cTn id="12" presetID="9" presetClass="exit" presetSubtype="0" fill="hold" nodeType="afterEffect">
                                  <p:stCondLst>
                                    <p:cond delay="0"/>
                                  </p:stCondLst>
                                  <p:childTnLst>
                                    <p:animEffect transition="out" filter="dissolv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par>
                          <p:cTn id="15" fill="hold">
                            <p:stCondLst>
                              <p:cond delay="1000"/>
                            </p:stCondLst>
                            <p:childTnLst>
                              <p:par>
                                <p:cTn id="16" presetID="9" presetClass="exit" presetSubtype="0" fill="hold" nodeType="afterEffect">
                                  <p:stCondLst>
                                    <p:cond delay="0"/>
                                  </p:stCondLst>
                                  <p:childTnLst>
                                    <p:animEffect transition="out" filter="dissolv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par>
                          <p:cTn id="19" fill="hold">
                            <p:stCondLst>
                              <p:cond delay="1500"/>
                            </p:stCondLst>
                            <p:childTnLst>
                              <p:par>
                                <p:cTn id="20" presetID="9" presetClass="exit" presetSubtype="0" fill="hold" nodeType="afterEffect">
                                  <p:stCondLst>
                                    <p:cond delay="0"/>
                                  </p:stCondLst>
                                  <p:childTnLst>
                                    <p:animEffect transition="out" filter="dissolv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par>
                          <p:cTn id="23" fill="hold">
                            <p:stCondLst>
                              <p:cond delay="2000"/>
                            </p:stCondLst>
                            <p:childTnLst>
                              <p:par>
                                <p:cTn id="24" presetID="9" presetClass="exit" presetSubtype="0" fill="hold" nodeType="afterEffect">
                                  <p:stCondLst>
                                    <p:cond delay="0"/>
                                  </p:stCondLst>
                                  <p:childTnLst>
                                    <p:animEffect transition="out" filter="dissolve">
                                      <p:cBhvr>
                                        <p:cTn id="25" dur="500"/>
                                        <p:tgtEl>
                                          <p:spTgt spid="3"/>
                                        </p:tgtEl>
                                      </p:cBhvr>
                                    </p:animEffect>
                                    <p:set>
                                      <p:cBhvr>
                                        <p:cTn id="26" dur="1" fill="hold">
                                          <p:stCondLst>
                                            <p:cond delay="499"/>
                                          </p:stCondLst>
                                        </p:cTn>
                                        <p:tgtEl>
                                          <p:spTgt spid="3"/>
                                        </p:tgtEl>
                                        <p:attrNameLst>
                                          <p:attrName>style.visibility</p:attrName>
                                        </p:attrNameLst>
                                      </p:cBhvr>
                                      <p:to>
                                        <p:strVal val="hidden"/>
                                      </p:to>
                                    </p:set>
                                  </p:childTnLst>
                                </p:cTn>
                              </p:par>
                            </p:childTnLst>
                          </p:cTn>
                        </p:par>
                        <p:par>
                          <p:cTn id="27" fill="hold">
                            <p:stCondLst>
                              <p:cond delay="2500"/>
                            </p:stCondLst>
                            <p:childTnLst>
                              <p:par>
                                <p:cTn id="28" presetID="9" presetClass="exit" presetSubtype="0" fill="hold" nodeType="afterEffect">
                                  <p:stCondLst>
                                    <p:cond delay="0"/>
                                  </p:stCondLst>
                                  <p:childTnLst>
                                    <p:animEffect transition="out" filter="dissolv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par>
                          <p:cTn id="31" fill="hold">
                            <p:stCondLst>
                              <p:cond delay="3000"/>
                            </p:stCondLst>
                            <p:childTnLst>
                              <p:par>
                                <p:cTn id="32" presetID="9" presetClass="exit" presetSubtype="0" fill="hold" nodeType="afterEffect">
                                  <p:stCondLst>
                                    <p:cond delay="0"/>
                                  </p:stCondLst>
                                  <p:childTnLst>
                                    <p:animEffect transition="out" filter="dissolv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par>
                          <p:cTn id="35" fill="hold">
                            <p:stCondLst>
                              <p:cond delay="3500"/>
                            </p:stCondLst>
                            <p:childTnLst>
                              <p:par>
                                <p:cTn id="36" presetID="9" presetClass="entr" presetSubtype="0" fill="hold" nodeType="afterEffect">
                                  <p:stCondLst>
                                    <p:cond delay="0"/>
                                  </p:stCondLst>
                                  <p:childTnLst>
                                    <p:set>
                                      <p:cBhvr>
                                        <p:cTn id="37" dur="1" fill="hold">
                                          <p:stCondLst>
                                            <p:cond delay="0"/>
                                          </p:stCondLst>
                                        </p:cTn>
                                        <p:tgtEl>
                                          <p:spTgt spid="95"/>
                                        </p:tgtEl>
                                        <p:attrNameLst>
                                          <p:attrName>style.visibility</p:attrName>
                                        </p:attrNameLst>
                                      </p:cBhvr>
                                      <p:to>
                                        <p:strVal val="visible"/>
                                      </p:to>
                                    </p:set>
                                    <p:animEffect transition="in" filter="dissolve">
                                      <p:cBhvr>
                                        <p:cTn id="38" dur="500"/>
                                        <p:tgtEl>
                                          <p:spTgt spid="95"/>
                                        </p:tgtEl>
                                      </p:cBhvr>
                                    </p:animEffect>
                                  </p:childTnLst>
                                </p:cTn>
                              </p:par>
                            </p:childTnLst>
                          </p:cTn>
                        </p:par>
                        <p:par>
                          <p:cTn id="39" fill="hold">
                            <p:stCondLst>
                              <p:cond delay="4000"/>
                            </p:stCondLst>
                            <p:childTnLst>
                              <p:par>
                                <p:cTn id="40" presetID="9"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childTnLst>
                          </p:cTn>
                        </p:par>
                        <p:par>
                          <p:cTn id="43" fill="hold">
                            <p:stCondLst>
                              <p:cond delay="4500"/>
                            </p:stCondLst>
                            <p:childTnLst>
                              <p:par>
                                <p:cTn id="44" presetID="9" presetClass="entr" presetSubtype="0" fill="hold" nodeType="afterEffect">
                                  <p:stCondLst>
                                    <p:cond delay="0"/>
                                  </p:stCondLst>
                                  <p:childTnLst>
                                    <p:set>
                                      <p:cBhvr>
                                        <p:cTn id="45" dur="1" fill="hold">
                                          <p:stCondLst>
                                            <p:cond delay="0"/>
                                          </p:stCondLst>
                                        </p:cTn>
                                        <p:tgtEl>
                                          <p:spTgt spid="101"/>
                                        </p:tgtEl>
                                        <p:attrNameLst>
                                          <p:attrName>style.visibility</p:attrName>
                                        </p:attrNameLst>
                                      </p:cBhvr>
                                      <p:to>
                                        <p:strVal val="visible"/>
                                      </p:to>
                                    </p:set>
                                    <p:animEffect transition="in" filter="dissolve">
                                      <p:cBhvr>
                                        <p:cTn id="46" dur="500"/>
                                        <p:tgtEl>
                                          <p:spTgt spid="101"/>
                                        </p:tgtEl>
                                      </p:cBhvr>
                                    </p:animEffect>
                                  </p:childTnLst>
                                </p:cTn>
                              </p:par>
                            </p:childTnLst>
                          </p:cTn>
                        </p:par>
                        <p:par>
                          <p:cTn id="47" fill="hold">
                            <p:stCondLst>
                              <p:cond delay="5000"/>
                            </p:stCondLst>
                            <p:childTnLst>
                              <p:par>
                                <p:cTn id="48" presetID="9" presetClass="entr" presetSubtype="0" fill="hold" nodeType="afterEffect">
                                  <p:stCondLst>
                                    <p:cond delay="0"/>
                                  </p:stCondLst>
                                  <p:childTnLst>
                                    <p:set>
                                      <p:cBhvr>
                                        <p:cTn id="49" dur="1" fill="hold">
                                          <p:stCondLst>
                                            <p:cond delay="0"/>
                                          </p:stCondLst>
                                        </p:cTn>
                                        <p:tgtEl>
                                          <p:spTgt spid="98"/>
                                        </p:tgtEl>
                                        <p:attrNameLst>
                                          <p:attrName>style.visibility</p:attrName>
                                        </p:attrNameLst>
                                      </p:cBhvr>
                                      <p:to>
                                        <p:strVal val="visible"/>
                                      </p:to>
                                    </p:set>
                                    <p:animEffect transition="in" filter="dissolve">
                                      <p:cBhvr>
                                        <p:cTn id="5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Oval 93"/>
          <p:cNvSpPr/>
          <p:nvPr/>
        </p:nvSpPr>
        <p:spPr>
          <a:xfrm>
            <a:off x="2226973" y="1200150"/>
            <a:ext cx="4686300" cy="4400550"/>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Oval 3"/>
          <p:cNvSpPr/>
          <p:nvPr/>
        </p:nvSpPr>
        <p:spPr>
          <a:xfrm>
            <a:off x="2228850" y="1200150"/>
            <a:ext cx="4686300" cy="4400550"/>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126"/>
          <p:cNvSpPr/>
          <p:nvPr/>
        </p:nvSpPr>
        <p:spPr>
          <a:xfrm>
            <a:off x="272435" y="4408084"/>
            <a:ext cx="2203554" cy="142121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TextBox 62"/>
          <p:cNvSpPr txBox="1"/>
          <p:nvPr/>
        </p:nvSpPr>
        <p:spPr>
          <a:xfrm>
            <a:off x="139754" y="27198"/>
            <a:ext cx="2347835" cy="1061829"/>
          </a:xfrm>
          <a:prstGeom prst="rect">
            <a:avLst/>
          </a:prstGeom>
          <a:noFill/>
        </p:spPr>
        <p:txBody>
          <a:bodyPr wrap="square" rtlCol="0">
            <a:spAutoFit/>
          </a:bodyPr>
          <a:lstStyle/>
          <a:p>
            <a:pPr marL="342900" indent="-342900">
              <a:buFont typeface="+mj-lt"/>
              <a:buAutoNum type="arabicPeriod"/>
            </a:pPr>
            <a:r>
              <a:rPr lang="en-US" dirty="0" smtClean="0"/>
              <a:t>Cell Splits into two cells.</a:t>
            </a:r>
          </a:p>
          <a:p>
            <a:endParaRPr lang="en-US" sz="1350" dirty="0"/>
          </a:p>
          <a:p>
            <a:endParaRPr lang="en-US" sz="1350" dirty="0"/>
          </a:p>
        </p:txBody>
      </p:sp>
      <p:sp>
        <p:nvSpPr>
          <p:cNvPr id="124" name="TextBox 123"/>
          <p:cNvSpPr txBox="1"/>
          <p:nvPr/>
        </p:nvSpPr>
        <p:spPr>
          <a:xfrm>
            <a:off x="535095" y="4478302"/>
            <a:ext cx="1943100" cy="507831"/>
          </a:xfrm>
          <a:prstGeom prst="rect">
            <a:avLst/>
          </a:prstGeom>
          <a:noFill/>
        </p:spPr>
        <p:txBody>
          <a:bodyPr wrap="square" rtlCol="0">
            <a:spAutoFit/>
          </a:bodyPr>
          <a:lstStyle/>
          <a:p>
            <a:r>
              <a:rPr lang="en-US" sz="2700" dirty="0"/>
              <a:t>M Phase</a:t>
            </a:r>
          </a:p>
        </p:txBody>
      </p:sp>
      <p:sp>
        <p:nvSpPr>
          <p:cNvPr id="126" name="TextBox 125"/>
          <p:cNvSpPr txBox="1"/>
          <p:nvPr/>
        </p:nvSpPr>
        <p:spPr>
          <a:xfrm>
            <a:off x="783783" y="4874091"/>
            <a:ext cx="1943100" cy="369332"/>
          </a:xfrm>
          <a:prstGeom prst="rect">
            <a:avLst/>
          </a:prstGeom>
          <a:noFill/>
        </p:spPr>
        <p:txBody>
          <a:bodyPr wrap="square" rtlCol="0">
            <a:spAutoFit/>
          </a:bodyPr>
          <a:lstStyle/>
          <a:p>
            <a:r>
              <a:rPr lang="en-US" dirty="0" smtClean="0"/>
              <a:t>Cytokinesis I</a:t>
            </a:r>
            <a:endParaRPr lang="en-US" dirty="0"/>
          </a:p>
        </p:txBody>
      </p:sp>
      <p:grpSp>
        <p:nvGrpSpPr>
          <p:cNvPr id="9" name="Group 8"/>
          <p:cNvGrpSpPr/>
          <p:nvPr/>
        </p:nvGrpSpPr>
        <p:grpSpPr>
          <a:xfrm>
            <a:off x="2285623" y="2106327"/>
            <a:ext cx="2008415" cy="1874520"/>
            <a:chOff x="2285623" y="2106327"/>
            <a:chExt cx="2008415" cy="1874520"/>
          </a:xfrm>
        </p:grpSpPr>
        <p:sp>
          <p:nvSpPr>
            <p:cNvPr id="55" name="Oval 54"/>
            <p:cNvSpPr/>
            <p:nvPr/>
          </p:nvSpPr>
          <p:spPr>
            <a:xfrm>
              <a:off x="2285623" y="2106327"/>
              <a:ext cx="2008415" cy="1874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7" name="Group 16"/>
            <p:cNvGrpSpPr/>
            <p:nvPr/>
          </p:nvGrpSpPr>
          <p:grpSpPr>
            <a:xfrm>
              <a:off x="2464350" y="2608998"/>
              <a:ext cx="1434517" cy="293614"/>
              <a:chOff x="2726422" y="411061"/>
              <a:chExt cx="2013358" cy="293614"/>
            </a:xfrm>
          </p:grpSpPr>
          <p:sp>
            <p:nvSpPr>
              <p:cNvPr id="15" name="Freeform 14"/>
              <p:cNvSpPr/>
              <p:nvPr/>
            </p:nvSpPr>
            <p:spPr>
              <a:xfrm>
                <a:off x="2726422" y="411061"/>
                <a:ext cx="1115736" cy="293614"/>
              </a:xfrm>
              <a:custGeom>
                <a:avLst/>
                <a:gdLst>
                  <a:gd name="connsiteX0" fmla="*/ 0 w 1115736"/>
                  <a:gd name="connsiteY0" fmla="*/ 293614 h 293614"/>
                  <a:gd name="connsiteX1" fmla="*/ 41945 w 1115736"/>
                  <a:gd name="connsiteY1" fmla="*/ 184557 h 293614"/>
                  <a:gd name="connsiteX2" fmla="*/ 75501 w 1115736"/>
                  <a:gd name="connsiteY2" fmla="*/ 117445 h 293614"/>
                  <a:gd name="connsiteX3" fmla="*/ 92279 w 1115736"/>
                  <a:gd name="connsiteY3" fmla="*/ 92278 h 293614"/>
                  <a:gd name="connsiteX4" fmla="*/ 109057 w 1115736"/>
                  <a:gd name="connsiteY4" fmla="*/ 58722 h 293614"/>
                  <a:gd name="connsiteX5" fmla="*/ 167780 w 1115736"/>
                  <a:gd name="connsiteY5" fmla="*/ 8389 h 293614"/>
                  <a:gd name="connsiteX6" fmla="*/ 209725 w 1115736"/>
                  <a:gd name="connsiteY6" fmla="*/ 0 h 293614"/>
                  <a:gd name="connsiteX7" fmla="*/ 335560 w 1115736"/>
                  <a:gd name="connsiteY7" fmla="*/ 8389 h 293614"/>
                  <a:gd name="connsiteX8" fmla="*/ 377505 w 1115736"/>
                  <a:gd name="connsiteY8" fmla="*/ 25167 h 293614"/>
                  <a:gd name="connsiteX9" fmla="*/ 436228 w 1115736"/>
                  <a:gd name="connsiteY9" fmla="*/ 50333 h 293614"/>
                  <a:gd name="connsiteX10" fmla="*/ 494950 w 1115736"/>
                  <a:gd name="connsiteY10" fmla="*/ 83889 h 293614"/>
                  <a:gd name="connsiteX11" fmla="*/ 511728 w 1115736"/>
                  <a:gd name="connsiteY11" fmla="*/ 109056 h 293614"/>
                  <a:gd name="connsiteX12" fmla="*/ 562062 w 1115736"/>
                  <a:gd name="connsiteY12" fmla="*/ 125834 h 293614"/>
                  <a:gd name="connsiteX13" fmla="*/ 629174 w 1115736"/>
                  <a:gd name="connsiteY13" fmla="*/ 159390 h 293614"/>
                  <a:gd name="connsiteX14" fmla="*/ 654341 w 1115736"/>
                  <a:gd name="connsiteY14" fmla="*/ 167779 h 293614"/>
                  <a:gd name="connsiteX15" fmla="*/ 687897 w 1115736"/>
                  <a:gd name="connsiteY15" fmla="*/ 184557 h 293614"/>
                  <a:gd name="connsiteX16" fmla="*/ 738231 w 1115736"/>
                  <a:gd name="connsiteY16" fmla="*/ 201335 h 293614"/>
                  <a:gd name="connsiteX17" fmla="*/ 796954 w 1115736"/>
                  <a:gd name="connsiteY17" fmla="*/ 226502 h 293614"/>
                  <a:gd name="connsiteX18" fmla="*/ 947956 w 1115736"/>
                  <a:gd name="connsiteY18" fmla="*/ 218113 h 293614"/>
                  <a:gd name="connsiteX19" fmla="*/ 1065402 w 1115736"/>
                  <a:gd name="connsiteY19" fmla="*/ 184557 h 293614"/>
                  <a:gd name="connsiteX20" fmla="*/ 1115736 w 1115736"/>
                  <a:gd name="connsiteY20" fmla="*/ 176168 h 2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5736" h="293614">
                    <a:moveTo>
                      <a:pt x="0" y="293614"/>
                    </a:moveTo>
                    <a:cubicBezTo>
                      <a:pt x="13982" y="257262"/>
                      <a:pt x="24527" y="219394"/>
                      <a:pt x="41945" y="184557"/>
                    </a:cubicBezTo>
                    <a:lnTo>
                      <a:pt x="75501" y="117445"/>
                    </a:lnTo>
                    <a:cubicBezTo>
                      <a:pt x="80010" y="108427"/>
                      <a:pt x="87277" y="101032"/>
                      <a:pt x="92279" y="92278"/>
                    </a:cubicBezTo>
                    <a:cubicBezTo>
                      <a:pt x="98484" y="81420"/>
                      <a:pt x="101788" y="68898"/>
                      <a:pt x="109057" y="58722"/>
                    </a:cubicBezTo>
                    <a:cubicBezTo>
                      <a:pt x="117756" y="46543"/>
                      <a:pt x="155793" y="13717"/>
                      <a:pt x="167780" y="8389"/>
                    </a:cubicBezTo>
                    <a:cubicBezTo>
                      <a:pt x="180810" y="2598"/>
                      <a:pt x="195743" y="2796"/>
                      <a:pt x="209725" y="0"/>
                    </a:cubicBezTo>
                    <a:cubicBezTo>
                      <a:pt x="251670" y="2796"/>
                      <a:pt x="293987" y="2153"/>
                      <a:pt x="335560" y="8389"/>
                    </a:cubicBezTo>
                    <a:cubicBezTo>
                      <a:pt x="350452" y="10623"/>
                      <a:pt x="363405" y="19880"/>
                      <a:pt x="377505" y="25167"/>
                    </a:cubicBezTo>
                    <a:cubicBezTo>
                      <a:pt x="426882" y="43683"/>
                      <a:pt x="377302" y="20872"/>
                      <a:pt x="436228" y="50333"/>
                    </a:cubicBezTo>
                    <a:cubicBezTo>
                      <a:pt x="527516" y="141621"/>
                      <a:pt x="393552" y="16289"/>
                      <a:pt x="494950" y="83889"/>
                    </a:cubicBezTo>
                    <a:cubicBezTo>
                      <a:pt x="503339" y="89482"/>
                      <a:pt x="503178" y="103712"/>
                      <a:pt x="511728" y="109056"/>
                    </a:cubicBezTo>
                    <a:cubicBezTo>
                      <a:pt x="526725" y="118429"/>
                      <a:pt x="546244" y="117925"/>
                      <a:pt x="562062" y="125834"/>
                    </a:cubicBezTo>
                    <a:cubicBezTo>
                      <a:pt x="584433" y="137019"/>
                      <a:pt x="605446" y="151481"/>
                      <a:pt x="629174" y="159390"/>
                    </a:cubicBezTo>
                    <a:cubicBezTo>
                      <a:pt x="637563" y="162186"/>
                      <a:pt x="646213" y="164296"/>
                      <a:pt x="654341" y="167779"/>
                    </a:cubicBezTo>
                    <a:cubicBezTo>
                      <a:pt x="665835" y="172705"/>
                      <a:pt x="676286" y="179913"/>
                      <a:pt x="687897" y="184557"/>
                    </a:cubicBezTo>
                    <a:cubicBezTo>
                      <a:pt x="704318" y="191125"/>
                      <a:pt x="723516" y="191525"/>
                      <a:pt x="738231" y="201335"/>
                    </a:cubicBezTo>
                    <a:cubicBezTo>
                      <a:pt x="772991" y="224508"/>
                      <a:pt x="753617" y="215668"/>
                      <a:pt x="796954" y="226502"/>
                    </a:cubicBezTo>
                    <a:cubicBezTo>
                      <a:pt x="847288" y="223706"/>
                      <a:pt x="897877" y="223891"/>
                      <a:pt x="947956" y="218113"/>
                    </a:cubicBezTo>
                    <a:cubicBezTo>
                      <a:pt x="1046518" y="206740"/>
                      <a:pt x="982230" y="201191"/>
                      <a:pt x="1065402" y="184557"/>
                    </a:cubicBezTo>
                    <a:cubicBezTo>
                      <a:pt x="1110089" y="175620"/>
                      <a:pt x="1093088" y="176168"/>
                      <a:pt x="1115736" y="176168"/>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6" name="Freeform 15"/>
              <p:cNvSpPr/>
              <p:nvPr/>
            </p:nvSpPr>
            <p:spPr>
              <a:xfrm>
                <a:off x="3816991" y="419450"/>
                <a:ext cx="922789" cy="176168"/>
              </a:xfrm>
              <a:custGeom>
                <a:avLst/>
                <a:gdLst>
                  <a:gd name="connsiteX0" fmla="*/ 0 w 922789"/>
                  <a:gd name="connsiteY0" fmla="*/ 176168 h 176168"/>
                  <a:gd name="connsiteX1" fmla="*/ 92279 w 922789"/>
                  <a:gd name="connsiteY1" fmla="*/ 159390 h 176168"/>
                  <a:gd name="connsiteX2" fmla="*/ 142613 w 922789"/>
                  <a:gd name="connsiteY2" fmla="*/ 125834 h 176168"/>
                  <a:gd name="connsiteX3" fmla="*/ 201336 w 922789"/>
                  <a:gd name="connsiteY3" fmla="*/ 100667 h 176168"/>
                  <a:gd name="connsiteX4" fmla="*/ 251670 w 922789"/>
                  <a:gd name="connsiteY4" fmla="*/ 67111 h 176168"/>
                  <a:gd name="connsiteX5" fmla="*/ 302003 w 922789"/>
                  <a:gd name="connsiteY5" fmla="*/ 33556 h 176168"/>
                  <a:gd name="connsiteX6" fmla="*/ 327170 w 922789"/>
                  <a:gd name="connsiteY6" fmla="*/ 16778 h 176168"/>
                  <a:gd name="connsiteX7" fmla="*/ 377504 w 922789"/>
                  <a:gd name="connsiteY7" fmla="*/ 0 h 176168"/>
                  <a:gd name="connsiteX8" fmla="*/ 461394 w 922789"/>
                  <a:gd name="connsiteY8" fmla="*/ 16778 h 176168"/>
                  <a:gd name="connsiteX9" fmla="*/ 486561 w 922789"/>
                  <a:gd name="connsiteY9" fmla="*/ 33556 h 176168"/>
                  <a:gd name="connsiteX10" fmla="*/ 520117 w 922789"/>
                  <a:gd name="connsiteY10" fmla="*/ 75500 h 176168"/>
                  <a:gd name="connsiteX11" fmla="*/ 553673 w 922789"/>
                  <a:gd name="connsiteY11" fmla="*/ 117445 h 176168"/>
                  <a:gd name="connsiteX12" fmla="*/ 604007 w 922789"/>
                  <a:gd name="connsiteY12" fmla="*/ 134223 h 176168"/>
                  <a:gd name="connsiteX13" fmla="*/ 922789 w 922789"/>
                  <a:gd name="connsiteY13" fmla="*/ 125834 h 1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2789" h="176168">
                    <a:moveTo>
                      <a:pt x="0" y="176168"/>
                    </a:moveTo>
                    <a:cubicBezTo>
                      <a:pt x="14626" y="174340"/>
                      <a:pt x="69752" y="171905"/>
                      <a:pt x="92279" y="159390"/>
                    </a:cubicBezTo>
                    <a:cubicBezTo>
                      <a:pt x="109906" y="149597"/>
                      <a:pt x="123483" y="132211"/>
                      <a:pt x="142613" y="125834"/>
                    </a:cubicBezTo>
                    <a:cubicBezTo>
                      <a:pt x="168649" y="117155"/>
                      <a:pt x="175420" y="116216"/>
                      <a:pt x="201336" y="100667"/>
                    </a:cubicBezTo>
                    <a:cubicBezTo>
                      <a:pt x="218627" y="90292"/>
                      <a:pt x="234892" y="78296"/>
                      <a:pt x="251670" y="67111"/>
                    </a:cubicBezTo>
                    <a:lnTo>
                      <a:pt x="302003" y="33556"/>
                    </a:lnTo>
                    <a:cubicBezTo>
                      <a:pt x="310392" y="27963"/>
                      <a:pt x="317605" y="19966"/>
                      <a:pt x="327170" y="16778"/>
                    </a:cubicBezTo>
                    <a:lnTo>
                      <a:pt x="377504" y="0"/>
                    </a:lnTo>
                    <a:cubicBezTo>
                      <a:pt x="399145" y="3092"/>
                      <a:pt x="437967" y="5065"/>
                      <a:pt x="461394" y="16778"/>
                    </a:cubicBezTo>
                    <a:cubicBezTo>
                      <a:pt x="470412" y="21287"/>
                      <a:pt x="478172" y="27963"/>
                      <a:pt x="486561" y="33556"/>
                    </a:cubicBezTo>
                    <a:cubicBezTo>
                      <a:pt x="507647" y="96812"/>
                      <a:pt x="476750" y="21292"/>
                      <a:pt x="520117" y="75500"/>
                    </a:cubicBezTo>
                    <a:cubicBezTo>
                      <a:pt x="548976" y="111573"/>
                      <a:pt x="501444" y="94232"/>
                      <a:pt x="553673" y="117445"/>
                    </a:cubicBezTo>
                    <a:cubicBezTo>
                      <a:pt x="569834" y="124628"/>
                      <a:pt x="604007" y="134223"/>
                      <a:pt x="604007" y="134223"/>
                    </a:cubicBezTo>
                    <a:cubicBezTo>
                      <a:pt x="900413" y="125505"/>
                      <a:pt x="794117" y="125834"/>
                      <a:pt x="922789" y="125834"/>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grpSp>
          <p:nvGrpSpPr>
            <p:cNvPr id="95" name="Group 94"/>
            <p:cNvGrpSpPr/>
            <p:nvPr/>
          </p:nvGrpSpPr>
          <p:grpSpPr>
            <a:xfrm>
              <a:off x="2540246" y="2969423"/>
              <a:ext cx="1471867" cy="293614"/>
              <a:chOff x="2726422" y="411061"/>
              <a:chExt cx="2013358" cy="293614"/>
            </a:xfrm>
          </p:grpSpPr>
          <p:sp>
            <p:nvSpPr>
              <p:cNvPr id="96" name="Freeform 95"/>
              <p:cNvSpPr/>
              <p:nvPr/>
            </p:nvSpPr>
            <p:spPr>
              <a:xfrm>
                <a:off x="2726422" y="411061"/>
                <a:ext cx="1115736" cy="293614"/>
              </a:xfrm>
              <a:custGeom>
                <a:avLst/>
                <a:gdLst>
                  <a:gd name="connsiteX0" fmla="*/ 0 w 1115736"/>
                  <a:gd name="connsiteY0" fmla="*/ 293614 h 293614"/>
                  <a:gd name="connsiteX1" fmla="*/ 41945 w 1115736"/>
                  <a:gd name="connsiteY1" fmla="*/ 184557 h 293614"/>
                  <a:gd name="connsiteX2" fmla="*/ 75501 w 1115736"/>
                  <a:gd name="connsiteY2" fmla="*/ 117445 h 293614"/>
                  <a:gd name="connsiteX3" fmla="*/ 92279 w 1115736"/>
                  <a:gd name="connsiteY3" fmla="*/ 92278 h 293614"/>
                  <a:gd name="connsiteX4" fmla="*/ 109057 w 1115736"/>
                  <a:gd name="connsiteY4" fmla="*/ 58722 h 293614"/>
                  <a:gd name="connsiteX5" fmla="*/ 167780 w 1115736"/>
                  <a:gd name="connsiteY5" fmla="*/ 8389 h 293614"/>
                  <a:gd name="connsiteX6" fmla="*/ 209725 w 1115736"/>
                  <a:gd name="connsiteY6" fmla="*/ 0 h 293614"/>
                  <a:gd name="connsiteX7" fmla="*/ 335560 w 1115736"/>
                  <a:gd name="connsiteY7" fmla="*/ 8389 h 293614"/>
                  <a:gd name="connsiteX8" fmla="*/ 377505 w 1115736"/>
                  <a:gd name="connsiteY8" fmla="*/ 25167 h 293614"/>
                  <a:gd name="connsiteX9" fmla="*/ 436228 w 1115736"/>
                  <a:gd name="connsiteY9" fmla="*/ 50333 h 293614"/>
                  <a:gd name="connsiteX10" fmla="*/ 494950 w 1115736"/>
                  <a:gd name="connsiteY10" fmla="*/ 83889 h 293614"/>
                  <a:gd name="connsiteX11" fmla="*/ 511728 w 1115736"/>
                  <a:gd name="connsiteY11" fmla="*/ 109056 h 293614"/>
                  <a:gd name="connsiteX12" fmla="*/ 562062 w 1115736"/>
                  <a:gd name="connsiteY12" fmla="*/ 125834 h 293614"/>
                  <a:gd name="connsiteX13" fmla="*/ 629174 w 1115736"/>
                  <a:gd name="connsiteY13" fmla="*/ 159390 h 293614"/>
                  <a:gd name="connsiteX14" fmla="*/ 654341 w 1115736"/>
                  <a:gd name="connsiteY14" fmla="*/ 167779 h 293614"/>
                  <a:gd name="connsiteX15" fmla="*/ 687897 w 1115736"/>
                  <a:gd name="connsiteY15" fmla="*/ 184557 h 293614"/>
                  <a:gd name="connsiteX16" fmla="*/ 738231 w 1115736"/>
                  <a:gd name="connsiteY16" fmla="*/ 201335 h 293614"/>
                  <a:gd name="connsiteX17" fmla="*/ 796954 w 1115736"/>
                  <a:gd name="connsiteY17" fmla="*/ 226502 h 293614"/>
                  <a:gd name="connsiteX18" fmla="*/ 947956 w 1115736"/>
                  <a:gd name="connsiteY18" fmla="*/ 218113 h 293614"/>
                  <a:gd name="connsiteX19" fmla="*/ 1065402 w 1115736"/>
                  <a:gd name="connsiteY19" fmla="*/ 184557 h 293614"/>
                  <a:gd name="connsiteX20" fmla="*/ 1115736 w 1115736"/>
                  <a:gd name="connsiteY20" fmla="*/ 176168 h 2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5736" h="293614">
                    <a:moveTo>
                      <a:pt x="0" y="293614"/>
                    </a:moveTo>
                    <a:cubicBezTo>
                      <a:pt x="13982" y="257262"/>
                      <a:pt x="24527" y="219394"/>
                      <a:pt x="41945" y="184557"/>
                    </a:cubicBezTo>
                    <a:lnTo>
                      <a:pt x="75501" y="117445"/>
                    </a:lnTo>
                    <a:cubicBezTo>
                      <a:pt x="80010" y="108427"/>
                      <a:pt x="87277" y="101032"/>
                      <a:pt x="92279" y="92278"/>
                    </a:cubicBezTo>
                    <a:cubicBezTo>
                      <a:pt x="98484" y="81420"/>
                      <a:pt x="101788" y="68898"/>
                      <a:pt x="109057" y="58722"/>
                    </a:cubicBezTo>
                    <a:cubicBezTo>
                      <a:pt x="117756" y="46543"/>
                      <a:pt x="155793" y="13717"/>
                      <a:pt x="167780" y="8389"/>
                    </a:cubicBezTo>
                    <a:cubicBezTo>
                      <a:pt x="180810" y="2598"/>
                      <a:pt x="195743" y="2796"/>
                      <a:pt x="209725" y="0"/>
                    </a:cubicBezTo>
                    <a:cubicBezTo>
                      <a:pt x="251670" y="2796"/>
                      <a:pt x="293987" y="2153"/>
                      <a:pt x="335560" y="8389"/>
                    </a:cubicBezTo>
                    <a:cubicBezTo>
                      <a:pt x="350452" y="10623"/>
                      <a:pt x="363405" y="19880"/>
                      <a:pt x="377505" y="25167"/>
                    </a:cubicBezTo>
                    <a:cubicBezTo>
                      <a:pt x="426882" y="43683"/>
                      <a:pt x="377302" y="20872"/>
                      <a:pt x="436228" y="50333"/>
                    </a:cubicBezTo>
                    <a:cubicBezTo>
                      <a:pt x="527516" y="141621"/>
                      <a:pt x="393552" y="16289"/>
                      <a:pt x="494950" y="83889"/>
                    </a:cubicBezTo>
                    <a:cubicBezTo>
                      <a:pt x="503339" y="89482"/>
                      <a:pt x="503178" y="103712"/>
                      <a:pt x="511728" y="109056"/>
                    </a:cubicBezTo>
                    <a:cubicBezTo>
                      <a:pt x="526725" y="118429"/>
                      <a:pt x="546244" y="117925"/>
                      <a:pt x="562062" y="125834"/>
                    </a:cubicBezTo>
                    <a:cubicBezTo>
                      <a:pt x="584433" y="137019"/>
                      <a:pt x="605446" y="151481"/>
                      <a:pt x="629174" y="159390"/>
                    </a:cubicBezTo>
                    <a:cubicBezTo>
                      <a:pt x="637563" y="162186"/>
                      <a:pt x="646213" y="164296"/>
                      <a:pt x="654341" y="167779"/>
                    </a:cubicBezTo>
                    <a:cubicBezTo>
                      <a:pt x="665835" y="172705"/>
                      <a:pt x="676286" y="179913"/>
                      <a:pt x="687897" y="184557"/>
                    </a:cubicBezTo>
                    <a:cubicBezTo>
                      <a:pt x="704318" y="191125"/>
                      <a:pt x="723516" y="191525"/>
                      <a:pt x="738231" y="201335"/>
                    </a:cubicBezTo>
                    <a:cubicBezTo>
                      <a:pt x="772991" y="224508"/>
                      <a:pt x="753617" y="215668"/>
                      <a:pt x="796954" y="226502"/>
                    </a:cubicBezTo>
                    <a:cubicBezTo>
                      <a:pt x="847288" y="223706"/>
                      <a:pt x="897877" y="223891"/>
                      <a:pt x="947956" y="218113"/>
                    </a:cubicBezTo>
                    <a:cubicBezTo>
                      <a:pt x="1046518" y="206740"/>
                      <a:pt x="982230" y="201191"/>
                      <a:pt x="1065402" y="184557"/>
                    </a:cubicBezTo>
                    <a:cubicBezTo>
                      <a:pt x="1110089" y="175620"/>
                      <a:pt x="1093088" y="176168"/>
                      <a:pt x="1115736" y="176168"/>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97" name="Freeform 96"/>
              <p:cNvSpPr/>
              <p:nvPr/>
            </p:nvSpPr>
            <p:spPr>
              <a:xfrm>
                <a:off x="3816991" y="419450"/>
                <a:ext cx="922789" cy="176168"/>
              </a:xfrm>
              <a:custGeom>
                <a:avLst/>
                <a:gdLst>
                  <a:gd name="connsiteX0" fmla="*/ 0 w 922789"/>
                  <a:gd name="connsiteY0" fmla="*/ 176168 h 176168"/>
                  <a:gd name="connsiteX1" fmla="*/ 92279 w 922789"/>
                  <a:gd name="connsiteY1" fmla="*/ 159390 h 176168"/>
                  <a:gd name="connsiteX2" fmla="*/ 142613 w 922789"/>
                  <a:gd name="connsiteY2" fmla="*/ 125834 h 176168"/>
                  <a:gd name="connsiteX3" fmla="*/ 201336 w 922789"/>
                  <a:gd name="connsiteY3" fmla="*/ 100667 h 176168"/>
                  <a:gd name="connsiteX4" fmla="*/ 251670 w 922789"/>
                  <a:gd name="connsiteY4" fmla="*/ 67111 h 176168"/>
                  <a:gd name="connsiteX5" fmla="*/ 302003 w 922789"/>
                  <a:gd name="connsiteY5" fmla="*/ 33556 h 176168"/>
                  <a:gd name="connsiteX6" fmla="*/ 327170 w 922789"/>
                  <a:gd name="connsiteY6" fmla="*/ 16778 h 176168"/>
                  <a:gd name="connsiteX7" fmla="*/ 377504 w 922789"/>
                  <a:gd name="connsiteY7" fmla="*/ 0 h 176168"/>
                  <a:gd name="connsiteX8" fmla="*/ 461394 w 922789"/>
                  <a:gd name="connsiteY8" fmla="*/ 16778 h 176168"/>
                  <a:gd name="connsiteX9" fmla="*/ 486561 w 922789"/>
                  <a:gd name="connsiteY9" fmla="*/ 33556 h 176168"/>
                  <a:gd name="connsiteX10" fmla="*/ 520117 w 922789"/>
                  <a:gd name="connsiteY10" fmla="*/ 75500 h 176168"/>
                  <a:gd name="connsiteX11" fmla="*/ 553673 w 922789"/>
                  <a:gd name="connsiteY11" fmla="*/ 117445 h 176168"/>
                  <a:gd name="connsiteX12" fmla="*/ 604007 w 922789"/>
                  <a:gd name="connsiteY12" fmla="*/ 134223 h 176168"/>
                  <a:gd name="connsiteX13" fmla="*/ 922789 w 922789"/>
                  <a:gd name="connsiteY13" fmla="*/ 125834 h 1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2789" h="176168">
                    <a:moveTo>
                      <a:pt x="0" y="176168"/>
                    </a:moveTo>
                    <a:cubicBezTo>
                      <a:pt x="14626" y="174340"/>
                      <a:pt x="69752" y="171905"/>
                      <a:pt x="92279" y="159390"/>
                    </a:cubicBezTo>
                    <a:cubicBezTo>
                      <a:pt x="109906" y="149597"/>
                      <a:pt x="123483" y="132211"/>
                      <a:pt x="142613" y="125834"/>
                    </a:cubicBezTo>
                    <a:cubicBezTo>
                      <a:pt x="168649" y="117155"/>
                      <a:pt x="175420" y="116216"/>
                      <a:pt x="201336" y="100667"/>
                    </a:cubicBezTo>
                    <a:cubicBezTo>
                      <a:pt x="218627" y="90292"/>
                      <a:pt x="234892" y="78296"/>
                      <a:pt x="251670" y="67111"/>
                    </a:cubicBezTo>
                    <a:lnTo>
                      <a:pt x="302003" y="33556"/>
                    </a:lnTo>
                    <a:cubicBezTo>
                      <a:pt x="310392" y="27963"/>
                      <a:pt x="317605" y="19966"/>
                      <a:pt x="327170" y="16778"/>
                    </a:cubicBezTo>
                    <a:lnTo>
                      <a:pt x="377504" y="0"/>
                    </a:lnTo>
                    <a:cubicBezTo>
                      <a:pt x="399145" y="3092"/>
                      <a:pt x="437967" y="5065"/>
                      <a:pt x="461394" y="16778"/>
                    </a:cubicBezTo>
                    <a:cubicBezTo>
                      <a:pt x="470412" y="21287"/>
                      <a:pt x="478172" y="27963"/>
                      <a:pt x="486561" y="33556"/>
                    </a:cubicBezTo>
                    <a:cubicBezTo>
                      <a:pt x="507647" y="96812"/>
                      <a:pt x="476750" y="21292"/>
                      <a:pt x="520117" y="75500"/>
                    </a:cubicBezTo>
                    <a:cubicBezTo>
                      <a:pt x="548976" y="111573"/>
                      <a:pt x="501444" y="94232"/>
                      <a:pt x="553673" y="117445"/>
                    </a:cubicBezTo>
                    <a:cubicBezTo>
                      <a:pt x="569834" y="124628"/>
                      <a:pt x="604007" y="134223"/>
                      <a:pt x="604007" y="134223"/>
                    </a:cubicBezTo>
                    <a:cubicBezTo>
                      <a:pt x="900413" y="125505"/>
                      <a:pt x="794117" y="125834"/>
                      <a:pt x="922789" y="125834"/>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grpSp>
      <p:grpSp>
        <p:nvGrpSpPr>
          <p:cNvPr id="10" name="Group 9"/>
          <p:cNvGrpSpPr/>
          <p:nvPr/>
        </p:nvGrpSpPr>
        <p:grpSpPr>
          <a:xfrm>
            <a:off x="4849197" y="2216720"/>
            <a:ext cx="2008415" cy="1874520"/>
            <a:chOff x="4877075" y="2222142"/>
            <a:chExt cx="2008415" cy="1874520"/>
          </a:xfrm>
        </p:grpSpPr>
        <p:sp>
          <p:nvSpPr>
            <p:cNvPr id="56" name="Oval 55"/>
            <p:cNvSpPr/>
            <p:nvPr/>
          </p:nvSpPr>
          <p:spPr>
            <a:xfrm>
              <a:off x="4877075" y="2222142"/>
              <a:ext cx="2008415" cy="1874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8" name="Group 97"/>
            <p:cNvGrpSpPr/>
            <p:nvPr/>
          </p:nvGrpSpPr>
          <p:grpSpPr>
            <a:xfrm rot="11069574">
              <a:off x="5110879" y="2780031"/>
              <a:ext cx="1434517" cy="293614"/>
              <a:chOff x="2726422" y="411061"/>
              <a:chExt cx="2013358" cy="293614"/>
            </a:xfrm>
          </p:grpSpPr>
          <p:sp>
            <p:nvSpPr>
              <p:cNvPr id="99" name="Freeform 98"/>
              <p:cNvSpPr/>
              <p:nvPr/>
            </p:nvSpPr>
            <p:spPr>
              <a:xfrm>
                <a:off x="2726422" y="411061"/>
                <a:ext cx="1115736" cy="293614"/>
              </a:xfrm>
              <a:custGeom>
                <a:avLst/>
                <a:gdLst>
                  <a:gd name="connsiteX0" fmla="*/ 0 w 1115736"/>
                  <a:gd name="connsiteY0" fmla="*/ 293614 h 293614"/>
                  <a:gd name="connsiteX1" fmla="*/ 41945 w 1115736"/>
                  <a:gd name="connsiteY1" fmla="*/ 184557 h 293614"/>
                  <a:gd name="connsiteX2" fmla="*/ 75501 w 1115736"/>
                  <a:gd name="connsiteY2" fmla="*/ 117445 h 293614"/>
                  <a:gd name="connsiteX3" fmla="*/ 92279 w 1115736"/>
                  <a:gd name="connsiteY3" fmla="*/ 92278 h 293614"/>
                  <a:gd name="connsiteX4" fmla="*/ 109057 w 1115736"/>
                  <a:gd name="connsiteY4" fmla="*/ 58722 h 293614"/>
                  <a:gd name="connsiteX5" fmla="*/ 167780 w 1115736"/>
                  <a:gd name="connsiteY5" fmla="*/ 8389 h 293614"/>
                  <a:gd name="connsiteX6" fmla="*/ 209725 w 1115736"/>
                  <a:gd name="connsiteY6" fmla="*/ 0 h 293614"/>
                  <a:gd name="connsiteX7" fmla="*/ 335560 w 1115736"/>
                  <a:gd name="connsiteY7" fmla="*/ 8389 h 293614"/>
                  <a:gd name="connsiteX8" fmla="*/ 377505 w 1115736"/>
                  <a:gd name="connsiteY8" fmla="*/ 25167 h 293614"/>
                  <a:gd name="connsiteX9" fmla="*/ 436228 w 1115736"/>
                  <a:gd name="connsiteY9" fmla="*/ 50333 h 293614"/>
                  <a:gd name="connsiteX10" fmla="*/ 494950 w 1115736"/>
                  <a:gd name="connsiteY10" fmla="*/ 83889 h 293614"/>
                  <a:gd name="connsiteX11" fmla="*/ 511728 w 1115736"/>
                  <a:gd name="connsiteY11" fmla="*/ 109056 h 293614"/>
                  <a:gd name="connsiteX12" fmla="*/ 562062 w 1115736"/>
                  <a:gd name="connsiteY12" fmla="*/ 125834 h 293614"/>
                  <a:gd name="connsiteX13" fmla="*/ 629174 w 1115736"/>
                  <a:gd name="connsiteY13" fmla="*/ 159390 h 293614"/>
                  <a:gd name="connsiteX14" fmla="*/ 654341 w 1115736"/>
                  <a:gd name="connsiteY14" fmla="*/ 167779 h 293614"/>
                  <a:gd name="connsiteX15" fmla="*/ 687897 w 1115736"/>
                  <a:gd name="connsiteY15" fmla="*/ 184557 h 293614"/>
                  <a:gd name="connsiteX16" fmla="*/ 738231 w 1115736"/>
                  <a:gd name="connsiteY16" fmla="*/ 201335 h 293614"/>
                  <a:gd name="connsiteX17" fmla="*/ 796954 w 1115736"/>
                  <a:gd name="connsiteY17" fmla="*/ 226502 h 293614"/>
                  <a:gd name="connsiteX18" fmla="*/ 947956 w 1115736"/>
                  <a:gd name="connsiteY18" fmla="*/ 218113 h 293614"/>
                  <a:gd name="connsiteX19" fmla="*/ 1065402 w 1115736"/>
                  <a:gd name="connsiteY19" fmla="*/ 184557 h 293614"/>
                  <a:gd name="connsiteX20" fmla="*/ 1115736 w 1115736"/>
                  <a:gd name="connsiteY20" fmla="*/ 176168 h 2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5736" h="293614">
                    <a:moveTo>
                      <a:pt x="0" y="293614"/>
                    </a:moveTo>
                    <a:cubicBezTo>
                      <a:pt x="13982" y="257262"/>
                      <a:pt x="24527" y="219394"/>
                      <a:pt x="41945" y="184557"/>
                    </a:cubicBezTo>
                    <a:lnTo>
                      <a:pt x="75501" y="117445"/>
                    </a:lnTo>
                    <a:cubicBezTo>
                      <a:pt x="80010" y="108427"/>
                      <a:pt x="87277" y="101032"/>
                      <a:pt x="92279" y="92278"/>
                    </a:cubicBezTo>
                    <a:cubicBezTo>
                      <a:pt x="98484" y="81420"/>
                      <a:pt x="101788" y="68898"/>
                      <a:pt x="109057" y="58722"/>
                    </a:cubicBezTo>
                    <a:cubicBezTo>
                      <a:pt x="117756" y="46543"/>
                      <a:pt x="155793" y="13717"/>
                      <a:pt x="167780" y="8389"/>
                    </a:cubicBezTo>
                    <a:cubicBezTo>
                      <a:pt x="180810" y="2598"/>
                      <a:pt x="195743" y="2796"/>
                      <a:pt x="209725" y="0"/>
                    </a:cubicBezTo>
                    <a:cubicBezTo>
                      <a:pt x="251670" y="2796"/>
                      <a:pt x="293987" y="2153"/>
                      <a:pt x="335560" y="8389"/>
                    </a:cubicBezTo>
                    <a:cubicBezTo>
                      <a:pt x="350452" y="10623"/>
                      <a:pt x="363405" y="19880"/>
                      <a:pt x="377505" y="25167"/>
                    </a:cubicBezTo>
                    <a:cubicBezTo>
                      <a:pt x="426882" y="43683"/>
                      <a:pt x="377302" y="20872"/>
                      <a:pt x="436228" y="50333"/>
                    </a:cubicBezTo>
                    <a:cubicBezTo>
                      <a:pt x="527516" y="141621"/>
                      <a:pt x="393552" y="16289"/>
                      <a:pt x="494950" y="83889"/>
                    </a:cubicBezTo>
                    <a:cubicBezTo>
                      <a:pt x="503339" y="89482"/>
                      <a:pt x="503178" y="103712"/>
                      <a:pt x="511728" y="109056"/>
                    </a:cubicBezTo>
                    <a:cubicBezTo>
                      <a:pt x="526725" y="118429"/>
                      <a:pt x="546244" y="117925"/>
                      <a:pt x="562062" y="125834"/>
                    </a:cubicBezTo>
                    <a:cubicBezTo>
                      <a:pt x="584433" y="137019"/>
                      <a:pt x="605446" y="151481"/>
                      <a:pt x="629174" y="159390"/>
                    </a:cubicBezTo>
                    <a:cubicBezTo>
                      <a:pt x="637563" y="162186"/>
                      <a:pt x="646213" y="164296"/>
                      <a:pt x="654341" y="167779"/>
                    </a:cubicBezTo>
                    <a:cubicBezTo>
                      <a:pt x="665835" y="172705"/>
                      <a:pt x="676286" y="179913"/>
                      <a:pt x="687897" y="184557"/>
                    </a:cubicBezTo>
                    <a:cubicBezTo>
                      <a:pt x="704318" y="191125"/>
                      <a:pt x="723516" y="191525"/>
                      <a:pt x="738231" y="201335"/>
                    </a:cubicBezTo>
                    <a:cubicBezTo>
                      <a:pt x="772991" y="224508"/>
                      <a:pt x="753617" y="215668"/>
                      <a:pt x="796954" y="226502"/>
                    </a:cubicBezTo>
                    <a:cubicBezTo>
                      <a:pt x="847288" y="223706"/>
                      <a:pt x="897877" y="223891"/>
                      <a:pt x="947956" y="218113"/>
                    </a:cubicBezTo>
                    <a:cubicBezTo>
                      <a:pt x="1046518" y="206740"/>
                      <a:pt x="982230" y="201191"/>
                      <a:pt x="1065402" y="184557"/>
                    </a:cubicBezTo>
                    <a:cubicBezTo>
                      <a:pt x="1110089" y="175620"/>
                      <a:pt x="1093088" y="176168"/>
                      <a:pt x="1115736" y="176168"/>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00" name="Freeform 99"/>
              <p:cNvSpPr/>
              <p:nvPr/>
            </p:nvSpPr>
            <p:spPr>
              <a:xfrm>
                <a:off x="3816991" y="419450"/>
                <a:ext cx="922789" cy="176168"/>
              </a:xfrm>
              <a:custGeom>
                <a:avLst/>
                <a:gdLst>
                  <a:gd name="connsiteX0" fmla="*/ 0 w 922789"/>
                  <a:gd name="connsiteY0" fmla="*/ 176168 h 176168"/>
                  <a:gd name="connsiteX1" fmla="*/ 92279 w 922789"/>
                  <a:gd name="connsiteY1" fmla="*/ 159390 h 176168"/>
                  <a:gd name="connsiteX2" fmla="*/ 142613 w 922789"/>
                  <a:gd name="connsiteY2" fmla="*/ 125834 h 176168"/>
                  <a:gd name="connsiteX3" fmla="*/ 201336 w 922789"/>
                  <a:gd name="connsiteY3" fmla="*/ 100667 h 176168"/>
                  <a:gd name="connsiteX4" fmla="*/ 251670 w 922789"/>
                  <a:gd name="connsiteY4" fmla="*/ 67111 h 176168"/>
                  <a:gd name="connsiteX5" fmla="*/ 302003 w 922789"/>
                  <a:gd name="connsiteY5" fmla="*/ 33556 h 176168"/>
                  <a:gd name="connsiteX6" fmla="*/ 327170 w 922789"/>
                  <a:gd name="connsiteY6" fmla="*/ 16778 h 176168"/>
                  <a:gd name="connsiteX7" fmla="*/ 377504 w 922789"/>
                  <a:gd name="connsiteY7" fmla="*/ 0 h 176168"/>
                  <a:gd name="connsiteX8" fmla="*/ 461394 w 922789"/>
                  <a:gd name="connsiteY8" fmla="*/ 16778 h 176168"/>
                  <a:gd name="connsiteX9" fmla="*/ 486561 w 922789"/>
                  <a:gd name="connsiteY9" fmla="*/ 33556 h 176168"/>
                  <a:gd name="connsiteX10" fmla="*/ 520117 w 922789"/>
                  <a:gd name="connsiteY10" fmla="*/ 75500 h 176168"/>
                  <a:gd name="connsiteX11" fmla="*/ 553673 w 922789"/>
                  <a:gd name="connsiteY11" fmla="*/ 117445 h 176168"/>
                  <a:gd name="connsiteX12" fmla="*/ 604007 w 922789"/>
                  <a:gd name="connsiteY12" fmla="*/ 134223 h 176168"/>
                  <a:gd name="connsiteX13" fmla="*/ 922789 w 922789"/>
                  <a:gd name="connsiteY13" fmla="*/ 125834 h 1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2789" h="176168">
                    <a:moveTo>
                      <a:pt x="0" y="176168"/>
                    </a:moveTo>
                    <a:cubicBezTo>
                      <a:pt x="14626" y="174340"/>
                      <a:pt x="69752" y="171905"/>
                      <a:pt x="92279" y="159390"/>
                    </a:cubicBezTo>
                    <a:cubicBezTo>
                      <a:pt x="109906" y="149597"/>
                      <a:pt x="123483" y="132211"/>
                      <a:pt x="142613" y="125834"/>
                    </a:cubicBezTo>
                    <a:cubicBezTo>
                      <a:pt x="168649" y="117155"/>
                      <a:pt x="175420" y="116216"/>
                      <a:pt x="201336" y="100667"/>
                    </a:cubicBezTo>
                    <a:cubicBezTo>
                      <a:pt x="218627" y="90292"/>
                      <a:pt x="234892" y="78296"/>
                      <a:pt x="251670" y="67111"/>
                    </a:cubicBezTo>
                    <a:lnTo>
                      <a:pt x="302003" y="33556"/>
                    </a:lnTo>
                    <a:cubicBezTo>
                      <a:pt x="310392" y="27963"/>
                      <a:pt x="317605" y="19966"/>
                      <a:pt x="327170" y="16778"/>
                    </a:cubicBezTo>
                    <a:lnTo>
                      <a:pt x="377504" y="0"/>
                    </a:lnTo>
                    <a:cubicBezTo>
                      <a:pt x="399145" y="3092"/>
                      <a:pt x="437967" y="5065"/>
                      <a:pt x="461394" y="16778"/>
                    </a:cubicBezTo>
                    <a:cubicBezTo>
                      <a:pt x="470412" y="21287"/>
                      <a:pt x="478172" y="27963"/>
                      <a:pt x="486561" y="33556"/>
                    </a:cubicBezTo>
                    <a:cubicBezTo>
                      <a:pt x="507647" y="96812"/>
                      <a:pt x="476750" y="21292"/>
                      <a:pt x="520117" y="75500"/>
                    </a:cubicBezTo>
                    <a:cubicBezTo>
                      <a:pt x="548976" y="111573"/>
                      <a:pt x="501444" y="94232"/>
                      <a:pt x="553673" y="117445"/>
                    </a:cubicBezTo>
                    <a:cubicBezTo>
                      <a:pt x="569834" y="124628"/>
                      <a:pt x="604007" y="134223"/>
                      <a:pt x="604007" y="134223"/>
                    </a:cubicBezTo>
                    <a:cubicBezTo>
                      <a:pt x="900413" y="125505"/>
                      <a:pt x="794117" y="125834"/>
                      <a:pt x="922789" y="125834"/>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grpSp>
          <p:nvGrpSpPr>
            <p:cNvPr id="101" name="Group 100"/>
            <p:cNvGrpSpPr/>
            <p:nvPr/>
          </p:nvGrpSpPr>
          <p:grpSpPr>
            <a:xfrm rot="11069574">
              <a:off x="5186775" y="3140456"/>
              <a:ext cx="1471867" cy="293614"/>
              <a:chOff x="2726422" y="411061"/>
              <a:chExt cx="2013358" cy="293614"/>
            </a:xfrm>
          </p:grpSpPr>
          <p:sp>
            <p:nvSpPr>
              <p:cNvPr id="102" name="Freeform 101"/>
              <p:cNvSpPr/>
              <p:nvPr/>
            </p:nvSpPr>
            <p:spPr>
              <a:xfrm>
                <a:off x="2726422" y="411061"/>
                <a:ext cx="1115736" cy="293614"/>
              </a:xfrm>
              <a:custGeom>
                <a:avLst/>
                <a:gdLst>
                  <a:gd name="connsiteX0" fmla="*/ 0 w 1115736"/>
                  <a:gd name="connsiteY0" fmla="*/ 293614 h 293614"/>
                  <a:gd name="connsiteX1" fmla="*/ 41945 w 1115736"/>
                  <a:gd name="connsiteY1" fmla="*/ 184557 h 293614"/>
                  <a:gd name="connsiteX2" fmla="*/ 75501 w 1115736"/>
                  <a:gd name="connsiteY2" fmla="*/ 117445 h 293614"/>
                  <a:gd name="connsiteX3" fmla="*/ 92279 w 1115736"/>
                  <a:gd name="connsiteY3" fmla="*/ 92278 h 293614"/>
                  <a:gd name="connsiteX4" fmla="*/ 109057 w 1115736"/>
                  <a:gd name="connsiteY4" fmla="*/ 58722 h 293614"/>
                  <a:gd name="connsiteX5" fmla="*/ 167780 w 1115736"/>
                  <a:gd name="connsiteY5" fmla="*/ 8389 h 293614"/>
                  <a:gd name="connsiteX6" fmla="*/ 209725 w 1115736"/>
                  <a:gd name="connsiteY6" fmla="*/ 0 h 293614"/>
                  <a:gd name="connsiteX7" fmla="*/ 335560 w 1115736"/>
                  <a:gd name="connsiteY7" fmla="*/ 8389 h 293614"/>
                  <a:gd name="connsiteX8" fmla="*/ 377505 w 1115736"/>
                  <a:gd name="connsiteY8" fmla="*/ 25167 h 293614"/>
                  <a:gd name="connsiteX9" fmla="*/ 436228 w 1115736"/>
                  <a:gd name="connsiteY9" fmla="*/ 50333 h 293614"/>
                  <a:gd name="connsiteX10" fmla="*/ 494950 w 1115736"/>
                  <a:gd name="connsiteY10" fmla="*/ 83889 h 293614"/>
                  <a:gd name="connsiteX11" fmla="*/ 511728 w 1115736"/>
                  <a:gd name="connsiteY11" fmla="*/ 109056 h 293614"/>
                  <a:gd name="connsiteX12" fmla="*/ 562062 w 1115736"/>
                  <a:gd name="connsiteY12" fmla="*/ 125834 h 293614"/>
                  <a:gd name="connsiteX13" fmla="*/ 629174 w 1115736"/>
                  <a:gd name="connsiteY13" fmla="*/ 159390 h 293614"/>
                  <a:gd name="connsiteX14" fmla="*/ 654341 w 1115736"/>
                  <a:gd name="connsiteY14" fmla="*/ 167779 h 293614"/>
                  <a:gd name="connsiteX15" fmla="*/ 687897 w 1115736"/>
                  <a:gd name="connsiteY15" fmla="*/ 184557 h 293614"/>
                  <a:gd name="connsiteX16" fmla="*/ 738231 w 1115736"/>
                  <a:gd name="connsiteY16" fmla="*/ 201335 h 293614"/>
                  <a:gd name="connsiteX17" fmla="*/ 796954 w 1115736"/>
                  <a:gd name="connsiteY17" fmla="*/ 226502 h 293614"/>
                  <a:gd name="connsiteX18" fmla="*/ 947956 w 1115736"/>
                  <a:gd name="connsiteY18" fmla="*/ 218113 h 293614"/>
                  <a:gd name="connsiteX19" fmla="*/ 1065402 w 1115736"/>
                  <a:gd name="connsiteY19" fmla="*/ 184557 h 293614"/>
                  <a:gd name="connsiteX20" fmla="*/ 1115736 w 1115736"/>
                  <a:gd name="connsiteY20" fmla="*/ 176168 h 2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5736" h="293614">
                    <a:moveTo>
                      <a:pt x="0" y="293614"/>
                    </a:moveTo>
                    <a:cubicBezTo>
                      <a:pt x="13982" y="257262"/>
                      <a:pt x="24527" y="219394"/>
                      <a:pt x="41945" y="184557"/>
                    </a:cubicBezTo>
                    <a:lnTo>
                      <a:pt x="75501" y="117445"/>
                    </a:lnTo>
                    <a:cubicBezTo>
                      <a:pt x="80010" y="108427"/>
                      <a:pt x="87277" y="101032"/>
                      <a:pt x="92279" y="92278"/>
                    </a:cubicBezTo>
                    <a:cubicBezTo>
                      <a:pt x="98484" y="81420"/>
                      <a:pt x="101788" y="68898"/>
                      <a:pt x="109057" y="58722"/>
                    </a:cubicBezTo>
                    <a:cubicBezTo>
                      <a:pt x="117756" y="46543"/>
                      <a:pt x="155793" y="13717"/>
                      <a:pt x="167780" y="8389"/>
                    </a:cubicBezTo>
                    <a:cubicBezTo>
                      <a:pt x="180810" y="2598"/>
                      <a:pt x="195743" y="2796"/>
                      <a:pt x="209725" y="0"/>
                    </a:cubicBezTo>
                    <a:cubicBezTo>
                      <a:pt x="251670" y="2796"/>
                      <a:pt x="293987" y="2153"/>
                      <a:pt x="335560" y="8389"/>
                    </a:cubicBezTo>
                    <a:cubicBezTo>
                      <a:pt x="350452" y="10623"/>
                      <a:pt x="363405" y="19880"/>
                      <a:pt x="377505" y="25167"/>
                    </a:cubicBezTo>
                    <a:cubicBezTo>
                      <a:pt x="426882" y="43683"/>
                      <a:pt x="377302" y="20872"/>
                      <a:pt x="436228" y="50333"/>
                    </a:cubicBezTo>
                    <a:cubicBezTo>
                      <a:pt x="527516" y="141621"/>
                      <a:pt x="393552" y="16289"/>
                      <a:pt x="494950" y="83889"/>
                    </a:cubicBezTo>
                    <a:cubicBezTo>
                      <a:pt x="503339" y="89482"/>
                      <a:pt x="503178" y="103712"/>
                      <a:pt x="511728" y="109056"/>
                    </a:cubicBezTo>
                    <a:cubicBezTo>
                      <a:pt x="526725" y="118429"/>
                      <a:pt x="546244" y="117925"/>
                      <a:pt x="562062" y="125834"/>
                    </a:cubicBezTo>
                    <a:cubicBezTo>
                      <a:pt x="584433" y="137019"/>
                      <a:pt x="605446" y="151481"/>
                      <a:pt x="629174" y="159390"/>
                    </a:cubicBezTo>
                    <a:cubicBezTo>
                      <a:pt x="637563" y="162186"/>
                      <a:pt x="646213" y="164296"/>
                      <a:pt x="654341" y="167779"/>
                    </a:cubicBezTo>
                    <a:cubicBezTo>
                      <a:pt x="665835" y="172705"/>
                      <a:pt x="676286" y="179913"/>
                      <a:pt x="687897" y="184557"/>
                    </a:cubicBezTo>
                    <a:cubicBezTo>
                      <a:pt x="704318" y="191125"/>
                      <a:pt x="723516" y="191525"/>
                      <a:pt x="738231" y="201335"/>
                    </a:cubicBezTo>
                    <a:cubicBezTo>
                      <a:pt x="772991" y="224508"/>
                      <a:pt x="753617" y="215668"/>
                      <a:pt x="796954" y="226502"/>
                    </a:cubicBezTo>
                    <a:cubicBezTo>
                      <a:pt x="847288" y="223706"/>
                      <a:pt x="897877" y="223891"/>
                      <a:pt x="947956" y="218113"/>
                    </a:cubicBezTo>
                    <a:cubicBezTo>
                      <a:pt x="1046518" y="206740"/>
                      <a:pt x="982230" y="201191"/>
                      <a:pt x="1065402" y="184557"/>
                    </a:cubicBezTo>
                    <a:cubicBezTo>
                      <a:pt x="1110089" y="175620"/>
                      <a:pt x="1093088" y="176168"/>
                      <a:pt x="1115736" y="176168"/>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03" name="Freeform 102"/>
              <p:cNvSpPr/>
              <p:nvPr/>
            </p:nvSpPr>
            <p:spPr>
              <a:xfrm>
                <a:off x="3816991" y="419450"/>
                <a:ext cx="922789" cy="176168"/>
              </a:xfrm>
              <a:custGeom>
                <a:avLst/>
                <a:gdLst>
                  <a:gd name="connsiteX0" fmla="*/ 0 w 922789"/>
                  <a:gd name="connsiteY0" fmla="*/ 176168 h 176168"/>
                  <a:gd name="connsiteX1" fmla="*/ 92279 w 922789"/>
                  <a:gd name="connsiteY1" fmla="*/ 159390 h 176168"/>
                  <a:gd name="connsiteX2" fmla="*/ 142613 w 922789"/>
                  <a:gd name="connsiteY2" fmla="*/ 125834 h 176168"/>
                  <a:gd name="connsiteX3" fmla="*/ 201336 w 922789"/>
                  <a:gd name="connsiteY3" fmla="*/ 100667 h 176168"/>
                  <a:gd name="connsiteX4" fmla="*/ 251670 w 922789"/>
                  <a:gd name="connsiteY4" fmla="*/ 67111 h 176168"/>
                  <a:gd name="connsiteX5" fmla="*/ 302003 w 922789"/>
                  <a:gd name="connsiteY5" fmla="*/ 33556 h 176168"/>
                  <a:gd name="connsiteX6" fmla="*/ 327170 w 922789"/>
                  <a:gd name="connsiteY6" fmla="*/ 16778 h 176168"/>
                  <a:gd name="connsiteX7" fmla="*/ 377504 w 922789"/>
                  <a:gd name="connsiteY7" fmla="*/ 0 h 176168"/>
                  <a:gd name="connsiteX8" fmla="*/ 461394 w 922789"/>
                  <a:gd name="connsiteY8" fmla="*/ 16778 h 176168"/>
                  <a:gd name="connsiteX9" fmla="*/ 486561 w 922789"/>
                  <a:gd name="connsiteY9" fmla="*/ 33556 h 176168"/>
                  <a:gd name="connsiteX10" fmla="*/ 520117 w 922789"/>
                  <a:gd name="connsiteY10" fmla="*/ 75500 h 176168"/>
                  <a:gd name="connsiteX11" fmla="*/ 553673 w 922789"/>
                  <a:gd name="connsiteY11" fmla="*/ 117445 h 176168"/>
                  <a:gd name="connsiteX12" fmla="*/ 604007 w 922789"/>
                  <a:gd name="connsiteY12" fmla="*/ 134223 h 176168"/>
                  <a:gd name="connsiteX13" fmla="*/ 922789 w 922789"/>
                  <a:gd name="connsiteY13" fmla="*/ 125834 h 1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2789" h="176168">
                    <a:moveTo>
                      <a:pt x="0" y="176168"/>
                    </a:moveTo>
                    <a:cubicBezTo>
                      <a:pt x="14626" y="174340"/>
                      <a:pt x="69752" y="171905"/>
                      <a:pt x="92279" y="159390"/>
                    </a:cubicBezTo>
                    <a:cubicBezTo>
                      <a:pt x="109906" y="149597"/>
                      <a:pt x="123483" y="132211"/>
                      <a:pt x="142613" y="125834"/>
                    </a:cubicBezTo>
                    <a:cubicBezTo>
                      <a:pt x="168649" y="117155"/>
                      <a:pt x="175420" y="116216"/>
                      <a:pt x="201336" y="100667"/>
                    </a:cubicBezTo>
                    <a:cubicBezTo>
                      <a:pt x="218627" y="90292"/>
                      <a:pt x="234892" y="78296"/>
                      <a:pt x="251670" y="67111"/>
                    </a:cubicBezTo>
                    <a:lnTo>
                      <a:pt x="302003" y="33556"/>
                    </a:lnTo>
                    <a:cubicBezTo>
                      <a:pt x="310392" y="27963"/>
                      <a:pt x="317605" y="19966"/>
                      <a:pt x="327170" y="16778"/>
                    </a:cubicBezTo>
                    <a:lnTo>
                      <a:pt x="377504" y="0"/>
                    </a:lnTo>
                    <a:cubicBezTo>
                      <a:pt x="399145" y="3092"/>
                      <a:pt x="437967" y="5065"/>
                      <a:pt x="461394" y="16778"/>
                    </a:cubicBezTo>
                    <a:cubicBezTo>
                      <a:pt x="470412" y="21287"/>
                      <a:pt x="478172" y="27963"/>
                      <a:pt x="486561" y="33556"/>
                    </a:cubicBezTo>
                    <a:cubicBezTo>
                      <a:pt x="507647" y="96812"/>
                      <a:pt x="476750" y="21292"/>
                      <a:pt x="520117" y="75500"/>
                    </a:cubicBezTo>
                    <a:cubicBezTo>
                      <a:pt x="548976" y="111573"/>
                      <a:pt x="501444" y="94232"/>
                      <a:pt x="553673" y="117445"/>
                    </a:cubicBezTo>
                    <a:cubicBezTo>
                      <a:pt x="569834" y="124628"/>
                      <a:pt x="604007" y="134223"/>
                      <a:pt x="604007" y="134223"/>
                    </a:cubicBezTo>
                    <a:cubicBezTo>
                      <a:pt x="900413" y="125505"/>
                      <a:pt x="794117" y="125834"/>
                      <a:pt x="922789" y="125834"/>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324074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61111E-6 -0.00185 L 3.61111E-6 0.00023 L -0.01823 -0.01319 C -0.02118 -0.01504 -0.02431 -0.01689 -0.02743 -0.02268 C -0.02813 -0.02453 -0.02865 -0.03194 -0.02952 -0.03194 C -0.03889 -0.03958 -0.04861 -0.03958 -0.05816 -0.04328 C -0.06146 -0.04537 -0.06476 -0.04722 -0.06789 -0.05277 C -0.06858 -0.05463 -0.06927 -0.06227 -0.06997 -0.06227 C -0.07292 -0.06805 -0.07587 -0.06805 -0.07865 -0.07361 C -0.08212 -0.07939 -0.08559 -0.0868 -0.08889 -0.09259 C -0.09375 -0.10023 -0.10504 -0.10764 -0.10938 -0.11342 C -0.13004 -0.13611 -0.09653 -0.11157 -0.13438 -0.13217 L -0.23716 -0.12291 L -0.23716 -0.12083 " pathEditMode="relative" rAng="0" ptsTypes="AAAAAAAAAAAAAA">
                                      <p:cBhvr>
                                        <p:cTn id="6" dur="2000" fill="hold"/>
                                        <p:tgtEl>
                                          <p:spTgt spid="94"/>
                                        </p:tgtEl>
                                        <p:attrNameLst>
                                          <p:attrName>ppt_x</p:attrName>
                                          <p:attrName>ppt_y</p:attrName>
                                        </p:attrNameLst>
                                      </p:cBhvr>
                                      <p:rCtr x="-11858" y="-6412"/>
                                    </p:animMotion>
                                  </p:childTnLst>
                                </p:cTn>
                              </p:par>
                              <p:par>
                                <p:cTn id="7" presetID="0" presetClass="path" presetSubtype="0" accel="50000" decel="50000" fill="hold" nodeType="withEffect">
                                  <p:stCondLst>
                                    <p:cond delay="0"/>
                                  </p:stCondLst>
                                  <p:childTnLst>
                                    <p:animMotion origin="layout" path="M -2.22222E-6 0 L -2.22222E-6 0.00023 C -0.00173 -0.0037 -0.00225 -0.00787 -0.00503 -0.01065 C -0.01666 -0.02315 -0.01128 -0.0169 -0.02153 -0.02894 C -0.02448 -0.03866 -0.02153 -0.03056 -0.03732 -0.04653 C -0.0408 -0.04977 -0.04357 -0.05394 -0.04739 -0.05694 C -0.05225 -0.06088 -0.0533 -0.06157 -0.05885 -0.06759 C -0.05955 -0.06829 -0.05989 -0.06944 -0.06041 -0.07014 C -0.06979 -0.08009 -0.06649 -0.07824 -0.07291 -0.08056 C -0.07656 -0.08449 -0.08021 -0.08819 -0.08368 -0.09213 C -0.08698 -0.09583 -0.08975 -0.10023 -0.09375 -0.10324 C -0.09618 -0.10556 -0.09878 -0.10741 -0.10104 -0.10949 C -0.10208 -0.11019 -0.10278 -0.11134 -0.10364 -0.11204 C -0.12656 -0.1287 -0.10833 -0.11481 -0.1243 -0.12523 C -0.12778 -0.12755 -0.1309 -0.13009 -0.1342 -0.13241 C -0.13524 -0.13287 -0.13594 -0.13356 -0.1368 -0.13403 C -0.13871 -0.13542 -0.14062 -0.13704 -0.14253 -0.13843 C -0.14514 -0.14028 -0.15 -0.14329 -0.15156 -0.14444 C -0.15451 -0.1463 -0.15729 -0.14815 -0.15989 -0.14977 C -0.16284 -0.15162 -0.16562 -0.15301 -0.16823 -0.15509 C -0.17014 -0.15648 -0.17205 -0.1581 -0.17413 -0.15949 C -0.17882 -0.1625 -0.1842 -0.16412 -0.18819 -0.16806 C -0.18906 -0.16898 -0.18975 -0.17014 -0.19062 -0.1706 C -0.19219 -0.17199 -0.19323 -0.17245 -0.19479 -0.17338 L -0.19548 -0.17407 " pathEditMode="relative" rAng="0" ptsTypes="AAAAAAAAAAAAAAAAAAAAAAAAA">
                                      <p:cBhvr>
                                        <p:cTn id="8" dur="2000" fill="hold"/>
                                        <p:tgtEl>
                                          <p:spTgt spid="9"/>
                                        </p:tgtEl>
                                        <p:attrNameLst>
                                          <p:attrName>ppt_x</p:attrName>
                                          <p:attrName>ppt_y</p:attrName>
                                        </p:attrNameLst>
                                      </p:cBhvr>
                                      <p:rCtr x="-9774" y="-8704"/>
                                    </p:animMotion>
                                  </p:childTnLst>
                                </p:cTn>
                              </p:par>
                              <p:par>
                                <p:cTn id="9" presetID="0" presetClass="path" presetSubtype="0" accel="50000" decel="50000" fill="hold" grpId="0" nodeType="withEffect">
                                  <p:stCondLst>
                                    <p:cond delay="0"/>
                                  </p:stCondLst>
                                  <p:childTnLst>
                                    <p:animMotion origin="layout" path="M 0 -3.33333E-6 L 0 -3.33333E-6 C 0.00069 0.00255 0.00122 0.00533 0.00226 0.00764 C 0.00295 0.0088 0.00399 0.00973 0.00486 0.01065 C 0.01076 0.0169 0.00851 0.01574 0.01319 0.0176 C 0.02656 0.03079 0.0099 0.01459 0.03003 0.03218 C 0.0309 0.03311 0.03142 0.03449 0.03229 0.03519 C 0.03542 0.0375 0.03872 0.03866 0.04167 0.04098 C 0.04566 0.04422 0.04948 0.04746 0.0533 0.05093 C 0.05451 0.05186 0.05538 0.05301 0.05677 0.05394 L 0.0691 0.0625 C 0.07257 0.06875 0.06875 0.0632 0.07326 0.06667 C 0.07708 0.06922 0.08056 0.07269 0.0842 0.07547 C 0.09028 0.0801 0.0967 0.08426 0.1026 0.08912 C 0.11059 0.0963 0.10347 0.09028 0.12014 0.10209 C 0.12101 0.10255 0.1217 0.10324 0.12257 0.10394 C 0.12778 0.10764 0.13316 0.11111 0.13837 0.11459 C 0.13958 0.11551 0.1408 0.11598 0.14184 0.11667 C 0.14774 0.12061 0.15347 0.12477 0.15938 0.12848 C 0.16302 0.13079 0.16667 0.13311 0.17031 0.13542 C 0.1776 0.14028 0.16493 0.13449 0.18194 0.14329 C 0.18316 0.14398 0.18472 0.14398 0.18611 0.14422 C 0.18924 0.14653 0.19201 0.14931 0.19514 0.15116 C 0.19757 0.15255 0.19983 0.15348 0.20208 0.1551 C 0.20451 0.15695 0.20694 0.15903 0.20938 0.16088 C 0.21198 0.1625 0.21458 0.16436 0.21701 0.16574 C 0.21788 0.16621 0.21875 0.16644 0.21962 0.16667 C 0.22101 0.1676 0.22222 0.16875 0.22361 0.16968 C 0.22917 0.17315 0.23524 0.17547 0.24045 0.17963 L 0.24306 0.18172 L 0.24306 0.18195 " pathEditMode="relative" rAng="0" ptsTypes="AAAAAAAAAAAAAAAAAAAAAAAAAAAAAAA">
                                      <p:cBhvr>
                                        <p:cTn id="10" dur="2000" fill="hold"/>
                                        <p:tgtEl>
                                          <p:spTgt spid="4"/>
                                        </p:tgtEl>
                                        <p:attrNameLst>
                                          <p:attrName>ppt_x</p:attrName>
                                          <p:attrName>ppt_y</p:attrName>
                                        </p:attrNameLst>
                                      </p:cBhvr>
                                      <p:rCtr x="12153" y="9097"/>
                                    </p:animMotion>
                                  </p:childTnLst>
                                </p:cTn>
                              </p:par>
                              <p:par>
                                <p:cTn id="11" presetID="0" presetClass="path" presetSubtype="0" accel="50000" decel="50000" fill="hold" nodeType="withEffect">
                                  <p:stCondLst>
                                    <p:cond delay="0"/>
                                  </p:stCondLst>
                                  <p:childTnLst>
                                    <p:animMotion origin="layout" path="M 1.66667E-6 5.18519E-6 L 1.66667E-6 5.18519E-6 C 0.00209 0.00278 0.00417 0.00579 0.00625 0.00834 C 0.01025 0.0132 0.01545 0.01621 0.01823 0.022 C 0.01893 0.02316 0.01927 0.02454 0.02014 0.02547 C 0.02969 0.03843 0.0158 0.0132 0.03021 0.04028 C 0.03282 0.04515 0.03542 0.04978 0.0375 0.05487 C 0.04028 0.06135 0.04254 0.06853 0.04584 0.07454 C 0.05764 0.09653 0.04271 0.06922 0.05591 0.09167 C 0.05747 0.09445 0.05868 0.09769 0.06042 0.10024 C 0.06511 0.10626 0.07032 0.11158 0.07518 0.11737 C 0.07761 0.12015 0.07986 0.12339 0.08247 0.12593 C 0.08768 0.13079 0.09323 0.13496 0.09809 0.14052 C 0.11684 0.16204 0.08889 0.13079 0.11459 0.15649 C 0.11702 0.1588 0.11945 0.16135 0.12188 0.1639 C 0.12275 0.16459 0.12379 0.16528 0.12466 0.16621 C 0.12657 0.16829 0.1283 0.17038 0.13021 0.17246 C 0.13177 0.17408 0.13611 0.17732 0.1375 0.17848 C 0.13993 0.18056 0.14271 0.18218 0.14479 0.1845 C 0.15573 0.197 0.14809 0.18866 0.16407 0.20417 C 0.16563 0.20556 0.17153 0.21158 0.1724 0.21274 C 0.19097 0.23751 0.16997 0.2088 0.18247 0.22732 C 0.18386 0.22964 0.18559 0.23149 0.18716 0.23357 C 0.18802 0.23496 0.18889 0.23681 0.18976 0.23843 C 0.19045 0.23959 0.1908 0.24098 0.19167 0.24214 C 0.19722 0.24954 0.19167 0.23704 0.19809 0.2507 C 0.20747 0.27038 0.19219 0.24306 0.20538 0.26783 C 0.21354 0.28311 0.20677 0.26922 0.21285 0.27871 C 0.21667 0.28496 0.21233 0.28033 0.21736 0.28496 C 0.21841 0.29075 0.21771 0.2882 0.21927 0.29237 L 0.21927 0.29237 " pathEditMode="relative" ptsTypes="AAAAAAAAAAAAAAAAAAAAAAAAAAAAAAA">
                                      <p:cBhvr>
                                        <p:cTn id="12"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a:xfrm>
            <a:off x="117725" y="4431213"/>
            <a:ext cx="9034818" cy="1390043"/>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Oval 93"/>
          <p:cNvSpPr/>
          <p:nvPr/>
        </p:nvSpPr>
        <p:spPr>
          <a:xfrm>
            <a:off x="4874894" y="545411"/>
            <a:ext cx="4113496" cy="3862673"/>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Oval 3"/>
          <p:cNvSpPr/>
          <p:nvPr/>
        </p:nvSpPr>
        <p:spPr>
          <a:xfrm>
            <a:off x="55563" y="635413"/>
            <a:ext cx="3950008" cy="3709154"/>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126"/>
          <p:cNvSpPr/>
          <p:nvPr/>
        </p:nvSpPr>
        <p:spPr>
          <a:xfrm>
            <a:off x="112015" y="4424127"/>
            <a:ext cx="2203554" cy="139713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TextBox 62"/>
          <p:cNvSpPr txBox="1"/>
          <p:nvPr/>
        </p:nvSpPr>
        <p:spPr>
          <a:xfrm>
            <a:off x="2975571" y="4561629"/>
            <a:ext cx="2347835" cy="1615827"/>
          </a:xfrm>
          <a:prstGeom prst="rect">
            <a:avLst/>
          </a:prstGeom>
          <a:noFill/>
        </p:spPr>
        <p:txBody>
          <a:bodyPr wrap="square" rtlCol="0">
            <a:spAutoFit/>
          </a:bodyPr>
          <a:lstStyle/>
          <a:p>
            <a:pPr marL="342900" indent="-342900">
              <a:buFont typeface="+mj-lt"/>
              <a:buAutoNum type="arabicPeriod"/>
            </a:pPr>
            <a:r>
              <a:rPr lang="en-US" dirty="0" smtClean="0"/>
              <a:t>Chromatin winds into Chromosomes</a:t>
            </a:r>
          </a:p>
          <a:p>
            <a:pPr marL="342900" indent="-342900">
              <a:buFont typeface="+mj-lt"/>
              <a:buAutoNum type="arabicPeriod"/>
            </a:pPr>
            <a:r>
              <a:rPr lang="en-US" dirty="0" smtClean="0"/>
              <a:t>Nuclear Envelopes Dissolve</a:t>
            </a:r>
          </a:p>
          <a:p>
            <a:endParaRPr lang="en-US" sz="1350" dirty="0"/>
          </a:p>
          <a:p>
            <a:endParaRPr lang="en-US" sz="1350" dirty="0"/>
          </a:p>
        </p:txBody>
      </p:sp>
      <p:sp>
        <p:nvSpPr>
          <p:cNvPr id="124" name="TextBox 123"/>
          <p:cNvSpPr txBox="1"/>
          <p:nvPr/>
        </p:nvSpPr>
        <p:spPr>
          <a:xfrm>
            <a:off x="180803" y="4419719"/>
            <a:ext cx="1943100" cy="507831"/>
          </a:xfrm>
          <a:prstGeom prst="rect">
            <a:avLst/>
          </a:prstGeom>
          <a:noFill/>
        </p:spPr>
        <p:txBody>
          <a:bodyPr wrap="square" rtlCol="0">
            <a:spAutoFit/>
          </a:bodyPr>
          <a:lstStyle/>
          <a:p>
            <a:r>
              <a:rPr lang="en-US" sz="2700" dirty="0"/>
              <a:t>M </a:t>
            </a:r>
            <a:r>
              <a:rPr lang="en-US" sz="2700" dirty="0" smtClean="0"/>
              <a:t>Phase II</a:t>
            </a:r>
            <a:endParaRPr lang="en-US" sz="2700" dirty="0"/>
          </a:p>
        </p:txBody>
      </p:sp>
      <p:sp>
        <p:nvSpPr>
          <p:cNvPr id="126" name="TextBox 125"/>
          <p:cNvSpPr txBox="1"/>
          <p:nvPr/>
        </p:nvSpPr>
        <p:spPr>
          <a:xfrm>
            <a:off x="441257" y="4927550"/>
            <a:ext cx="1943100" cy="369332"/>
          </a:xfrm>
          <a:prstGeom prst="rect">
            <a:avLst/>
          </a:prstGeom>
          <a:noFill/>
        </p:spPr>
        <p:txBody>
          <a:bodyPr wrap="square" rtlCol="0">
            <a:spAutoFit/>
          </a:bodyPr>
          <a:lstStyle/>
          <a:p>
            <a:r>
              <a:rPr lang="en-US" dirty="0" smtClean="0"/>
              <a:t>Prophase II</a:t>
            </a:r>
            <a:endParaRPr lang="en-US" dirty="0"/>
          </a:p>
        </p:txBody>
      </p:sp>
      <p:sp>
        <p:nvSpPr>
          <p:cNvPr id="55" name="Oval 54"/>
          <p:cNvSpPr/>
          <p:nvPr/>
        </p:nvSpPr>
        <p:spPr>
          <a:xfrm>
            <a:off x="1615380" y="1089027"/>
            <a:ext cx="2008415" cy="1874520"/>
          </a:xfrm>
          <a:prstGeom prst="ellipse">
            <a:avLst/>
          </a:prstGeom>
          <a:solidFill>
            <a:schemeClr val="accent4">
              <a:lumMod val="20000"/>
              <a:lumOff val="80000"/>
            </a:schemeClr>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6" name="Oval 55"/>
          <p:cNvSpPr/>
          <p:nvPr/>
        </p:nvSpPr>
        <p:spPr>
          <a:xfrm>
            <a:off x="6569744" y="1111336"/>
            <a:ext cx="2008415" cy="1874520"/>
          </a:xfrm>
          <a:prstGeom prst="ellipse">
            <a:avLst/>
          </a:prstGeom>
          <a:solidFill>
            <a:schemeClr val="accent4">
              <a:lumMod val="20000"/>
              <a:lumOff val="80000"/>
            </a:schemeClr>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4" name="Group 23"/>
          <p:cNvGrpSpPr/>
          <p:nvPr/>
        </p:nvGrpSpPr>
        <p:grpSpPr>
          <a:xfrm>
            <a:off x="2175313" y="1393841"/>
            <a:ext cx="536037" cy="539496"/>
            <a:chOff x="4504064" y="1757601"/>
            <a:chExt cx="536037" cy="539496"/>
          </a:xfrm>
        </p:grpSpPr>
        <p:grpSp>
          <p:nvGrpSpPr>
            <p:cNvPr id="25" name="Group 24"/>
            <p:cNvGrpSpPr/>
            <p:nvPr/>
          </p:nvGrpSpPr>
          <p:grpSpPr>
            <a:xfrm>
              <a:off x="4504064" y="1762957"/>
              <a:ext cx="281648" cy="516147"/>
              <a:chOff x="768643" y="2932814"/>
              <a:chExt cx="375531" cy="688196"/>
            </a:xfrm>
          </p:grpSpPr>
          <p:sp>
            <p:nvSpPr>
              <p:cNvPr id="27" name="Isosceles Triangle 26"/>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26" name="Picture 25"/>
            <p:cNvPicPr>
              <a:picLocks noChangeAspect="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4788641" y="1757601"/>
              <a:ext cx="251460" cy="539496"/>
            </a:xfrm>
            <a:prstGeom prst="rect">
              <a:avLst/>
            </a:prstGeom>
          </p:spPr>
        </p:pic>
      </p:grpSp>
      <p:grpSp>
        <p:nvGrpSpPr>
          <p:cNvPr id="29" name="Group 28"/>
          <p:cNvGrpSpPr/>
          <p:nvPr/>
        </p:nvGrpSpPr>
        <p:grpSpPr>
          <a:xfrm>
            <a:off x="2875225" y="2075084"/>
            <a:ext cx="534244" cy="539496"/>
            <a:chOff x="4487212" y="2578219"/>
            <a:chExt cx="534244" cy="539496"/>
          </a:xfrm>
        </p:grpSpPr>
        <p:grpSp>
          <p:nvGrpSpPr>
            <p:cNvPr id="30" name="Group 29"/>
            <p:cNvGrpSpPr/>
            <p:nvPr/>
          </p:nvGrpSpPr>
          <p:grpSpPr>
            <a:xfrm>
              <a:off x="4487212" y="2578219"/>
              <a:ext cx="281648" cy="516147"/>
              <a:chOff x="768643" y="2932814"/>
              <a:chExt cx="375531" cy="688196"/>
            </a:xfrm>
          </p:grpSpPr>
          <p:sp>
            <p:nvSpPr>
              <p:cNvPr id="32" name="Isosceles Triangle 31"/>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31" name="Picture 30"/>
            <p:cNvPicPr>
              <a:picLocks noChangeAspect="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4769996" y="2578219"/>
              <a:ext cx="251460" cy="539496"/>
            </a:xfrm>
            <a:prstGeom prst="rect">
              <a:avLst/>
            </a:prstGeom>
          </p:spPr>
        </p:pic>
      </p:grpSp>
      <p:grpSp>
        <p:nvGrpSpPr>
          <p:cNvPr id="34" name="Group 33"/>
          <p:cNvGrpSpPr/>
          <p:nvPr/>
        </p:nvGrpSpPr>
        <p:grpSpPr>
          <a:xfrm>
            <a:off x="2175467" y="2146322"/>
            <a:ext cx="521487" cy="539496"/>
            <a:chOff x="5389491" y="2714535"/>
            <a:chExt cx="521487" cy="539496"/>
          </a:xfrm>
        </p:grpSpPr>
        <p:grpSp>
          <p:nvGrpSpPr>
            <p:cNvPr id="35" name="Group 34"/>
            <p:cNvGrpSpPr/>
            <p:nvPr/>
          </p:nvGrpSpPr>
          <p:grpSpPr>
            <a:xfrm>
              <a:off x="5389491" y="2718894"/>
              <a:ext cx="281648" cy="516147"/>
              <a:chOff x="768643" y="2932814"/>
              <a:chExt cx="375531" cy="688196"/>
            </a:xfrm>
          </p:grpSpPr>
          <p:sp>
            <p:nvSpPr>
              <p:cNvPr id="37" name="Isosceles Triangle 36"/>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36" name="Picture 35"/>
            <p:cNvPicPr>
              <a:picLocks noChangeAspect="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5659518" y="2714535"/>
              <a:ext cx="251460" cy="539496"/>
            </a:xfrm>
            <a:prstGeom prst="rect">
              <a:avLst/>
            </a:prstGeom>
          </p:spPr>
        </p:pic>
      </p:grpSp>
      <p:grpSp>
        <p:nvGrpSpPr>
          <p:cNvPr id="39" name="Group 38"/>
          <p:cNvGrpSpPr/>
          <p:nvPr/>
        </p:nvGrpSpPr>
        <p:grpSpPr>
          <a:xfrm>
            <a:off x="6856141" y="1474037"/>
            <a:ext cx="539078" cy="551285"/>
            <a:chOff x="5044603" y="1521192"/>
            <a:chExt cx="539078" cy="551285"/>
          </a:xfrm>
        </p:grpSpPr>
        <p:grpSp>
          <p:nvGrpSpPr>
            <p:cNvPr id="40" name="Group 39"/>
            <p:cNvGrpSpPr/>
            <p:nvPr/>
          </p:nvGrpSpPr>
          <p:grpSpPr>
            <a:xfrm>
              <a:off x="5311255" y="1521192"/>
              <a:ext cx="272426" cy="521486"/>
              <a:chOff x="2972738" y="3939341"/>
              <a:chExt cx="363234" cy="695314"/>
            </a:xfrm>
          </p:grpSpPr>
          <p:sp>
            <p:nvSpPr>
              <p:cNvPr id="45" name="Isosceles Triangle 44"/>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nvGrpSpPr>
            <p:cNvPr id="41" name="Group 40"/>
            <p:cNvGrpSpPr/>
            <p:nvPr/>
          </p:nvGrpSpPr>
          <p:grpSpPr>
            <a:xfrm>
              <a:off x="5044603" y="1530556"/>
              <a:ext cx="276461" cy="541921"/>
              <a:chOff x="1964802" y="3515057"/>
              <a:chExt cx="368614" cy="722561"/>
            </a:xfrm>
          </p:grpSpPr>
          <p:sp>
            <p:nvSpPr>
              <p:cNvPr id="42" name="Isosceles Triangle 41"/>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44" name="Picture 4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grpSp>
        <p:nvGrpSpPr>
          <p:cNvPr id="47" name="Group 46"/>
          <p:cNvGrpSpPr/>
          <p:nvPr/>
        </p:nvGrpSpPr>
        <p:grpSpPr>
          <a:xfrm>
            <a:off x="7431842" y="2181890"/>
            <a:ext cx="530324" cy="564039"/>
            <a:chOff x="5090029" y="2146593"/>
            <a:chExt cx="530324" cy="564039"/>
          </a:xfrm>
        </p:grpSpPr>
        <p:grpSp>
          <p:nvGrpSpPr>
            <p:cNvPr id="48" name="Group 47"/>
            <p:cNvGrpSpPr/>
            <p:nvPr/>
          </p:nvGrpSpPr>
          <p:grpSpPr>
            <a:xfrm>
              <a:off x="5347927" y="2146593"/>
              <a:ext cx="272426" cy="521486"/>
              <a:chOff x="2972738" y="3939341"/>
              <a:chExt cx="363234" cy="695314"/>
            </a:xfrm>
          </p:grpSpPr>
          <p:sp>
            <p:nvSpPr>
              <p:cNvPr id="53" name="Isosceles Triangle 52"/>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nvGrpSpPr>
            <p:cNvPr id="49" name="Group 48"/>
            <p:cNvGrpSpPr/>
            <p:nvPr/>
          </p:nvGrpSpPr>
          <p:grpSpPr>
            <a:xfrm>
              <a:off x="5090029" y="2168711"/>
              <a:ext cx="276461" cy="541921"/>
              <a:chOff x="1964802" y="3515057"/>
              <a:chExt cx="368614" cy="722561"/>
            </a:xfrm>
          </p:grpSpPr>
          <p:sp>
            <p:nvSpPr>
              <p:cNvPr id="50" name="Isosceles Triangle 49"/>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52" name="Picture 5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grpSp>
        <p:nvGrpSpPr>
          <p:cNvPr id="57" name="Group 56"/>
          <p:cNvGrpSpPr/>
          <p:nvPr/>
        </p:nvGrpSpPr>
        <p:grpSpPr>
          <a:xfrm>
            <a:off x="7725848" y="1424167"/>
            <a:ext cx="536736" cy="541921"/>
            <a:chOff x="5469162" y="1697645"/>
            <a:chExt cx="536736" cy="541921"/>
          </a:xfrm>
        </p:grpSpPr>
        <p:grpSp>
          <p:nvGrpSpPr>
            <p:cNvPr id="58" name="Group 57"/>
            <p:cNvGrpSpPr/>
            <p:nvPr/>
          </p:nvGrpSpPr>
          <p:grpSpPr>
            <a:xfrm>
              <a:off x="5469162" y="1697645"/>
              <a:ext cx="276461" cy="541921"/>
              <a:chOff x="1964802" y="3515057"/>
              <a:chExt cx="368614" cy="722561"/>
            </a:xfrm>
          </p:grpSpPr>
          <p:sp>
            <p:nvSpPr>
              <p:cNvPr id="62" name="Isosceles Triangle 61"/>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65" name="Picture 6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nvGrpSpPr>
            <p:cNvPr id="59" name="Group 58"/>
            <p:cNvGrpSpPr/>
            <p:nvPr/>
          </p:nvGrpSpPr>
          <p:grpSpPr>
            <a:xfrm>
              <a:off x="5733472" y="1701290"/>
              <a:ext cx="272426" cy="521486"/>
              <a:chOff x="2972738" y="3939341"/>
              <a:chExt cx="363234" cy="695314"/>
            </a:xfrm>
          </p:grpSpPr>
          <p:sp>
            <p:nvSpPr>
              <p:cNvPr id="60" name="Isosceles Triangle 59"/>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pic>
        <p:nvPicPr>
          <p:cNvPr id="66" name="Picture 6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354" y="2264524"/>
            <a:ext cx="390161" cy="349938"/>
          </a:xfrm>
          <a:prstGeom prst="rect">
            <a:avLst/>
          </a:prstGeom>
        </p:spPr>
      </p:pic>
      <p:pic>
        <p:nvPicPr>
          <p:cNvPr id="67" name="Picture 6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367948">
            <a:off x="3597452" y="2310422"/>
            <a:ext cx="390161" cy="349938"/>
          </a:xfrm>
          <a:prstGeom prst="rect">
            <a:avLst/>
          </a:prstGeom>
        </p:spPr>
      </p:pic>
      <p:pic>
        <p:nvPicPr>
          <p:cNvPr id="68" name="Picture 6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90435" y="2267221"/>
            <a:ext cx="390161" cy="349938"/>
          </a:xfrm>
          <a:prstGeom prst="rect">
            <a:avLst/>
          </a:prstGeom>
        </p:spPr>
      </p:pic>
      <p:pic>
        <p:nvPicPr>
          <p:cNvPr id="69" name="Picture 6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367948">
            <a:off x="8594138" y="2349042"/>
            <a:ext cx="390161" cy="349938"/>
          </a:xfrm>
          <a:prstGeom prst="rect">
            <a:avLst/>
          </a:prstGeom>
        </p:spPr>
      </p:pic>
    </p:spTree>
    <p:extLst>
      <p:ext uri="{BB962C8B-B14F-4D97-AF65-F5344CB8AC3E}">
        <p14:creationId xmlns:p14="http://schemas.microsoft.com/office/powerpoint/2010/main" val="14562460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Oval 93"/>
          <p:cNvSpPr/>
          <p:nvPr/>
        </p:nvSpPr>
        <p:spPr>
          <a:xfrm>
            <a:off x="4874894" y="545411"/>
            <a:ext cx="4113496" cy="3862673"/>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Oval 3"/>
          <p:cNvSpPr/>
          <p:nvPr/>
        </p:nvSpPr>
        <p:spPr>
          <a:xfrm>
            <a:off x="55563" y="635413"/>
            <a:ext cx="3950008" cy="3709154"/>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126"/>
          <p:cNvSpPr/>
          <p:nvPr/>
        </p:nvSpPr>
        <p:spPr>
          <a:xfrm>
            <a:off x="272435" y="4408084"/>
            <a:ext cx="2203554" cy="142121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TextBox 62"/>
          <p:cNvSpPr txBox="1"/>
          <p:nvPr/>
        </p:nvSpPr>
        <p:spPr>
          <a:xfrm>
            <a:off x="2975571" y="4561629"/>
            <a:ext cx="2347835" cy="1615827"/>
          </a:xfrm>
          <a:prstGeom prst="rect">
            <a:avLst/>
          </a:prstGeom>
          <a:noFill/>
        </p:spPr>
        <p:txBody>
          <a:bodyPr wrap="square" rtlCol="0">
            <a:spAutoFit/>
          </a:bodyPr>
          <a:lstStyle/>
          <a:p>
            <a:pPr marL="342900" indent="-342900">
              <a:buFont typeface="+mj-lt"/>
              <a:buAutoNum type="arabicPeriod"/>
            </a:pPr>
            <a:r>
              <a:rPr lang="en-US" dirty="0" smtClean="0"/>
              <a:t>Chromatin winds into Chromosomes</a:t>
            </a:r>
          </a:p>
          <a:p>
            <a:pPr marL="342900" indent="-342900">
              <a:buFont typeface="+mj-lt"/>
              <a:buAutoNum type="arabicPeriod"/>
            </a:pPr>
            <a:r>
              <a:rPr lang="en-US" dirty="0" smtClean="0"/>
              <a:t>Nuclear Envelopes Dissolve</a:t>
            </a:r>
          </a:p>
          <a:p>
            <a:endParaRPr lang="en-US" sz="1350" dirty="0"/>
          </a:p>
          <a:p>
            <a:endParaRPr lang="en-US" sz="1350" dirty="0"/>
          </a:p>
        </p:txBody>
      </p:sp>
      <p:sp>
        <p:nvSpPr>
          <p:cNvPr id="124" name="TextBox 123"/>
          <p:cNvSpPr txBox="1"/>
          <p:nvPr/>
        </p:nvSpPr>
        <p:spPr>
          <a:xfrm>
            <a:off x="535095" y="4478302"/>
            <a:ext cx="1943100" cy="507831"/>
          </a:xfrm>
          <a:prstGeom prst="rect">
            <a:avLst/>
          </a:prstGeom>
          <a:noFill/>
        </p:spPr>
        <p:txBody>
          <a:bodyPr wrap="square" rtlCol="0">
            <a:spAutoFit/>
          </a:bodyPr>
          <a:lstStyle/>
          <a:p>
            <a:r>
              <a:rPr lang="en-US" sz="2700" dirty="0"/>
              <a:t>M </a:t>
            </a:r>
            <a:r>
              <a:rPr lang="en-US" sz="2700" dirty="0" smtClean="0"/>
              <a:t>Phase II</a:t>
            </a:r>
            <a:endParaRPr lang="en-US" sz="2700" dirty="0"/>
          </a:p>
        </p:txBody>
      </p:sp>
      <p:sp>
        <p:nvSpPr>
          <p:cNvPr id="126" name="TextBox 125"/>
          <p:cNvSpPr txBox="1"/>
          <p:nvPr/>
        </p:nvSpPr>
        <p:spPr>
          <a:xfrm>
            <a:off x="795549" y="4986133"/>
            <a:ext cx="1943100" cy="369332"/>
          </a:xfrm>
          <a:prstGeom prst="rect">
            <a:avLst/>
          </a:prstGeom>
          <a:noFill/>
        </p:spPr>
        <p:txBody>
          <a:bodyPr wrap="square" rtlCol="0">
            <a:spAutoFit/>
          </a:bodyPr>
          <a:lstStyle/>
          <a:p>
            <a:r>
              <a:rPr lang="en-US" dirty="0" smtClean="0"/>
              <a:t>Prophase II</a:t>
            </a:r>
            <a:endParaRPr lang="en-US" dirty="0"/>
          </a:p>
        </p:txBody>
      </p:sp>
      <p:sp>
        <p:nvSpPr>
          <p:cNvPr id="55" name="Oval 54"/>
          <p:cNvSpPr/>
          <p:nvPr/>
        </p:nvSpPr>
        <p:spPr>
          <a:xfrm>
            <a:off x="1615380" y="1089027"/>
            <a:ext cx="2008415" cy="1874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7" name="Group 16"/>
          <p:cNvGrpSpPr/>
          <p:nvPr/>
        </p:nvGrpSpPr>
        <p:grpSpPr>
          <a:xfrm>
            <a:off x="1794107" y="1591698"/>
            <a:ext cx="1434517" cy="293614"/>
            <a:chOff x="2726422" y="411061"/>
            <a:chExt cx="2013358" cy="293614"/>
          </a:xfrm>
        </p:grpSpPr>
        <p:sp>
          <p:nvSpPr>
            <p:cNvPr id="15" name="Freeform 14"/>
            <p:cNvSpPr/>
            <p:nvPr/>
          </p:nvSpPr>
          <p:spPr>
            <a:xfrm>
              <a:off x="2726422" y="411061"/>
              <a:ext cx="1115736" cy="293614"/>
            </a:xfrm>
            <a:custGeom>
              <a:avLst/>
              <a:gdLst>
                <a:gd name="connsiteX0" fmla="*/ 0 w 1115736"/>
                <a:gd name="connsiteY0" fmla="*/ 293614 h 293614"/>
                <a:gd name="connsiteX1" fmla="*/ 41945 w 1115736"/>
                <a:gd name="connsiteY1" fmla="*/ 184557 h 293614"/>
                <a:gd name="connsiteX2" fmla="*/ 75501 w 1115736"/>
                <a:gd name="connsiteY2" fmla="*/ 117445 h 293614"/>
                <a:gd name="connsiteX3" fmla="*/ 92279 w 1115736"/>
                <a:gd name="connsiteY3" fmla="*/ 92278 h 293614"/>
                <a:gd name="connsiteX4" fmla="*/ 109057 w 1115736"/>
                <a:gd name="connsiteY4" fmla="*/ 58722 h 293614"/>
                <a:gd name="connsiteX5" fmla="*/ 167780 w 1115736"/>
                <a:gd name="connsiteY5" fmla="*/ 8389 h 293614"/>
                <a:gd name="connsiteX6" fmla="*/ 209725 w 1115736"/>
                <a:gd name="connsiteY6" fmla="*/ 0 h 293614"/>
                <a:gd name="connsiteX7" fmla="*/ 335560 w 1115736"/>
                <a:gd name="connsiteY7" fmla="*/ 8389 h 293614"/>
                <a:gd name="connsiteX8" fmla="*/ 377505 w 1115736"/>
                <a:gd name="connsiteY8" fmla="*/ 25167 h 293614"/>
                <a:gd name="connsiteX9" fmla="*/ 436228 w 1115736"/>
                <a:gd name="connsiteY9" fmla="*/ 50333 h 293614"/>
                <a:gd name="connsiteX10" fmla="*/ 494950 w 1115736"/>
                <a:gd name="connsiteY10" fmla="*/ 83889 h 293614"/>
                <a:gd name="connsiteX11" fmla="*/ 511728 w 1115736"/>
                <a:gd name="connsiteY11" fmla="*/ 109056 h 293614"/>
                <a:gd name="connsiteX12" fmla="*/ 562062 w 1115736"/>
                <a:gd name="connsiteY12" fmla="*/ 125834 h 293614"/>
                <a:gd name="connsiteX13" fmla="*/ 629174 w 1115736"/>
                <a:gd name="connsiteY13" fmla="*/ 159390 h 293614"/>
                <a:gd name="connsiteX14" fmla="*/ 654341 w 1115736"/>
                <a:gd name="connsiteY14" fmla="*/ 167779 h 293614"/>
                <a:gd name="connsiteX15" fmla="*/ 687897 w 1115736"/>
                <a:gd name="connsiteY15" fmla="*/ 184557 h 293614"/>
                <a:gd name="connsiteX16" fmla="*/ 738231 w 1115736"/>
                <a:gd name="connsiteY16" fmla="*/ 201335 h 293614"/>
                <a:gd name="connsiteX17" fmla="*/ 796954 w 1115736"/>
                <a:gd name="connsiteY17" fmla="*/ 226502 h 293614"/>
                <a:gd name="connsiteX18" fmla="*/ 947956 w 1115736"/>
                <a:gd name="connsiteY18" fmla="*/ 218113 h 293614"/>
                <a:gd name="connsiteX19" fmla="*/ 1065402 w 1115736"/>
                <a:gd name="connsiteY19" fmla="*/ 184557 h 293614"/>
                <a:gd name="connsiteX20" fmla="*/ 1115736 w 1115736"/>
                <a:gd name="connsiteY20" fmla="*/ 176168 h 2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5736" h="293614">
                  <a:moveTo>
                    <a:pt x="0" y="293614"/>
                  </a:moveTo>
                  <a:cubicBezTo>
                    <a:pt x="13982" y="257262"/>
                    <a:pt x="24527" y="219394"/>
                    <a:pt x="41945" y="184557"/>
                  </a:cubicBezTo>
                  <a:lnTo>
                    <a:pt x="75501" y="117445"/>
                  </a:lnTo>
                  <a:cubicBezTo>
                    <a:pt x="80010" y="108427"/>
                    <a:pt x="87277" y="101032"/>
                    <a:pt x="92279" y="92278"/>
                  </a:cubicBezTo>
                  <a:cubicBezTo>
                    <a:pt x="98484" y="81420"/>
                    <a:pt x="101788" y="68898"/>
                    <a:pt x="109057" y="58722"/>
                  </a:cubicBezTo>
                  <a:cubicBezTo>
                    <a:pt x="117756" y="46543"/>
                    <a:pt x="155793" y="13717"/>
                    <a:pt x="167780" y="8389"/>
                  </a:cubicBezTo>
                  <a:cubicBezTo>
                    <a:pt x="180810" y="2598"/>
                    <a:pt x="195743" y="2796"/>
                    <a:pt x="209725" y="0"/>
                  </a:cubicBezTo>
                  <a:cubicBezTo>
                    <a:pt x="251670" y="2796"/>
                    <a:pt x="293987" y="2153"/>
                    <a:pt x="335560" y="8389"/>
                  </a:cubicBezTo>
                  <a:cubicBezTo>
                    <a:pt x="350452" y="10623"/>
                    <a:pt x="363405" y="19880"/>
                    <a:pt x="377505" y="25167"/>
                  </a:cubicBezTo>
                  <a:cubicBezTo>
                    <a:pt x="426882" y="43683"/>
                    <a:pt x="377302" y="20872"/>
                    <a:pt x="436228" y="50333"/>
                  </a:cubicBezTo>
                  <a:cubicBezTo>
                    <a:pt x="527516" y="141621"/>
                    <a:pt x="393552" y="16289"/>
                    <a:pt x="494950" y="83889"/>
                  </a:cubicBezTo>
                  <a:cubicBezTo>
                    <a:pt x="503339" y="89482"/>
                    <a:pt x="503178" y="103712"/>
                    <a:pt x="511728" y="109056"/>
                  </a:cubicBezTo>
                  <a:cubicBezTo>
                    <a:pt x="526725" y="118429"/>
                    <a:pt x="546244" y="117925"/>
                    <a:pt x="562062" y="125834"/>
                  </a:cubicBezTo>
                  <a:cubicBezTo>
                    <a:pt x="584433" y="137019"/>
                    <a:pt x="605446" y="151481"/>
                    <a:pt x="629174" y="159390"/>
                  </a:cubicBezTo>
                  <a:cubicBezTo>
                    <a:pt x="637563" y="162186"/>
                    <a:pt x="646213" y="164296"/>
                    <a:pt x="654341" y="167779"/>
                  </a:cubicBezTo>
                  <a:cubicBezTo>
                    <a:pt x="665835" y="172705"/>
                    <a:pt x="676286" y="179913"/>
                    <a:pt x="687897" y="184557"/>
                  </a:cubicBezTo>
                  <a:cubicBezTo>
                    <a:pt x="704318" y="191125"/>
                    <a:pt x="723516" y="191525"/>
                    <a:pt x="738231" y="201335"/>
                  </a:cubicBezTo>
                  <a:cubicBezTo>
                    <a:pt x="772991" y="224508"/>
                    <a:pt x="753617" y="215668"/>
                    <a:pt x="796954" y="226502"/>
                  </a:cubicBezTo>
                  <a:cubicBezTo>
                    <a:pt x="847288" y="223706"/>
                    <a:pt x="897877" y="223891"/>
                    <a:pt x="947956" y="218113"/>
                  </a:cubicBezTo>
                  <a:cubicBezTo>
                    <a:pt x="1046518" y="206740"/>
                    <a:pt x="982230" y="201191"/>
                    <a:pt x="1065402" y="184557"/>
                  </a:cubicBezTo>
                  <a:cubicBezTo>
                    <a:pt x="1110089" y="175620"/>
                    <a:pt x="1093088" y="176168"/>
                    <a:pt x="1115736" y="176168"/>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6" name="Freeform 15"/>
            <p:cNvSpPr/>
            <p:nvPr/>
          </p:nvSpPr>
          <p:spPr>
            <a:xfrm>
              <a:off x="3816991" y="419450"/>
              <a:ext cx="922789" cy="176168"/>
            </a:xfrm>
            <a:custGeom>
              <a:avLst/>
              <a:gdLst>
                <a:gd name="connsiteX0" fmla="*/ 0 w 922789"/>
                <a:gd name="connsiteY0" fmla="*/ 176168 h 176168"/>
                <a:gd name="connsiteX1" fmla="*/ 92279 w 922789"/>
                <a:gd name="connsiteY1" fmla="*/ 159390 h 176168"/>
                <a:gd name="connsiteX2" fmla="*/ 142613 w 922789"/>
                <a:gd name="connsiteY2" fmla="*/ 125834 h 176168"/>
                <a:gd name="connsiteX3" fmla="*/ 201336 w 922789"/>
                <a:gd name="connsiteY3" fmla="*/ 100667 h 176168"/>
                <a:gd name="connsiteX4" fmla="*/ 251670 w 922789"/>
                <a:gd name="connsiteY4" fmla="*/ 67111 h 176168"/>
                <a:gd name="connsiteX5" fmla="*/ 302003 w 922789"/>
                <a:gd name="connsiteY5" fmla="*/ 33556 h 176168"/>
                <a:gd name="connsiteX6" fmla="*/ 327170 w 922789"/>
                <a:gd name="connsiteY6" fmla="*/ 16778 h 176168"/>
                <a:gd name="connsiteX7" fmla="*/ 377504 w 922789"/>
                <a:gd name="connsiteY7" fmla="*/ 0 h 176168"/>
                <a:gd name="connsiteX8" fmla="*/ 461394 w 922789"/>
                <a:gd name="connsiteY8" fmla="*/ 16778 h 176168"/>
                <a:gd name="connsiteX9" fmla="*/ 486561 w 922789"/>
                <a:gd name="connsiteY9" fmla="*/ 33556 h 176168"/>
                <a:gd name="connsiteX10" fmla="*/ 520117 w 922789"/>
                <a:gd name="connsiteY10" fmla="*/ 75500 h 176168"/>
                <a:gd name="connsiteX11" fmla="*/ 553673 w 922789"/>
                <a:gd name="connsiteY11" fmla="*/ 117445 h 176168"/>
                <a:gd name="connsiteX12" fmla="*/ 604007 w 922789"/>
                <a:gd name="connsiteY12" fmla="*/ 134223 h 176168"/>
                <a:gd name="connsiteX13" fmla="*/ 922789 w 922789"/>
                <a:gd name="connsiteY13" fmla="*/ 125834 h 1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2789" h="176168">
                  <a:moveTo>
                    <a:pt x="0" y="176168"/>
                  </a:moveTo>
                  <a:cubicBezTo>
                    <a:pt x="14626" y="174340"/>
                    <a:pt x="69752" y="171905"/>
                    <a:pt x="92279" y="159390"/>
                  </a:cubicBezTo>
                  <a:cubicBezTo>
                    <a:pt x="109906" y="149597"/>
                    <a:pt x="123483" y="132211"/>
                    <a:pt x="142613" y="125834"/>
                  </a:cubicBezTo>
                  <a:cubicBezTo>
                    <a:pt x="168649" y="117155"/>
                    <a:pt x="175420" y="116216"/>
                    <a:pt x="201336" y="100667"/>
                  </a:cubicBezTo>
                  <a:cubicBezTo>
                    <a:pt x="218627" y="90292"/>
                    <a:pt x="234892" y="78296"/>
                    <a:pt x="251670" y="67111"/>
                  </a:cubicBezTo>
                  <a:lnTo>
                    <a:pt x="302003" y="33556"/>
                  </a:lnTo>
                  <a:cubicBezTo>
                    <a:pt x="310392" y="27963"/>
                    <a:pt x="317605" y="19966"/>
                    <a:pt x="327170" y="16778"/>
                  </a:cubicBezTo>
                  <a:lnTo>
                    <a:pt x="377504" y="0"/>
                  </a:lnTo>
                  <a:cubicBezTo>
                    <a:pt x="399145" y="3092"/>
                    <a:pt x="437967" y="5065"/>
                    <a:pt x="461394" y="16778"/>
                  </a:cubicBezTo>
                  <a:cubicBezTo>
                    <a:pt x="470412" y="21287"/>
                    <a:pt x="478172" y="27963"/>
                    <a:pt x="486561" y="33556"/>
                  </a:cubicBezTo>
                  <a:cubicBezTo>
                    <a:pt x="507647" y="96812"/>
                    <a:pt x="476750" y="21292"/>
                    <a:pt x="520117" y="75500"/>
                  </a:cubicBezTo>
                  <a:cubicBezTo>
                    <a:pt x="548976" y="111573"/>
                    <a:pt x="501444" y="94232"/>
                    <a:pt x="553673" y="117445"/>
                  </a:cubicBezTo>
                  <a:cubicBezTo>
                    <a:pt x="569834" y="124628"/>
                    <a:pt x="604007" y="134223"/>
                    <a:pt x="604007" y="134223"/>
                  </a:cubicBezTo>
                  <a:cubicBezTo>
                    <a:pt x="900413" y="125505"/>
                    <a:pt x="794117" y="125834"/>
                    <a:pt x="922789" y="125834"/>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grpSp>
        <p:nvGrpSpPr>
          <p:cNvPr id="95" name="Group 94"/>
          <p:cNvGrpSpPr/>
          <p:nvPr/>
        </p:nvGrpSpPr>
        <p:grpSpPr>
          <a:xfrm>
            <a:off x="1870003" y="1952123"/>
            <a:ext cx="1471867" cy="293614"/>
            <a:chOff x="2726422" y="411061"/>
            <a:chExt cx="2013358" cy="293614"/>
          </a:xfrm>
        </p:grpSpPr>
        <p:sp>
          <p:nvSpPr>
            <p:cNvPr id="96" name="Freeform 95"/>
            <p:cNvSpPr/>
            <p:nvPr/>
          </p:nvSpPr>
          <p:spPr>
            <a:xfrm>
              <a:off x="2726422" y="411061"/>
              <a:ext cx="1115736" cy="293614"/>
            </a:xfrm>
            <a:custGeom>
              <a:avLst/>
              <a:gdLst>
                <a:gd name="connsiteX0" fmla="*/ 0 w 1115736"/>
                <a:gd name="connsiteY0" fmla="*/ 293614 h 293614"/>
                <a:gd name="connsiteX1" fmla="*/ 41945 w 1115736"/>
                <a:gd name="connsiteY1" fmla="*/ 184557 h 293614"/>
                <a:gd name="connsiteX2" fmla="*/ 75501 w 1115736"/>
                <a:gd name="connsiteY2" fmla="*/ 117445 h 293614"/>
                <a:gd name="connsiteX3" fmla="*/ 92279 w 1115736"/>
                <a:gd name="connsiteY3" fmla="*/ 92278 h 293614"/>
                <a:gd name="connsiteX4" fmla="*/ 109057 w 1115736"/>
                <a:gd name="connsiteY4" fmla="*/ 58722 h 293614"/>
                <a:gd name="connsiteX5" fmla="*/ 167780 w 1115736"/>
                <a:gd name="connsiteY5" fmla="*/ 8389 h 293614"/>
                <a:gd name="connsiteX6" fmla="*/ 209725 w 1115736"/>
                <a:gd name="connsiteY6" fmla="*/ 0 h 293614"/>
                <a:gd name="connsiteX7" fmla="*/ 335560 w 1115736"/>
                <a:gd name="connsiteY7" fmla="*/ 8389 h 293614"/>
                <a:gd name="connsiteX8" fmla="*/ 377505 w 1115736"/>
                <a:gd name="connsiteY8" fmla="*/ 25167 h 293614"/>
                <a:gd name="connsiteX9" fmla="*/ 436228 w 1115736"/>
                <a:gd name="connsiteY9" fmla="*/ 50333 h 293614"/>
                <a:gd name="connsiteX10" fmla="*/ 494950 w 1115736"/>
                <a:gd name="connsiteY10" fmla="*/ 83889 h 293614"/>
                <a:gd name="connsiteX11" fmla="*/ 511728 w 1115736"/>
                <a:gd name="connsiteY11" fmla="*/ 109056 h 293614"/>
                <a:gd name="connsiteX12" fmla="*/ 562062 w 1115736"/>
                <a:gd name="connsiteY12" fmla="*/ 125834 h 293614"/>
                <a:gd name="connsiteX13" fmla="*/ 629174 w 1115736"/>
                <a:gd name="connsiteY13" fmla="*/ 159390 h 293614"/>
                <a:gd name="connsiteX14" fmla="*/ 654341 w 1115736"/>
                <a:gd name="connsiteY14" fmla="*/ 167779 h 293614"/>
                <a:gd name="connsiteX15" fmla="*/ 687897 w 1115736"/>
                <a:gd name="connsiteY15" fmla="*/ 184557 h 293614"/>
                <a:gd name="connsiteX16" fmla="*/ 738231 w 1115736"/>
                <a:gd name="connsiteY16" fmla="*/ 201335 h 293614"/>
                <a:gd name="connsiteX17" fmla="*/ 796954 w 1115736"/>
                <a:gd name="connsiteY17" fmla="*/ 226502 h 293614"/>
                <a:gd name="connsiteX18" fmla="*/ 947956 w 1115736"/>
                <a:gd name="connsiteY18" fmla="*/ 218113 h 293614"/>
                <a:gd name="connsiteX19" fmla="*/ 1065402 w 1115736"/>
                <a:gd name="connsiteY19" fmla="*/ 184557 h 293614"/>
                <a:gd name="connsiteX20" fmla="*/ 1115736 w 1115736"/>
                <a:gd name="connsiteY20" fmla="*/ 176168 h 2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5736" h="293614">
                  <a:moveTo>
                    <a:pt x="0" y="293614"/>
                  </a:moveTo>
                  <a:cubicBezTo>
                    <a:pt x="13982" y="257262"/>
                    <a:pt x="24527" y="219394"/>
                    <a:pt x="41945" y="184557"/>
                  </a:cubicBezTo>
                  <a:lnTo>
                    <a:pt x="75501" y="117445"/>
                  </a:lnTo>
                  <a:cubicBezTo>
                    <a:pt x="80010" y="108427"/>
                    <a:pt x="87277" y="101032"/>
                    <a:pt x="92279" y="92278"/>
                  </a:cubicBezTo>
                  <a:cubicBezTo>
                    <a:pt x="98484" y="81420"/>
                    <a:pt x="101788" y="68898"/>
                    <a:pt x="109057" y="58722"/>
                  </a:cubicBezTo>
                  <a:cubicBezTo>
                    <a:pt x="117756" y="46543"/>
                    <a:pt x="155793" y="13717"/>
                    <a:pt x="167780" y="8389"/>
                  </a:cubicBezTo>
                  <a:cubicBezTo>
                    <a:pt x="180810" y="2598"/>
                    <a:pt x="195743" y="2796"/>
                    <a:pt x="209725" y="0"/>
                  </a:cubicBezTo>
                  <a:cubicBezTo>
                    <a:pt x="251670" y="2796"/>
                    <a:pt x="293987" y="2153"/>
                    <a:pt x="335560" y="8389"/>
                  </a:cubicBezTo>
                  <a:cubicBezTo>
                    <a:pt x="350452" y="10623"/>
                    <a:pt x="363405" y="19880"/>
                    <a:pt x="377505" y="25167"/>
                  </a:cubicBezTo>
                  <a:cubicBezTo>
                    <a:pt x="426882" y="43683"/>
                    <a:pt x="377302" y="20872"/>
                    <a:pt x="436228" y="50333"/>
                  </a:cubicBezTo>
                  <a:cubicBezTo>
                    <a:pt x="527516" y="141621"/>
                    <a:pt x="393552" y="16289"/>
                    <a:pt x="494950" y="83889"/>
                  </a:cubicBezTo>
                  <a:cubicBezTo>
                    <a:pt x="503339" y="89482"/>
                    <a:pt x="503178" y="103712"/>
                    <a:pt x="511728" y="109056"/>
                  </a:cubicBezTo>
                  <a:cubicBezTo>
                    <a:pt x="526725" y="118429"/>
                    <a:pt x="546244" y="117925"/>
                    <a:pt x="562062" y="125834"/>
                  </a:cubicBezTo>
                  <a:cubicBezTo>
                    <a:pt x="584433" y="137019"/>
                    <a:pt x="605446" y="151481"/>
                    <a:pt x="629174" y="159390"/>
                  </a:cubicBezTo>
                  <a:cubicBezTo>
                    <a:pt x="637563" y="162186"/>
                    <a:pt x="646213" y="164296"/>
                    <a:pt x="654341" y="167779"/>
                  </a:cubicBezTo>
                  <a:cubicBezTo>
                    <a:pt x="665835" y="172705"/>
                    <a:pt x="676286" y="179913"/>
                    <a:pt x="687897" y="184557"/>
                  </a:cubicBezTo>
                  <a:cubicBezTo>
                    <a:pt x="704318" y="191125"/>
                    <a:pt x="723516" y="191525"/>
                    <a:pt x="738231" y="201335"/>
                  </a:cubicBezTo>
                  <a:cubicBezTo>
                    <a:pt x="772991" y="224508"/>
                    <a:pt x="753617" y="215668"/>
                    <a:pt x="796954" y="226502"/>
                  </a:cubicBezTo>
                  <a:cubicBezTo>
                    <a:pt x="847288" y="223706"/>
                    <a:pt x="897877" y="223891"/>
                    <a:pt x="947956" y="218113"/>
                  </a:cubicBezTo>
                  <a:cubicBezTo>
                    <a:pt x="1046518" y="206740"/>
                    <a:pt x="982230" y="201191"/>
                    <a:pt x="1065402" y="184557"/>
                  </a:cubicBezTo>
                  <a:cubicBezTo>
                    <a:pt x="1110089" y="175620"/>
                    <a:pt x="1093088" y="176168"/>
                    <a:pt x="1115736" y="176168"/>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97" name="Freeform 96"/>
            <p:cNvSpPr/>
            <p:nvPr/>
          </p:nvSpPr>
          <p:spPr>
            <a:xfrm>
              <a:off x="3816991" y="419450"/>
              <a:ext cx="922789" cy="176168"/>
            </a:xfrm>
            <a:custGeom>
              <a:avLst/>
              <a:gdLst>
                <a:gd name="connsiteX0" fmla="*/ 0 w 922789"/>
                <a:gd name="connsiteY0" fmla="*/ 176168 h 176168"/>
                <a:gd name="connsiteX1" fmla="*/ 92279 w 922789"/>
                <a:gd name="connsiteY1" fmla="*/ 159390 h 176168"/>
                <a:gd name="connsiteX2" fmla="*/ 142613 w 922789"/>
                <a:gd name="connsiteY2" fmla="*/ 125834 h 176168"/>
                <a:gd name="connsiteX3" fmla="*/ 201336 w 922789"/>
                <a:gd name="connsiteY3" fmla="*/ 100667 h 176168"/>
                <a:gd name="connsiteX4" fmla="*/ 251670 w 922789"/>
                <a:gd name="connsiteY4" fmla="*/ 67111 h 176168"/>
                <a:gd name="connsiteX5" fmla="*/ 302003 w 922789"/>
                <a:gd name="connsiteY5" fmla="*/ 33556 h 176168"/>
                <a:gd name="connsiteX6" fmla="*/ 327170 w 922789"/>
                <a:gd name="connsiteY6" fmla="*/ 16778 h 176168"/>
                <a:gd name="connsiteX7" fmla="*/ 377504 w 922789"/>
                <a:gd name="connsiteY7" fmla="*/ 0 h 176168"/>
                <a:gd name="connsiteX8" fmla="*/ 461394 w 922789"/>
                <a:gd name="connsiteY8" fmla="*/ 16778 h 176168"/>
                <a:gd name="connsiteX9" fmla="*/ 486561 w 922789"/>
                <a:gd name="connsiteY9" fmla="*/ 33556 h 176168"/>
                <a:gd name="connsiteX10" fmla="*/ 520117 w 922789"/>
                <a:gd name="connsiteY10" fmla="*/ 75500 h 176168"/>
                <a:gd name="connsiteX11" fmla="*/ 553673 w 922789"/>
                <a:gd name="connsiteY11" fmla="*/ 117445 h 176168"/>
                <a:gd name="connsiteX12" fmla="*/ 604007 w 922789"/>
                <a:gd name="connsiteY12" fmla="*/ 134223 h 176168"/>
                <a:gd name="connsiteX13" fmla="*/ 922789 w 922789"/>
                <a:gd name="connsiteY13" fmla="*/ 125834 h 1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2789" h="176168">
                  <a:moveTo>
                    <a:pt x="0" y="176168"/>
                  </a:moveTo>
                  <a:cubicBezTo>
                    <a:pt x="14626" y="174340"/>
                    <a:pt x="69752" y="171905"/>
                    <a:pt x="92279" y="159390"/>
                  </a:cubicBezTo>
                  <a:cubicBezTo>
                    <a:pt x="109906" y="149597"/>
                    <a:pt x="123483" y="132211"/>
                    <a:pt x="142613" y="125834"/>
                  </a:cubicBezTo>
                  <a:cubicBezTo>
                    <a:pt x="168649" y="117155"/>
                    <a:pt x="175420" y="116216"/>
                    <a:pt x="201336" y="100667"/>
                  </a:cubicBezTo>
                  <a:cubicBezTo>
                    <a:pt x="218627" y="90292"/>
                    <a:pt x="234892" y="78296"/>
                    <a:pt x="251670" y="67111"/>
                  </a:cubicBezTo>
                  <a:lnTo>
                    <a:pt x="302003" y="33556"/>
                  </a:lnTo>
                  <a:cubicBezTo>
                    <a:pt x="310392" y="27963"/>
                    <a:pt x="317605" y="19966"/>
                    <a:pt x="327170" y="16778"/>
                  </a:cubicBezTo>
                  <a:lnTo>
                    <a:pt x="377504" y="0"/>
                  </a:lnTo>
                  <a:cubicBezTo>
                    <a:pt x="399145" y="3092"/>
                    <a:pt x="437967" y="5065"/>
                    <a:pt x="461394" y="16778"/>
                  </a:cubicBezTo>
                  <a:cubicBezTo>
                    <a:pt x="470412" y="21287"/>
                    <a:pt x="478172" y="27963"/>
                    <a:pt x="486561" y="33556"/>
                  </a:cubicBezTo>
                  <a:cubicBezTo>
                    <a:pt x="507647" y="96812"/>
                    <a:pt x="476750" y="21292"/>
                    <a:pt x="520117" y="75500"/>
                  </a:cubicBezTo>
                  <a:cubicBezTo>
                    <a:pt x="548976" y="111573"/>
                    <a:pt x="501444" y="94232"/>
                    <a:pt x="553673" y="117445"/>
                  </a:cubicBezTo>
                  <a:cubicBezTo>
                    <a:pt x="569834" y="124628"/>
                    <a:pt x="604007" y="134223"/>
                    <a:pt x="604007" y="134223"/>
                  </a:cubicBezTo>
                  <a:cubicBezTo>
                    <a:pt x="900413" y="125505"/>
                    <a:pt x="794117" y="125834"/>
                    <a:pt x="922789" y="125834"/>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sp>
        <p:nvSpPr>
          <p:cNvPr id="56" name="Oval 55"/>
          <p:cNvSpPr/>
          <p:nvPr/>
        </p:nvSpPr>
        <p:spPr>
          <a:xfrm>
            <a:off x="6569744" y="1111336"/>
            <a:ext cx="2008415" cy="1874520"/>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8" name="Group 97"/>
          <p:cNvGrpSpPr/>
          <p:nvPr/>
        </p:nvGrpSpPr>
        <p:grpSpPr>
          <a:xfrm rot="11069574">
            <a:off x="6803548" y="1669225"/>
            <a:ext cx="1434517" cy="293614"/>
            <a:chOff x="2726422" y="411061"/>
            <a:chExt cx="2013358" cy="293614"/>
          </a:xfrm>
        </p:grpSpPr>
        <p:sp>
          <p:nvSpPr>
            <p:cNvPr id="99" name="Freeform 98"/>
            <p:cNvSpPr/>
            <p:nvPr/>
          </p:nvSpPr>
          <p:spPr>
            <a:xfrm>
              <a:off x="2726422" y="411061"/>
              <a:ext cx="1115736" cy="293614"/>
            </a:xfrm>
            <a:custGeom>
              <a:avLst/>
              <a:gdLst>
                <a:gd name="connsiteX0" fmla="*/ 0 w 1115736"/>
                <a:gd name="connsiteY0" fmla="*/ 293614 h 293614"/>
                <a:gd name="connsiteX1" fmla="*/ 41945 w 1115736"/>
                <a:gd name="connsiteY1" fmla="*/ 184557 h 293614"/>
                <a:gd name="connsiteX2" fmla="*/ 75501 w 1115736"/>
                <a:gd name="connsiteY2" fmla="*/ 117445 h 293614"/>
                <a:gd name="connsiteX3" fmla="*/ 92279 w 1115736"/>
                <a:gd name="connsiteY3" fmla="*/ 92278 h 293614"/>
                <a:gd name="connsiteX4" fmla="*/ 109057 w 1115736"/>
                <a:gd name="connsiteY4" fmla="*/ 58722 h 293614"/>
                <a:gd name="connsiteX5" fmla="*/ 167780 w 1115736"/>
                <a:gd name="connsiteY5" fmla="*/ 8389 h 293614"/>
                <a:gd name="connsiteX6" fmla="*/ 209725 w 1115736"/>
                <a:gd name="connsiteY6" fmla="*/ 0 h 293614"/>
                <a:gd name="connsiteX7" fmla="*/ 335560 w 1115736"/>
                <a:gd name="connsiteY7" fmla="*/ 8389 h 293614"/>
                <a:gd name="connsiteX8" fmla="*/ 377505 w 1115736"/>
                <a:gd name="connsiteY8" fmla="*/ 25167 h 293614"/>
                <a:gd name="connsiteX9" fmla="*/ 436228 w 1115736"/>
                <a:gd name="connsiteY9" fmla="*/ 50333 h 293614"/>
                <a:gd name="connsiteX10" fmla="*/ 494950 w 1115736"/>
                <a:gd name="connsiteY10" fmla="*/ 83889 h 293614"/>
                <a:gd name="connsiteX11" fmla="*/ 511728 w 1115736"/>
                <a:gd name="connsiteY11" fmla="*/ 109056 h 293614"/>
                <a:gd name="connsiteX12" fmla="*/ 562062 w 1115736"/>
                <a:gd name="connsiteY12" fmla="*/ 125834 h 293614"/>
                <a:gd name="connsiteX13" fmla="*/ 629174 w 1115736"/>
                <a:gd name="connsiteY13" fmla="*/ 159390 h 293614"/>
                <a:gd name="connsiteX14" fmla="*/ 654341 w 1115736"/>
                <a:gd name="connsiteY14" fmla="*/ 167779 h 293614"/>
                <a:gd name="connsiteX15" fmla="*/ 687897 w 1115736"/>
                <a:gd name="connsiteY15" fmla="*/ 184557 h 293614"/>
                <a:gd name="connsiteX16" fmla="*/ 738231 w 1115736"/>
                <a:gd name="connsiteY16" fmla="*/ 201335 h 293614"/>
                <a:gd name="connsiteX17" fmla="*/ 796954 w 1115736"/>
                <a:gd name="connsiteY17" fmla="*/ 226502 h 293614"/>
                <a:gd name="connsiteX18" fmla="*/ 947956 w 1115736"/>
                <a:gd name="connsiteY18" fmla="*/ 218113 h 293614"/>
                <a:gd name="connsiteX19" fmla="*/ 1065402 w 1115736"/>
                <a:gd name="connsiteY19" fmla="*/ 184557 h 293614"/>
                <a:gd name="connsiteX20" fmla="*/ 1115736 w 1115736"/>
                <a:gd name="connsiteY20" fmla="*/ 176168 h 2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5736" h="293614">
                  <a:moveTo>
                    <a:pt x="0" y="293614"/>
                  </a:moveTo>
                  <a:cubicBezTo>
                    <a:pt x="13982" y="257262"/>
                    <a:pt x="24527" y="219394"/>
                    <a:pt x="41945" y="184557"/>
                  </a:cubicBezTo>
                  <a:lnTo>
                    <a:pt x="75501" y="117445"/>
                  </a:lnTo>
                  <a:cubicBezTo>
                    <a:pt x="80010" y="108427"/>
                    <a:pt x="87277" y="101032"/>
                    <a:pt x="92279" y="92278"/>
                  </a:cubicBezTo>
                  <a:cubicBezTo>
                    <a:pt x="98484" y="81420"/>
                    <a:pt x="101788" y="68898"/>
                    <a:pt x="109057" y="58722"/>
                  </a:cubicBezTo>
                  <a:cubicBezTo>
                    <a:pt x="117756" y="46543"/>
                    <a:pt x="155793" y="13717"/>
                    <a:pt x="167780" y="8389"/>
                  </a:cubicBezTo>
                  <a:cubicBezTo>
                    <a:pt x="180810" y="2598"/>
                    <a:pt x="195743" y="2796"/>
                    <a:pt x="209725" y="0"/>
                  </a:cubicBezTo>
                  <a:cubicBezTo>
                    <a:pt x="251670" y="2796"/>
                    <a:pt x="293987" y="2153"/>
                    <a:pt x="335560" y="8389"/>
                  </a:cubicBezTo>
                  <a:cubicBezTo>
                    <a:pt x="350452" y="10623"/>
                    <a:pt x="363405" y="19880"/>
                    <a:pt x="377505" y="25167"/>
                  </a:cubicBezTo>
                  <a:cubicBezTo>
                    <a:pt x="426882" y="43683"/>
                    <a:pt x="377302" y="20872"/>
                    <a:pt x="436228" y="50333"/>
                  </a:cubicBezTo>
                  <a:cubicBezTo>
                    <a:pt x="527516" y="141621"/>
                    <a:pt x="393552" y="16289"/>
                    <a:pt x="494950" y="83889"/>
                  </a:cubicBezTo>
                  <a:cubicBezTo>
                    <a:pt x="503339" y="89482"/>
                    <a:pt x="503178" y="103712"/>
                    <a:pt x="511728" y="109056"/>
                  </a:cubicBezTo>
                  <a:cubicBezTo>
                    <a:pt x="526725" y="118429"/>
                    <a:pt x="546244" y="117925"/>
                    <a:pt x="562062" y="125834"/>
                  </a:cubicBezTo>
                  <a:cubicBezTo>
                    <a:pt x="584433" y="137019"/>
                    <a:pt x="605446" y="151481"/>
                    <a:pt x="629174" y="159390"/>
                  </a:cubicBezTo>
                  <a:cubicBezTo>
                    <a:pt x="637563" y="162186"/>
                    <a:pt x="646213" y="164296"/>
                    <a:pt x="654341" y="167779"/>
                  </a:cubicBezTo>
                  <a:cubicBezTo>
                    <a:pt x="665835" y="172705"/>
                    <a:pt x="676286" y="179913"/>
                    <a:pt x="687897" y="184557"/>
                  </a:cubicBezTo>
                  <a:cubicBezTo>
                    <a:pt x="704318" y="191125"/>
                    <a:pt x="723516" y="191525"/>
                    <a:pt x="738231" y="201335"/>
                  </a:cubicBezTo>
                  <a:cubicBezTo>
                    <a:pt x="772991" y="224508"/>
                    <a:pt x="753617" y="215668"/>
                    <a:pt x="796954" y="226502"/>
                  </a:cubicBezTo>
                  <a:cubicBezTo>
                    <a:pt x="847288" y="223706"/>
                    <a:pt x="897877" y="223891"/>
                    <a:pt x="947956" y="218113"/>
                  </a:cubicBezTo>
                  <a:cubicBezTo>
                    <a:pt x="1046518" y="206740"/>
                    <a:pt x="982230" y="201191"/>
                    <a:pt x="1065402" y="184557"/>
                  </a:cubicBezTo>
                  <a:cubicBezTo>
                    <a:pt x="1110089" y="175620"/>
                    <a:pt x="1093088" y="176168"/>
                    <a:pt x="1115736" y="176168"/>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00" name="Freeform 99"/>
            <p:cNvSpPr/>
            <p:nvPr/>
          </p:nvSpPr>
          <p:spPr>
            <a:xfrm>
              <a:off x="3816991" y="419450"/>
              <a:ext cx="922789" cy="176168"/>
            </a:xfrm>
            <a:custGeom>
              <a:avLst/>
              <a:gdLst>
                <a:gd name="connsiteX0" fmla="*/ 0 w 922789"/>
                <a:gd name="connsiteY0" fmla="*/ 176168 h 176168"/>
                <a:gd name="connsiteX1" fmla="*/ 92279 w 922789"/>
                <a:gd name="connsiteY1" fmla="*/ 159390 h 176168"/>
                <a:gd name="connsiteX2" fmla="*/ 142613 w 922789"/>
                <a:gd name="connsiteY2" fmla="*/ 125834 h 176168"/>
                <a:gd name="connsiteX3" fmla="*/ 201336 w 922789"/>
                <a:gd name="connsiteY3" fmla="*/ 100667 h 176168"/>
                <a:gd name="connsiteX4" fmla="*/ 251670 w 922789"/>
                <a:gd name="connsiteY4" fmla="*/ 67111 h 176168"/>
                <a:gd name="connsiteX5" fmla="*/ 302003 w 922789"/>
                <a:gd name="connsiteY5" fmla="*/ 33556 h 176168"/>
                <a:gd name="connsiteX6" fmla="*/ 327170 w 922789"/>
                <a:gd name="connsiteY6" fmla="*/ 16778 h 176168"/>
                <a:gd name="connsiteX7" fmla="*/ 377504 w 922789"/>
                <a:gd name="connsiteY7" fmla="*/ 0 h 176168"/>
                <a:gd name="connsiteX8" fmla="*/ 461394 w 922789"/>
                <a:gd name="connsiteY8" fmla="*/ 16778 h 176168"/>
                <a:gd name="connsiteX9" fmla="*/ 486561 w 922789"/>
                <a:gd name="connsiteY9" fmla="*/ 33556 h 176168"/>
                <a:gd name="connsiteX10" fmla="*/ 520117 w 922789"/>
                <a:gd name="connsiteY10" fmla="*/ 75500 h 176168"/>
                <a:gd name="connsiteX11" fmla="*/ 553673 w 922789"/>
                <a:gd name="connsiteY11" fmla="*/ 117445 h 176168"/>
                <a:gd name="connsiteX12" fmla="*/ 604007 w 922789"/>
                <a:gd name="connsiteY12" fmla="*/ 134223 h 176168"/>
                <a:gd name="connsiteX13" fmla="*/ 922789 w 922789"/>
                <a:gd name="connsiteY13" fmla="*/ 125834 h 1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2789" h="176168">
                  <a:moveTo>
                    <a:pt x="0" y="176168"/>
                  </a:moveTo>
                  <a:cubicBezTo>
                    <a:pt x="14626" y="174340"/>
                    <a:pt x="69752" y="171905"/>
                    <a:pt x="92279" y="159390"/>
                  </a:cubicBezTo>
                  <a:cubicBezTo>
                    <a:pt x="109906" y="149597"/>
                    <a:pt x="123483" y="132211"/>
                    <a:pt x="142613" y="125834"/>
                  </a:cubicBezTo>
                  <a:cubicBezTo>
                    <a:pt x="168649" y="117155"/>
                    <a:pt x="175420" y="116216"/>
                    <a:pt x="201336" y="100667"/>
                  </a:cubicBezTo>
                  <a:cubicBezTo>
                    <a:pt x="218627" y="90292"/>
                    <a:pt x="234892" y="78296"/>
                    <a:pt x="251670" y="67111"/>
                  </a:cubicBezTo>
                  <a:lnTo>
                    <a:pt x="302003" y="33556"/>
                  </a:lnTo>
                  <a:cubicBezTo>
                    <a:pt x="310392" y="27963"/>
                    <a:pt x="317605" y="19966"/>
                    <a:pt x="327170" y="16778"/>
                  </a:cubicBezTo>
                  <a:lnTo>
                    <a:pt x="377504" y="0"/>
                  </a:lnTo>
                  <a:cubicBezTo>
                    <a:pt x="399145" y="3092"/>
                    <a:pt x="437967" y="5065"/>
                    <a:pt x="461394" y="16778"/>
                  </a:cubicBezTo>
                  <a:cubicBezTo>
                    <a:pt x="470412" y="21287"/>
                    <a:pt x="478172" y="27963"/>
                    <a:pt x="486561" y="33556"/>
                  </a:cubicBezTo>
                  <a:cubicBezTo>
                    <a:pt x="507647" y="96812"/>
                    <a:pt x="476750" y="21292"/>
                    <a:pt x="520117" y="75500"/>
                  </a:cubicBezTo>
                  <a:cubicBezTo>
                    <a:pt x="548976" y="111573"/>
                    <a:pt x="501444" y="94232"/>
                    <a:pt x="553673" y="117445"/>
                  </a:cubicBezTo>
                  <a:cubicBezTo>
                    <a:pt x="569834" y="124628"/>
                    <a:pt x="604007" y="134223"/>
                    <a:pt x="604007" y="134223"/>
                  </a:cubicBezTo>
                  <a:cubicBezTo>
                    <a:pt x="900413" y="125505"/>
                    <a:pt x="794117" y="125834"/>
                    <a:pt x="922789" y="125834"/>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grpSp>
        <p:nvGrpSpPr>
          <p:cNvPr id="101" name="Group 100"/>
          <p:cNvGrpSpPr/>
          <p:nvPr/>
        </p:nvGrpSpPr>
        <p:grpSpPr>
          <a:xfrm rot="11069574">
            <a:off x="6879444" y="2029650"/>
            <a:ext cx="1471867" cy="293614"/>
            <a:chOff x="2726422" y="411061"/>
            <a:chExt cx="2013358" cy="293614"/>
          </a:xfrm>
        </p:grpSpPr>
        <p:sp>
          <p:nvSpPr>
            <p:cNvPr id="102" name="Freeform 101"/>
            <p:cNvSpPr/>
            <p:nvPr/>
          </p:nvSpPr>
          <p:spPr>
            <a:xfrm>
              <a:off x="2726422" y="411061"/>
              <a:ext cx="1115736" cy="293614"/>
            </a:xfrm>
            <a:custGeom>
              <a:avLst/>
              <a:gdLst>
                <a:gd name="connsiteX0" fmla="*/ 0 w 1115736"/>
                <a:gd name="connsiteY0" fmla="*/ 293614 h 293614"/>
                <a:gd name="connsiteX1" fmla="*/ 41945 w 1115736"/>
                <a:gd name="connsiteY1" fmla="*/ 184557 h 293614"/>
                <a:gd name="connsiteX2" fmla="*/ 75501 w 1115736"/>
                <a:gd name="connsiteY2" fmla="*/ 117445 h 293614"/>
                <a:gd name="connsiteX3" fmla="*/ 92279 w 1115736"/>
                <a:gd name="connsiteY3" fmla="*/ 92278 h 293614"/>
                <a:gd name="connsiteX4" fmla="*/ 109057 w 1115736"/>
                <a:gd name="connsiteY4" fmla="*/ 58722 h 293614"/>
                <a:gd name="connsiteX5" fmla="*/ 167780 w 1115736"/>
                <a:gd name="connsiteY5" fmla="*/ 8389 h 293614"/>
                <a:gd name="connsiteX6" fmla="*/ 209725 w 1115736"/>
                <a:gd name="connsiteY6" fmla="*/ 0 h 293614"/>
                <a:gd name="connsiteX7" fmla="*/ 335560 w 1115736"/>
                <a:gd name="connsiteY7" fmla="*/ 8389 h 293614"/>
                <a:gd name="connsiteX8" fmla="*/ 377505 w 1115736"/>
                <a:gd name="connsiteY8" fmla="*/ 25167 h 293614"/>
                <a:gd name="connsiteX9" fmla="*/ 436228 w 1115736"/>
                <a:gd name="connsiteY9" fmla="*/ 50333 h 293614"/>
                <a:gd name="connsiteX10" fmla="*/ 494950 w 1115736"/>
                <a:gd name="connsiteY10" fmla="*/ 83889 h 293614"/>
                <a:gd name="connsiteX11" fmla="*/ 511728 w 1115736"/>
                <a:gd name="connsiteY11" fmla="*/ 109056 h 293614"/>
                <a:gd name="connsiteX12" fmla="*/ 562062 w 1115736"/>
                <a:gd name="connsiteY12" fmla="*/ 125834 h 293614"/>
                <a:gd name="connsiteX13" fmla="*/ 629174 w 1115736"/>
                <a:gd name="connsiteY13" fmla="*/ 159390 h 293614"/>
                <a:gd name="connsiteX14" fmla="*/ 654341 w 1115736"/>
                <a:gd name="connsiteY14" fmla="*/ 167779 h 293614"/>
                <a:gd name="connsiteX15" fmla="*/ 687897 w 1115736"/>
                <a:gd name="connsiteY15" fmla="*/ 184557 h 293614"/>
                <a:gd name="connsiteX16" fmla="*/ 738231 w 1115736"/>
                <a:gd name="connsiteY16" fmla="*/ 201335 h 293614"/>
                <a:gd name="connsiteX17" fmla="*/ 796954 w 1115736"/>
                <a:gd name="connsiteY17" fmla="*/ 226502 h 293614"/>
                <a:gd name="connsiteX18" fmla="*/ 947956 w 1115736"/>
                <a:gd name="connsiteY18" fmla="*/ 218113 h 293614"/>
                <a:gd name="connsiteX19" fmla="*/ 1065402 w 1115736"/>
                <a:gd name="connsiteY19" fmla="*/ 184557 h 293614"/>
                <a:gd name="connsiteX20" fmla="*/ 1115736 w 1115736"/>
                <a:gd name="connsiteY20" fmla="*/ 176168 h 2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5736" h="293614">
                  <a:moveTo>
                    <a:pt x="0" y="293614"/>
                  </a:moveTo>
                  <a:cubicBezTo>
                    <a:pt x="13982" y="257262"/>
                    <a:pt x="24527" y="219394"/>
                    <a:pt x="41945" y="184557"/>
                  </a:cubicBezTo>
                  <a:lnTo>
                    <a:pt x="75501" y="117445"/>
                  </a:lnTo>
                  <a:cubicBezTo>
                    <a:pt x="80010" y="108427"/>
                    <a:pt x="87277" y="101032"/>
                    <a:pt x="92279" y="92278"/>
                  </a:cubicBezTo>
                  <a:cubicBezTo>
                    <a:pt x="98484" y="81420"/>
                    <a:pt x="101788" y="68898"/>
                    <a:pt x="109057" y="58722"/>
                  </a:cubicBezTo>
                  <a:cubicBezTo>
                    <a:pt x="117756" y="46543"/>
                    <a:pt x="155793" y="13717"/>
                    <a:pt x="167780" y="8389"/>
                  </a:cubicBezTo>
                  <a:cubicBezTo>
                    <a:pt x="180810" y="2598"/>
                    <a:pt x="195743" y="2796"/>
                    <a:pt x="209725" y="0"/>
                  </a:cubicBezTo>
                  <a:cubicBezTo>
                    <a:pt x="251670" y="2796"/>
                    <a:pt x="293987" y="2153"/>
                    <a:pt x="335560" y="8389"/>
                  </a:cubicBezTo>
                  <a:cubicBezTo>
                    <a:pt x="350452" y="10623"/>
                    <a:pt x="363405" y="19880"/>
                    <a:pt x="377505" y="25167"/>
                  </a:cubicBezTo>
                  <a:cubicBezTo>
                    <a:pt x="426882" y="43683"/>
                    <a:pt x="377302" y="20872"/>
                    <a:pt x="436228" y="50333"/>
                  </a:cubicBezTo>
                  <a:cubicBezTo>
                    <a:pt x="527516" y="141621"/>
                    <a:pt x="393552" y="16289"/>
                    <a:pt x="494950" y="83889"/>
                  </a:cubicBezTo>
                  <a:cubicBezTo>
                    <a:pt x="503339" y="89482"/>
                    <a:pt x="503178" y="103712"/>
                    <a:pt x="511728" y="109056"/>
                  </a:cubicBezTo>
                  <a:cubicBezTo>
                    <a:pt x="526725" y="118429"/>
                    <a:pt x="546244" y="117925"/>
                    <a:pt x="562062" y="125834"/>
                  </a:cubicBezTo>
                  <a:cubicBezTo>
                    <a:pt x="584433" y="137019"/>
                    <a:pt x="605446" y="151481"/>
                    <a:pt x="629174" y="159390"/>
                  </a:cubicBezTo>
                  <a:cubicBezTo>
                    <a:pt x="637563" y="162186"/>
                    <a:pt x="646213" y="164296"/>
                    <a:pt x="654341" y="167779"/>
                  </a:cubicBezTo>
                  <a:cubicBezTo>
                    <a:pt x="665835" y="172705"/>
                    <a:pt x="676286" y="179913"/>
                    <a:pt x="687897" y="184557"/>
                  </a:cubicBezTo>
                  <a:cubicBezTo>
                    <a:pt x="704318" y="191125"/>
                    <a:pt x="723516" y="191525"/>
                    <a:pt x="738231" y="201335"/>
                  </a:cubicBezTo>
                  <a:cubicBezTo>
                    <a:pt x="772991" y="224508"/>
                    <a:pt x="753617" y="215668"/>
                    <a:pt x="796954" y="226502"/>
                  </a:cubicBezTo>
                  <a:cubicBezTo>
                    <a:pt x="847288" y="223706"/>
                    <a:pt x="897877" y="223891"/>
                    <a:pt x="947956" y="218113"/>
                  </a:cubicBezTo>
                  <a:cubicBezTo>
                    <a:pt x="1046518" y="206740"/>
                    <a:pt x="982230" y="201191"/>
                    <a:pt x="1065402" y="184557"/>
                  </a:cubicBezTo>
                  <a:cubicBezTo>
                    <a:pt x="1110089" y="175620"/>
                    <a:pt x="1093088" y="176168"/>
                    <a:pt x="1115736" y="176168"/>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03" name="Freeform 102"/>
            <p:cNvSpPr/>
            <p:nvPr/>
          </p:nvSpPr>
          <p:spPr>
            <a:xfrm>
              <a:off x="3816991" y="419450"/>
              <a:ext cx="922789" cy="176168"/>
            </a:xfrm>
            <a:custGeom>
              <a:avLst/>
              <a:gdLst>
                <a:gd name="connsiteX0" fmla="*/ 0 w 922789"/>
                <a:gd name="connsiteY0" fmla="*/ 176168 h 176168"/>
                <a:gd name="connsiteX1" fmla="*/ 92279 w 922789"/>
                <a:gd name="connsiteY1" fmla="*/ 159390 h 176168"/>
                <a:gd name="connsiteX2" fmla="*/ 142613 w 922789"/>
                <a:gd name="connsiteY2" fmla="*/ 125834 h 176168"/>
                <a:gd name="connsiteX3" fmla="*/ 201336 w 922789"/>
                <a:gd name="connsiteY3" fmla="*/ 100667 h 176168"/>
                <a:gd name="connsiteX4" fmla="*/ 251670 w 922789"/>
                <a:gd name="connsiteY4" fmla="*/ 67111 h 176168"/>
                <a:gd name="connsiteX5" fmla="*/ 302003 w 922789"/>
                <a:gd name="connsiteY5" fmla="*/ 33556 h 176168"/>
                <a:gd name="connsiteX6" fmla="*/ 327170 w 922789"/>
                <a:gd name="connsiteY6" fmla="*/ 16778 h 176168"/>
                <a:gd name="connsiteX7" fmla="*/ 377504 w 922789"/>
                <a:gd name="connsiteY7" fmla="*/ 0 h 176168"/>
                <a:gd name="connsiteX8" fmla="*/ 461394 w 922789"/>
                <a:gd name="connsiteY8" fmla="*/ 16778 h 176168"/>
                <a:gd name="connsiteX9" fmla="*/ 486561 w 922789"/>
                <a:gd name="connsiteY9" fmla="*/ 33556 h 176168"/>
                <a:gd name="connsiteX10" fmla="*/ 520117 w 922789"/>
                <a:gd name="connsiteY10" fmla="*/ 75500 h 176168"/>
                <a:gd name="connsiteX11" fmla="*/ 553673 w 922789"/>
                <a:gd name="connsiteY11" fmla="*/ 117445 h 176168"/>
                <a:gd name="connsiteX12" fmla="*/ 604007 w 922789"/>
                <a:gd name="connsiteY12" fmla="*/ 134223 h 176168"/>
                <a:gd name="connsiteX13" fmla="*/ 922789 w 922789"/>
                <a:gd name="connsiteY13" fmla="*/ 125834 h 1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2789" h="176168">
                  <a:moveTo>
                    <a:pt x="0" y="176168"/>
                  </a:moveTo>
                  <a:cubicBezTo>
                    <a:pt x="14626" y="174340"/>
                    <a:pt x="69752" y="171905"/>
                    <a:pt x="92279" y="159390"/>
                  </a:cubicBezTo>
                  <a:cubicBezTo>
                    <a:pt x="109906" y="149597"/>
                    <a:pt x="123483" y="132211"/>
                    <a:pt x="142613" y="125834"/>
                  </a:cubicBezTo>
                  <a:cubicBezTo>
                    <a:pt x="168649" y="117155"/>
                    <a:pt x="175420" y="116216"/>
                    <a:pt x="201336" y="100667"/>
                  </a:cubicBezTo>
                  <a:cubicBezTo>
                    <a:pt x="218627" y="90292"/>
                    <a:pt x="234892" y="78296"/>
                    <a:pt x="251670" y="67111"/>
                  </a:cubicBezTo>
                  <a:lnTo>
                    <a:pt x="302003" y="33556"/>
                  </a:lnTo>
                  <a:cubicBezTo>
                    <a:pt x="310392" y="27963"/>
                    <a:pt x="317605" y="19966"/>
                    <a:pt x="327170" y="16778"/>
                  </a:cubicBezTo>
                  <a:lnTo>
                    <a:pt x="377504" y="0"/>
                  </a:lnTo>
                  <a:cubicBezTo>
                    <a:pt x="399145" y="3092"/>
                    <a:pt x="437967" y="5065"/>
                    <a:pt x="461394" y="16778"/>
                  </a:cubicBezTo>
                  <a:cubicBezTo>
                    <a:pt x="470412" y="21287"/>
                    <a:pt x="478172" y="27963"/>
                    <a:pt x="486561" y="33556"/>
                  </a:cubicBezTo>
                  <a:cubicBezTo>
                    <a:pt x="507647" y="96812"/>
                    <a:pt x="476750" y="21292"/>
                    <a:pt x="520117" y="75500"/>
                  </a:cubicBezTo>
                  <a:cubicBezTo>
                    <a:pt x="548976" y="111573"/>
                    <a:pt x="501444" y="94232"/>
                    <a:pt x="553673" y="117445"/>
                  </a:cubicBezTo>
                  <a:cubicBezTo>
                    <a:pt x="569834" y="124628"/>
                    <a:pt x="604007" y="134223"/>
                    <a:pt x="604007" y="134223"/>
                  </a:cubicBezTo>
                  <a:cubicBezTo>
                    <a:pt x="900413" y="125505"/>
                    <a:pt x="794117" y="125834"/>
                    <a:pt x="922789" y="125834"/>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grpSp>
        <p:nvGrpSpPr>
          <p:cNvPr id="24" name="Group 23"/>
          <p:cNvGrpSpPr/>
          <p:nvPr/>
        </p:nvGrpSpPr>
        <p:grpSpPr>
          <a:xfrm>
            <a:off x="2175313" y="1393841"/>
            <a:ext cx="536037" cy="539496"/>
            <a:chOff x="4504064" y="1757601"/>
            <a:chExt cx="536037" cy="539496"/>
          </a:xfrm>
        </p:grpSpPr>
        <p:grpSp>
          <p:nvGrpSpPr>
            <p:cNvPr id="25" name="Group 24"/>
            <p:cNvGrpSpPr/>
            <p:nvPr/>
          </p:nvGrpSpPr>
          <p:grpSpPr>
            <a:xfrm>
              <a:off x="4504064" y="1762957"/>
              <a:ext cx="281648" cy="516147"/>
              <a:chOff x="768643" y="2932814"/>
              <a:chExt cx="375531" cy="688196"/>
            </a:xfrm>
          </p:grpSpPr>
          <p:sp>
            <p:nvSpPr>
              <p:cNvPr id="27" name="Isosceles Triangle 26"/>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26" name="Picture 25"/>
            <p:cNvPicPr>
              <a:picLocks noChangeAspect="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4788641" y="1757601"/>
              <a:ext cx="251460" cy="539496"/>
            </a:xfrm>
            <a:prstGeom prst="rect">
              <a:avLst/>
            </a:prstGeom>
          </p:spPr>
        </p:pic>
      </p:grpSp>
      <p:grpSp>
        <p:nvGrpSpPr>
          <p:cNvPr id="29" name="Group 28"/>
          <p:cNvGrpSpPr/>
          <p:nvPr/>
        </p:nvGrpSpPr>
        <p:grpSpPr>
          <a:xfrm>
            <a:off x="2875225" y="2075084"/>
            <a:ext cx="534244" cy="539496"/>
            <a:chOff x="4487212" y="2578219"/>
            <a:chExt cx="534244" cy="539496"/>
          </a:xfrm>
        </p:grpSpPr>
        <p:grpSp>
          <p:nvGrpSpPr>
            <p:cNvPr id="30" name="Group 29"/>
            <p:cNvGrpSpPr/>
            <p:nvPr/>
          </p:nvGrpSpPr>
          <p:grpSpPr>
            <a:xfrm>
              <a:off x="4487212" y="2578219"/>
              <a:ext cx="281648" cy="516147"/>
              <a:chOff x="768643" y="2932814"/>
              <a:chExt cx="375531" cy="688196"/>
            </a:xfrm>
          </p:grpSpPr>
          <p:sp>
            <p:nvSpPr>
              <p:cNvPr id="32" name="Isosceles Triangle 31"/>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31" name="Picture 30"/>
            <p:cNvPicPr>
              <a:picLocks noChangeAspect="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4769996" y="2578219"/>
              <a:ext cx="251460" cy="539496"/>
            </a:xfrm>
            <a:prstGeom prst="rect">
              <a:avLst/>
            </a:prstGeom>
          </p:spPr>
        </p:pic>
      </p:grpSp>
      <p:grpSp>
        <p:nvGrpSpPr>
          <p:cNvPr id="34" name="Group 33"/>
          <p:cNvGrpSpPr/>
          <p:nvPr/>
        </p:nvGrpSpPr>
        <p:grpSpPr>
          <a:xfrm>
            <a:off x="2175467" y="2146322"/>
            <a:ext cx="521487" cy="539496"/>
            <a:chOff x="5389491" y="2714535"/>
            <a:chExt cx="521487" cy="539496"/>
          </a:xfrm>
        </p:grpSpPr>
        <p:grpSp>
          <p:nvGrpSpPr>
            <p:cNvPr id="35" name="Group 34"/>
            <p:cNvGrpSpPr/>
            <p:nvPr/>
          </p:nvGrpSpPr>
          <p:grpSpPr>
            <a:xfrm>
              <a:off x="5389491" y="2718894"/>
              <a:ext cx="281648" cy="516147"/>
              <a:chOff x="768643" y="2932814"/>
              <a:chExt cx="375531" cy="688196"/>
            </a:xfrm>
          </p:grpSpPr>
          <p:sp>
            <p:nvSpPr>
              <p:cNvPr id="37" name="Isosceles Triangle 36"/>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36" name="Picture 35"/>
            <p:cNvPicPr>
              <a:picLocks noChangeAspect="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5659518" y="2714535"/>
              <a:ext cx="251460" cy="539496"/>
            </a:xfrm>
            <a:prstGeom prst="rect">
              <a:avLst/>
            </a:prstGeom>
          </p:spPr>
        </p:pic>
      </p:grpSp>
      <p:grpSp>
        <p:nvGrpSpPr>
          <p:cNvPr id="39" name="Group 38"/>
          <p:cNvGrpSpPr/>
          <p:nvPr/>
        </p:nvGrpSpPr>
        <p:grpSpPr>
          <a:xfrm>
            <a:off x="6856141" y="1474037"/>
            <a:ext cx="539078" cy="551285"/>
            <a:chOff x="5044603" y="1521192"/>
            <a:chExt cx="539078" cy="551285"/>
          </a:xfrm>
        </p:grpSpPr>
        <p:grpSp>
          <p:nvGrpSpPr>
            <p:cNvPr id="40" name="Group 39"/>
            <p:cNvGrpSpPr/>
            <p:nvPr/>
          </p:nvGrpSpPr>
          <p:grpSpPr>
            <a:xfrm>
              <a:off x="5311255" y="1521192"/>
              <a:ext cx="272426" cy="521486"/>
              <a:chOff x="2972738" y="3939341"/>
              <a:chExt cx="363234" cy="695314"/>
            </a:xfrm>
          </p:grpSpPr>
          <p:sp>
            <p:nvSpPr>
              <p:cNvPr id="45" name="Isosceles Triangle 44"/>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nvGrpSpPr>
            <p:cNvPr id="41" name="Group 40"/>
            <p:cNvGrpSpPr/>
            <p:nvPr/>
          </p:nvGrpSpPr>
          <p:grpSpPr>
            <a:xfrm>
              <a:off x="5044603" y="1530556"/>
              <a:ext cx="276461" cy="541921"/>
              <a:chOff x="1964802" y="3515057"/>
              <a:chExt cx="368614" cy="722561"/>
            </a:xfrm>
          </p:grpSpPr>
          <p:sp>
            <p:nvSpPr>
              <p:cNvPr id="42" name="Isosceles Triangle 41"/>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44" name="Picture 4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grpSp>
        <p:nvGrpSpPr>
          <p:cNvPr id="47" name="Group 46"/>
          <p:cNvGrpSpPr/>
          <p:nvPr/>
        </p:nvGrpSpPr>
        <p:grpSpPr>
          <a:xfrm>
            <a:off x="7431842" y="2181890"/>
            <a:ext cx="530324" cy="564039"/>
            <a:chOff x="5090029" y="2146593"/>
            <a:chExt cx="530324" cy="564039"/>
          </a:xfrm>
        </p:grpSpPr>
        <p:grpSp>
          <p:nvGrpSpPr>
            <p:cNvPr id="48" name="Group 47"/>
            <p:cNvGrpSpPr/>
            <p:nvPr/>
          </p:nvGrpSpPr>
          <p:grpSpPr>
            <a:xfrm>
              <a:off x="5347927" y="2146593"/>
              <a:ext cx="272426" cy="521486"/>
              <a:chOff x="2972738" y="3939341"/>
              <a:chExt cx="363234" cy="695314"/>
            </a:xfrm>
          </p:grpSpPr>
          <p:sp>
            <p:nvSpPr>
              <p:cNvPr id="53" name="Isosceles Triangle 52"/>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nvGrpSpPr>
            <p:cNvPr id="49" name="Group 48"/>
            <p:cNvGrpSpPr/>
            <p:nvPr/>
          </p:nvGrpSpPr>
          <p:grpSpPr>
            <a:xfrm>
              <a:off x="5090029" y="2168711"/>
              <a:ext cx="276461" cy="541921"/>
              <a:chOff x="1964802" y="3515057"/>
              <a:chExt cx="368614" cy="722561"/>
            </a:xfrm>
          </p:grpSpPr>
          <p:sp>
            <p:nvSpPr>
              <p:cNvPr id="50" name="Isosceles Triangle 49"/>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52" name="Picture 5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grpSp>
        <p:nvGrpSpPr>
          <p:cNvPr id="57" name="Group 56"/>
          <p:cNvGrpSpPr/>
          <p:nvPr/>
        </p:nvGrpSpPr>
        <p:grpSpPr>
          <a:xfrm>
            <a:off x="7725848" y="1424167"/>
            <a:ext cx="536736" cy="541921"/>
            <a:chOff x="5469162" y="1697645"/>
            <a:chExt cx="536736" cy="541921"/>
          </a:xfrm>
        </p:grpSpPr>
        <p:grpSp>
          <p:nvGrpSpPr>
            <p:cNvPr id="58" name="Group 57"/>
            <p:cNvGrpSpPr/>
            <p:nvPr/>
          </p:nvGrpSpPr>
          <p:grpSpPr>
            <a:xfrm>
              <a:off x="5469162" y="1697645"/>
              <a:ext cx="276461" cy="541921"/>
              <a:chOff x="1964802" y="3515057"/>
              <a:chExt cx="368614" cy="722561"/>
            </a:xfrm>
          </p:grpSpPr>
          <p:sp>
            <p:nvSpPr>
              <p:cNvPr id="62" name="Isosceles Triangle 61"/>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65" name="Picture 6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nvGrpSpPr>
            <p:cNvPr id="59" name="Group 58"/>
            <p:cNvGrpSpPr/>
            <p:nvPr/>
          </p:nvGrpSpPr>
          <p:grpSpPr>
            <a:xfrm>
              <a:off x="5733472" y="1701290"/>
              <a:ext cx="272426" cy="521486"/>
              <a:chOff x="2972738" y="3939341"/>
              <a:chExt cx="363234" cy="695314"/>
            </a:xfrm>
          </p:grpSpPr>
          <p:sp>
            <p:nvSpPr>
              <p:cNvPr id="60" name="Isosceles Triangle 59"/>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pic>
        <p:nvPicPr>
          <p:cNvPr id="66" name="Picture 6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354" y="2264524"/>
            <a:ext cx="390161" cy="349938"/>
          </a:xfrm>
          <a:prstGeom prst="rect">
            <a:avLst/>
          </a:prstGeom>
        </p:spPr>
      </p:pic>
      <p:pic>
        <p:nvPicPr>
          <p:cNvPr id="67" name="Picture 6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367948">
            <a:off x="3597452" y="2310422"/>
            <a:ext cx="390161" cy="349938"/>
          </a:xfrm>
          <a:prstGeom prst="rect">
            <a:avLst/>
          </a:prstGeom>
        </p:spPr>
      </p:pic>
      <p:pic>
        <p:nvPicPr>
          <p:cNvPr id="68" name="Picture 6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90435" y="2267221"/>
            <a:ext cx="390161" cy="349938"/>
          </a:xfrm>
          <a:prstGeom prst="rect">
            <a:avLst/>
          </a:prstGeom>
        </p:spPr>
      </p:pic>
      <p:pic>
        <p:nvPicPr>
          <p:cNvPr id="69" name="Picture 6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367948">
            <a:off x="8594138" y="2349042"/>
            <a:ext cx="390161" cy="349938"/>
          </a:xfrm>
          <a:prstGeom prst="rect">
            <a:avLst/>
          </a:prstGeom>
        </p:spPr>
      </p:pic>
    </p:spTree>
    <p:extLst>
      <p:ext uri="{BB962C8B-B14F-4D97-AF65-F5344CB8AC3E}">
        <p14:creationId xmlns:p14="http://schemas.microsoft.com/office/powerpoint/2010/main" val="387416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250"/>
                                        <p:tgtEl>
                                          <p:spTgt spid="17"/>
                                        </p:tgtEl>
                                      </p:cBhvr>
                                    </p:animEffect>
                                    <p:set>
                                      <p:cBhvr>
                                        <p:cTn id="7" dur="1" fill="hold">
                                          <p:stCondLst>
                                            <p:cond delay="1249"/>
                                          </p:stCondLst>
                                        </p:cTn>
                                        <p:tgtEl>
                                          <p:spTgt spid="1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250"/>
                                        <p:tgtEl>
                                          <p:spTgt spid="95"/>
                                        </p:tgtEl>
                                      </p:cBhvr>
                                    </p:animEffect>
                                    <p:set>
                                      <p:cBhvr>
                                        <p:cTn id="10" dur="1" fill="hold">
                                          <p:stCondLst>
                                            <p:cond delay="1249"/>
                                          </p:stCondLst>
                                        </p:cTn>
                                        <p:tgtEl>
                                          <p:spTgt spid="9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250"/>
                                        <p:tgtEl>
                                          <p:spTgt spid="98"/>
                                        </p:tgtEl>
                                      </p:cBhvr>
                                    </p:animEffect>
                                    <p:set>
                                      <p:cBhvr>
                                        <p:cTn id="13" dur="1" fill="hold">
                                          <p:stCondLst>
                                            <p:cond delay="1249"/>
                                          </p:stCondLst>
                                        </p:cTn>
                                        <p:tgtEl>
                                          <p:spTgt spid="9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250"/>
                                        <p:tgtEl>
                                          <p:spTgt spid="101"/>
                                        </p:tgtEl>
                                      </p:cBhvr>
                                    </p:animEffect>
                                    <p:set>
                                      <p:cBhvr>
                                        <p:cTn id="16" dur="1" fill="hold">
                                          <p:stCondLst>
                                            <p:cond delay="1249"/>
                                          </p:stCondLst>
                                        </p:cTn>
                                        <p:tgtEl>
                                          <p:spTgt spid="101"/>
                                        </p:tgtEl>
                                        <p:attrNameLst>
                                          <p:attrName>style.visibility</p:attrName>
                                        </p:attrNameLst>
                                      </p:cBhvr>
                                      <p:to>
                                        <p:strVal val="hidden"/>
                                      </p:to>
                                    </p:set>
                                  </p:childTnLst>
                                </p:cTn>
                              </p:par>
                            </p:childTnLst>
                          </p:cTn>
                        </p:par>
                        <p:par>
                          <p:cTn id="17" fill="hold">
                            <p:stCondLst>
                              <p:cond delay="1250"/>
                            </p:stCondLst>
                            <p:childTnLst>
                              <p:par>
                                <p:cTn id="18" presetID="9" presetClass="exit" presetSubtype="0" fill="hold" grpId="0" nodeType="afterEffect">
                                  <p:stCondLst>
                                    <p:cond delay="0"/>
                                  </p:stCondLst>
                                  <p:childTnLst>
                                    <p:animEffect transition="out" filter="dissolve">
                                      <p:cBhvr>
                                        <p:cTn id="19" dur="1250"/>
                                        <p:tgtEl>
                                          <p:spTgt spid="55"/>
                                        </p:tgtEl>
                                      </p:cBhvr>
                                    </p:animEffect>
                                    <p:set>
                                      <p:cBhvr>
                                        <p:cTn id="20" dur="1" fill="hold">
                                          <p:stCondLst>
                                            <p:cond delay="1249"/>
                                          </p:stCondLst>
                                        </p:cTn>
                                        <p:tgtEl>
                                          <p:spTgt spid="55"/>
                                        </p:tgtEl>
                                        <p:attrNameLst>
                                          <p:attrName>style.visibility</p:attrName>
                                        </p:attrNameLst>
                                      </p:cBhvr>
                                      <p:to>
                                        <p:strVal val="hidden"/>
                                      </p:to>
                                    </p:set>
                                  </p:childTnLst>
                                </p:cTn>
                              </p:par>
                              <p:par>
                                <p:cTn id="21" presetID="9" presetClass="exit" presetSubtype="0" fill="hold" grpId="0" nodeType="withEffect">
                                  <p:stCondLst>
                                    <p:cond delay="0"/>
                                  </p:stCondLst>
                                  <p:childTnLst>
                                    <p:animEffect transition="out" filter="dissolve">
                                      <p:cBhvr>
                                        <p:cTn id="22" dur="1250"/>
                                        <p:tgtEl>
                                          <p:spTgt spid="56"/>
                                        </p:tgtEl>
                                      </p:cBhvr>
                                    </p:animEffect>
                                    <p:set>
                                      <p:cBhvr>
                                        <p:cTn id="23" dur="1" fill="hold">
                                          <p:stCondLst>
                                            <p:cond delay="1249"/>
                                          </p:stCondLst>
                                        </p:cTn>
                                        <p:tgtEl>
                                          <p:spTgt spid="56"/>
                                        </p:tgtEl>
                                        <p:attrNameLst>
                                          <p:attrName>style.visibility</p:attrName>
                                        </p:attrNameLst>
                                      </p:cBhvr>
                                      <p:to>
                                        <p:strVal val="hidden"/>
                                      </p:to>
                                    </p:se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1250"/>
                                        <p:tgtEl>
                                          <p:spTgt spid="24"/>
                                        </p:tgtEl>
                                      </p:cBhvr>
                                    </p:animEffect>
                                  </p:childTnLst>
                                </p:cTn>
                              </p:par>
                              <p:par>
                                <p:cTn id="28" presetID="9"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dissolve">
                                      <p:cBhvr>
                                        <p:cTn id="30" dur="1250"/>
                                        <p:tgtEl>
                                          <p:spTgt spid="34"/>
                                        </p:tgtEl>
                                      </p:cBhvr>
                                    </p:animEffect>
                                  </p:childTnLst>
                                </p:cTn>
                              </p:par>
                              <p:par>
                                <p:cTn id="31" presetID="9"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dissolve">
                                      <p:cBhvr>
                                        <p:cTn id="33" dur="1250"/>
                                        <p:tgtEl>
                                          <p:spTgt spid="29"/>
                                        </p:tgtEl>
                                      </p:cBhvr>
                                    </p:animEffect>
                                  </p:childTnLst>
                                </p:cTn>
                              </p:par>
                            </p:childTnLst>
                          </p:cTn>
                        </p:par>
                        <p:par>
                          <p:cTn id="34" fill="hold">
                            <p:stCondLst>
                              <p:cond delay="3750"/>
                            </p:stCondLst>
                            <p:childTnLst>
                              <p:par>
                                <p:cTn id="35" presetID="9" presetClass="entr" presetSubtype="0"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dissolve">
                                      <p:cBhvr>
                                        <p:cTn id="37" dur="1250"/>
                                        <p:tgtEl>
                                          <p:spTgt spid="39"/>
                                        </p:tgtEl>
                                      </p:cBhvr>
                                    </p:animEffect>
                                  </p:childTnLst>
                                </p:cTn>
                              </p:par>
                              <p:par>
                                <p:cTn id="38" presetID="9" presetClass="entr" presetSubtype="0" fill="hold"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dissolve">
                                      <p:cBhvr>
                                        <p:cTn id="40" dur="1250"/>
                                        <p:tgtEl>
                                          <p:spTgt spid="57"/>
                                        </p:tgtEl>
                                      </p:cBhvr>
                                    </p:animEffect>
                                  </p:childTnLst>
                                </p:cTn>
                              </p:par>
                              <p:par>
                                <p:cTn id="41" presetID="9" presetClass="entr" presetSubtype="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dissolve">
                                      <p:cBhvr>
                                        <p:cTn id="43" dur="1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Oval 93"/>
          <p:cNvSpPr/>
          <p:nvPr/>
        </p:nvSpPr>
        <p:spPr>
          <a:xfrm>
            <a:off x="4874894" y="545411"/>
            <a:ext cx="4113496" cy="3862673"/>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Oval 3"/>
          <p:cNvSpPr/>
          <p:nvPr/>
        </p:nvSpPr>
        <p:spPr>
          <a:xfrm>
            <a:off x="55563" y="635413"/>
            <a:ext cx="3950008" cy="3709154"/>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126"/>
          <p:cNvSpPr/>
          <p:nvPr/>
        </p:nvSpPr>
        <p:spPr>
          <a:xfrm>
            <a:off x="272435" y="4408084"/>
            <a:ext cx="8262788" cy="142121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TextBox 62"/>
          <p:cNvSpPr txBox="1"/>
          <p:nvPr/>
        </p:nvSpPr>
        <p:spPr>
          <a:xfrm>
            <a:off x="2975571" y="4561629"/>
            <a:ext cx="2347835" cy="1338828"/>
          </a:xfrm>
          <a:prstGeom prst="rect">
            <a:avLst/>
          </a:prstGeom>
          <a:noFill/>
        </p:spPr>
        <p:txBody>
          <a:bodyPr wrap="square" rtlCol="0">
            <a:spAutoFit/>
          </a:bodyPr>
          <a:lstStyle/>
          <a:p>
            <a:pPr marL="342900" indent="-342900">
              <a:buFont typeface="+mj-lt"/>
              <a:buAutoNum type="arabicPeriod"/>
            </a:pPr>
            <a:r>
              <a:rPr lang="en-US" dirty="0" smtClean="0"/>
              <a:t>Chromosomes line up along the center of the cell</a:t>
            </a:r>
          </a:p>
          <a:p>
            <a:endParaRPr lang="en-US" sz="1350" dirty="0"/>
          </a:p>
          <a:p>
            <a:endParaRPr lang="en-US" sz="1350" dirty="0"/>
          </a:p>
        </p:txBody>
      </p:sp>
      <p:sp>
        <p:nvSpPr>
          <p:cNvPr id="124" name="TextBox 123"/>
          <p:cNvSpPr txBox="1"/>
          <p:nvPr/>
        </p:nvSpPr>
        <p:spPr>
          <a:xfrm>
            <a:off x="535095" y="4478302"/>
            <a:ext cx="1943100" cy="507831"/>
          </a:xfrm>
          <a:prstGeom prst="rect">
            <a:avLst/>
          </a:prstGeom>
          <a:noFill/>
        </p:spPr>
        <p:txBody>
          <a:bodyPr wrap="square" rtlCol="0">
            <a:spAutoFit/>
          </a:bodyPr>
          <a:lstStyle/>
          <a:p>
            <a:r>
              <a:rPr lang="en-US" sz="2700" dirty="0"/>
              <a:t>M </a:t>
            </a:r>
            <a:r>
              <a:rPr lang="en-US" sz="2700" dirty="0" smtClean="0"/>
              <a:t>Phase II</a:t>
            </a:r>
            <a:endParaRPr lang="en-US" sz="2700" dirty="0"/>
          </a:p>
        </p:txBody>
      </p:sp>
      <p:sp>
        <p:nvSpPr>
          <p:cNvPr id="126" name="TextBox 125"/>
          <p:cNvSpPr txBox="1"/>
          <p:nvPr/>
        </p:nvSpPr>
        <p:spPr>
          <a:xfrm>
            <a:off x="795549" y="4986133"/>
            <a:ext cx="1943100" cy="369332"/>
          </a:xfrm>
          <a:prstGeom prst="rect">
            <a:avLst/>
          </a:prstGeom>
          <a:noFill/>
        </p:spPr>
        <p:txBody>
          <a:bodyPr wrap="square" rtlCol="0">
            <a:spAutoFit/>
          </a:bodyPr>
          <a:lstStyle/>
          <a:p>
            <a:r>
              <a:rPr lang="en-US" dirty="0" smtClean="0"/>
              <a:t>Metaphase II</a:t>
            </a:r>
            <a:endParaRPr lang="en-US" dirty="0"/>
          </a:p>
        </p:txBody>
      </p:sp>
      <p:grpSp>
        <p:nvGrpSpPr>
          <p:cNvPr id="24" name="Group 23"/>
          <p:cNvGrpSpPr/>
          <p:nvPr/>
        </p:nvGrpSpPr>
        <p:grpSpPr>
          <a:xfrm>
            <a:off x="1714764" y="943905"/>
            <a:ext cx="536037" cy="539496"/>
            <a:chOff x="4504064" y="1757601"/>
            <a:chExt cx="536037" cy="539496"/>
          </a:xfrm>
        </p:grpSpPr>
        <p:grpSp>
          <p:nvGrpSpPr>
            <p:cNvPr id="25" name="Group 24"/>
            <p:cNvGrpSpPr/>
            <p:nvPr/>
          </p:nvGrpSpPr>
          <p:grpSpPr>
            <a:xfrm>
              <a:off x="4504064" y="1762957"/>
              <a:ext cx="281648" cy="516147"/>
              <a:chOff x="768643" y="2932814"/>
              <a:chExt cx="375531" cy="688196"/>
            </a:xfrm>
          </p:grpSpPr>
          <p:sp>
            <p:nvSpPr>
              <p:cNvPr id="27" name="Isosceles Triangle 26"/>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26" name="Picture 25"/>
            <p:cNvPicPr>
              <a:picLocks noChangeAspect="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4788641" y="1757601"/>
              <a:ext cx="251460" cy="539496"/>
            </a:xfrm>
            <a:prstGeom prst="rect">
              <a:avLst/>
            </a:prstGeom>
          </p:spPr>
        </p:pic>
      </p:grpSp>
      <p:grpSp>
        <p:nvGrpSpPr>
          <p:cNvPr id="29" name="Group 28"/>
          <p:cNvGrpSpPr/>
          <p:nvPr/>
        </p:nvGrpSpPr>
        <p:grpSpPr>
          <a:xfrm>
            <a:off x="1702006" y="3274351"/>
            <a:ext cx="534244" cy="539496"/>
            <a:chOff x="4487212" y="2578219"/>
            <a:chExt cx="534244" cy="539496"/>
          </a:xfrm>
        </p:grpSpPr>
        <p:grpSp>
          <p:nvGrpSpPr>
            <p:cNvPr id="30" name="Group 29"/>
            <p:cNvGrpSpPr/>
            <p:nvPr/>
          </p:nvGrpSpPr>
          <p:grpSpPr>
            <a:xfrm>
              <a:off x="4487212" y="2578219"/>
              <a:ext cx="281648" cy="516147"/>
              <a:chOff x="768643" y="2932814"/>
              <a:chExt cx="375531" cy="688196"/>
            </a:xfrm>
          </p:grpSpPr>
          <p:sp>
            <p:nvSpPr>
              <p:cNvPr id="32" name="Isosceles Triangle 31"/>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31" name="Picture 30"/>
            <p:cNvPicPr>
              <a:picLocks noChangeAspect="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4769996" y="2578219"/>
              <a:ext cx="251460" cy="539496"/>
            </a:xfrm>
            <a:prstGeom prst="rect">
              <a:avLst/>
            </a:prstGeom>
          </p:spPr>
        </p:pic>
      </p:grpSp>
      <p:grpSp>
        <p:nvGrpSpPr>
          <p:cNvPr id="34" name="Group 33"/>
          <p:cNvGrpSpPr/>
          <p:nvPr/>
        </p:nvGrpSpPr>
        <p:grpSpPr>
          <a:xfrm>
            <a:off x="1714763" y="2063888"/>
            <a:ext cx="521487" cy="539496"/>
            <a:chOff x="5389491" y="2714535"/>
            <a:chExt cx="521487" cy="539496"/>
          </a:xfrm>
        </p:grpSpPr>
        <p:grpSp>
          <p:nvGrpSpPr>
            <p:cNvPr id="35" name="Group 34"/>
            <p:cNvGrpSpPr/>
            <p:nvPr/>
          </p:nvGrpSpPr>
          <p:grpSpPr>
            <a:xfrm>
              <a:off x="5389491" y="2718894"/>
              <a:ext cx="281648" cy="516147"/>
              <a:chOff x="768643" y="2932814"/>
              <a:chExt cx="375531" cy="688196"/>
            </a:xfrm>
          </p:grpSpPr>
          <p:sp>
            <p:nvSpPr>
              <p:cNvPr id="37" name="Isosceles Triangle 36"/>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36" name="Picture 35"/>
            <p:cNvPicPr>
              <a:picLocks noChangeAspect="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5659518" y="2714535"/>
              <a:ext cx="251460" cy="539496"/>
            </a:xfrm>
            <a:prstGeom prst="rect">
              <a:avLst/>
            </a:prstGeom>
          </p:spPr>
        </p:pic>
      </p:grpSp>
      <p:grpSp>
        <p:nvGrpSpPr>
          <p:cNvPr id="39" name="Group 38"/>
          <p:cNvGrpSpPr/>
          <p:nvPr/>
        </p:nvGrpSpPr>
        <p:grpSpPr>
          <a:xfrm>
            <a:off x="6760506" y="872694"/>
            <a:ext cx="539078" cy="551285"/>
            <a:chOff x="5044603" y="1521192"/>
            <a:chExt cx="539078" cy="551285"/>
          </a:xfrm>
        </p:grpSpPr>
        <p:grpSp>
          <p:nvGrpSpPr>
            <p:cNvPr id="40" name="Group 39"/>
            <p:cNvGrpSpPr/>
            <p:nvPr/>
          </p:nvGrpSpPr>
          <p:grpSpPr>
            <a:xfrm>
              <a:off x="5311255" y="1521192"/>
              <a:ext cx="272426" cy="521486"/>
              <a:chOff x="2972738" y="3939341"/>
              <a:chExt cx="363234" cy="695314"/>
            </a:xfrm>
          </p:grpSpPr>
          <p:sp>
            <p:nvSpPr>
              <p:cNvPr id="45" name="Isosceles Triangle 44"/>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nvGrpSpPr>
            <p:cNvPr id="41" name="Group 40"/>
            <p:cNvGrpSpPr/>
            <p:nvPr/>
          </p:nvGrpSpPr>
          <p:grpSpPr>
            <a:xfrm>
              <a:off x="5044603" y="1530556"/>
              <a:ext cx="276461" cy="541921"/>
              <a:chOff x="1964802" y="3515057"/>
              <a:chExt cx="368614" cy="722561"/>
            </a:xfrm>
          </p:grpSpPr>
          <p:sp>
            <p:nvSpPr>
              <p:cNvPr id="42" name="Isosceles Triangle 41"/>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44" name="Picture 4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grpSp>
        <p:nvGrpSpPr>
          <p:cNvPr id="47" name="Group 46"/>
          <p:cNvGrpSpPr/>
          <p:nvPr/>
        </p:nvGrpSpPr>
        <p:grpSpPr>
          <a:xfrm>
            <a:off x="6758521" y="3294359"/>
            <a:ext cx="530324" cy="564039"/>
            <a:chOff x="5090029" y="2146593"/>
            <a:chExt cx="530324" cy="564039"/>
          </a:xfrm>
        </p:grpSpPr>
        <p:grpSp>
          <p:nvGrpSpPr>
            <p:cNvPr id="48" name="Group 47"/>
            <p:cNvGrpSpPr/>
            <p:nvPr/>
          </p:nvGrpSpPr>
          <p:grpSpPr>
            <a:xfrm>
              <a:off x="5347927" y="2146593"/>
              <a:ext cx="272426" cy="521486"/>
              <a:chOff x="2972738" y="3939341"/>
              <a:chExt cx="363234" cy="695314"/>
            </a:xfrm>
          </p:grpSpPr>
          <p:sp>
            <p:nvSpPr>
              <p:cNvPr id="53" name="Isosceles Triangle 52"/>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nvGrpSpPr>
            <p:cNvPr id="49" name="Group 48"/>
            <p:cNvGrpSpPr/>
            <p:nvPr/>
          </p:nvGrpSpPr>
          <p:grpSpPr>
            <a:xfrm>
              <a:off x="5090029" y="2168711"/>
              <a:ext cx="276461" cy="541921"/>
              <a:chOff x="1964802" y="3515057"/>
              <a:chExt cx="368614" cy="722561"/>
            </a:xfrm>
          </p:grpSpPr>
          <p:sp>
            <p:nvSpPr>
              <p:cNvPr id="50" name="Isosceles Triangle 49"/>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52" name="Picture 5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grpSp>
        <p:nvGrpSpPr>
          <p:cNvPr id="57" name="Group 56"/>
          <p:cNvGrpSpPr/>
          <p:nvPr/>
        </p:nvGrpSpPr>
        <p:grpSpPr>
          <a:xfrm>
            <a:off x="6762848" y="2099314"/>
            <a:ext cx="536736" cy="541921"/>
            <a:chOff x="5469162" y="1697645"/>
            <a:chExt cx="536736" cy="541921"/>
          </a:xfrm>
        </p:grpSpPr>
        <p:grpSp>
          <p:nvGrpSpPr>
            <p:cNvPr id="58" name="Group 57"/>
            <p:cNvGrpSpPr/>
            <p:nvPr/>
          </p:nvGrpSpPr>
          <p:grpSpPr>
            <a:xfrm>
              <a:off x="5469162" y="1697645"/>
              <a:ext cx="276461" cy="541921"/>
              <a:chOff x="1964802" y="3515057"/>
              <a:chExt cx="368614" cy="722561"/>
            </a:xfrm>
          </p:grpSpPr>
          <p:sp>
            <p:nvSpPr>
              <p:cNvPr id="62" name="Isosceles Triangle 61"/>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65" name="Picture 6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nvGrpSpPr>
            <p:cNvPr id="59" name="Group 58"/>
            <p:cNvGrpSpPr/>
            <p:nvPr/>
          </p:nvGrpSpPr>
          <p:grpSpPr>
            <a:xfrm>
              <a:off x="5733472" y="1701290"/>
              <a:ext cx="272426" cy="521486"/>
              <a:chOff x="2972738" y="3939341"/>
              <a:chExt cx="363234" cy="695314"/>
            </a:xfrm>
          </p:grpSpPr>
          <p:sp>
            <p:nvSpPr>
              <p:cNvPr id="60" name="Isosceles Triangle 59"/>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pic>
        <p:nvPicPr>
          <p:cNvPr id="66" name="Picture 6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354" y="2264524"/>
            <a:ext cx="390161" cy="349938"/>
          </a:xfrm>
          <a:prstGeom prst="rect">
            <a:avLst/>
          </a:prstGeom>
        </p:spPr>
      </p:pic>
      <p:pic>
        <p:nvPicPr>
          <p:cNvPr id="67" name="Picture 6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367948">
            <a:off x="3597452" y="2310422"/>
            <a:ext cx="390161" cy="349938"/>
          </a:xfrm>
          <a:prstGeom prst="rect">
            <a:avLst/>
          </a:prstGeom>
        </p:spPr>
      </p:pic>
      <p:pic>
        <p:nvPicPr>
          <p:cNvPr id="68" name="Picture 6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90435" y="2267221"/>
            <a:ext cx="390161" cy="349938"/>
          </a:xfrm>
          <a:prstGeom prst="rect">
            <a:avLst/>
          </a:prstGeom>
        </p:spPr>
      </p:pic>
      <p:pic>
        <p:nvPicPr>
          <p:cNvPr id="69" name="Picture 6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367948">
            <a:off x="8594138" y="2349042"/>
            <a:ext cx="390161" cy="349938"/>
          </a:xfrm>
          <a:prstGeom prst="rect">
            <a:avLst/>
          </a:prstGeom>
        </p:spPr>
      </p:pic>
    </p:spTree>
    <p:extLst>
      <p:ext uri="{BB962C8B-B14F-4D97-AF65-F5344CB8AC3E}">
        <p14:creationId xmlns:p14="http://schemas.microsoft.com/office/powerpoint/2010/main" val="31202761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Oval 93"/>
          <p:cNvSpPr/>
          <p:nvPr/>
        </p:nvSpPr>
        <p:spPr>
          <a:xfrm>
            <a:off x="4874894" y="545411"/>
            <a:ext cx="4113496" cy="3862673"/>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Oval 3"/>
          <p:cNvSpPr/>
          <p:nvPr/>
        </p:nvSpPr>
        <p:spPr>
          <a:xfrm>
            <a:off x="55563" y="635413"/>
            <a:ext cx="3950008" cy="3709154"/>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126"/>
          <p:cNvSpPr/>
          <p:nvPr/>
        </p:nvSpPr>
        <p:spPr>
          <a:xfrm>
            <a:off x="272435" y="4408084"/>
            <a:ext cx="2203554" cy="142121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TextBox 62"/>
          <p:cNvSpPr txBox="1"/>
          <p:nvPr/>
        </p:nvSpPr>
        <p:spPr>
          <a:xfrm>
            <a:off x="2975571" y="4561629"/>
            <a:ext cx="2347835" cy="1338828"/>
          </a:xfrm>
          <a:prstGeom prst="rect">
            <a:avLst/>
          </a:prstGeom>
          <a:noFill/>
        </p:spPr>
        <p:txBody>
          <a:bodyPr wrap="square" rtlCol="0">
            <a:spAutoFit/>
          </a:bodyPr>
          <a:lstStyle/>
          <a:p>
            <a:pPr marL="342900" indent="-342900">
              <a:buFont typeface="+mj-lt"/>
              <a:buAutoNum type="arabicPeriod"/>
            </a:pPr>
            <a:r>
              <a:rPr lang="en-US" dirty="0" smtClean="0"/>
              <a:t>Chromosomes line up along the center of the cell</a:t>
            </a:r>
          </a:p>
          <a:p>
            <a:endParaRPr lang="en-US" sz="1350" dirty="0"/>
          </a:p>
          <a:p>
            <a:endParaRPr lang="en-US" sz="1350" dirty="0"/>
          </a:p>
        </p:txBody>
      </p:sp>
      <p:sp>
        <p:nvSpPr>
          <p:cNvPr id="124" name="TextBox 123"/>
          <p:cNvSpPr txBox="1"/>
          <p:nvPr/>
        </p:nvSpPr>
        <p:spPr>
          <a:xfrm>
            <a:off x="535095" y="4478302"/>
            <a:ext cx="1943100" cy="507831"/>
          </a:xfrm>
          <a:prstGeom prst="rect">
            <a:avLst/>
          </a:prstGeom>
          <a:noFill/>
        </p:spPr>
        <p:txBody>
          <a:bodyPr wrap="square" rtlCol="0">
            <a:spAutoFit/>
          </a:bodyPr>
          <a:lstStyle/>
          <a:p>
            <a:r>
              <a:rPr lang="en-US" sz="2700" dirty="0"/>
              <a:t>M </a:t>
            </a:r>
            <a:r>
              <a:rPr lang="en-US" sz="2700" dirty="0" smtClean="0"/>
              <a:t>Phase II</a:t>
            </a:r>
            <a:endParaRPr lang="en-US" sz="2700" dirty="0"/>
          </a:p>
        </p:txBody>
      </p:sp>
      <p:sp>
        <p:nvSpPr>
          <p:cNvPr id="126" name="TextBox 125"/>
          <p:cNvSpPr txBox="1"/>
          <p:nvPr/>
        </p:nvSpPr>
        <p:spPr>
          <a:xfrm>
            <a:off x="795549" y="4986133"/>
            <a:ext cx="1943100" cy="369332"/>
          </a:xfrm>
          <a:prstGeom prst="rect">
            <a:avLst/>
          </a:prstGeom>
          <a:noFill/>
        </p:spPr>
        <p:txBody>
          <a:bodyPr wrap="square" rtlCol="0">
            <a:spAutoFit/>
          </a:bodyPr>
          <a:lstStyle/>
          <a:p>
            <a:r>
              <a:rPr lang="en-US" dirty="0" smtClean="0"/>
              <a:t>Metaphase II</a:t>
            </a:r>
            <a:endParaRPr lang="en-US" dirty="0"/>
          </a:p>
        </p:txBody>
      </p:sp>
      <p:grpSp>
        <p:nvGrpSpPr>
          <p:cNvPr id="24" name="Group 23"/>
          <p:cNvGrpSpPr/>
          <p:nvPr/>
        </p:nvGrpSpPr>
        <p:grpSpPr>
          <a:xfrm>
            <a:off x="2175313" y="1393841"/>
            <a:ext cx="536037" cy="539496"/>
            <a:chOff x="4504064" y="1757601"/>
            <a:chExt cx="536037" cy="539496"/>
          </a:xfrm>
        </p:grpSpPr>
        <p:grpSp>
          <p:nvGrpSpPr>
            <p:cNvPr id="25" name="Group 24"/>
            <p:cNvGrpSpPr/>
            <p:nvPr/>
          </p:nvGrpSpPr>
          <p:grpSpPr>
            <a:xfrm>
              <a:off x="4504064" y="1762957"/>
              <a:ext cx="281648" cy="516147"/>
              <a:chOff x="768643" y="2932814"/>
              <a:chExt cx="375531" cy="688196"/>
            </a:xfrm>
          </p:grpSpPr>
          <p:sp>
            <p:nvSpPr>
              <p:cNvPr id="27" name="Isosceles Triangle 26"/>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26" name="Picture 25"/>
            <p:cNvPicPr>
              <a:picLocks noChangeAspect="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4788641" y="1757601"/>
              <a:ext cx="251460" cy="539496"/>
            </a:xfrm>
            <a:prstGeom prst="rect">
              <a:avLst/>
            </a:prstGeom>
          </p:spPr>
        </p:pic>
      </p:grpSp>
      <p:grpSp>
        <p:nvGrpSpPr>
          <p:cNvPr id="29" name="Group 28"/>
          <p:cNvGrpSpPr/>
          <p:nvPr/>
        </p:nvGrpSpPr>
        <p:grpSpPr>
          <a:xfrm>
            <a:off x="2875225" y="2075084"/>
            <a:ext cx="534244" cy="539496"/>
            <a:chOff x="4487212" y="2578219"/>
            <a:chExt cx="534244" cy="539496"/>
          </a:xfrm>
        </p:grpSpPr>
        <p:grpSp>
          <p:nvGrpSpPr>
            <p:cNvPr id="30" name="Group 29"/>
            <p:cNvGrpSpPr/>
            <p:nvPr/>
          </p:nvGrpSpPr>
          <p:grpSpPr>
            <a:xfrm>
              <a:off x="4487212" y="2578219"/>
              <a:ext cx="281648" cy="516147"/>
              <a:chOff x="768643" y="2932814"/>
              <a:chExt cx="375531" cy="688196"/>
            </a:xfrm>
          </p:grpSpPr>
          <p:sp>
            <p:nvSpPr>
              <p:cNvPr id="32" name="Isosceles Triangle 31"/>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31" name="Picture 30"/>
            <p:cNvPicPr>
              <a:picLocks noChangeAspect="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4769996" y="2578219"/>
              <a:ext cx="251460" cy="539496"/>
            </a:xfrm>
            <a:prstGeom prst="rect">
              <a:avLst/>
            </a:prstGeom>
          </p:spPr>
        </p:pic>
      </p:grpSp>
      <p:grpSp>
        <p:nvGrpSpPr>
          <p:cNvPr id="34" name="Group 33"/>
          <p:cNvGrpSpPr/>
          <p:nvPr/>
        </p:nvGrpSpPr>
        <p:grpSpPr>
          <a:xfrm>
            <a:off x="2175467" y="2146322"/>
            <a:ext cx="521487" cy="539496"/>
            <a:chOff x="5389491" y="2714535"/>
            <a:chExt cx="521487" cy="539496"/>
          </a:xfrm>
        </p:grpSpPr>
        <p:grpSp>
          <p:nvGrpSpPr>
            <p:cNvPr id="35" name="Group 34"/>
            <p:cNvGrpSpPr/>
            <p:nvPr/>
          </p:nvGrpSpPr>
          <p:grpSpPr>
            <a:xfrm>
              <a:off x="5389491" y="2718894"/>
              <a:ext cx="281648" cy="516147"/>
              <a:chOff x="768643" y="2932814"/>
              <a:chExt cx="375531" cy="688196"/>
            </a:xfrm>
          </p:grpSpPr>
          <p:sp>
            <p:nvSpPr>
              <p:cNvPr id="37" name="Isosceles Triangle 36"/>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36" name="Picture 35"/>
            <p:cNvPicPr>
              <a:picLocks noChangeAspect="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5659518" y="2714535"/>
              <a:ext cx="251460" cy="539496"/>
            </a:xfrm>
            <a:prstGeom prst="rect">
              <a:avLst/>
            </a:prstGeom>
          </p:spPr>
        </p:pic>
      </p:grpSp>
      <p:grpSp>
        <p:nvGrpSpPr>
          <p:cNvPr id="39" name="Group 38"/>
          <p:cNvGrpSpPr/>
          <p:nvPr/>
        </p:nvGrpSpPr>
        <p:grpSpPr>
          <a:xfrm>
            <a:off x="6856141" y="1474037"/>
            <a:ext cx="539078" cy="551285"/>
            <a:chOff x="5044603" y="1521192"/>
            <a:chExt cx="539078" cy="551285"/>
          </a:xfrm>
        </p:grpSpPr>
        <p:grpSp>
          <p:nvGrpSpPr>
            <p:cNvPr id="40" name="Group 39"/>
            <p:cNvGrpSpPr/>
            <p:nvPr/>
          </p:nvGrpSpPr>
          <p:grpSpPr>
            <a:xfrm>
              <a:off x="5311255" y="1521192"/>
              <a:ext cx="272426" cy="521486"/>
              <a:chOff x="2972738" y="3939341"/>
              <a:chExt cx="363234" cy="695314"/>
            </a:xfrm>
          </p:grpSpPr>
          <p:sp>
            <p:nvSpPr>
              <p:cNvPr id="45" name="Isosceles Triangle 44"/>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nvGrpSpPr>
            <p:cNvPr id="41" name="Group 40"/>
            <p:cNvGrpSpPr/>
            <p:nvPr/>
          </p:nvGrpSpPr>
          <p:grpSpPr>
            <a:xfrm>
              <a:off x="5044603" y="1530556"/>
              <a:ext cx="276461" cy="541921"/>
              <a:chOff x="1964802" y="3515057"/>
              <a:chExt cx="368614" cy="722561"/>
            </a:xfrm>
          </p:grpSpPr>
          <p:sp>
            <p:nvSpPr>
              <p:cNvPr id="42" name="Isosceles Triangle 41"/>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44" name="Picture 4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grpSp>
        <p:nvGrpSpPr>
          <p:cNvPr id="47" name="Group 46"/>
          <p:cNvGrpSpPr/>
          <p:nvPr/>
        </p:nvGrpSpPr>
        <p:grpSpPr>
          <a:xfrm>
            <a:off x="7431842" y="2181890"/>
            <a:ext cx="530324" cy="564039"/>
            <a:chOff x="5090029" y="2146593"/>
            <a:chExt cx="530324" cy="564039"/>
          </a:xfrm>
        </p:grpSpPr>
        <p:grpSp>
          <p:nvGrpSpPr>
            <p:cNvPr id="48" name="Group 47"/>
            <p:cNvGrpSpPr/>
            <p:nvPr/>
          </p:nvGrpSpPr>
          <p:grpSpPr>
            <a:xfrm>
              <a:off x="5347927" y="2146593"/>
              <a:ext cx="272426" cy="521486"/>
              <a:chOff x="2972738" y="3939341"/>
              <a:chExt cx="363234" cy="695314"/>
            </a:xfrm>
          </p:grpSpPr>
          <p:sp>
            <p:nvSpPr>
              <p:cNvPr id="53" name="Isosceles Triangle 52"/>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nvGrpSpPr>
            <p:cNvPr id="49" name="Group 48"/>
            <p:cNvGrpSpPr/>
            <p:nvPr/>
          </p:nvGrpSpPr>
          <p:grpSpPr>
            <a:xfrm>
              <a:off x="5090029" y="2168711"/>
              <a:ext cx="276461" cy="541921"/>
              <a:chOff x="1964802" y="3515057"/>
              <a:chExt cx="368614" cy="722561"/>
            </a:xfrm>
          </p:grpSpPr>
          <p:sp>
            <p:nvSpPr>
              <p:cNvPr id="50" name="Isosceles Triangle 49"/>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52" name="Picture 5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grpSp>
        <p:nvGrpSpPr>
          <p:cNvPr id="57" name="Group 56"/>
          <p:cNvGrpSpPr/>
          <p:nvPr/>
        </p:nvGrpSpPr>
        <p:grpSpPr>
          <a:xfrm>
            <a:off x="7725848" y="1424167"/>
            <a:ext cx="536736" cy="541921"/>
            <a:chOff x="5469162" y="1697645"/>
            <a:chExt cx="536736" cy="541921"/>
          </a:xfrm>
        </p:grpSpPr>
        <p:grpSp>
          <p:nvGrpSpPr>
            <p:cNvPr id="58" name="Group 57"/>
            <p:cNvGrpSpPr/>
            <p:nvPr/>
          </p:nvGrpSpPr>
          <p:grpSpPr>
            <a:xfrm>
              <a:off x="5469162" y="1697645"/>
              <a:ext cx="276461" cy="541921"/>
              <a:chOff x="1964802" y="3515057"/>
              <a:chExt cx="368614" cy="722561"/>
            </a:xfrm>
          </p:grpSpPr>
          <p:sp>
            <p:nvSpPr>
              <p:cNvPr id="62" name="Isosceles Triangle 61"/>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65" name="Picture 6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nvGrpSpPr>
            <p:cNvPr id="59" name="Group 58"/>
            <p:cNvGrpSpPr/>
            <p:nvPr/>
          </p:nvGrpSpPr>
          <p:grpSpPr>
            <a:xfrm>
              <a:off x="5733472" y="1701290"/>
              <a:ext cx="272426" cy="521486"/>
              <a:chOff x="2972738" y="3939341"/>
              <a:chExt cx="363234" cy="695314"/>
            </a:xfrm>
          </p:grpSpPr>
          <p:sp>
            <p:nvSpPr>
              <p:cNvPr id="60" name="Isosceles Triangle 59"/>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pic>
        <p:nvPicPr>
          <p:cNvPr id="66" name="Picture 6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354" y="2264524"/>
            <a:ext cx="390161" cy="349938"/>
          </a:xfrm>
          <a:prstGeom prst="rect">
            <a:avLst/>
          </a:prstGeom>
        </p:spPr>
      </p:pic>
      <p:pic>
        <p:nvPicPr>
          <p:cNvPr id="67" name="Picture 6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367948">
            <a:off x="3597452" y="2310422"/>
            <a:ext cx="390161" cy="349938"/>
          </a:xfrm>
          <a:prstGeom prst="rect">
            <a:avLst/>
          </a:prstGeom>
        </p:spPr>
      </p:pic>
      <p:pic>
        <p:nvPicPr>
          <p:cNvPr id="68" name="Picture 6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90435" y="2267221"/>
            <a:ext cx="390161" cy="349938"/>
          </a:xfrm>
          <a:prstGeom prst="rect">
            <a:avLst/>
          </a:prstGeom>
        </p:spPr>
      </p:pic>
      <p:pic>
        <p:nvPicPr>
          <p:cNvPr id="69" name="Picture 6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367948">
            <a:off x="8594138" y="2349042"/>
            <a:ext cx="390161" cy="349938"/>
          </a:xfrm>
          <a:prstGeom prst="rect">
            <a:avLst/>
          </a:prstGeom>
        </p:spPr>
      </p:pic>
    </p:spTree>
    <p:extLst>
      <p:ext uri="{BB962C8B-B14F-4D97-AF65-F5344CB8AC3E}">
        <p14:creationId xmlns:p14="http://schemas.microsoft.com/office/powerpoint/2010/main" val="15135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5E-6 -2.59259E-6 L 2.5E-6 0.00023 C -0.0007 -0.00278 -0.00104 -0.00532 -0.00156 -0.00764 C -0.00226 -0.00972 -0.00382 -0.01111 -0.00469 -0.01227 C -0.00556 -0.01342 -0.00747 -0.0162 -0.00834 -0.01713 C -0.01077 -0.01944 -0.01337 -0.02083 -0.01563 -0.02361 C -0.02101 -0.03009 -0.01268 -0.02014 -0.0191 -0.02731 C -0.02361 -0.03217 -0.02066 -0.03009 -0.02379 -0.03194 C -0.02431 -0.03287 -0.02483 -0.03403 -0.02535 -0.03472 C -0.02709 -0.03703 -0.02917 -0.03842 -0.03108 -0.04051 C -0.03195 -0.04143 -0.03281 -0.04213 -0.03351 -0.04328 C -0.03559 -0.04583 -0.03594 -0.04676 -0.0382 -0.04884 C -0.04028 -0.05046 -0.04132 -0.05046 -0.04341 -0.05162 C -0.04531 -0.05254 -0.04427 -0.05254 -0.04549 -0.05254 L -0.04636 -0.05254 " pathEditMode="relative" rAng="0" ptsTypes="AAAAAAAAAAAAAAA">
                                      <p:cBhvr>
                                        <p:cTn id="6" dur="2000" fill="hold"/>
                                        <p:tgtEl>
                                          <p:spTgt spid="24"/>
                                        </p:tgtEl>
                                        <p:attrNameLst>
                                          <p:attrName>ppt_x</p:attrName>
                                          <p:attrName>ppt_y</p:attrName>
                                        </p:attrNameLst>
                                      </p:cBhvr>
                                      <p:rCtr x="-2326" y="-2616"/>
                                    </p:animMotion>
                                  </p:childTnLst>
                                </p:cTn>
                              </p:par>
                              <p:par>
                                <p:cTn id="7" presetID="0" presetClass="path" presetSubtype="0" accel="50000" decel="50000" fill="hold" nodeType="withEffect">
                                  <p:stCondLst>
                                    <p:cond delay="0"/>
                                  </p:stCondLst>
                                  <p:childTnLst>
                                    <p:animMotion origin="layout" path="M 0.00295 -0.00277 L 0.00295 -0.00254 C 0.00035 -0.00115 -0.00191 0.00047 -0.00451 0.00209 C -0.00625 0.00301 -0.00833 0.00325 -0.0099 0.0044 C -0.01129 0.00533 -0.01233 0.00625 -0.01372 0.00695 C -0.02326 0.01158 -0.00955 0.00047 -0.0283 0.01297 C -0.02951 0.01366 -0.03073 0.01482 -0.03194 0.01528 C -0.03802 0.01829 -0.03785 0.0169 -0.04306 0.02014 C -0.04392 0.02084 -0.04479 0.022 -0.04583 0.02269 C -0.04757 0.02362 -0.05122 0.02524 -0.05122 0.02547 C -0.05694 0.02315 -0.05486 0.02547 -0.05486 0.01528 L -0.05486 0.01551 " pathEditMode="relative" rAng="0" ptsTypes="AAAAAAAAAAAA">
                                      <p:cBhvr>
                                        <p:cTn id="8" dur="2000" fill="hold"/>
                                        <p:tgtEl>
                                          <p:spTgt spid="34"/>
                                        </p:tgtEl>
                                        <p:attrNameLst>
                                          <p:attrName>ppt_x</p:attrName>
                                          <p:attrName>ppt_y</p:attrName>
                                        </p:attrNameLst>
                                      </p:cBhvr>
                                      <p:rCtr x="-2917" y="1412"/>
                                    </p:animMotion>
                                  </p:childTnLst>
                                </p:cTn>
                              </p:par>
                              <p:par>
                                <p:cTn id="9" presetID="0" presetClass="path" presetSubtype="0" accel="50000" decel="50000" fill="hold" nodeType="withEffect">
                                  <p:stCondLst>
                                    <p:cond delay="0"/>
                                  </p:stCondLst>
                                  <p:childTnLst>
                                    <p:animMotion origin="layout" path="M -4.72222E-6 1.85185E-6 L -4.72222E-6 1.85185E-6 C -0.00382 0.00301 -0.00764 0.00578 -0.01111 0.00972 C -0.01389 0.01296 -0.01649 0.01643 -0.01927 0.01944 C -0.02014 0.02037 -0.02135 0.02083 -0.02205 0.02199 C -0.0243 0.02476 -0.04201 0.04676 -0.04687 0.0537 C -0.04757 0.05486 -0.04792 0.05625 -0.04861 0.0574 C -0.05035 0.05995 -0.05226 0.0625 -0.05417 0.06481 C -0.06667 0.07986 -0.0618 0.07708 -0.06979 0.08078 C -0.08298 0.09467 -0.06337 0.07407 -0.08177 0.09166 C -0.08923 0.09884 -0.08507 0.09583 -0.0908 0.10277 C -0.09427 0.10671 -0.09739 0.10787 -0.1 0.11365 C -0.10173 0.11759 -0.1033 0.12152 -0.10555 0.12476 C -0.10764 0.12777 -0.11024 0.13009 -0.11198 0.13333 C -0.11458 0.13796 -0.11493 0.13912 -0.1184 0.14305 C -0.11962 0.14444 -0.12101 0.14537 -0.12205 0.14676 C -0.13194 0.15879 -0.125 0.15231 -0.13125 0.15787 L -0.13298 0.16157 L -0.13298 0.16157 " pathEditMode="relative" ptsTypes="AAAAAAAAAAAAAAAAAAA">
                                      <p:cBhvr>
                                        <p:cTn id="10" dur="2000" fill="hold"/>
                                        <p:tgtEl>
                                          <p:spTgt spid="29"/>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8.05556E-6 4.81481E-6 L -8.05556E-6 4.81481E-6 C -0.00105 -0.00347 -0.00157 -0.00695 -0.00278 -0.00996 C -0.00382 -0.01227 -0.00556 -0.01366 -0.0066 -0.01597 C -0.00816 -0.02037 -0.00869 -0.02523 -0.01025 -0.0294 C -0.0132 -0.03773 -0.01754 -0.04537 -0.02032 -0.05394 C -0.02205 -0.05972 -0.02379 -0.06551 -0.02587 -0.07107 C -0.02674 -0.07338 -0.02778 -0.07593 -0.02848 -0.07847 C -0.03021 -0.0831 -0.03143 -0.08797 -0.0323 -0.09306 C -0.03264 -0.0956 -0.03316 -0.10023 -0.03403 -0.10278 C -0.03421 -0.10324 -0.03473 -0.10371 -0.0349 -0.10394 L -0.0349 -0.10278 " pathEditMode="relative" ptsTypes="AAAAAAAAAAAA">
                                      <p:cBhvr>
                                        <p:cTn id="12" dur="2000" fill="hold"/>
                                        <p:tgtEl>
                                          <p:spTgt spid="39"/>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02343 -0.01736 L 0.02343 -0.01713 C 0.02118 -0.01551 0.01909 -0.01319 0.01684 -0.01134 C 0.01024 -0.00579 0.00329 -0.00116 -0.0033 0.00463 C -0.00417 0.00532 -0.00504 0.00625 -0.00608 0.00695 C -0.01059 0.01042 -0.01528 0.01343 -0.0198 0.01667 C -0.02084 0.01759 -0.02153 0.01852 -0.02257 0.01921 C -0.02622 0.02222 -0.02987 0.025 -0.03351 0.02778 C -0.03438 0.02847 -0.03542 0.02824 -0.03629 0.02894 C -0.04098 0.03287 -0.04549 0.03727 -0.05018 0.0412 C -0.05313 0.04375 -0.05591 0.04699 -0.05921 0.04861 C -0.06025 0.04907 -0.06112 0.04907 -0.06198 0.04977 C -0.06858 0.0544 -0.07535 0.05857 -0.08125 0.06435 C -0.08247 0.06574 -0.08386 0.06667 -0.0849 0.06806 C -0.08716 0.07083 -0.08924 0.07384 -0.09132 0.07662 C -0.09237 0.07801 -0.09306 0.07963 -0.0941 0.08032 L -0.09775 0.08287 C -0.09914 0.08519 -0.10087 0.08727 -0.10157 0.09005 C -0.10365 0.09884 -0.10174 0.09607 -0.10608 0.1 C -0.10678 0.10116 -0.10747 0.10232 -0.10799 0.1037 C -0.11112 0.11296 -0.10816 0.1088 -0.11059 0.11227 L -0.10973 0.10972 " pathEditMode="relative" rAng="0" ptsTypes="AAAAAAAAAAAAAAAAAAAAAA">
                                      <p:cBhvr>
                                        <p:cTn id="14" dur="2000" fill="hold"/>
                                        <p:tgtEl>
                                          <p:spTgt spid="57"/>
                                        </p:tgtEl>
                                        <p:attrNameLst>
                                          <p:attrName>ppt_x</p:attrName>
                                          <p:attrName>ppt_y</p:attrName>
                                        </p:attrNameLst>
                                      </p:cBhvr>
                                      <p:rCtr x="-6701" y="6481"/>
                                    </p:animMotion>
                                  </p:childTnLst>
                                </p:cTn>
                              </p:par>
                              <p:par>
                                <p:cTn id="15" presetID="0" presetClass="path" presetSubtype="0" accel="50000" decel="50000" fill="hold" nodeType="withEffect">
                                  <p:stCondLst>
                                    <p:cond delay="0"/>
                                  </p:stCondLst>
                                  <p:childTnLst>
                                    <p:animMotion origin="layout" path="M -3.05556E-6 2.22222E-6 L -3.05556E-6 2.22222E-6 C -0.00104 0.00347 -0.00174 0.0074 -0.00278 0.01088 C -0.0033 0.01227 -0.00417 0.01342 -0.00469 0.01458 C -0.0059 0.01736 -0.00712 0.02037 -0.00833 0.02315 C -0.01042 0.02777 -0.01354 0.03148 -0.01476 0.03657 C -0.01684 0.0449 -0.01424 0.03565 -0.02031 0.04884 C -0.02222 0.05324 -0.02378 0.0581 -0.02569 0.06227 C -0.02986 0.07129 -0.0349 0.07963 -0.03958 0.08796 C -0.03976 0.08935 -0.03993 0.09051 -0.04045 0.09166 C -0.0441 0.09977 -0.04618 0.10162 -0.05052 0.10879 C -0.06233 0.1287 -0.05226 0.11203 -0.05781 0.12222 C -0.05972 0.12569 -0.06163 0.1287 -0.06337 0.13217 L -0.06892 0.14305 C -0.06944 0.14444 -0.06962 0.14629 -0.07066 0.14676 L -0.07344 0.14791 L -0.07708 0.15532 C -0.07778 0.15648 -0.07865 0.15764 -0.07899 0.15902 C -0.08003 0.16365 -0.07951 0.16157 -0.08073 0.16527 L -0.08073 0.16527 " pathEditMode="relative" ptsTypes="AAAAAAAAAAAAAAAAAAAA">
                                      <p:cBhvr>
                                        <p:cTn id="16" dur="2000" fill="hold"/>
                                        <p:tgtEl>
                                          <p:spTgt spid="4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Oval 93"/>
          <p:cNvSpPr/>
          <p:nvPr/>
        </p:nvSpPr>
        <p:spPr>
          <a:xfrm>
            <a:off x="4874894" y="545411"/>
            <a:ext cx="4113496" cy="3862673"/>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Oval 3"/>
          <p:cNvSpPr/>
          <p:nvPr/>
        </p:nvSpPr>
        <p:spPr>
          <a:xfrm>
            <a:off x="55563" y="635413"/>
            <a:ext cx="3950008" cy="3709154"/>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126"/>
          <p:cNvSpPr/>
          <p:nvPr/>
        </p:nvSpPr>
        <p:spPr>
          <a:xfrm>
            <a:off x="272435" y="4408084"/>
            <a:ext cx="8262788" cy="142121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TextBox 62"/>
          <p:cNvSpPr txBox="1"/>
          <p:nvPr/>
        </p:nvSpPr>
        <p:spPr>
          <a:xfrm>
            <a:off x="2975571" y="4561629"/>
            <a:ext cx="2972223" cy="1615827"/>
          </a:xfrm>
          <a:prstGeom prst="rect">
            <a:avLst/>
          </a:prstGeom>
          <a:noFill/>
        </p:spPr>
        <p:txBody>
          <a:bodyPr wrap="square" rtlCol="0">
            <a:spAutoFit/>
          </a:bodyPr>
          <a:lstStyle/>
          <a:p>
            <a:pPr marL="342900" indent="-342900">
              <a:buFont typeface="+mj-lt"/>
              <a:buAutoNum type="arabicPeriod"/>
            </a:pPr>
            <a:r>
              <a:rPr lang="en-US" dirty="0" smtClean="0"/>
              <a:t>Spindle fibers attach to kinetochores and pull the sister chromatids to opposite ends of the cells</a:t>
            </a:r>
          </a:p>
          <a:p>
            <a:endParaRPr lang="en-US" sz="1350" dirty="0"/>
          </a:p>
          <a:p>
            <a:endParaRPr lang="en-US" sz="1350" dirty="0"/>
          </a:p>
        </p:txBody>
      </p:sp>
      <p:sp>
        <p:nvSpPr>
          <p:cNvPr id="124" name="TextBox 123"/>
          <p:cNvSpPr txBox="1"/>
          <p:nvPr/>
        </p:nvSpPr>
        <p:spPr>
          <a:xfrm>
            <a:off x="535095" y="4478302"/>
            <a:ext cx="1943100" cy="507831"/>
          </a:xfrm>
          <a:prstGeom prst="rect">
            <a:avLst/>
          </a:prstGeom>
          <a:noFill/>
        </p:spPr>
        <p:txBody>
          <a:bodyPr wrap="square" rtlCol="0">
            <a:spAutoFit/>
          </a:bodyPr>
          <a:lstStyle/>
          <a:p>
            <a:r>
              <a:rPr lang="en-US" sz="2700" dirty="0"/>
              <a:t>M </a:t>
            </a:r>
            <a:r>
              <a:rPr lang="en-US" sz="2700" dirty="0" smtClean="0"/>
              <a:t>Phase II</a:t>
            </a:r>
            <a:endParaRPr lang="en-US" sz="2700" dirty="0"/>
          </a:p>
        </p:txBody>
      </p:sp>
      <p:sp>
        <p:nvSpPr>
          <p:cNvPr id="126" name="TextBox 125"/>
          <p:cNvSpPr txBox="1"/>
          <p:nvPr/>
        </p:nvSpPr>
        <p:spPr>
          <a:xfrm>
            <a:off x="795549" y="4986133"/>
            <a:ext cx="1943100" cy="369332"/>
          </a:xfrm>
          <a:prstGeom prst="rect">
            <a:avLst/>
          </a:prstGeom>
          <a:noFill/>
        </p:spPr>
        <p:txBody>
          <a:bodyPr wrap="square" rtlCol="0">
            <a:spAutoFit/>
          </a:bodyPr>
          <a:lstStyle/>
          <a:p>
            <a:r>
              <a:rPr lang="en-US" dirty="0" smtClean="0"/>
              <a:t>Anaphase II</a:t>
            </a:r>
            <a:endParaRPr lang="en-US" dirty="0"/>
          </a:p>
        </p:txBody>
      </p:sp>
      <p:grpSp>
        <p:nvGrpSpPr>
          <p:cNvPr id="25" name="Group 24"/>
          <p:cNvGrpSpPr/>
          <p:nvPr/>
        </p:nvGrpSpPr>
        <p:grpSpPr>
          <a:xfrm>
            <a:off x="1155506" y="1177403"/>
            <a:ext cx="281648" cy="516147"/>
            <a:chOff x="768643" y="2932814"/>
            <a:chExt cx="375531" cy="688196"/>
          </a:xfrm>
        </p:grpSpPr>
        <p:sp>
          <p:nvSpPr>
            <p:cNvPr id="27" name="Isosceles Triangle 26"/>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26" name="Picture 25"/>
          <p:cNvPicPr>
            <a:picLocks noChangeAspect="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2689647" y="1155044"/>
            <a:ext cx="251460" cy="539496"/>
          </a:xfrm>
          <a:prstGeom prst="rect">
            <a:avLst/>
          </a:prstGeom>
        </p:spPr>
      </p:pic>
      <p:grpSp>
        <p:nvGrpSpPr>
          <p:cNvPr id="30" name="Group 29"/>
          <p:cNvGrpSpPr/>
          <p:nvPr/>
        </p:nvGrpSpPr>
        <p:grpSpPr>
          <a:xfrm>
            <a:off x="1127089" y="3293366"/>
            <a:ext cx="281648" cy="516147"/>
            <a:chOff x="768643" y="2932814"/>
            <a:chExt cx="375531" cy="688196"/>
          </a:xfrm>
        </p:grpSpPr>
        <p:sp>
          <p:nvSpPr>
            <p:cNvPr id="32" name="Isosceles Triangle 31"/>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31" name="Picture 30"/>
          <p:cNvPicPr>
            <a:picLocks noChangeAspect="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2660714" y="3242874"/>
            <a:ext cx="251460" cy="539496"/>
          </a:xfrm>
          <a:prstGeom prst="rect">
            <a:avLst/>
          </a:prstGeom>
        </p:spPr>
      </p:pic>
      <p:grpSp>
        <p:nvGrpSpPr>
          <p:cNvPr id="35" name="Group 34"/>
          <p:cNvGrpSpPr/>
          <p:nvPr/>
        </p:nvGrpSpPr>
        <p:grpSpPr>
          <a:xfrm>
            <a:off x="1008789" y="2157955"/>
            <a:ext cx="281648" cy="516147"/>
            <a:chOff x="768643" y="2932814"/>
            <a:chExt cx="375531" cy="688196"/>
          </a:xfrm>
        </p:grpSpPr>
        <p:sp>
          <p:nvSpPr>
            <p:cNvPr id="37" name="Isosceles Triangle 36"/>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36" name="Picture 35"/>
          <p:cNvPicPr>
            <a:picLocks noChangeAspect="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2849841" y="2186496"/>
            <a:ext cx="251460" cy="539496"/>
          </a:xfrm>
          <a:prstGeom prst="rect">
            <a:avLst/>
          </a:prstGeom>
        </p:spPr>
      </p:pic>
      <p:grpSp>
        <p:nvGrpSpPr>
          <p:cNvPr id="40" name="Group 39"/>
          <p:cNvGrpSpPr/>
          <p:nvPr/>
        </p:nvGrpSpPr>
        <p:grpSpPr>
          <a:xfrm>
            <a:off x="7767136" y="995156"/>
            <a:ext cx="272426" cy="521486"/>
            <a:chOff x="2972738" y="3939341"/>
            <a:chExt cx="363234" cy="695314"/>
          </a:xfrm>
        </p:grpSpPr>
        <p:sp>
          <p:nvSpPr>
            <p:cNvPr id="45" name="Isosceles Triangle 44"/>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nvGrpSpPr>
          <p:cNvPr id="41" name="Group 40"/>
          <p:cNvGrpSpPr/>
          <p:nvPr/>
        </p:nvGrpSpPr>
        <p:grpSpPr>
          <a:xfrm>
            <a:off x="6270411" y="1107700"/>
            <a:ext cx="276461" cy="541921"/>
            <a:chOff x="1964802" y="3515057"/>
            <a:chExt cx="368614" cy="722561"/>
          </a:xfrm>
        </p:grpSpPr>
        <p:sp>
          <p:nvSpPr>
            <p:cNvPr id="42" name="Isosceles Triangle 41"/>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44" name="Picture 4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nvGrpSpPr>
          <p:cNvPr id="48" name="Group 47"/>
          <p:cNvGrpSpPr/>
          <p:nvPr/>
        </p:nvGrpSpPr>
        <p:grpSpPr>
          <a:xfrm>
            <a:off x="7706300" y="3450252"/>
            <a:ext cx="272426" cy="521486"/>
            <a:chOff x="2972738" y="3939341"/>
            <a:chExt cx="363234" cy="695314"/>
          </a:xfrm>
        </p:grpSpPr>
        <p:sp>
          <p:nvSpPr>
            <p:cNvPr id="53" name="Isosceles Triangle 52"/>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nvGrpSpPr>
          <p:cNvPr id="49" name="Group 48"/>
          <p:cNvGrpSpPr/>
          <p:nvPr/>
        </p:nvGrpSpPr>
        <p:grpSpPr>
          <a:xfrm>
            <a:off x="6052665" y="3393453"/>
            <a:ext cx="276461" cy="541921"/>
            <a:chOff x="1964802" y="3515057"/>
            <a:chExt cx="368614" cy="722561"/>
          </a:xfrm>
        </p:grpSpPr>
        <p:sp>
          <p:nvSpPr>
            <p:cNvPr id="50" name="Isosceles Triangle 49"/>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52" name="Picture 5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nvGrpSpPr>
          <p:cNvPr id="58" name="Group 57"/>
          <p:cNvGrpSpPr/>
          <p:nvPr/>
        </p:nvGrpSpPr>
        <p:grpSpPr>
          <a:xfrm>
            <a:off x="5996928" y="2171208"/>
            <a:ext cx="276461" cy="541921"/>
            <a:chOff x="1964802" y="3515057"/>
            <a:chExt cx="368614" cy="722561"/>
          </a:xfrm>
        </p:grpSpPr>
        <p:sp>
          <p:nvSpPr>
            <p:cNvPr id="62" name="Isosceles Triangle 61"/>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65" name="Picture 6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nvGrpSpPr>
          <p:cNvPr id="59" name="Group 58"/>
          <p:cNvGrpSpPr/>
          <p:nvPr/>
        </p:nvGrpSpPr>
        <p:grpSpPr>
          <a:xfrm>
            <a:off x="7784160" y="2203465"/>
            <a:ext cx="272426" cy="521486"/>
            <a:chOff x="2972738" y="3939341"/>
            <a:chExt cx="363234" cy="695314"/>
          </a:xfrm>
        </p:grpSpPr>
        <p:sp>
          <p:nvSpPr>
            <p:cNvPr id="60" name="Isosceles Triangle 59"/>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pic>
        <p:nvPicPr>
          <p:cNvPr id="66" name="Picture 6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354" y="2264524"/>
            <a:ext cx="390161" cy="349938"/>
          </a:xfrm>
          <a:prstGeom prst="rect">
            <a:avLst/>
          </a:prstGeom>
        </p:spPr>
      </p:pic>
      <p:pic>
        <p:nvPicPr>
          <p:cNvPr id="67" name="Picture 6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367948">
            <a:off x="3597452" y="2310422"/>
            <a:ext cx="390161" cy="349938"/>
          </a:xfrm>
          <a:prstGeom prst="rect">
            <a:avLst/>
          </a:prstGeom>
        </p:spPr>
      </p:pic>
      <p:pic>
        <p:nvPicPr>
          <p:cNvPr id="68" name="Picture 6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90435" y="2267221"/>
            <a:ext cx="390161" cy="349938"/>
          </a:xfrm>
          <a:prstGeom prst="rect">
            <a:avLst/>
          </a:prstGeom>
        </p:spPr>
      </p:pic>
      <p:pic>
        <p:nvPicPr>
          <p:cNvPr id="69" name="Picture 6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367948">
            <a:off x="8594138" y="2349042"/>
            <a:ext cx="390161" cy="349938"/>
          </a:xfrm>
          <a:prstGeom prst="rect">
            <a:avLst/>
          </a:prstGeom>
        </p:spPr>
      </p:pic>
      <p:sp>
        <p:nvSpPr>
          <p:cNvPr id="3" name="Freeform 2"/>
          <p:cNvSpPr/>
          <p:nvPr/>
        </p:nvSpPr>
        <p:spPr>
          <a:xfrm>
            <a:off x="335560" y="1291672"/>
            <a:ext cx="962602" cy="1124357"/>
          </a:xfrm>
          <a:custGeom>
            <a:avLst/>
            <a:gdLst>
              <a:gd name="connsiteX0" fmla="*/ 0 w 1526796"/>
              <a:gd name="connsiteY0" fmla="*/ 1124357 h 1124357"/>
              <a:gd name="connsiteX1" fmla="*/ 16778 w 1526796"/>
              <a:gd name="connsiteY1" fmla="*/ 1057245 h 1124357"/>
              <a:gd name="connsiteX2" fmla="*/ 41945 w 1526796"/>
              <a:gd name="connsiteY2" fmla="*/ 1040467 h 1124357"/>
              <a:gd name="connsiteX3" fmla="*/ 92279 w 1526796"/>
              <a:gd name="connsiteY3" fmla="*/ 990134 h 1124357"/>
              <a:gd name="connsiteX4" fmla="*/ 125834 w 1526796"/>
              <a:gd name="connsiteY4" fmla="*/ 956578 h 1124357"/>
              <a:gd name="connsiteX5" fmla="*/ 159390 w 1526796"/>
              <a:gd name="connsiteY5" fmla="*/ 914633 h 1124357"/>
              <a:gd name="connsiteX6" fmla="*/ 201335 w 1526796"/>
              <a:gd name="connsiteY6" fmla="*/ 881077 h 1124357"/>
              <a:gd name="connsiteX7" fmla="*/ 234891 w 1526796"/>
              <a:gd name="connsiteY7" fmla="*/ 839132 h 1124357"/>
              <a:gd name="connsiteX8" fmla="*/ 285225 w 1526796"/>
              <a:gd name="connsiteY8" fmla="*/ 797187 h 1124357"/>
              <a:gd name="connsiteX9" fmla="*/ 318781 w 1526796"/>
              <a:gd name="connsiteY9" fmla="*/ 755242 h 1124357"/>
              <a:gd name="connsiteX10" fmla="*/ 360726 w 1526796"/>
              <a:gd name="connsiteY10" fmla="*/ 721686 h 1124357"/>
              <a:gd name="connsiteX11" fmla="*/ 469783 w 1526796"/>
              <a:gd name="connsiteY11" fmla="*/ 612629 h 1124357"/>
              <a:gd name="connsiteX12" fmla="*/ 494950 w 1526796"/>
              <a:gd name="connsiteY12" fmla="*/ 587462 h 1124357"/>
              <a:gd name="connsiteX13" fmla="*/ 545284 w 1526796"/>
              <a:gd name="connsiteY13" fmla="*/ 545517 h 1124357"/>
              <a:gd name="connsiteX14" fmla="*/ 578840 w 1526796"/>
              <a:gd name="connsiteY14" fmla="*/ 511961 h 1124357"/>
              <a:gd name="connsiteX15" fmla="*/ 620785 w 1526796"/>
              <a:gd name="connsiteY15" fmla="*/ 486794 h 1124357"/>
              <a:gd name="connsiteX16" fmla="*/ 662730 w 1526796"/>
              <a:gd name="connsiteY16" fmla="*/ 453238 h 1124357"/>
              <a:gd name="connsiteX17" fmla="*/ 738231 w 1526796"/>
              <a:gd name="connsiteY17" fmla="*/ 386126 h 1124357"/>
              <a:gd name="connsiteX18" fmla="*/ 780176 w 1526796"/>
              <a:gd name="connsiteY18" fmla="*/ 369348 h 1124357"/>
              <a:gd name="connsiteX19" fmla="*/ 855677 w 1526796"/>
              <a:gd name="connsiteY19" fmla="*/ 310625 h 1124357"/>
              <a:gd name="connsiteX20" fmla="*/ 897622 w 1526796"/>
              <a:gd name="connsiteY20" fmla="*/ 277069 h 1124357"/>
              <a:gd name="connsiteX21" fmla="*/ 931178 w 1526796"/>
              <a:gd name="connsiteY21" fmla="*/ 268680 h 1124357"/>
              <a:gd name="connsiteX22" fmla="*/ 1006679 w 1526796"/>
              <a:gd name="connsiteY22" fmla="*/ 209957 h 1124357"/>
              <a:gd name="connsiteX23" fmla="*/ 1040234 w 1526796"/>
              <a:gd name="connsiteY23" fmla="*/ 184790 h 1124357"/>
              <a:gd name="connsiteX24" fmla="*/ 1073790 w 1526796"/>
              <a:gd name="connsiteY24" fmla="*/ 168012 h 1124357"/>
              <a:gd name="connsiteX25" fmla="*/ 1132513 w 1526796"/>
              <a:gd name="connsiteY25" fmla="*/ 126067 h 1124357"/>
              <a:gd name="connsiteX26" fmla="*/ 1174458 w 1526796"/>
              <a:gd name="connsiteY26" fmla="*/ 109289 h 1124357"/>
              <a:gd name="connsiteX27" fmla="*/ 1199625 w 1526796"/>
              <a:gd name="connsiteY27" fmla="*/ 84122 h 1124357"/>
              <a:gd name="connsiteX28" fmla="*/ 1224792 w 1526796"/>
              <a:gd name="connsiteY28" fmla="*/ 75734 h 1124357"/>
              <a:gd name="connsiteX29" fmla="*/ 1300293 w 1526796"/>
              <a:gd name="connsiteY29" fmla="*/ 42178 h 1124357"/>
              <a:gd name="connsiteX30" fmla="*/ 1375794 w 1526796"/>
              <a:gd name="connsiteY30" fmla="*/ 17011 h 1124357"/>
              <a:gd name="connsiteX31" fmla="*/ 1400961 w 1526796"/>
              <a:gd name="connsiteY31" fmla="*/ 8622 h 1124357"/>
              <a:gd name="connsiteX32" fmla="*/ 1526796 w 1526796"/>
              <a:gd name="connsiteY32" fmla="*/ 233 h 1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6796" h="1124357">
                <a:moveTo>
                  <a:pt x="0" y="1124357"/>
                </a:moveTo>
                <a:cubicBezTo>
                  <a:pt x="418" y="1122268"/>
                  <a:pt x="9899" y="1065844"/>
                  <a:pt x="16778" y="1057245"/>
                </a:cubicBezTo>
                <a:cubicBezTo>
                  <a:pt x="23076" y="1049372"/>
                  <a:pt x="34409" y="1047165"/>
                  <a:pt x="41945" y="1040467"/>
                </a:cubicBezTo>
                <a:cubicBezTo>
                  <a:pt x="59679" y="1024703"/>
                  <a:pt x="75501" y="1006912"/>
                  <a:pt x="92279" y="990134"/>
                </a:cubicBezTo>
                <a:cubicBezTo>
                  <a:pt x="103464" y="978949"/>
                  <a:pt x="115952" y="968930"/>
                  <a:pt x="125834" y="956578"/>
                </a:cubicBezTo>
                <a:cubicBezTo>
                  <a:pt x="137019" y="942596"/>
                  <a:pt x="146729" y="927294"/>
                  <a:pt x="159390" y="914633"/>
                </a:cubicBezTo>
                <a:cubicBezTo>
                  <a:pt x="172051" y="901972"/>
                  <a:pt x="188674" y="893738"/>
                  <a:pt x="201335" y="881077"/>
                </a:cubicBezTo>
                <a:cubicBezTo>
                  <a:pt x="213996" y="868416"/>
                  <a:pt x="222230" y="851793"/>
                  <a:pt x="234891" y="839132"/>
                </a:cubicBezTo>
                <a:cubicBezTo>
                  <a:pt x="250334" y="823689"/>
                  <a:pt x="269782" y="812630"/>
                  <a:pt x="285225" y="797187"/>
                </a:cubicBezTo>
                <a:cubicBezTo>
                  <a:pt x="297886" y="784526"/>
                  <a:pt x="306120" y="767903"/>
                  <a:pt x="318781" y="755242"/>
                </a:cubicBezTo>
                <a:cubicBezTo>
                  <a:pt x="331442" y="742581"/>
                  <a:pt x="347569" y="733831"/>
                  <a:pt x="360726" y="721686"/>
                </a:cubicBezTo>
                <a:lnTo>
                  <a:pt x="469783" y="612629"/>
                </a:lnTo>
                <a:cubicBezTo>
                  <a:pt x="478172" y="604240"/>
                  <a:pt x="485836" y="595057"/>
                  <a:pt x="494950" y="587462"/>
                </a:cubicBezTo>
                <a:cubicBezTo>
                  <a:pt x="511728" y="573480"/>
                  <a:pt x="529050" y="560127"/>
                  <a:pt x="545284" y="545517"/>
                </a:cubicBezTo>
                <a:cubicBezTo>
                  <a:pt x="557042" y="534935"/>
                  <a:pt x="566354" y="521673"/>
                  <a:pt x="578840" y="511961"/>
                </a:cubicBezTo>
                <a:cubicBezTo>
                  <a:pt x="591711" y="501951"/>
                  <a:pt x="607427" y="496144"/>
                  <a:pt x="620785" y="486794"/>
                </a:cubicBezTo>
                <a:cubicBezTo>
                  <a:pt x="635454" y="476526"/>
                  <a:pt x="649421" y="465216"/>
                  <a:pt x="662730" y="453238"/>
                </a:cubicBezTo>
                <a:cubicBezTo>
                  <a:pt x="690191" y="428523"/>
                  <a:pt x="706089" y="403983"/>
                  <a:pt x="738231" y="386126"/>
                </a:cubicBezTo>
                <a:cubicBezTo>
                  <a:pt x="751395" y="378813"/>
                  <a:pt x="767509" y="377491"/>
                  <a:pt x="780176" y="369348"/>
                </a:cubicBezTo>
                <a:cubicBezTo>
                  <a:pt x="806995" y="352107"/>
                  <a:pt x="830607" y="330323"/>
                  <a:pt x="855677" y="310625"/>
                </a:cubicBezTo>
                <a:cubicBezTo>
                  <a:pt x="869756" y="299563"/>
                  <a:pt x="880251" y="281412"/>
                  <a:pt x="897622" y="277069"/>
                </a:cubicBezTo>
                <a:lnTo>
                  <a:pt x="931178" y="268680"/>
                </a:lnTo>
                <a:lnTo>
                  <a:pt x="1006679" y="209957"/>
                </a:lnTo>
                <a:cubicBezTo>
                  <a:pt x="1017761" y="201432"/>
                  <a:pt x="1027729" y="191043"/>
                  <a:pt x="1040234" y="184790"/>
                </a:cubicBezTo>
                <a:cubicBezTo>
                  <a:pt x="1051419" y="179197"/>
                  <a:pt x="1063185" y="174640"/>
                  <a:pt x="1073790" y="168012"/>
                </a:cubicBezTo>
                <a:cubicBezTo>
                  <a:pt x="1088990" y="158512"/>
                  <a:pt x="1114766" y="134941"/>
                  <a:pt x="1132513" y="126067"/>
                </a:cubicBezTo>
                <a:cubicBezTo>
                  <a:pt x="1145982" y="119333"/>
                  <a:pt x="1160476" y="114882"/>
                  <a:pt x="1174458" y="109289"/>
                </a:cubicBezTo>
                <a:cubicBezTo>
                  <a:pt x="1182847" y="100900"/>
                  <a:pt x="1189754" y="90703"/>
                  <a:pt x="1199625" y="84122"/>
                </a:cubicBezTo>
                <a:cubicBezTo>
                  <a:pt x="1206983" y="79217"/>
                  <a:pt x="1216883" y="79688"/>
                  <a:pt x="1224792" y="75734"/>
                </a:cubicBezTo>
                <a:cubicBezTo>
                  <a:pt x="1304566" y="35849"/>
                  <a:pt x="1170419" y="85469"/>
                  <a:pt x="1300293" y="42178"/>
                </a:cubicBezTo>
                <a:lnTo>
                  <a:pt x="1375794" y="17011"/>
                </a:lnTo>
                <a:cubicBezTo>
                  <a:pt x="1384183" y="14215"/>
                  <a:pt x="1392187" y="9719"/>
                  <a:pt x="1400961" y="8622"/>
                </a:cubicBezTo>
                <a:cubicBezTo>
                  <a:pt x="1487496" y="-2195"/>
                  <a:pt x="1445528" y="233"/>
                  <a:pt x="1526796" y="233"/>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0" name="Freeform 69"/>
          <p:cNvSpPr/>
          <p:nvPr/>
        </p:nvSpPr>
        <p:spPr>
          <a:xfrm>
            <a:off x="318766" y="2332181"/>
            <a:ext cx="820137" cy="71311"/>
          </a:xfrm>
          <a:custGeom>
            <a:avLst/>
            <a:gdLst>
              <a:gd name="connsiteX0" fmla="*/ 0 w 1526796"/>
              <a:gd name="connsiteY0" fmla="*/ 1124357 h 1124357"/>
              <a:gd name="connsiteX1" fmla="*/ 16778 w 1526796"/>
              <a:gd name="connsiteY1" fmla="*/ 1057245 h 1124357"/>
              <a:gd name="connsiteX2" fmla="*/ 41945 w 1526796"/>
              <a:gd name="connsiteY2" fmla="*/ 1040467 h 1124357"/>
              <a:gd name="connsiteX3" fmla="*/ 92279 w 1526796"/>
              <a:gd name="connsiteY3" fmla="*/ 990134 h 1124357"/>
              <a:gd name="connsiteX4" fmla="*/ 125834 w 1526796"/>
              <a:gd name="connsiteY4" fmla="*/ 956578 h 1124357"/>
              <a:gd name="connsiteX5" fmla="*/ 159390 w 1526796"/>
              <a:gd name="connsiteY5" fmla="*/ 914633 h 1124357"/>
              <a:gd name="connsiteX6" fmla="*/ 201335 w 1526796"/>
              <a:gd name="connsiteY6" fmla="*/ 881077 h 1124357"/>
              <a:gd name="connsiteX7" fmla="*/ 234891 w 1526796"/>
              <a:gd name="connsiteY7" fmla="*/ 839132 h 1124357"/>
              <a:gd name="connsiteX8" fmla="*/ 285225 w 1526796"/>
              <a:gd name="connsiteY8" fmla="*/ 797187 h 1124357"/>
              <a:gd name="connsiteX9" fmla="*/ 318781 w 1526796"/>
              <a:gd name="connsiteY9" fmla="*/ 755242 h 1124357"/>
              <a:gd name="connsiteX10" fmla="*/ 360726 w 1526796"/>
              <a:gd name="connsiteY10" fmla="*/ 721686 h 1124357"/>
              <a:gd name="connsiteX11" fmla="*/ 469783 w 1526796"/>
              <a:gd name="connsiteY11" fmla="*/ 612629 h 1124357"/>
              <a:gd name="connsiteX12" fmla="*/ 494950 w 1526796"/>
              <a:gd name="connsiteY12" fmla="*/ 587462 h 1124357"/>
              <a:gd name="connsiteX13" fmla="*/ 545284 w 1526796"/>
              <a:gd name="connsiteY13" fmla="*/ 545517 h 1124357"/>
              <a:gd name="connsiteX14" fmla="*/ 578840 w 1526796"/>
              <a:gd name="connsiteY14" fmla="*/ 511961 h 1124357"/>
              <a:gd name="connsiteX15" fmla="*/ 620785 w 1526796"/>
              <a:gd name="connsiteY15" fmla="*/ 486794 h 1124357"/>
              <a:gd name="connsiteX16" fmla="*/ 662730 w 1526796"/>
              <a:gd name="connsiteY16" fmla="*/ 453238 h 1124357"/>
              <a:gd name="connsiteX17" fmla="*/ 738231 w 1526796"/>
              <a:gd name="connsiteY17" fmla="*/ 386126 h 1124357"/>
              <a:gd name="connsiteX18" fmla="*/ 780176 w 1526796"/>
              <a:gd name="connsiteY18" fmla="*/ 369348 h 1124357"/>
              <a:gd name="connsiteX19" fmla="*/ 855677 w 1526796"/>
              <a:gd name="connsiteY19" fmla="*/ 310625 h 1124357"/>
              <a:gd name="connsiteX20" fmla="*/ 897622 w 1526796"/>
              <a:gd name="connsiteY20" fmla="*/ 277069 h 1124357"/>
              <a:gd name="connsiteX21" fmla="*/ 931178 w 1526796"/>
              <a:gd name="connsiteY21" fmla="*/ 268680 h 1124357"/>
              <a:gd name="connsiteX22" fmla="*/ 1006679 w 1526796"/>
              <a:gd name="connsiteY22" fmla="*/ 209957 h 1124357"/>
              <a:gd name="connsiteX23" fmla="*/ 1040234 w 1526796"/>
              <a:gd name="connsiteY23" fmla="*/ 184790 h 1124357"/>
              <a:gd name="connsiteX24" fmla="*/ 1073790 w 1526796"/>
              <a:gd name="connsiteY24" fmla="*/ 168012 h 1124357"/>
              <a:gd name="connsiteX25" fmla="*/ 1132513 w 1526796"/>
              <a:gd name="connsiteY25" fmla="*/ 126067 h 1124357"/>
              <a:gd name="connsiteX26" fmla="*/ 1174458 w 1526796"/>
              <a:gd name="connsiteY26" fmla="*/ 109289 h 1124357"/>
              <a:gd name="connsiteX27" fmla="*/ 1199625 w 1526796"/>
              <a:gd name="connsiteY27" fmla="*/ 84122 h 1124357"/>
              <a:gd name="connsiteX28" fmla="*/ 1224792 w 1526796"/>
              <a:gd name="connsiteY28" fmla="*/ 75734 h 1124357"/>
              <a:gd name="connsiteX29" fmla="*/ 1300293 w 1526796"/>
              <a:gd name="connsiteY29" fmla="*/ 42178 h 1124357"/>
              <a:gd name="connsiteX30" fmla="*/ 1375794 w 1526796"/>
              <a:gd name="connsiteY30" fmla="*/ 17011 h 1124357"/>
              <a:gd name="connsiteX31" fmla="*/ 1400961 w 1526796"/>
              <a:gd name="connsiteY31" fmla="*/ 8622 h 1124357"/>
              <a:gd name="connsiteX32" fmla="*/ 1526796 w 1526796"/>
              <a:gd name="connsiteY32" fmla="*/ 233 h 1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6796" h="1124357">
                <a:moveTo>
                  <a:pt x="0" y="1124357"/>
                </a:moveTo>
                <a:cubicBezTo>
                  <a:pt x="418" y="1122268"/>
                  <a:pt x="9899" y="1065844"/>
                  <a:pt x="16778" y="1057245"/>
                </a:cubicBezTo>
                <a:cubicBezTo>
                  <a:pt x="23076" y="1049372"/>
                  <a:pt x="34409" y="1047165"/>
                  <a:pt x="41945" y="1040467"/>
                </a:cubicBezTo>
                <a:cubicBezTo>
                  <a:pt x="59679" y="1024703"/>
                  <a:pt x="75501" y="1006912"/>
                  <a:pt x="92279" y="990134"/>
                </a:cubicBezTo>
                <a:cubicBezTo>
                  <a:pt x="103464" y="978949"/>
                  <a:pt x="115952" y="968930"/>
                  <a:pt x="125834" y="956578"/>
                </a:cubicBezTo>
                <a:cubicBezTo>
                  <a:pt x="137019" y="942596"/>
                  <a:pt x="146729" y="927294"/>
                  <a:pt x="159390" y="914633"/>
                </a:cubicBezTo>
                <a:cubicBezTo>
                  <a:pt x="172051" y="901972"/>
                  <a:pt x="188674" y="893738"/>
                  <a:pt x="201335" y="881077"/>
                </a:cubicBezTo>
                <a:cubicBezTo>
                  <a:pt x="213996" y="868416"/>
                  <a:pt x="222230" y="851793"/>
                  <a:pt x="234891" y="839132"/>
                </a:cubicBezTo>
                <a:cubicBezTo>
                  <a:pt x="250334" y="823689"/>
                  <a:pt x="269782" y="812630"/>
                  <a:pt x="285225" y="797187"/>
                </a:cubicBezTo>
                <a:cubicBezTo>
                  <a:pt x="297886" y="784526"/>
                  <a:pt x="306120" y="767903"/>
                  <a:pt x="318781" y="755242"/>
                </a:cubicBezTo>
                <a:cubicBezTo>
                  <a:pt x="331442" y="742581"/>
                  <a:pt x="347569" y="733831"/>
                  <a:pt x="360726" y="721686"/>
                </a:cubicBezTo>
                <a:lnTo>
                  <a:pt x="469783" y="612629"/>
                </a:lnTo>
                <a:cubicBezTo>
                  <a:pt x="478172" y="604240"/>
                  <a:pt x="485836" y="595057"/>
                  <a:pt x="494950" y="587462"/>
                </a:cubicBezTo>
                <a:cubicBezTo>
                  <a:pt x="511728" y="573480"/>
                  <a:pt x="529050" y="560127"/>
                  <a:pt x="545284" y="545517"/>
                </a:cubicBezTo>
                <a:cubicBezTo>
                  <a:pt x="557042" y="534935"/>
                  <a:pt x="566354" y="521673"/>
                  <a:pt x="578840" y="511961"/>
                </a:cubicBezTo>
                <a:cubicBezTo>
                  <a:pt x="591711" y="501951"/>
                  <a:pt x="607427" y="496144"/>
                  <a:pt x="620785" y="486794"/>
                </a:cubicBezTo>
                <a:cubicBezTo>
                  <a:pt x="635454" y="476526"/>
                  <a:pt x="649421" y="465216"/>
                  <a:pt x="662730" y="453238"/>
                </a:cubicBezTo>
                <a:cubicBezTo>
                  <a:pt x="690191" y="428523"/>
                  <a:pt x="706089" y="403983"/>
                  <a:pt x="738231" y="386126"/>
                </a:cubicBezTo>
                <a:cubicBezTo>
                  <a:pt x="751395" y="378813"/>
                  <a:pt x="767509" y="377491"/>
                  <a:pt x="780176" y="369348"/>
                </a:cubicBezTo>
                <a:cubicBezTo>
                  <a:pt x="806995" y="352107"/>
                  <a:pt x="830607" y="330323"/>
                  <a:pt x="855677" y="310625"/>
                </a:cubicBezTo>
                <a:cubicBezTo>
                  <a:pt x="869756" y="299563"/>
                  <a:pt x="880251" y="281412"/>
                  <a:pt x="897622" y="277069"/>
                </a:cubicBezTo>
                <a:lnTo>
                  <a:pt x="931178" y="268680"/>
                </a:lnTo>
                <a:lnTo>
                  <a:pt x="1006679" y="209957"/>
                </a:lnTo>
                <a:cubicBezTo>
                  <a:pt x="1017761" y="201432"/>
                  <a:pt x="1027729" y="191043"/>
                  <a:pt x="1040234" y="184790"/>
                </a:cubicBezTo>
                <a:cubicBezTo>
                  <a:pt x="1051419" y="179197"/>
                  <a:pt x="1063185" y="174640"/>
                  <a:pt x="1073790" y="168012"/>
                </a:cubicBezTo>
                <a:cubicBezTo>
                  <a:pt x="1088990" y="158512"/>
                  <a:pt x="1114766" y="134941"/>
                  <a:pt x="1132513" y="126067"/>
                </a:cubicBezTo>
                <a:cubicBezTo>
                  <a:pt x="1145982" y="119333"/>
                  <a:pt x="1160476" y="114882"/>
                  <a:pt x="1174458" y="109289"/>
                </a:cubicBezTo>
                <a:cubicBezTo>
                  <a:pt x="1182847" y="100900"/>
                  <a:pt x="1189754" y="90703"/>
                  <a:pt x="1199625" y="84122"/>
                </a:cubicBezTo>
                <a:cubicBezTo>
                  <a:pt x="1206983" y="79217"/>
                  <a:pt x="1216883" y="79688"/>
                  <a:pt x="1224792" y="75734"/>
                </a:cubicBezTo>
                <a:cubicBezTo>
                  <a:pt x="1304566" y="35849"/>
                  <a:pt x="1170419" y="85469"/>
                  <a:pt x="1300293" y="42178"/>
                </a:cubicBezTo>
                <a:lnTo>
                  <a:pt x="1375794" y="17011"/>
                </a:lnTo>
                <a:cubicBezTo>
                  <a:pt x="1384183" y="14215"/>
                  <a:pt x="1392187" y="9719"/>
                  <a:pt x="1400961" y="8622"/>
                </a:cubicBezTo>
                <a:cubicBezTo>
                  <a:pt x="1487496" y="-2195"/>
                  <a:pt x="1445528" y="233"/>
                  <a:pt x="1526796" y="233"/>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1" name="Freeform 70"/>
          <p:cNvSpPr/>
          <p:nvPr/>
        </p:nvSpPr>
        <p:spPr>
          <a:xfrm flipV="1">
            <a:off x="335560" y="2442706"/>
            <a:ext cx="929157" cy="1113474"/>
          </a:xfrm>
          <a:custGeom>
            <a:avLst/>
            <a:gdLst>
              <a:gd name="connsiteX0" fmla="*/ 0 w 1526796"/>
              <a:gd name="connsiteY0" fmla="*/ 1124357 h 1124357"/>
              <a:gd name="connsiteX1" fmla="*/ 16778 w 1526796"/>
              <a:gd name="connsiteY1" fmla="*/ 1057245 h 1124357"/>
              <a:gd name="connsiteX2" fmla="*/ 41945 w 1526796"/>
              <a:gd name="connsiteY2" fmla="*/ 1040467 h 1124357"/>
              <a:gd name="connsiteX3" fmla="*/ 92279 w 1526796"/>
              <a:gd name="connsiteY3" fmla="*/ 990134 h 1124357"/>
              <a:gd name="connsiteX4" fmla="*/ 125834 w 1526796"/>
              <a:gd name="connsiteY4" fmla="*/ 956578 h 1124357"/>
              <a:gd name="connsiteX5" fmla="*/ 159390 w 1526796"/>
              <a:gd name="connsiteY5" fmla="*/ 914633 h 1124357"/>
              <a:gd name="connsiteX6" fmla="*/ 201335 w 1526796"/>
              <a:gd name="connsiteY6" fmla="*/ 881077 h 1124357"/>
              <a:gd name="connsiteX7" fmla="*/ 234891 w 1526796"/>
              <a:gd name="connsiteY7" fmla="*/ 839132 h 1124357"/>
              <a:gd name="connsiteX8" fmla="*/ 285225 w 1526796"/>
              <a:gd name="connsiteY8" fmla="*/ 797187 h 1124357"/>
              <a:gd name="connsiteX9" fmla="*/ 318781 w 1526796"/>
              <a:gd name="connsiteY9" fmla="*/ 755242 h 1124357"/>
              <a:gd name="connsiteX10" fmla="*/ 360726 w 1526796"/>
              <a:gd name="connsiteY10" fmla="*/ 721686 h 1124357"/>
              <a:gd name="connsiteX11" fmla="*/ 469783 w 1526796"/>
              <a:gd name="connsiteY11" fmla="*/ 612629 h 1124357"/>
              <a:gd name="connsiteX12" fmla="*/ 494950 w 1526796"/>
              <a:gd name="connsiteY12" fmla="*/ 587462 h 1124357"/>
              <a:gd name="connsiteX13" fmla="*/ 545284 w 1526796"/>
              <a:gd name="connsiteY13" fmla="*/ 545517 h 1124357"/>
              <a:gd name="connsiteX14" fmla="*/ 578840 w 1526796"/>
              <a:gd name="connsiteY14" fmla="*/ 511961 h 1124357"/>
              <a:gd name="connsiteX15" fmla="*/ 620785 w 1526796"/>
              <a:gd name="connsiteY15" fmla="*/ 486794 h 1124357"/>
              <a:gd name="connsiteX16" fmla="*/ 662730 w 1526796"/>
              <a:gd name="connsiteY16" fmla="*/ 453238 h 1124357"/>
              <a:gd name="connsiteX17" fmla="*/ 738231 w 1526796"/>
              <a:gd name="connsiteY17" fmla="*/ 386126 h 1124357"/>
              <a:gd name="connsiteX18" fmla="*/ 780176 w 1526796"/>
              <a:gd name="connsiteY18" fmla="*/ 369348 h 1124357"/>
              <a:gd name="connsiteX19" fmla="*/ 855677 w 1526796"/>
              <a:gd name="connsiteY19" fmla="*/ 310625 h 1124357"/>
              <a:gd name="connsiteX20" fmla="*/ 897622 w 1526796"/>
              <a:gd name="connsiteY20" fmla="*/ 277069 h 1124357"/>
              <a:gd name="connsiteX21" fmla="*/ 931178 w 1526796"/>
              <a:gd name="connsiteY21" fmla="*/ 268680 h 1124357"/>
              <a:gd name="connsiteX22" fmla="*/ 1006679 w 1526796"/>
              <a:gd name="connsiteY22" fmla="*/ 209957 h 1124357"/>
              <a:gd name="connsiteX23" fmla="*/ 1040234 w 1526796"/>
              <a:gd name="connsiteY23" fmla="*/ 184790 h 1124357"/>
              <a:gd name="connsiteX24" fmla="*/ 1073790 w 1526796"/>
              <a:gd name="connsiteY24" fmla="*/ 168012 h 1124357"/>
              <a:gd name="connsiteX25" fmla="*/ 1132513 w 1526796"/>
              <a:gd name="connsiteY25" fmla="*/ 126067 h 1124357"/>
              <a:gd name="connsiteX26" fmla="*/ 1174458 w 1526796"/>
              <a:gd name="connsiteY26" fmla="*/ 109289 h 1124357"/>
              <a:gd name="connsiteX27" fmla="*/ 1199625 w 1526796"/>
              <a:gd name="connsiteY27" fmla="*/ 84122 h 1124357"/>
              <a:gd name="connsiteX28" fmla="*/ 1224792 w 1526796"/>
              <a:gd name="connsiteY28" fmla="*/ 75734 h 1124357"/>
              <a:gd name="connsiteX29" fmla="*/ 1300293 w 1526796"/>
              <a:gd name="connsiteY29" fmla="*/ 42178 h 1124357"/>
              <a:gd name="connsiteX30" fmla="*/ 1375794 w 1526796"/>
              <a:gd name="connsiteY30" fmla="*/ 17011 h 1124357"/>
              <a:gd name="connsiteX31" fmla="*/ 1400961 w 1526796"/>
              <a:gd name="connsiteY31" fmla="*/ 8622 h 1124357"/>
              <a:gd name="connsiteX32" fmla="*/ 1526796 w 1526796"/>
              <a:gd name="connsiteY32" fmla="*/ 233 h 1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6796" h="1124357">
                <a:moveTo>
                  <a:pt x="0" y="1124357"/>
                </a:moveTo>
                <a:cubicBezTo>
                  <a:pt x="418" y="1122268"/>
                  <a:pt x="9899" y="1065844"/>
                  <a:pt x="16778" y="1057245"/>
                </a:cubicBezTo>
                <a:cubicBezTo>
                  <a:pt x="23076" y="1049372"/>
                  <a:pt x="34409" y="1047165"/>
                  <a:pt x="41945" y="1040467"/>
                </a:cubicBezTo>
                <a:cubicBezTo>
                  <a:pt x="59679" y="1024703"/>
                  <a:pt x="75501" y="1006912"/>
                  <a:pt x="92279" y="990134"/>
                </a:cubicBezTo>
                <a:cubicBezTo>
                  <a:pt x="103464" y="978949"/>
                  <a:pt x="115952" y="968930"/>
                  <a:pt x="125834" y="956578"/>
                </a:cubicBezTo>
                <a:cubicBezTo>
                  <a:pt x="137019" y="942596"/>
                  <a:pt x="146729" y="927294"/>
                  <a:pt x="159390" y="914633"/>
                </a:cubicBezTo>
                <a:cubicBezTo>
                  <a:pt x="172051" y="901972"/>
                  <a:pt x="188674" y="893738"/>
                  <a:pt x="201335" y="881077"/>
                </a:cubicBezTo>
                <a:cubicBezTo>
                  <a:pt x="213996" y="868416"/>
                  <a:pt x="222230" y="851793"/>
                  <a:pt x="234891" y="839132"/>
                </a:cubicBezTo>
                <a:cubicBezTo>
                  <a:pt x="250334" y="823689"/>
                  <a:pt x="269782" y="812630"/>
                  <a:pt x="285225" y="797187"/>
                </a:cubicBezTo>
                <a:cubicBezTo>
                  <a:pt x="297886" y="784526"/>
                  <a:pt x="306120" y="767903"/>
                  <a:pt x="318781" y="755242"/>
                </a:cubicBezTo>
                <a:cubicBezTo>
                  <a:pt x="331442" y="742581"/>
                  <a:pt x="347569" y="733831"/>
                  <a:pt x="360726" y="721686"/>
                </a:cubicBezTo>
                <a:lnTo>
                  <a:pt x="469783" y="612629"/>
                </a:lnTo>
                <a:cubicBezTo>
                  <a:pt x="478172" y="604240"/>
                  <a:pt x="485836" y="595057"/>
                  <a:pt x="494950" y="587462"/>
                </a:cubicBezTo>
                <a:cubicBezTo>
                  <a:pt x="511728" y="573480"/>
                  <a:pt x="529050" y="560127"/>
                  <a:pt x="545284" y="545517"/>
                </a:cubicBezTo>
                <a:cubicBezTo>
                  <a:pt x="557042" y="534935"/>
                  <a:pt x="566354" y="521673"/>
                  <a:pt x="578840" y="511961"/>
                </a:cubicBezTo>
                <a:cubicBezTo>
                  <a:pt x="591711" y="501951"/>
                  <a:pt x="607427" y="496144"/>
                  <a:pt x="620785" y="486794"/>
                </a:cubicBezTo>
                <a:cubicBezTo>
                  <a:pt x="635454" y="476526"/>
                  <a:pt x="649421" y="465216"/>
                  <a:pt x="662730" y="453238"/>
                </a:cubicBezTo>
                <a:cubicBezTo>
                  <a:pt x="690191" y="428523"/>
                  <a:pt x="706089" y="403983"/>
                  <a:pt x="738231" y="386126"/>
                </a:cubicBezTo>
                <a:cubicBezTo>
                  <a:pt x="751395" y="378813"/>
                  <a:pt x="767509" y="377491"/>
                  <a:pt x="780176" y="369348"/>
                </a:cubicBezTo>
                <a:cubicBezTo>
                  <a:pt x="806995" y="352107"/>
                  <a:pt x="830607" y="330323"/>
                  <a:pt x="855677" y="310625"/>
                </a:cubicBezTo>
                <a:cubicBezTo>
                  <a:pt x="869756" y="299563"/>
                  <a:pt x="880251" y="281412"/>
                  <a:pt x="897622" y="277069"/>
                </a:cubicBezTo>
                <a:lnTo>
                  <a:pt x="931178" y="268680"/>
                </a:lnTo>
                <a:lnTo>
                  <a:pt x="1006679" y="209957"/>
                </a:lnTo>
                <a:cubicBezTo>
                  <a:pt x="1017761" y="201432"/>
                  <a:pt x="1027729" y="191043"/>
                  <a:pt x="1040234" y="184790"/>
                </a:cubicBezTo>
                <a:cubicBezTo>
                  <a:pt x="1051419" y="179197"/>
                  <a:pt x="1063185" y="174640"/>
                  <a:pt x="1073790" y="168012"/>
                </a:cubicBezTo>
                <a:cubicBezTo>
                  <a:pt x="1088990" y="158512"/>
                  <a:pt x="1114766" y="134941"/>
                  <a:pt x="1132513" y="126067"/>
                </a:cubicBezTo>
                <a:cubicBezTo>
                  <a:pt x="1145982" y="119333"/>
                  <a:pt x="1160476" y="114882"/>
                  <a:pt x="1174458" y="109289"/>
                </a:cubicBezTo>
                <a:cubicBezTo>
                  <a:pt x="1182847" y="100900"/>
                  <a:pt x="1189754" y="90703"/>
                  <a:pt x="1199625" y="84122"/>
                </a:cubicBezTo>
                <a:cubicBezTo>
                  <a:pt x="1206983" y="79217"/>
                  <a:pt x="1216883" y="79688"/>
                  <a:pt x="1224792" y="75734"/>
                </a:cubicBezTo>
                <a:cubicBezTo>
                  <a:pt x="1304566" y="35849"/>
                  <a:pt x="1170419" y="85469"/>
                  <a:pt x="1300293" y="42178"/>
                </a:cubicBezTo>
                <a:lnTo>
                  <a:pt x="1375794" y="17011"/>
                </a:lnTo>
                <a:cubicBezTo>
                  <a:pt x="1384183" y="14215"/>
                  <a:pt x="1392187" y="9719"/>
                  <a:pt x="1400961" y="8622"/>
                </a:cubicBezTo>
                <a:cubicBezTo>
                  <a:pt x="1487496" y="-2195"/>
                  <a:pt x="1445528" y="233"/>
                  <a:pt x="1526796" y="233"/>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2" name="Freeform 71"/>
          <p:cNvSpPr/>
          <p:nvPr/>
        </p:nvSpPr>
        <p:spPr>
          <a:xfrm>
            <a:off x="5175172" y="1410115"/>
            <a:ext cx="1218345" cy="925960"/>
          </a:xfrm>
          <a:custGeom>
            <a:avLst/>
            <a:gdLst>
              <a:gd name="connsiteX0" fmla="*/ 0 w 1526796"/>
              <a:gd name="connsiteY0" fmla="*/ 1124357 h 1124357"/>
              <a:gd name="connsiteX1" fmla="*/ 16778 w 1526796"/>
              <a:gd name="connsiteY1" fmla="*/ 1057245 h 1124357"/>
              <a:gd name="connsiteX2" fmla="*/ 41945 w 1526796"/>
              <a:gd name="connsiteY2" fmla="*/ 1040467 h 1124357"/>
              <a:gd name="connsiteX3" fmla="*/ 92279 w 1526796"/>
              <a:gd name="connsiteY3" fmla="*/ 990134 h 1124357"/>
              <a:gd name="connsiteX4" fmla="*/ 125834 w 1526796"/>
              <a:gd name="connsiteY4" fmla="*/ 956578 h 1124357"/>
              <a:gd name="connsiteX5" fmla="*/ 159390 w 1526796"/>
              <a:gd name="connsiteY5" fmla="*/ 914633 h 1124357"/>
              <a:gd name="connsiteX6" fmla="*/ 201335 w 1526796"/>
              <a:gd name="connsiteY6" fmla="*/ 881077 h 1124357"/>
              <a:gd name="connsiteX7" fmla="*/ 234891 w 1526796"/>
              <a:gd name="connsiteY7" fmla="*/ 839132 h 1124357"/>
              <a:gd name="connsiteX8" fmla="*/ 285225 w 1526796"/>
              <a:gd name="connsiteY8" fmla="*/ 797187 h 1124357"/>
              <a:gd name="connsiteX9" fmla="*/ 318781 w 1526796"/>
              <a:gd name="connsiteY9" fmla="*/ 755242 h 1124357"/>
              <a:gd name="connsiteX10" fmla="*/ 360726 w 1526796"/>
              <a:gd name="connsiteY10" fmla="*/ 721686 h 1124357"/>
              <a:gd name="connsiteX11" fmla="*/ 469783 w 1526796"/>
              <a:gd name="connsiteY11" fmla="*/ 612629 h 1124357"/>
              <a:gd name="connsiteX12" fmla="*/ 494950 w 1526796"/>
              <a:gd name="connsiteY12" fmla="*/ 587462 h 1124357"/>
              <a:gd name="connsiteX13" fmla="*/ 545284 w 1526796"/>
              <a:gd name="connsiteY13" fmla="*/ 545517 h 1124357"/>
              <a:gd name="connsiteX14" fmla="*/ 578840 w 1526796"/>
              <a:gd name="connsiteY14" fmla="*/ 511961 h 1124357"/>
              <a:gd name="connsiteX15" fmla="*/ 620785 w 1526796"/>
              <a:gd name="connsiteY15" fmla="*/ 486794 h 1124357"/>
              <a:gd name="connsiteX16" fmla="*/ 662730 w 1526796"/>
              <a:gd name="connsiteY16" fmla="*/ 453238 h 1124357"/>
              <a:gd name="connsiteX17" fmla="*/ 738231 w 1526796"/>
              <a:gd name="connsiteY17" fmla="*/ 386126 h 1124357"/>
              <a:gd name="connsiteX18" fmla="*/ 780176 w 1526796"/>
              <a:gd name="connsiteY18" fmla="*/ 369348 h 1124357"/>
              <a:gd name="connsiteX19" fmla="*/ 855677 w 1526796"/>
              <a:gd name="connsiteY19" fmla="*/ 310625 h 1124357"/>
              <a:gd name="connsiteX20" fmla="*/ 897622 w 1526796"/>
              <a:gd name="connsiteY20" fmla="*/ 277069 h 1124357"/>
              <a:gd name="connsiteX21" fmla="*/ 931178 w 1526796"/>
              <a:gd name="connsiteY21" fmla="*/ 268680 h 1124357"/>
              <a:gd name="connsiteX22" fmla="*/ 1006679 w 1526796"/>
              <a:gd name="connsiteY22" fmla="*/ 209957 h 1124357"/>
              <a:gd name="connsiteX23" fmla="*/ 1040234 w 1526796"/>
              <a:gd name="connsiteY23" fmla="*/ 184790 h 1124357"/>
              <a:gd name="connsiteX24" fmla="*/ 1073790 w 1526796"/>
              <a:gd name="connsiteY24" fmla="*/ 168012 h 1124357"/>
              <a:gd name="connsiteX25" fmla="*/ 1132513 w 1526796"/>
              <a:gd name="connsiteY25" fmla="*/ 126067 h 1124357"/>
              <a:gd name="connsiteX26" fmla="*/ 1174458 w 1526796"/>
              <a:gd name="connsiteY26" fmla="*/ 109289 h 1124357"/>
              <a:gd name="connsiteX27" fmla="*/ 1199625 w 1526796"/>
              <a:gd name="connsiteY27" fmla="*/ 84122 h 1124357"/>
              <a:gd name="connsiteX28" fmla="*/ 1224792 w 1526796"/>
              <a:gd name="connsiteY28" fmla="*/ 75734 h 1124357"/>
              <a:gd name="connsiteX29" fmla="*/ 1300293 w 1526796"/>
              <a:gd name="connsiteY29" fmla="*/ 42178 h 1124357"/>
              <a:gd name="connsiteX30" fmla="*/ 1375794 w 1526796"/>
              <a:gd name="connsiteY30" fmla="*/ 17011 h 1124357"/>
              <a:gd name="connsiteX31" fmla="*/ 1400961 w 1526796"/>
              <a:gd name="connsiteY31" fmla="*/ 8622 h 1124357"/>
              <a:gd name="connsiteX32" fmla="*/ 1526796 w 1526796"/>
              <a:gd name="connsiteY32" fmla="*/ 233 h 1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6796" h="1124357">
                <a:moveTo>
                  <a:pt x="0" y="1124357"/>
                </a:moveTo>
                <a:cubicBezTo>
                  <a:pt x="418" y="1122268"/>
                  <a:pt x="9899" y="1065844"/>
                  <a:pt x="16778" y="1057245"/>
                </a:cubicBezTo>
                <a:cubicBezTo>
                  <a:pt x="23076" y="1049372"/>
                  <a:pt x="34409" y="1047165"/>
                  <a:pt x="41945" y="1040467"/>
                </a:cubicBezTo>
                <a:cubicBezTo>
                  <a:pt x="59679" y="1024703"/>
                  <a:pt x="75501" y="1006912"/>
                  <a:pt x="92279" y="990134"/>
                </a:cubicBezTo>
                <a:cubicBezTo>
                  <a:pt x="103464" y="978949"/>
                  <a:pt x="115952" y="968930"/>
                  <a:pt x="125834" y="956578"/>
                </a:cubicBezTo>
                <a:cubicBezTo>
                  <a:pt x="137019" y="942596"/>
                  <a:pt x="146729" y="927294"/>
                  <a:pt x="159390" y="914633"/>
                </a:cubicBezTo>
                <a:cubicBezTo>
                  <a:pt x="172051" y="901972"/>
                  <a:pt x="188674" y="893738"/>
                  <a:pt x="201335" y="881077"/>
                </a:cubicBezTo>
                <a:cubicBezTo>
                  <a:pt x="213996" y="868416"/>
                  <a:pt x="222230" y="851793"/>
                  <a:pt x="234891" y="839132"/>
                </a:cubicBezTo>
                <a:cubicBezTo>
                  <a:pt x="250334" y="823689"/>
                  <a:pt x="269782" y="812630"/>
                  <a:pt x="285225" y="797187"/>
                </a:cubicBezTo>
                <a:cubicBezTo>
                  <a:pt x="297886" y="784526"/>
                  <a:pt x="306120" y="767903"/>
                  <a:pt x="318781" y="755242"/>
                </a:cubicBezTo>
                <a:cubicBezTo>
                  <a:pt x="331442" y="742581"/>
                  <a:pt x="347569" y="733831"/>
                  <a:pt x="360726" y="721686"/>
                </a:cubicBezTo>
                <a:lnTo>
                  <a:pt x="469783" y="612629"/>
                </a:lnTo>
                <a:cubicBezTo>
                  <a:pt x="478172" y="604240"/>
                  <a:pt x="485836" y="595057"/>
                  <a:pt x="494950" y="587462"/>
                </a:cubicBezTo>
                <a:cubicBezTo>
                  <a:pt x="511728" y="573480"/>
                  <a:pt x="529050" y="560127"/>
                  <a:pt x="545284" y="545517"/>
                </a:cubicBezTo>
                <a:cubicBezTo>
                  <a:pt x="557042" y="534935"/>
                  <a:pt x="566354" y="521673"/>
                  <a:pt x="578840" y="511961"/>
                </a:cubicBezTo>
                <a:cubicBezTo>
                  <a:pt x="591711" y="501951"/>
                  <a:pt x="607427" y="496144"/>
                  <a:pt x="620785" y="486794"/>
                </a:cubicBezTo>
                <a:cubicBezTo>
                  <a:pt x="635454" y="476526"/>
                  <a:pt x="649421" y="465216"/>
                  <a:pt x="662730" y="453238"/>
                </a:cubicBezTo>
                <a:cubicBezTo>
                  <a:pt x="690191" y="428523"/>
                  <a:pt x="706089" y="403983"/>
                  <a:pt x="738231" y="386126"/>
                </a:cubicBezTo>
                <a:cubicBezTo>
                  <a:pt x="751395" y="378813"/>
                  <a:pt x="767509" y="377491"/>
                  <a:pt x="780176" y="369348"/>
                </a:cubicBezTo>
                <a:cubicBezTo>
                  <a:pt x="806995" y="352107"/>
                  <a:pt x="830607" y="330323"/>
                  <a:pt x="855677" y="310625"/>
                </a:cubicBezTo>
                <a:cubicBezTo>
                  <a:pt x="869756" y="299563"/>
                  <a:pt x="880251" y="281412"/>
                  <a:pt x="897622" y="277069"/>
                </a:cubicBezTo>
                <a:lnTo>
                  <a:pt x="931178" y="268680"/>
                </a:lnTo>
                <a:lnTo>
                  <a:pt x="1006679" y="209957"/>
                </a:lnTo>
                <a:cubicBezTo>
                  <a:pt x="1017761" y="201432"/>
                  <a:pt x="1027729" y="191043"/>
                  <a:pt x="1040234" y="184790"/>
                </a:cubicBezTo>
                <a:cubicBezTo>
                  <a:pt x="1051419" y="179197"/>
                  <a:pt x="1063185" y="174640"/>
                  <a:pt x="1073790" y="168012"/>
                </a:cubicBezTo>
                <a:cubicBezTo>
                  <a:pt x="1088990" y="158512"/>
                  <a:pt x="1114766" y="134941"/>
                  <a:pt x="1132513" y="126067"/>
                </a:cubicBezTo>
                <a:cubicBezTo>
                  <a:pt x="1145982" y="119333"/>
                  <a:pt x="1160476" y="114882"/>
                  <a:pt x="1174458" y="109289"/>
                </a:cubicBezTo>
                <a:cubicBezTo>
                  <a:pt x="1182847" y="100900"/>
                  <a:pt x="1189754" y="90703"/>
                  <a:pt x="1199625" y="84122"/>
                </a:cubicBezTo>
                <a:cubicBezTo>
                  <a:pt x="1206983" y="79217"/>
                  <a:pt x="1216883" y="79688"/>
                  <a:pt x="1224792" y="75734"/>
                </a:cubicBezTo>
                <a:cubicBezTo>
                  <a:pt x="1304566" y="35849"/>
                  <a:pt x="1170419" y="85469"/>
                  <a:pt x="1300293" y="42178"/>
                </a:cubicBezTo>
                <a:lnTo>
                  <a:pt x="1375794" y="17011"/>
                </a:lnTo>
                <a:cubicBezTo>
                  <a:pt x="1384183" y="14215"/>
                  <a:pt x="1392187" y="9719"/>
                  <a:pt x="1400961" y="8622"/>
                </a:cubicBezTo>
                <a:cubicBezTo>
                  <a:pt x="1487496" y="-2195"/>
                  <a:pt x="1445528" y="233"/>
                  <a:pt x="1526796" y="233"/>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3" name="Freeform 72"/>
          <p:cNvSpPr/>
          <p:nvPr/>
        </p:nvSpPr>
        <p:spPr>
          <a:xfrm flipV="1">
            <a:off x="5111605" y="2392038"/>
            <a:ext cx="928114" cy="50668"/>
          </a:xfrm>
          <a:custGeom>
            <a:avLst/>
            <a:gdLst>
              <a:gd name="connsiteX0" fmla="*/ 0 w 1526796"/>
              <a:gd name="connsiteY0" fmla="*/ 1124357 h 1124357"/>
              <a:gd name="connsiteX1" fmla="*/ 16778 w 1526796"/>
              <a:gd name="connsiteY1" fmla="*/ 1057245 h 1124357"/>
              <a:gd name="connsiteX2" fmla="*/ 41945 w 1526796"/>
              <a:gd name="connsiteY2" fmla="*/ 1040467 h 1124357"/>
              <a:gd name="connsiteX3" fmla="*/ 92279 w 1526796"/>
              <a:gd name="connsiteY3" fmla="*/ 990134 h 1124357"/>
              <a:gd name="connsiteX4" fmla="*/ 125834 w 1526796"/>
              <a:gd name="connsiteY4" fmla="*/ 956578 h 1124357"/>
              <a:gd name="connsiteX5" fmla="*/ 159390 w 1526796"/>
              <a:gd name="connsiteY5" fmla="*/ 914633 h 1124357"/>
              <a:gd name="connsiteX6" fmla="*/ 201335 w 1526796"/>
              <a:gd name="connsiteY6" fmla="*/ 881077 h 1124357"/>
              <a:gd name="connsiteX7" fmla="*/ 234891 w 1526796"/>
              <a:gd name="connsiteY7" fmla="*/ 839132 h 1124357"/>
              <a:gd name="connsiteX8" fmla="*/ 285225 w 1526796"/>
              <a:gd name="connsiteY8" fmla="*/ 797187 h 1124357"/>
              <a:gd name="connsiteX9" fmla="*/ 318781 w 1526796"/>
              <a:gd name="connsiteY9" fmla="*/ 755242 h 1124357"/>
              <a:gd name="connsiteX10" fmla="*/ 360726 w 1526796"/>
              <a:gd name="connsiteY10" fmla="*/ 721686 h 1124357"/>
              <a:gd name="connsiteX11" fmla="*/ 469783 w 1526796"/>
              <a:gd name="connsiteY11" fmla="*/ 612629 h 1124357"/>
              <a:gd name="connsiteX12" fmla="*/ 494950 w 1526796"/>
              <a:gd name="connsiteY12" fmla="*/ 587462 h 1124357"/>
              <a:gd name="connsiteX13" fmla="*/ 545284 w 1526796"/>
              <a:gd name="connsiteY13" fmla="*/ 545517 h 1124357"/>
              <a:gd name="connsiteX14" fmla="*/ 578840 w 1526796"/>
              <a:gd name="connsiteY14" fmla="*/ 511961 h 1124357"/>
              <a:gd name="connsiteX15" fmla="*/ 620785 w 1526796"/>
              <a:gd name="connsiteY15" fmla="*/ 486794 h 1124357"/>
              <a:gd name="connsiteX16" fmla="*/ 662730 w 1526796"/>
              <a:gd name="connsiteY16" fmla="*/ 453238 h 1124357"/>
              <a:gd name="connsiteX17" fmla="*/ 738231 w 1526796"/>
              <a:gd name="connsiteY17" fmla="*/ 386126 h 1124357"/>
              <a:gd name="connsiteX18" fmla="*/ 780176 w 1526796"/>
              <a:gd name="connsiteY18" fmla="*/ 369348 h 1124357"/>
              <a:gd name="connsiteX19" fmla="*/ 855677 w 1526796"/>
              <a:gd name="connsiteY19" fmla="*/ 310625 h 1124357"/>
              <a:gd name="connsiteX20" fmla="*/ 897622 w 1526796"/>
              <a:gd name="connsiteY20" fmla="*/ 277069 h 1124357"/>
              <a:gd name="connsiteX21" fmla="*/ 931178 w 1526796"/>
              <a:gd name="connsiteY21" fmla="*/ 268680 h 1124357"/>
              <a:gd name="connsiteX22" fmla="*/ 1006679 w 1526796"/>
              <a:gd name="connsiteY22" fmla="*/ 209957 h 1124357"/>
              <a:gd name="connsiteX23" fmla="*/ 1040234 w 1526796"/>
              <a:gd name="connsiteY23" fmla="*/ 184790 h 1124357"/>
              <a:gd name="connsiteX24" fmla="*/ 1073790 w 1526796"/>
              <a:gd name="connsiteY24" fmla="*/ 168012 h 1124357"/>
              <a:gd name="connsiteX25" fmla="*/ 1132513 w 1526796"/>
              <a:gd name="connsiteY25" fmla="*/ 126067 h 1124357"/>
              <a:gd name="connsiteX26" fmla="*/ 1174458 w 1526796"/>
              <a:gd name="connsiteY26" fmla="*/ 109289 h 1124357"/>
              <a:gd name="connsiteX27" fmla="*/ 1199625 w 1526796"/>
              <a:gd name="connsiteY27" fmla="*/ 84122 h 1124357"/>
              <a:gd name="connsiteX28" fmla="*/ 1224792 w 1526796"/>
              <a:gd name="connsiteY28" fmla="*/ 75734 h 1124357"/>
              <a:gd name="connsiteX29" fmla="*/ 1300293 w 1526796"/>
              <a:gd name="connsiteY29" fmla="*/ 42178 h 1124357"/>
              <a:gd name="connsiteX30" fmla="*/ 1375794 w 1526796"/>
              <a:gd name="connsiteY30" fmla="*/ 17011 h 1124357"/>
              <a:gd name="connsiteX31" fmla="*/ 1400961 w 1526796"/>
              <a:gd name="connsiteY31" fmla="*/ 8622 h 1124357"/>
              <a:gd name="connsiteX32" fmla="*/ 1526796 w 1526796"/>
              <a:gd name="connsiteY32" fmla="*/ 233 h 1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6796" h="1124357">
                <a:moveTo>
                  <a:pt x="0" y="1124357"/>
                </a:moveTo>
                <a:cubicBezTo>
                  <a:pt x="418" y="1122268"/>
                  <a:pt x="9899" y="1065844"/>
                  <a:pt x="16778" y="1057245"/>
                </a:cubicBezTo>
                <a:cubicBezTo>
                  <a:pt x="23076" y="1049372"/>
                  <a:pt x="34409" y="1047165"/>
                  <a:pt x="41945" y="1040467"/>
                </a:cubicBezTo>
                <a:cubicBezTo>
                  <a:pt x="59679" y="1024703"/>
                  <a:pt x="75501" y="1006912"/>
                  <a:pt x="92279" y="990134"/>
                </a:cubicBezTo>
                <a:cubicBezTo>
                  <a:pt x="103464" y="978949"/>
                  <a:pt x="115952" y="968930"/>
                  <a:pt x="125834" y="956578"/>
                </a:cubicBezTo>
                <a:cubicBezTo>
                  <a:pt x="137019" y="942596"/>
                  <a:pt x="146729" y="927294"/>
                  <a:pt x="159390" y="914633"/>
                </a:cubicBezTo>
                <a:cubicBezTo>
                  <a:pt x="172051" y="901972"/>
                  <a:pt x="188674" y="893738"/>
                  <a:pt x="201335" y="881077"/>
                </a:cubicBezTo>
                <a:cubicBezTo>
                  <a:pt x="213996" y="868416"/>
                  <a:pt x="222230" y="851793"/>
                  <a:pt x="234891" y="839132"/>
                </a:cubicBezTo>
                <a:cubicBezTo>
                  <a:pt x="250334" y="823689"/>
                  <a:pt x="269782" y="812630"/>
                  <a:pt x="285225" y="797187"/>
                </a:cubicBezTo>
                <a:cubicBezTo>
                  <a:pt x="297886" y="784526"/>
                  <a:pt x="306120" y="767903"/>
                  <a:pt x="318781" y="755242"/>
                </a:cubicBezTo>
                <a:cubicBezTo>
                  <a:pt x="331442" y="742581"/>
                  <a:pt x="347569" y="733831"/>
                  <a:pt x="360726" y="721686"/>
                </a:cubicBezTo>
                <a:lnTo>
                  <a:pt x="469783" y="612629"/>
                </a:lnTo>
                <a:cubicBezTo>
                  <a:pt x="478172" y="604240"/>
                  <a:pt x="485836" y="595057"/>
                  <a:pt x="494950" y="587462"/>
                </a:cubicBezTo>
                <a:cubicBezTo>
                  <a:pt x="511728" y="573480"/>
                  <a:pt x="529050" y="560127"/>
                  <a:pt x="545284" y="545517"/>
                </a:cubicBezTo>
                <a:cubicBezTo>
                  <a:pt x="557042" y="534935"/>
                  <a:pt x="566354" y="521673"/>
                  <a:pt x="578840" y="511961"/>
                </a:cubicBezTo>
                <a:cubicBezTo>
                  <a:pt x="591711" y="501951"/>
                  <a:pt x="607427" y="496144"/>
                  <a:pt x="620785" y="486794"/>
                </a:cubicBezTo>
                <a:cubicBezTo>
                  <a:pt x="635454" y="476526"/>
                  <a:pt x="649421" y="465216"/>
                  <a:pt x="662730" y="453238"/>
                </a:cubicBezTo>
                <a:cubicBezTo>
                  <a:pt x="690191" y="428523"/>
                  <a:pt x="706089" y="403983"/>
                  <a:pt x="738231" y="386126"/>
                </a:cubicBezTo>
                <a:cubicBezTo>
                  <a:pt x="751395" y="378813"/>
                  <a:pt x="767509" y="377491"/>
                  <a:pt x="780176" y="369348"/>
                </a:cubicBezTo>
                <a:cubicBezTo>
                  <a:pt x="806995" y="352107"/>
                  <a:pt x="830607" y="330323"/>
                  <a:pt x="855677" y="310625"/>
                </a:cubicBezTo>
                <a:cubicBezTo>
                  <a:pt x="869756" y="299563"/>
                  <a:pt x="880251" y="281412"/>
                  <a:pt x="897622" y="277069"/>
                </a:cubicBezTo>
                <a:lnTo>
                  <a:pt x="931178" y="268680"/>
                </a:lnTo>
                <a:lnTo>
                  <a:pt x="1006679" y="209957"/>
                </a:lnTo>
                <a:cubicBezTo>
                  <a:pt x="1017761" y="201432"/>
                  <a:pt x="1027729" y="191043"/>
                  <a:pt x="1040234" y="184790"/>
                </a:cubicBezTo>
                <a:cubicBezTo>
                  <a:pt x="1051419" y="179197"/>
                  <a:pt x="1063185" y="174640"/>
                  <a:pt x="1073790" y="168012"/>
                </a:cubicBezTo>
                <a:cubicBezTo>
                  <a:pt x="1088990" y="158512"/>
                  <a:pt x="1114766" y="134941"/>
                  <a:pt x="1132513" y="126067"/>
                </a:cubicBezTo>
                <a:cubicBezTo>
                  <a:pt x="1145982" y="119333"/>
                  <a:pt x="1160476" y="114882"/>
                  <a:pt x="1174458" y="109289"/>
                </a:cubicBezTo>
                <a:cubicBezTo>
                  <a:pt x="1182847" y="100900"/>
                  <a:pt x="1189754" y="90703"/>
                  <a:pt x="1199625" y="84122"/>
                </a:cubicBezTo>
                <a:cubicBezTo>
                  <a:pt x="1206983" y="79217"/>
                  <a:pt x="1216883" y="79688"/>
                  <a:pt x="1224792" y="75734"/>
                </a:cubicBezTo>
                <a:cubicBezTo>
                  <a:pt x="1304566" y="35849"/>
                  <a:pt x="1170419" y="85469"/>
                  <a:pt x="1300293" y="42178"/>
                </a:cubicBezTo>
                <a:lnTo>
                  <a:pt x="1375794" y="17011"/>
                </a:lnTo>
                <a:cubicBezTo>
                  <a:pt x="1384183" y="14215"/>
                  <a:pt x="1392187" y="9719"/>
                  <a:pt x="1400961" y="8622"/>
                </a:cubicBezTo>
                <a:cubicBezTo>
                  <a:pt x="1487496" y="-2195"/>
                  <a:pt x="1445528" y="233"/>
                  <a:pt x="1526796" y="233"/>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4" name="Freeform 73"/>
          <p:cNvSpPr/>
          <p:nvPr/>
        </p:nvSpPr>
        <p:spPr>
          <a:xfrm flipV="1">
            <a:off x="5111605" y="2457370"/>
            <a:ext cx="1105062" cy="1207044"/>
          </a:xfrm>
          <a:custGeom>
            <a:avLst/>
            <a:gdLst>
              <a:gd name="connsiteX0" fmla="*/ 0 w 1526796"/>
              <a:gd name="connsiteY0" fmla="*/ 1124357 h 1124357"/>
              <a:gd name="connsiteX1" fmla="*/ 16778 w 1526796"/>
              <a:gd name="connsiteY1" fmla="*/ 1057245 h 1124357"/>
              <a:gd name="connsiteX2" fmla="*/ 41945 w 1526796"/>
              <a:gd name="connsiteY2" fmla="*/ 1040467 h 1124357"/>
              <a:gd name="connsiteX3" fmla="*/ 92279 w 1526796"/>
              <a:gd name="connsiteY3" fmla="*/ 990134 h 1124357"/>
              <a:gd name="connsiteX4" fmla="*/ 125834 w 1526796"/>
              <a:gd name="connsiteY4" fmla="*/ 956578 h 1124357"/>
              <a:gd name="connsiteX5" fmla="*/ 159390 w 1526796"/>
              <a:gd name="connsiteY5" fmla="*/ 914633 h 1124357"/>
              <a:gd name="connsiteX6" fmla="*/ 201335 w 1526796"/>
              <a:gd name="connsiteY6" fmla="*/ 881077 h 1124357"/>
              <a:gd name="connsiteX7" fmla="*/ 234891 w 1526796"/>
              <a:gd name="connsiteY7" fmla="*/ 839132 h 1124357"/>
              <a:gd name="connsiteX8" fmla="*/ 285225 w 1526796"/>
              <a:gd name="connsiteY8" fmla="*/ 797187 h 1124357"/>
              <a:gd name="connsiteX9" fmla="*/ 318781 w 1526796"/>
              <a:gd name="connsiteY9" fmla="*/ 755242 h 1124357"/>
              <a:gd name="connsiteX10" fmla="*/ 360726 w 1526796"/>
              <a:gd name="connsiteY10" fmla="*/ 721686 h 1124357"/>
              <a:gd name="connsiteX11" fmla="*/ 469783 w 1526796"/>
              <a:gd name="connsiteY11" fmla="*/ 612629 h 1124357"/>
              <a:gd name="connsiteX12" fmla="*/ 494950 w 1526796"/>
              <a:gd name="connsiteY12" fmla="*/ 587462 h 1124357"/>
              <a:gd name="connsiteX13" fmla="*/ 545284 w 1526796"/>
              <a:gd name="connsiteY13" fmla="*/ 545517 h 1124357"/>
              <a:gd name="connsiteX14" fmla="*/ 578840 w 1526796"/>
              <a:gd name="connsiteY14" fmla="*/ 511961 h 1124357"/>
              <a:gd name="connsiteX15" fmla="*/ 620785 w 1526796"/>
              <a:gd name="connsiteY15" fmla="*/ 486794 h 1124357"/>
              <a:gd name="connsiteX16" fmla="*/ 662730 w 1526796"/>
              <a:gd name="connsiteY16" fmla="*/ 453238 h 1124357"/>
              <a:gd name="connsiteX17" fmla="*/ 738231 w 1526796"/>
              <a:gd name="connsiteY17" fmla="*/ 386126 h 1124357"/>
              <a:gd name="connsiteX18" fmla="*/ 780176 w 1526796"/>
              <a:gd name="connsiteY18" fmla="*/ 369348 h 1124357"/>
              <a:gd name="connsiteX19" fmla="*/ 855677 w 1526796"/>
              <a:gd name="connsiteY19" fmla="*/ 310625 h 1124357"/>
              <a:gd name="connsiteX20" fmla="*/ 897622 w 1526796"/>
              <a:gd name="connsiteY20" fmla="*/ 277069 h 1124357"/>
              <a:gd name="connsiteX21" fmla="*/ 931178 w 1526796"/>
              <a:gd name="connsiteY21" fmla="*/ 268680 h 1124357"/>
              <a:gd name="connsiteX22" fmla="*/ 1006679 w 1526796"/>
              <a:gd name="connsiteY22" fmla="*/ 209957 h 1124357"/>
              <a:gd name="connsiteX23" fmla="*/ 1040234 w 1526796"/>
              <a:gd name="connsiteY23" fmla="*/ 184790 h 1124357"/>
              <a:gd name="connsiteX24" fmla="*/ 1073790 w 1526796"/>
              <a:gd name="connsiteY24" fmla="*/ 168012 h 1124357"/>
              <a:gd name="connsiteX25" fmla="*/ 1132513 w 1526796"/>
              <a:gd name="connsiteY25" fmla="*/ 126067 h 1124357"/>
              <a:gd name="connsiteX26" fmla="*/ 1174458 w 1526796"/>
              <a:gd name="connsiteY26" fmla="*/ 109289 h 1124357"/>
              <a:gd name="connsiteX27" fmla="*/ 1199625 w 1526796"/>
              <a:gd name="connsiteY27" fmla="*/ 84122 h 1124357"/>
              <a:gd name="connsiteX28" fmla="*/ 1224792 w 1526796"/>
              <a:gd name="connsiteY28" fmla="*/ 75734 h 1124357"/>
              <a:gd name="connsiteX29" fmla="*/ 1300293 w 1526796"/>
              <a:gd name="connsiteY29" fmla="*/ 42178 h 1124357"/>
              <a:gd name="connsiteX30" fmla="*/ 1375794 w 1526796"/>
              <a:gd name="connsiteY30" fmla="*/ 17011 h 1124357"/>
              <a:gd name="connsiteX31" fmla="*/ 1400961 w 1526796"/>
              <a:gd name="connsiteY31" fmla="*/ 8622 h 1124357"/>
              <a:gd name="connsiteX32" fmla="*/ 1526796 w 1526796"/>
              <a:gd name="connsiteY32" fmla="*/ 233 h 1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6796" h="1124357">
                <a:moveTo>
                  <a:pt x="0" y="1124357"/>
                </a:moveTo>
                <a:cubicBezTo>
                  <a:pt x="418" y="1122268"/>
                  <a:pt x="9899" y="1065844"/>
                  <a:pt x="16778" y="1057245"/>
                </a:cubicBezTo>
                <a:cubicBezTo>
                  <a:pt x="23076" y="1049372"/>
                  <a:pt x="34409" y="1047165"/>
                  <a:pt x="41945" y="1040467"/>
                </a:cubicBezTo>
                <a:cubicBezTo>
                  <a:pt x="59679" y="1024703"/>
                  <a:pt x="75501" y="1006912"/>
                  <a:pt x="92279" y="990134"/>
                </a:cubicBezTo>
                <a:cubicBezTo>
                  <a:pt x="103464" y="978949"/>
                  <a:pt x="115952" y="968930"/>
                  <a:pt x="125834" y="956578"/>
                </a:cubicBezTo>
                <a:cubicBezTo>
                  <a:pt x="137019" y="942596"/>
                  <a:pt x="146729" y="927294"/>
                  <a:pt x="159390" y="914633"/>
                </a:cubicBezTo>
                <a:cubicBezTo>
                  <a:pt x="172051" y="901972"/>
                  <a:pt x="188674" y="893738"/>
                  <a:pt x="201335" y="881077"/>
                </a:cubicBezTo>
                <a:cubicBezTo>
                  <a:pt x="213996" y="868416"/>
                  <a:pt x="222230" y="851793"/>
                  <a:pt x="234891" y="839132"/>
                </a:cubicBezTo>
                <a:cubicBezTo>
                  <a:pt x="250334" y="823689"/>
                  <a:pt x="269782" y="812630"/>
                  <a:pt x="285225" y="797187"/>
                </a:cubicBezTo>
                <a:cubicBezTo>
                  <a:pt x="297886" y="784526"/>
                  <a:pt x="306120" y="767903"/>
                  <a:pt x="318781" y="755242"/>
                </a:cubicBezTo>
                <a:cubicBezTo>
                  <a:pt x="331442" y="742581"/>
                  <a:pt x="347569" y="733831"/>
                  <a:pt x="360726" y="721686"/>
                </a:cubicBezTo>
                <a:lnTo>
                  <a:pt x="469783" y="612629"/>
                </a:lnTo>
                <a:cubicBezTo>
                  <a:pt x="478172" y="604240"/>
                  <a:pt x="485836" y="595057"/>
                  <a:pt x="494950" y="587462"/>
                </a:cubicBezTo>
                <a:cubicBezTo>
                  <a:pt x="511728" y="573480"/>
                  <a:pt x="529050" y="560127"/>
                  <a:pt x="545284" y="545517"/>
                </a:cubicBezTo>
                <a:cubicBezTo>
                  <a:pt x="557042" y="534935"/>
                  <a:pt x="566354" y="521673"/>
                  <a:pt x="578840" y="511961"/>
                </a:cubicBezTo>
                <a:cubicBezTo>
                  <a:pt x="591711" y="501951"/>
                  <a:pt x="607427" y="496144"/>
                  <a:pt x="620785" y="486794"/>
                </a:cubicBezTo>
                <a:cubicBezTo>
                  <a:pt x="635454" y="476526"/>
                  <a:pt x="649421" y="465216"/>
                  <a:pt x="662730" y="453238"/>
                </a:cubicBezTo>
                <a:cubicBezTo>
                  <a:pt x="690191" y="428523"/>
                  <a:pt x="706089" y="403983"/>
                  <a:pt x="738231" y="386126"/>
                </a:cubicBezTo>
                <a:cubicBezTo>
                  <a:pt x="751395" y="378813"/>
                  <a:pt x="767509" y="377491"/>
                  <a:pt x="780176" y="369348"/>
                </a:cubicBezTo>
                <a:cubicBezTo>
                  <a:pt x="806995" y="352107"/>
                  <a:pt x="830607" y="330323"/>
                  <a:pt x="855677" y="310625"/>
                </a:cubicBezTo>
                <a:cubicBezTo>
                  <a:pt x="869756" y="299563"/>
                  <a:pt x="880251" y="281412"/>
                  <a:pt x="897622" y="277069"/>
                </a:cubicBezTo>
                <a:lnTo>
                  <a:pt x="931178" y="268680"/>
                </a:lnTo>
                <a:lnTo>
                  <a:pt x="1006679" y="209957"/>
                </a:lnTo>
                <a:cubicBezTo>
                  <a:pt x="1017761" y="201432"/>
                  <a:pt x="1027729" y="191043"/>
                  <a:pt x="1040234" y="184790"/>
                </a:cubicBezTo>
                <a:cubicBezTo>
                  <a:pt x="1051419" y="179197"/>
                  <a:pt x="1063185" y="174640"/>
                  <a:pt x="1073790" y="168012"/>
                </a:cubicBezTo>
                <a:cubicBezTo>
                  <a:pt x="1088990" y="158512"/>
                  <a:pt x="1114766" y="134941"/>
                  <a:pt x="1132513" y="126067"/>
                </a:cubicBezTo>
                <a:cubicBezTo>
                  <a:pt x="1145982" y="119333"/>
                  <a:pt x="1160476" y="114882"/>
                  <a:pt x="1174458" y="109289"/>
                </a:cubicBezTo>
                <a:cubicBezTo>
                  <a:pt x="1182847" y="100900"/>
                  <a:pt x="1189754" y="90703"/>
                  <a:pt x="1199625" y="84122"/>
                </a:cubicBezTo>
                <a:cubicBezTo>
                  <a:pt x="1206983" y="79217"/>
                  <a:pt x="1216883" y="79688"/>
                  <a:pt x="1224792" y="75734"/>
                </a:cubicBezTo>
                <a:cubicBezTo>
                  <a:pt x="1304566" y="35849"/>
                  <a:pt x="1170419" y="85469"/>
                  <a:pt x="1300293" y="42178"/>
                </a:cubicBezTo>
                <a:lnTo>
                  <a:pt x="1375794" y="17011"/>
                </a:lnTo>
                <a:cubicBezTo>
                  <a:pt x="1384183" y="14215"/>
                  <a:pt x="1392187" y="9719"/>
                  <a:pt x="1400961" y="8622"/>
                </a:cubicBezTo>
                <a:cubicBezTo>
                  <a:pt x="1487496" y="-2195"/>
                  <a:pt x="1445528" y="233"/>
                  <a:pt x="1526796" y="233"/>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 name="Freeform 4"/>
          <p:cNvSpPr/>
          <p:nvPr/>
        </p:nvSpPr>
        <p:spPr>
          <a:xfrm>
            <a:off x="2857565" y="1333850"/>
            <a:ext cx="909091" cy="1107346"/>
          </a:xfrm>
          <a:custGeom>
            <a:avLst/>
            <a:gdLst>
              <a:gd name="connsiteX0" fmla="*/ 1543574 w 1543574"/>
              <a:gd name="connsiteY0" fmla="*/ 1107346 h 1107346"/>
              <a:gd name="connsiteX1" fmla="*/ 1501629 w 1543574"/>
              <a:gd name="connsiteY1" fmla="*/ 1090568 h 1107346"/>
              <a:gd name="connsiteX2" fmla="*/ 1484851 w 1543574"/>
              <a:gd name="connsiteY2" fmla="*/ 1040234 h 1107346"/>
              <a:gd name="connsiteX3" fmla="*/ 1468073 w 1543574"/>
              <a:gd name="connsiteY3" fmla="*/ 1015067 h 1107346"/>
              <a:gd name="connsiteX4" fmla="*/ 1442906 w 1543574"/>
              <a:gd name="connsiteY4" fmla="*/ 973122 h 1107346"/>
              <a:gd name="connsiteX5" fmla="*/ 1417739 w 1543574"/>
              <a:gd name="connsiteY5" fmla="*/ 939567 h 1107346"/>
              <a:gd name="connsiteX6" fmla="*/ 1392572 w 1543574"/>
              <a:gd name="connsiteY6" fmla="*/ 922789 h 1107346"/>
              <a:gd name="connsiteX7" fmla="*/ 1367405 w 1543574"/>
              <a:gd name="connsiteY7" fmla="*/ 889233 h 1107346"/>
              <a:gd name="connsiteX8" fmla="*/ 1258348 w 1543574"/>
              <a:gd name="connsiteY8" fmla="*/ 788565 h 1107346"/>
              <a:gd name="connsiteX9" fmla="*/ 1132513 w 1543574"/>
              <a:gd name="connsiteY9" fmla="*/ 671119 h 1107346"/>
              <a:gd name="connsiteX10" fmla="*/ 1115735 w 1543574"/>
              <a:gd name="connsiteY10" fmla="*/ 645952 h 1107346"/>
              <a:gd name="connsiteX11" fmla="*/ 1090568 w 1543574"/>
              <a:gd name="connsiteY11" fmla="*/ 629174 h 1107346"/>
              <a:gd name="connsiteX12" fmla="*/ 1040234 w 1543574"/>
              <a:gd name="connsiteY12" fmla="*/ 570451 h 1107346"/>
              <a:gd name="connsiteX13" fmla="*/ 1031845 w 1543574"/>
              <a:gd name="connsiteY13" fmla="*/ 545284 h 1107346"/>
              <a:gd name="connsiteX14" fmla="*/ 998289 w 1543574"/>
              <a:gd name="connsiteY14" fmla="*/ 520117 h 1107346"/>
              <a:gd name="connsiteX15" fmla="*/ 947956 w 1543574"/>
              <a:gd name="connsiteY15" fmla="*/ 478172 h 1107346"/>
              <a:gd name="connsiteX16" fmla="*/ 897622 w 1543574"/>
              <a:gd name="connsiteY16" fmla="*/ 427838 h 1107346"/>
              <a:gd name="connsiteX17" fmla="*/ 838899 w 1543574"/>
              <a:gd name="connsiteY17" fmla="*/ 394282 h 1107346"/>
              <a:gd name="connsiteX18" fmla="*/ 780176 w 1543574"/>
              <a:gd name="connsiteY18" fmla="*/ 335559 h 1107346"/>
              <a:gd name="connsiteX19" fmla="*/ 738231 w 1543574"/>
              <a:gd name="connsiteY19" fmla="*/ 302003 h 1107346"/>
              <a:gd name="connsiteX20" fmla="*/ 687897 w 1543574"/>
              <a:gd name="connsiteY20" fmla="*/ 268447 h 1107346"/>
              <a:gd name="connsiteX21" fmla="*/ 679508 w 1543574"/>
              <a:gd name="connsiteY21" fmla="*/ 243280 h 1107346"/>
              <a:gd name="connsiteX22" fmla="*/ 604007 w 1543574"/>
              <a:gd name="connsiteY22" fmla="*/ 176168 h 1107346"/>
              <a:gd name="connsiteX23" fmla="*/ 570451 w 1543574"/>
              <a:gd name="connsiteY23" fmla="*/ 159390 h 1107346"/>
              <a:gd name="connsiteX24" fmla="*/ 536895 w 1543574"/>
              <a:gd name="connsiteY24" fmla="*/ 134223 h 1107346"/>
              <a:gd name="connsiteX25" fmla="*/ 486561 w 1543574"/>
              <a:gd name="connsiteY25" fmla="*/ 100667 h 1107346"/>
              <a:gd name="connsiteX26" fmla="*/ 461394 w 1543574"/>
              <a:gd name="connsiteY26" fmla="*/ 83889 h 1107346"/>
              <a:gd name="connsiteX27" fmla="*/ 402671 w 1543574"/>
              <a:gd name="connsiteY27" fmla="*/ 58722 h 1107346"/>
              <a:gd name="connsiteX28" fmla="*/ 310392 w 1543574"/>
              <a:gd name="connsiteY28" fmla="*/ 25167 h 1107346"/>
              <a:gd name="connsiteX29" fmla="*/ 260058 w 1543574"/>
              <a:gd name="connsiteY29" fmla="*/ 8389 h 1107346"/>
              <a:gd name="connsiteX30" fmla="*/ 234891 w 1543574"/>
              <a:gd name="connsiteY30" fmla="*/ 0 h 1107346"/>
              <a:gd name="connsiteX31" fmla="*/ 0 w 1543574"/>
              <a:gd name="connsiteY31" fmla="*/ 0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3574" h="1107346">
                <a:moveTo>
                  <a:pt x="1543574" y="1107346"/>
                </a:moveTo>
                <a:cubicBezTo>
                  <a:pt x="1529592" y="1101753"/>
                  <a:pt x="1511545" y="1101901"/>
                  <a:pt x="1501629" y="1090568"/>
                </a:cubicBezTo>
                <a:cubicBezTo>
                  <a:pt x="1489983" y="1077258"/>
                  <a:pt x="1494661" y="1054949"/>
                  <a:pt x="1484851" y="1040234"/>
                </a:cubicBezTo>
                <a:cubicBezTo>
                  <a:pt x="1479258" y="1031845"/>
                  <a:pt x="1473417" y="1023617"/>
                  <a:pt x="1468073" y="1015067"/>
                </a:cubicBezTo>
                <a:cubicBezTo>
                  <a:pt x="1459431" y="1001240"/>
                  <a:pt x="1451951" y="986689"/>
                  <a:pt x="1442906" y="973122"/>
                </a:cubicBezTo>
                <a:cubicBezTo>
                  <a:pt x="1435150" y="961489"/>
                  <a:pt x="1427625" y="949453"/>
                  <a:pt x="1417739" y="939567"/>
                </a:cubicBezTo>
                <a:cubicBezTo>
                  <a:pt x="1410610" y="932438"/>
                  <a:pt x="1399701" y="929918"/>
                  <a:pt x="1392572" y="922789"/>
                </a:cubicBezTo>
                <a:cubicBezTo>
                  <a:pt x="1382685" y="912902"/>
                  <a:pt x="1376758" y="899625"/>
                  <a:pt x="1367405" y="889233"/>
                </a:cubicBezTo>
                <a:cubicBezTo>
                  <a:pt x="1306450" y="821505"/>
                  <a:pt x="1326819" y="853433"/>
                  <a:pt x="1258348" y="788565"/>
                </a:cubicBezTo>
                <a:cubicBezTo>
                  <a:pt x="1130339" y="667293"/>
                  <a:pt x="1201459" y="717083"/>
                  <a:pt x="1132513" y="671119"/>
                </a:cubicBezTo>
                <a:cubicBezTo>
                  <a:pt x="1126920" y="662730"/>
                  <a:pt x="1122864" y="653081"/>
                  <a:pt x="1115735" y="645952"/>
                </a:cubicBezTo>
                <a:cubicBezTo>
                  <a:pt x="1108606" y="638823"/>
                  <a:pt x="1097023" y="636919"/>
                  <a:pt x="1090568" y="629174"/>
                </a:cubicBezTo>
                <a:cubicBezTo>
                  <a:pt x="1026594" y="552405"/>
                  <a:pt x="1129571" y="637454"/>
                  <a:pt x="1040234" y="570451"/>
                </a:cubicBezTo>
                <a:cubicBezTo>
                  <a:pt x="1037438" y="562062"/>
                  <a:pt x="1037506" y="552077"/>
                  <a:pt x="1031845" y="545284"/>
                </a:cubicBezTo>
                <a:cubicBezTo>
                  <a:pt x="1022894" y="534543"/>
                  <a:pt x="1009207" y="528851"/>
                  <a:pt x="998289" y="520117"/>
                </a:cubicBezTo>
                <a:cubicBezTo>
                  <a:pt x="981235" y="506474"/>
                  <a:pt x="964055" y="492930"/>
                  <a:pt x="947956" y="478172"/>
                </a:cubicBezTo>
                <a:cubicBezTo>
                  <a:pt x="930465" y="462139"/>
                  <a:pt x="916429" y="442305"/>
                  <a:pt x="897622" y="427838"/>
                </a:cubicBezTo>
                <a:cubicBezTo>
                  <a:pt x="879752" y="414092"/>
                  <a:pt x="856626" y="408211"/>
                  <a:pt x="838899" y="394282"/>
                </a:cubicBezTo>
                <a:cubicBezTo>
                  <a:pt x="817132" y="377179"/>
                  <a:pt x="801792" y="352852"/>
                  <a:pt x="780176" y="335559"/>
                </a:cubicBezTo>
                <a:cubicBezTo>
                  <a:pt x="766194" y="324374"/>
                  <a:pt x="751706" y="313794"/>
                  <a:pt x="738231" y="302003"/>
                </a:cubicBezTo>
                <a:cubicBezTo>
                  <a:pt x="699560" y="268166"/>
                  <a:pt x="729723" y="282389"/>
                  <a:pt x="687897" y="268447"/>
                </a:cubicBezTo>
                <a:cubicBezTo>
                  <a:pt x="685101" y="260058"/>
                  <a:pt x="684937" y="250260"/>
                  <a:pt x="679508" y="243280"/>
                </a:cubicBezTo>
                <a:cubicBezTo>
                  <a:pt x="659122" y="217069"/>
                  <a:pt x="633162" y="192828"/>
                  <a:pt x="604007" y="176168"/>
                </a:cubicBezTo>
                <a:cubicBezTo>
                  <a:pt x="593149" y="169963"/>
                  <a:pt x="581056" y="166018"/>
                  <a:pt x="570451" y="159390"/>
                </a:cubicBezTo>
                <a:cubicBezTo>
                  <a:pt x="558595" y="151980"/>
                  <a:pt x="548349" y="142241"/>
                  <a:pt x="536895" y="134223"/>
                </a:cubicBezTo>
                <a:cubicBezTo>
                  <a:pt x="520375" y="122659"/>
                  <a:pt x="503339" y="111852"/>
                  <a:pt x="486561" y="100667"/>
                </a:cubicBezTo>
                <a:cubicBezTo>
                  <a:pt x="478172" y="95074"/>
                  <a:pt x="470959" y="87077"/>
                  <a:pt x="461394" y="83889"/>
                </a:cubicBezTo>
                <a:cubicBezTo>
                  <a:pt x="409703" y="66659"/>
                  <a:pt x="464869" y="86365"/>
                  <a:pt x="402671" y="58722"/>
                </a:cubicBezTo>
                <a:cubicBezTo>
                  <a:pt x="367646" y="43155"/>
                  <a:pt x="347601" y="37569"/>
                  <a:pt x="310392" y="25167"/>
                </a:cubicBezTo>
                <a:lnTo>
                  <a:pt x="260058" y="8389"/>
                </a:lnTo>
                <a:cubicBezTo>
                  <a:pt x="251669" y="5593"/>
                  <a:pt x="243734" y="0"/>
                  <a:pt x="234891" y="0"/>
                </a:cubicBezTo>
                <a:lnTo>
                  <a:pt x="0" y="0"/>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5" name="Freeform 74"/>
          <p:cNvSpPr/>
          <p:nvPr/>
        </p:nvSpPr>
        <p:spPr>
          <a:xfrm>
            <a:off x="3059899" y="2392038"/>
            <a:ext cx="604559" cy="65332"/>
          </a:xfrm>
          <a:custGeom>
            <a:avLst/>
            <a:gdLst>
              <a:gd name="connsiteX0" fmla="*/ 1543574 w 1543574"/>
              <a:gd name="connsiteY0" fmla="*/ 1107346 h 1107346"/>
              <a:gd name="connsiteX1" fmla="*/ 1501629 w 1543574"/>
              <a:gd name="connsiteY1" fmla="*/ 1090568 h 1107346"/>
              <a:gd name="connsiteX2" fmla="*/ 1484851 w 1543574"/>
              <a:gd name="connsiteY2" fmla="*/ 1040234 h 1107346"/>
              <a:gd name="connsiteX3" fmla="*/ 1468073 w 1543574"/>
              <a:gd name="connsiteY3" fmla="*/ 1015067 h 1107346"/>
              <a:gd name="connsiteX4" fmla="*/ 1442906 w 1543574"/>
              <a:gd name="connsiteY4" fmla="*/ 973122 h 1107346"/>
              <a:gd name="connsiteX5" fmla="*/ 1417739 w 1543574"/>
              <a:gd name="connsiteY5" fmla="*/ 939567 h 1107346"/>
              <a:gd name="connsiteX6" fmla="*/ 1392572 w 1543574"/>
              <a:gd name="connsiteY6" fmla="*/ 922789 h 1107346"/>
              <a:gd name="connsiteX7" fmla="*/ 1367405 w 1543574"/>
              <a:gd name="connsiteY7" fmla="*/ 889233 h 1107346"/>
              <a:gd name="connsiteX8" fmla="*/ 1258348 w 1543574"/>
              <a:gd name="connsiteY8" fmla="*/ 788565 h 1107346"/>
              <a:gd name="connsiteX9" fmla="*/ 1132513 w 1543574"/>
              <a:gd name="connsiteY9" fmla="*/ 671119 h 1107346"/>
              <a:gd name="connsiteX10" fmla="*/ 1115735 w 1543574"/>
              <a:gd name="connsiteY10" fmla="*/ 645952 h 1107346"/>
              <a:gd name="connsiteX11" fmla="*/ 1090568 w 1543574"/>
              <a:gd name="connsiteY11" fmla="*/ 629174 h 1107346"/>
              <a:gd name="connsiteX12" fmla="*/ 1040234 w 1543574"/>
              <a:gd name="connsiteY12" fmla="*/ 570451 h 1107346"/>
              <a:gd name="connsiteX13" fmla="*/ 1031845 w 1543574"/>
              <a:gd name="connsiteY13" fmla="*/ 545284 h 1107346"/>
              <a:gd name="connsiteX14" fmla="*/ 998289 w 1543574"/>
              <a:gd name="connsiteY14" fmla="*/ 520117 h 1107346"/>
              <a:gd name="connsiteX15" fmla="*/ 947956 w 1543574"/>
              <a:gd name="connsiteY15" fmla="*/ 478172 h 1107346"/>
              <a:gd name="connsiteX16" fmla="*/ 897622 w 1543574"/>
              <a:gd name="connsiteY16" fmla="*/ 427838 h 1107346"/>
              <a:gd name="connsiteX17" fmla="*/ 838899 w 1543574"/>
              <a:gd name="connsiteY17" fmla="*/ 394282 h 1107346"/>
              <a:gd name="connsiteX18" fmla="*/ 780176 w 1543574"/>
              <a:gd name="connsiteY18" fmla="*/ 335559 h 1107346"/>
              <a:gd name="connsiteX19" fmla="*/ 738231 w 1543574"/>
              <a:gd name="connsiteY19" fmla="*/ 302003 h 1107346"/>
              <a:gd name="connsiteX20" fmla="*/ 687897 w 1543574"/>
              <a:gd name="connsiteY20" fmla="*/ 268447 h 1107346"/>
              <a:gd name="connsiteX21" fmla="*/ 679508 w 1543574"/>
              <a:gd name="connsiteY21" fmla="*/ 243280 h 1107346"/>
              <a:gd name="connsiteX22" fmla="*/ 604007 w 1543574"/>
              <a:gd name="connsiteY22" fmla="*/ 176168 h 1107346"/>
              <a:gd name="connsiteX23" fmla="*/ 570451 w 1543574"/>
              <a:gd name="connsiteY23" fmla="*/ 159390 h 1107346"/>
              <a:gd name="connsiteX24" fmla="*/ 536895 w 1543574"/>
              <a:gd name="connsiteY24" fmla="*/ 134223 h 1107346"/>
              <a:gd name="connsiteX25" fmla="*/ 486561 w 1543574"/>
              <a:gd name="connsiteY25" fmla="*/ 100667 h 1107346"/>
              <a:gd name="connsiteX26" fmla="*/ 461394 w 1543574"/>
              <a:gd name="connsiteY26" fmla="*/ 83889 h 1107346"/>
              <a:gd name="connsiteX27" fmla="*/ 402671 w 1543574"/>
              <a:gd name="connsiteY27" fmla="*/ 58722 h 1107346"/>
              <a:gd name="connsiteX28" fmla="*/ 310392 w 1543574"/>
              <a:gd name="connsiteY28" fmla="*/ 25167 h 1107346"/>
              <a:gd name="connsiteX29" fmla="*/ 260058 w 1543574"/>
              <a:gd name="connsiteY29" fmla="*/ 8389 h 1107346"/>
              <a:gd name="connsiteX30" fmla="*/ 234891 w 1543574"/>
              <a:gd name="connsiteY30" fmla="*/ 0 h 1107346"/>
              <a:gd name="connsiteX31" fmla="*/ 0 w 1543574"/>
              <a:gd name="connsiteY31" fmla="*/ 0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3574" h="1107346">
                <a:moveTo>
                  <a:pt x="1543574" y="1107346"/>
                </a:moveTo>
                <a:cubicBezTo>
                  <a:pt x="1529592" y="1101753"/>
                  <a:pt x="1511545" y="1101901"/>
                  <a:pt x="1501629" y="1090568"/>
                </a:cubicBezTo>
                <a:cubicBezTo>
                  <a:pt x="1489983" y="1077258"/>
                  <a:pt x="1494661" y="1054949"/>
                  <a:pt x="1484851" y="1040234"/>
                </a:cubicBezTo>
                <a:cubicBezTo>
                  <a:pt x="1479258" y="1031845"/>
                  <a:pt x="1473417" y="1023617"/>
                  <a:pt x="1468073" y="1015067"/>
                </a:cubicBezTo>
                <a:cubicBezTo>
                  <a:pt x="1459431" y="1001240"/>
                  <a:pt x="1451951" y="986689"/>
                  <a:pt x="1442906" y="973122"/>
                </a:cubicBezTo>
                <a:cubicBezTo>
                  <a:pt x="1435150" y="961489"/>
                  <a:pt x="1427625" y="949453"/>
                  <a:pt x="1417739" y="939567"/>
                </a:cubicBezTo>
                <a:cubicBezTo>
                  <a:pt x="1410610" y="932438"/>
                  <a:pt x="1399701" y="929918"/>
                  <a:pt x="1392572" y="922789"/>
                </a:cubicBezTo>
                <a:cubicBezTo>
                  <a:pt x="1382685" y="912902"/>
                  <a:pt x="1376758" y="899625"/>
                  <a:pt x="1367405" y="889233"/>
                </a:cubicBezTo>
                <a:cubicBezTo>
                  <a:pt x="1306450" y="821505"/>
                  <a:pt x="1326819" y="853433"/>
                  <a:pt x="1258348" y="788565"/>
                </a:cubicBezTo>
                <a:cubicBezTo>
                  <a:pt x="1130339" y="667293"/>
                  <a:pt x="1201459" y="717083"/>
                  <a:pt x="1132513" y="671119"/>
                </a:cubicBezTo>
                <a:cubicBezTo>
                  <a:pt x="1126920" y="662730"/>
                  <a:pt x="1122864" y="653081"/>
                  <a:pt x="1115735" y="645952"/>
                </a:cubicBezTo>
                <a:cubicBezTo>
                  <a:pt x="1108606" y="638823"/>
                  <a:pt x="1097023" y="636919"/>
                  <a:pt x="1090568" y="629174"/>
                </a:cubicBezTo>
                <a:cubicBezTo>
                  <a:pt x="1026594" y="552405"/>
                  <a:pt x="1129571" y="637454"/>
                  <a:pt x="1040234" y="570451"/>
                </a:cubicBezTo>
                <a:cubicBezTo>
                  <a:pt x="1037438" y="562062"/>
                  <a:pt x="1037506" y="552077"/>
                  <a:pt x="1031845" y="545284"/>
                </a:cubicBezTo>
                <a:cubicBezTo>
                  <a:pt x="1022894" y="534543"/>
                  <a:pt x="1009207" y="528851"/>
                  <a:pt x="998289" y="520117"/>
                </a:cubicBezTo>
                <a:cubicBezTo>
                  <a:pt x="981235" y="506474"/>
                  <a:pt x="964055" y="492930"/>
                  <a:pt x="947956" y="478172"/>
                </a:cubicBezTo>
                <a:cubicBezTo>
                  <a:pt x="930465" y="462139"/>
                  <a:pt x="916429" y="442305"/>
                  <a:pt x="897622" y="427838"/>
                </a:cubicBezTo>
                <a:cubicBezTo>
                  <a:pt x="879752" y="414092"/>
                  <a:pt x="856626" y="408211"/>
                  <a:pt x="838899" y="394282"/>
                </a:cubicBezTo>
                <a:cubicBezTo>
                  <a:pt x="817132" y="377179"/>
                  <a:pt x="801792" y="352852"/>
                  <a:pt x="780176" y="335559"/>
                </a:cubicBezTo>
                <a:cubicBezTo>
                  <a:pt x="766194" y="324374"/>
                  <a:pt x="751706" y="313794"/>
                  <a:pt x="738231" y="302003"/>
                </a:cubicBezTo>
                <a:cubicBezTo>
                  <a:pt x="699560" y="268166"/>
                  <a:pt x="729723" y="282389"/>
                  <a:pt x="687897" y="268447"/>
                </a:cubicBezTo>
                <a:cubicBezTo>
                  <a:pt x="685101" y="260058"/>
                  <a:pt x="684937" y="250260"/>
                  <a:pt x="679508" y="243280"/>
                </a:cubicBezTo>
                <a:cubicBezTo>
                  <a:pt x="659122" y="217069"/>
                  <a:pt x="633162" y="192828"/>
                  <a:pt x="604007" y="176168"/>
                </a:cubicBezTo>
                <a:cubicBezTo>
                  <a:pt x="593149" y="169963"/>
                  <a:pt x="581056" y="166018"/>
                  <a:pt x="570451" y="159390"/>
                </a:cubicBezTo>
                <a:cubicBezTo>
                  <a:pt x="558595" y="151980"/>
                  <a:pt x="548349" y="142241"/>
                  <a:pt x="536895" y="134223"/>
                </a:cubicBezTo>
                <a:cubicBezTo>
                  <a:pt x="520375" y="122659"/>
                  <a:pt x="503339" y="111852"/>
                  <a:pt x="486561" y="100667"/>
                </a:cubicBezTo>
                <a:cubicBezTo>
                  <a:pt x="478172" y="95074"/>
                  <a:pt x="470959" y="87077"/>
                  <a:pt x="461394" y="83889"/>
                </a:cubicBezTo>
                <a:cubicBezTo>
                  <a:pt x="409703" y="66659"/>
                  <a:pt x="464869" y="86365"/>
                  <a:pt x="402671" y="58722"/>
                </a:cubicBezTo>
                <a:cubicBezTo>
                  <a:pt x="367646" y="43155"/>
                  <a:pt x="347601" y="37569"/>
                  <a:pt x="310392" y="25167"/>
                </a:cubicBezTo>
                <a:lnTo>
                  <a:pt x="260058" y="8389"/>
                </a:lnTo>
                <a:cubicBezTo>
                  <a:pt x="251669" y="5593"/>
                  <a:pt x="243734" y="0"/>
                  <a:pt x="234891" y="0"/>
                </a:cubicBezTo>
                <a:lnTo>
                  <a:pt x="0" y="0"/>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6" name="Freeform 75"/>
          <p:cNvSpPr/>
          <p:nvPr/>
        </p:nvSpPr>
        <p:spPr>
          <a:xfrm flipV="1">
            <a:off x="2804555" y="2457370"/>
            <a:ext cx="892749" cy="1098810"/>
          </a:xfrm>
          <a:custGeom>
            <a:avLst/>
            <a:gdLst>
              <a:gd name="connsiteX0" fmla="*/ 1543574 w 1543574"/>
              <a:gd name="connsiteY0" fmla="*/ 1107346 h 1107346"/>
              <a:gd name="connsiteX1" fmla="*/ 1501629 w 1543574"/>
              <a:gd name="connsiteY1" fmla="*/ 1090568 h 1107346"/>
              <a:gd name="connsiteX2" fmla="*/ 1484851 w 1543574"/>
              <a:gd name="connsiteY2" fmla="*/ 1040234 h 1107346"/>
              <a:gd name="connsiteX3" fmla="*/ 1468073 w 1543574"/>
              <a:gd name="connsiteY3" fmla="*/ 1015067 h 1107346"/>
              <a:gd name="connsiteX4" fmla="*/ 1442906 w 1543574"/>
              <a:gd name="connsiteY4" fmla="*/ 973122 h 1107346"/>
              <a:gd name="connsiteX5" fmla="*/ 1417739 w 1543574"/>
              <a:gd name="connsiteY5" fmla="*/ 939567 h 1107346"/>
              <a:gd name="connsiteX6" fmla="*/ 1392572 w 1543574"/>
              <a:gd name="connsiteY6" fmla="*/ 922789 h 1107346"/>
              <a:gd name="connsiteX7" fmla="*/ 1367405 w 1543574"/>
              <a:gd name="connsiteY7" fmla="*/ 889233 h 1107346"/>
              <a:gd name="connsiteX8" fmla="*/ 1258348 w 1543574"/>
              <a:gd name="connsiteY8" fmla="*/ 788565 h 1107346"/>
              <a:gd name="connsiteX9" fmla="*/ 1132513 w 1543574"/>
              <a:gd name="connsiteY9" fmla="*/ 671119 h 1107346"/>
              <a:gd name="connsiteX10" fmla="*/ 1115735 w 1543574"/>
              <a:gd name="connsiteY10" fmla="*/ 645952 h 1107346"/>
              <a:gd name="connsiteX11" fmla="*/ 1090568 w 1543574"/>
              <a:gd name="connsiteY11" fmla="*/ 629174 h 1107346"/>
              <a:gd name="connsiteX12" fmla="*/ 1040234 w 1543574"/>
              <a:gd name="connsiteY12" fmla="*/ 570451 h 1107346"/>
              <a:gd name="connsiteX13" fmla="*/ 1031845 w 1543574"/>
              <a:gd name="connsiteY13" fmla="*/ 545284 h 1107346"/>
              <a:gd name="connsiteX14" fmla="*/ 998289 w 1543574"/>
              <a:gd name="connsiteY14" fmla="*/ 520117 h 1107346"/>
              <a:gd name="connsiteX15" fmla="*/ 947956 w 1543574"/>
              <a:gd name="connsiteY15" fmla="*/ 478172 h 1107346"/>
              <a:gd name="connsiteX16" fmla="*/ 897622 w 1543574"/>
              <a:gd name="connsiteY16" fmla="*/ 427838 h 1107346"/>
              <a:gd name="connsiteX17" fmla="*/ 838899 w 1543574"/>
              <a:gd name="connsiteY17" fmla="*/ 394282 h 1107346"/>
              <a:gd name="connsiteX18" fmla="*/ 780176 w 1543574"/>
              <a:gd name="connsiteY18" fmla="*/ 335559 h 1107346"/>
              <a:gd name="connsiteX19" fmla="*/ 738231 w 1543574"/>
              <a:gd name="connsiteY19" fmla="*/ 302003 h 1107346"/>
              <a:gd name="connsiteX20" fmla="*/ 687897 w 1543574"/>
              <a:gd name="connsiteY20" fmla="*/ 268447 h 1107346"/>
              <a:gd name="connsiteX21" fmla="*/ 679508 w 1543574"/>
              <a:gd name="connsiteY21" fmla="*/ 243280 h 1107346"/>
              <a:gd name="connsiteX22" fmla="*/ 604007 w 1543574"/>
              <a:gd name="connsiteY22" fmla="*/ 176168 h 1107346"/>
              <a:gd name="connsiteX23" fmla="*/ 570451 w 1543574"/>
              <a:gd name="connsiteY23" fmla="*/ 159390 h 1107346"/>
              <a:gd name="connsiteX24" fmla="*/ 536895 w 1543574"/>
              <a:gd name="connsiteY24" fmla="*/ 134223 h 1107346"/>
              <a:gd name="connsiteX25" fmla="*/ 486561 w 1543574"/>
              <a:gd name="connsiteY25" fmla="*/ 100667 h 1107346"/>
              <a:gd name="connsiteX26" fmla="*/ 461394 w 1543574"/>
              <a:gd name="connsiteY26" fmla="*/ 83889 h 1107346"/>
              <a:gd name="connsiteX27" fmla="*/ 402671 w 1543574"/>
              <a:gd name="connsiteY27" fmla="*/ 58722 h 1107346"/>
              <a:gd name="connsiteX28" fmla="*/ 310392 w 1543574"/>
              <a:gd name="connsiteY28" fmla="*/ 25167 h 1107346"/>
              <a:gd name="connsiteX29" fmla="*/ 260058 w 1543574"/>
              <a:gd name="connsiteY29" fmla="*/ 8389 h 1107346"/>
              <a:gd name="connsiteX30" fmla="*/ 234891 w 1543574"/>
              <a:gd name="connsiteY30" fmla="*/ 0 h 1107346"/>
              <a:gd name="connsiteX31" fmla="*/ 0 w 1543574"/>
              <a:gd name="connsiteY31" fmla="*/ 0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3574" h="1107346">
                <a:moveTo>
                  <a:pt x="1543574" y="1107346"/>
                </a:moveTo>
                <a:cubicBezTo>
                  <a:pt x="1529592" y="1101753"/>
                  <a:pt x="1511545" y="1101901"/>
                  <a:pt x="1501629" y="1090568"/>
                </a:cubicBezTo>
                <a:cubicBezTo>
                  <a:pt x="1489983" y="1077258"/>
                  <a:pt x="1494661" y="1054949"/>
                  <a:pt x="1484851" y="1040234"/>
                </a:cubicBezTo>
                <a:cubicBezTo>
                  <a:pt x="1479258" y="1031845"/>
                  <a:pt x="1473417" y="1023617"/>
                  <a:pt x="1468073" y="1015067"/>
                </a:cubicBezTo>
                <a:cubicBezTo>
                  <a:pt x="1459431" y="1001240"/>
                  <a:pt x="1451951" y="986689"/>
                  <a:pt x="1442906" y="973122"/>
                </a:cubicBezTo>
                <a:cubicBezTo>
                  <a:pt x="1435150" y="961489"/>
                  <a:pt x="1427625" y="949453"/>
                  <a:pt x="1417739" y="939567"/>
                </a:cubicBezTo>
                <a:cubicBezTo>
                  <a:pt x="1410610" y="932438"/>
                  <a:pt x="1399701" y="929918"/>
                  <a:pt x="1392572" y="922789"/>
                </a:cubicBezTo>
                <a:cubicBezTo>
                  <a:pt x="1382685" y="912902"/>
                  <a:pt x="1376758" y="899625"/>
                  <a:pt x="1367405" y="889233"/>
                </a:cubicBezTo>
                <a:cubicBezTo>
                  <a:pt x="1306450" y="821505"/>
                  <a:pt x="1326819" y="853433"/>
                  <a:pt x="1258348" y="788565"/>
                </a:cubicBezTo>
                <a:cubicBezTo>
                  <a:pt x="1130339" y="667293"/>
                  <a:pt x="1201459" y="717083"/>
                  <a:pt x="1132513" y="671119"/>
                </a:cubicBezTo>
                <a:cubicBezTo>
                  <a:pt x="1126920" y="662730"/>
                  <a:pt x="1122864" y="653081"/>
                  <a:pt x="1115735" y="645952"/>
                </a:cubicBezTo>
                <a:cubicBezTo>
                  <a:pt x="1108606" y="638823"/>
                  <a:pt x="1097023" y="636919"/>
                  <a:pt x="1090568" y="629174"/>
                </a:cubicBezTo>
                <a:cubicBezTo>
                  <a:pt x="1026594" y="552405"/>
                  <a:pt x="1129571" y="637454"/>
                  <a:pt x="1040234" y="570451"/>
                </a:cubicBezTo>
                <a:cubicBezTo>
                  <a:pt x="1037438" y="562062"/>
                  <a:pt x="1037506" y="552077"/>
                  <a:pt x="1031845" y="545284"/>
                </a:cubicBezTo>
                <a:cubicBezTo>
                  <a:pt x="1022894" y="534543"/>
                  <a:pt x="1009207" y="528851"/>
                  <a:pt x="998289" y="520117"/>
                </a:cubicBezTo>
                <a:cubicBezTo>
                  <a:pt x="981235" y="506474"/>
                  <a:pt x="964055" y="492930"/>
                  <a:pt x="947956" y="478172"/>
                </a:cubicBezTo>
                <a:cubicBezTo>
                  <a:pt x="930465" y="462139"/>
                  <a:pt x="916429" y="442305"/>
                  <a:pt x="897622" y="427838"/>
                </a:cubicBezTo>
                <a:cubicBezTo>
                  <a:pt x="879752" y="414092"/>
                  <a:pt x="856626" y="408211"/>
                  <a:pt x="838899" y="394282"/>
                </a:cubicBezTo>
                <a:cubicBezTo>
                  <a:pt x="817132" y="377179"/>
                  <a:pt x="801792" y="352852"/>
                  <a:pt x="780176" y="335559"/>
                </a:cubicBezTo>
                <a:cubicBezTo>
                  <a:pt x="766194" y="324374"/>
                  <a:pt x="751706" y="313794"/>
                  <a:pt x="738231" y="302003"/>
                </a:cubicBezTo>
                <a:cubicBezTo>
                  <a:pt x="699560" y="268166"/>
                  <a:pt x="729723" y="282389"/>
                  <a:pt x="687897" y="268447"/>
                </a:cubicBezTo>
                <a:cubicBezTo>
                  <a:pt x="685101" y="260058"/>
                  <a:pt x="684937" y="250260"/>
                  <a:pt x="679508" y="243280"/>
                </a:cubicBezTo>
                <a:cubicBezTo>
                  <a:pt x="659122" y="217069"/>
                  <a:pt x="633162" y="192828"/>
                  <a:pt x="604007" y="176168"/>
                </a:cubicBezTo>
                <a:cubicBezTo>
                  <a:pt x="593149" y="169963"/>
                  <a:pt x="581056" y="166018"/>
                  <a:pt x="570451" y="159390"/>
                </a:cubicBezTo>
                <a:cubicBezTo>
                  <a:pt x="558595" y="151980"/>
                  <a:pt x="548349" y="142241"/>
                  <a:pt x="536895" y="134223"/>
                </a:cubicBezTo>
                <a:cubicBezTo>
                  <a:pt x="520375" y="122659"/>
                  <a:pt x="503339" y="111852"/>
                  <a:pt x="486561" y="100667"/>
                </a:cubicBezTo>
                <a:cubicBezTo>
                  <a:pt x="478172" y="95074"/>
                  <a:pt x="470959" y="87077"/>
                  <a:pt x="461394" y="83889"/>
                </a:cubicBezTo>
                <a:cubicBezTo>
                  <a:pt x="409703" y="66659"/>
                  <a:pt x="464869" y="86365"/>
                  <a:pt x="402671" y="58722"/>
                </a:cubicBezTo>
                <a:cubicBezTo>
                  <a:pt x="367646" y="43155"/>
                  <a:pt x="347601" y="37569"/>
                  <a:pt x="310392" y="25167"/>
                </a:cubicBezTo>
                <a:lnTo>
                  <a:pt x="260058" y="8389"/>
                </a:lnTo>
                <a:cubicBezTo>
                  <a:pt x="251669" y="5593"/>
                  <a:pt x="243734" y="0"/>
                  <a:pt x="234891" y="0"/>
                </a:cubicBezTo>
                <a:lnTo>
                  <a:pt x="0" y="0"/>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7" name="Freeform 76"/>
          <p:cNvSpPr/>
          <p:nvPr/>
        </p:nvSpPr>
        <p:spPr>
          <a:xfrm>
            <a:off x="7887524" y="1177403"/>
            <a:ext cx="813354" cy="1265780"/>
          </a:xfrm>
          <a:custGeom>
            <a:avLst/>
            <a:gdLst>
              <a:gd name="connsiteX0" fmla="*/ 1543574 w 1543574"/>
              <a:gd name="connsiteY0" fmla="*/ 1107346 h 1107346"/>
              <a:gd name="connsiteX1" fmla="*/ 1501629 w 1543574"/>
              <a:gd name="connsiteY1" fmla="*/ 1090568 h 1107346"/>
              <a:gd name="connsiteX2" fmla="*/ 1484851 w 1543574"/>
              <a:gd name="connsiteY2" fmla="*/ 1040234 h 1107346"/>
              <a:gd name="connsiteX3" fmla="*/ 1468073 w 1543574"/>
              <a:gd name="connsiteY3" fmla="*/ 1015067 h 1107346"/>
              <a:gd name="connsiteX4" fmla="*/ 1442906 w 1543574"/>
              <a:gd name="connsiteY4" fmla="*/ 973122 h 1107346"/>
              <a:gd name="connsiteX5" fmla="*/ 1417739 w 1543574"/>
              <a:gd name="connsiteY5" fmla="*/ 939567 h 1107346"/>
              <a:gd name="connsiteX6" fmla="*/ 1392572 w 1543574"/>
              <a:gd name="connsiteY6" fmla="*/ 922789 h 1107346"/>
              <a:gd name="connsiteX7" fmla="*/ 1367405 w 1543574"/>
              <a:gd name="connsiteY7" fmla="*/ 889233 h 1107346"/>
              <a:gd name="connsiteX8" fmla="*/ 1258348 w 1543574"/>
              <a:gd name="connsiteY8" fmla="*/ 788565 h 1107346"/>
              <a:gd name="connsiteX9" fmla="*/ 1132513 w 1543574"/>
              <a:gd name="connsiteY9" fmla="*/ 671119 h 1107346"/>
              <a:gd name="connsiteX10" fmla="*/ 1115735 w 1543574"/>
              <a:gd name="connsiteY10" fmla="*/ 645952 h 1107346"/>
              <a:gd name="connsiteX11" fmla="*/ 1090568 w 1543574"/>
              <a:gd name="connsiteY11" fmla="*/ 629174 h 1107346"/>
              <a:gd name="connsiteX12" fmla="*/ 1040234 w 1543574"/>
              <a:gd name="connsiteY12" fmla="*/ 570451 h 1107346"/>
              <a:gd name="connsiteX13" fmla="*/ 1031845 w 1543574"/>
              <a:gd name="connsiteY13" fmla="*/ 545284 h 1107346"/>
              <a:gd name="connsiteX14" fmla="*/ 998289 w 1543574"/>
              <a:gd name="connsiteY14" fmla="*/ 520117 h 1107346"/>
              <a:gd name="connsiteX15" fmla="*/ 947956 w 1543574"/>
              <a:gd name="connsiteY15" fmla="*/ 478172 h 1107346"/>
              <a:gd name="connsiteX16" fmla="*/ 897622 w 1543574"/>
              <a:gd name="connsiteY16" fmla="*/ 427838 h 1107346"/>
              <a:gd name="connsiteX17" fmla="*/ 838899 w 1543574"/>
              <a:gd name="connsiteY17" fmla="*/ 394282 h 1107346"/>
              <a:gd name="connsiteX18" fmla="*/ 780176 w 1543574"/>
              <a:gd name="connsiteY18" fmla="*/ 335559 h 1107346"/>
              <a:gd name="connsiteX19" fmla="*/ 738231 w 1543574"/>
              <a:gd name="connsiteY19" fmla="*/ 302003 h 1107346"/>
              <a:gd name="connsiteX20" fmla="*/ 687897 w 1543574"/>
              <a:gd name="connsiteY20" fmla="*/ 268447 h 1107346"/>
              <a:gd name="connsiteX21" fmla="*/ 679508 w 1543574"/>
              <a:gd name="connsiteY21" fmla="*/ 243280 h 1107346"/>
              <a:gd name="connsiteX22" fmla="*/ 604007 w 1543574"/>
              <a:gd name="connsiteY22" fmla="*/ 176168 h 1107346"/>
              <a:gd name="connsiteX23" fmla="*/ 570451 w 1543574"/>
              <a:gd name="connsiteY23" fmla="*/ 159390 h 1107346"/>
              <a:gd name="connsiteX24" fmla="*/ 536895 w 1543574"/>
              <a:gd name="connsiteY24" fmla="*/ 134223 h 1107346"/>
              <a:gd name="connsiteX25" fmla="*/ 486561 w 1543574"/>
              <a:gd name="connsiteY25" fmla="*/ 100667 h 1107346"/>
              <a:gd name="connsiteX26" fmla="*/ 461394 w 1543574"/>
              <a:gd name="connsiteY26" fmla="*/ 83889 h 1107346"/>
              <a:gd name="connsiteX27" fmla="*/ 402671 w 1543574"/>
              <a:gd name="connsiteY27" fmla="*/ 58722 h 1107346"/>
              <a:gd name="connsiteX28" fmla="*/ 310392 w 1543574"/>
              <a:gd name="connsiteY28" fmla="*/ 25167 h 1107346"/>
              <a:gd name="connsiteX29" fmla="*/ 260058 w 1543574"/>
              <a:gd name="connsiteY29" fmla="*/ 8389 h 1107346"/>
              <a:gd name="connsiteX30" fmla="*/ 234891 w 1543574"/>
              <a:gd name="connsiteY30" fmla="*/ 0 h 1107346"/>
              <a:gd name="connsiteX31" fmla="*/ 0 w 1543574"/>
              <a:gd name="connsiteY31" fmla="*/ 0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3574" h="1107346">
                <a:moveTo>
                  <a:pt x="1543574" y="1107346"/>
                </a:moveTo>
                <a:cubicBezTo>
                  <a:pt x="1529592" y="1101753"/>
                  <a:pt x="1511545" y="1101901"/>
                  <a:pt x="1501629" y="1090568"/>
                </a:cubicBezTo>
                <a:cubicBezTo>
                  <a:pt x="1489983" y="1077258"/>
                  <a:pt x="1494661" y="1054949"/>
                  <a:pt x="1484851" y="1040234"/>
                </a:cubicBezTo>
                <a:cubicBezTo>
                  <a:pt x="1479258" y="1031845"/>
                  <a:pt x="1473417" y="1023617"/>
                  <a:pt x="1468073" y="1015067"/>
                </a:cubicBezTo>
                <a:cubicBezTo>
                  <a:pt x="1459431" y="1001240"/>
                  <a:pt x="1451951" y="986689"/>
                  <a:pt x="1442906" y="973122"/>
                </a:cubicBezTo>
                <a:cubicBezTo>
                  <a:pt x="1435150" y="961489"/>
                  <a:pt x="1427625" y="949453"/>
                  <a:pt x="1417739" y="939567"/>
                </a:cubicBezTo>
                <a:cubicBezTo>
                  <a:pt x="1410610" y="932438"/>
                  <a:pt x="1399701" y="929918"/>
                  <a:pt x="1392572" y="922789"/>
                </a:cubicBezTo>
                <a:cubicBezTo>
                  <a:pt x="1382685" y="912902"/>
                  <a:pt x="1376758" y="899625"/>
                  <a:pt x="1367405" y="889233"/>
                </a:cubicBezTo>
                <a:cubicBezTo>
                  <a:pt x="1306450" y="821505"/>
                  <a:pt x="1326819" y="853433"/>
                  <a:pt x="1258348" y="788565"/>
                </a:cubicBezTo>
                <a:cubicBezTo>
                  <a:pt x="1130339" y="667293"/>
                  <a:pt x="1201459" y="717083"/>
                  <a:pt x="1132513" y="671119"/>
                </a:cubicBezTo>
                <a:cubicBezTo>
                  <a:pt x="1126920" y="662730"/>
                  <a:pt x="1122864" y="653081"/>
                  <a:pt x="1115735" y="645952"/>
                </a:cubicBezTo>
                <a:cubicBezTo>
                  <a:pt x="1108606" y="638823"/>
                  <a:pt x="1097023" y="636919"/>
                  <a:pt x="1090568" y="629174"/>
                </a:cubicBezTo>
                <a:cubicBezTo>
                  <a:pt x="1026594" y="552405"/>
                  <a:pt x="1129571" y="637454"/>
                  <a:pt x="1040234" y="570451"/>
                </a:cubicBezTo>
                <a:cubicBezTo>
                  <a:pt x="1037438" y="562062"/>
                  <a:pt x="1037506" y="552077"/>
                  <a:pt x="1031845" y="545284"/>
                </a:cubicBezTo>
                <a:cubicBezTo>
                  <a:pt x="1022894" y="534543"/>
                  <a:pt x="1009207" y="528851"/>
                  <a:pt x="998289" y="520117"/>
                </a:cubicBezTo>
                <a:cubicBezTo>
                  <a:pt x="981235" y="506474"/>
                  <a:pt x="964055" y="492930"/>
                  <a:pt x="947956" y="478172"/>
                </a:cubicBezTo>
                <a:cubicBezTo>
                  <a:pt x="930465" y="462139"/>
                  <a:pt x="916429" y="442305"/>
                  <a:pt x="897622" y="427838"/>
                </a:cubicBezTo>
                <a:cubicBezTo>
                  <a:pt x="879752" y="414092"/>
                  <a:pt x="856626" y="408211"/>
                  <a:pt x="838899" y="394282"/>
                </a:cubicBezTo>
                <a:cubicBezTo>
                  <a:pt x="817132" y="377179"/>
                  <a:pt x="801792" y="352852"/>
                  <a:pt x="780176" y="335559"/>
                </a:cubicBezTo>
                <a:cubicBezTo>
                  <a:pt x="766194" y="324374"/>
                  <a:pt x="751706" y="313794"/>
                  <a:pt x="738231" y="302003"/>
                </a:cubicBezTo>
                <a:cubicBezTo>
                  <a:pt x="699560" y="268166"/>
                  <a:pt x="729723" y="282389"/>
                  <a:pt x="687897" y="268447"/>
                </a:cubicBezTo>
                <a:cubicBezTo>
                  <a:pt x="685101" y="260058"/>
                  <a:pt x="684937" y="250260"/>
                  <a:pt x="679508" y="243280"/>
                </a:cubicBezTo>
                <a:cubicBezTo>
                  <a:pt x="659122" y="217069"/>
                  <a:pt x="633162" y="192828"/>
                  <a:pt x="604007" y="176168"/>
                </a:cubicBezTo>
                <a:cubicBezTo>
                  <a:pt x="593149" y="169963"/>
                  <a:pt x="581056" y="166018"/>
                  <a:pt x="570451" y="159390"/>
                </a:cubicBezTo>
                <a:cubicBezTo>
                  <a:pt x="558595" y="151980"/>
                  <a:pt x="548349" y="142241"/>
                  <a:pt x="536895" y="134223"/>
                </a:cubicBezTo>
                <a:cubicBezTo>
                  <a:pt x="520375" y="122659"/>
                  <a:pt x="503339" y="111852"/>
                  <a:pt x="486561" y="100667"/>
                </a:cubicBezTo>
                <a:cubicBezTo>
                  <a:pt x="478172" y="95074"/>
                  <a:pt x="470959" y="87077"/>
                  <a:pt x="461394" y="83889"/>
                </a:cubicBezTo>
                <a:cubicBezTo>
                  <a:pt x="409703" y="66659"/>
                  <a:pt x="464869" y="86365"/>
                  <a:pt x="402671" y="58722"/>
                </a:cubicBezTo>
                <a:cubicBezTo>
                  <a:pt x="367646" y="43155"/>
                  <a:pt x="347601" y="37569"/>
                  <a:pt x="310392" y="25167"/>
                </a:cubicBezTo>
                <a:lnTo>
                  <a:pt x="260058" y="8389"/>
                </a:lnTo>
                <a:cubicBezTo>
                  <a:pt x="251669" y="5593"/>
                  <a:pt x="243734" y="0"/>
                  <a:pt x="234891" y="0"/>
                </a:cubicBezTo>
                <a:lnTo>
                  <a:pt x="0" y="0"/>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8" name="Freeform 77"/>
          <p:cNvSpPr/>
          <p:nvPr/>
        </p:nvSpPr>
        <p:spPr>
          <a:xfrm>
            <a:off x="7978726" y="2439513"/>
            <a:ext cx="765754" cy="45719"/>
          </a:xfrm>
          <a:custGeom>
            <a:avLst/>
            <a:gdLst>
              <a:gd name="connsiteX0" fmla="*/ 1543574 w 1543574"/>
              <a:gd name="connsiteY0" fmla="*/ 1107346 h 1107346"/>
              <a:gd name="connsiteX1" fmla="*/ 1501629 w 1543574"/>
              <a:gd name="connsiteY1" fmla="*/ 1090568 h 1107346"/>
              <a:gd name="connsiteX2" fmla="*/ 1484851 w 1543574"/>
              <a:gd name="connsiteY2" fmla="*/ 1040234 h 1107346"/>
              <a:gd name="connsiteX3" fmla="*/ 1468073 w 1543574"/>
              <a:gd name="connsiteY3" fmla="*/ 1015067 h 1107346"/>
              <a:gd name="connsiteX4" fmla="*/ 1442906 w 1543574"/>
              <a:gd name="connsiteY4" fmla="*/ 973122 h 1107346"/>
              <a:gd name="connsiteX5" fmla="*/ 1417739 w 1543574"/>
              <a:gd name="connsiteY5" fmla="*/ 939567 h 1107346"/>
              <a:gd name="connsiteX6" fmla="*/ 1392572 w 1543574"/>
              <a:gd name="connsiteY6" fmla="*/ 922789 h 1107346"/>
              <a:gd name="connsiteX7" fmla="*/ 1367405 w 1543574"/>
              <a:gd name="connsiteY7" fmla="*/ 889233 h 1107346"/>
              <a:gd name="connsiteX8" fmla="*/ 1258348 w 1543574"/>
              <a:gd name="connsiteY8" fmla="*/ 788565 h 1107346"/>
              <a:gd name="connsiteX9" fmla="*/ 1132513 w 1543574"/>
              <a:gd name="connsiteY9" fmla="*/ 671119 h 1107346"/>
              <a:gd name="connsiteX10" fmla="*/ 1115735 w 1543574"/>
              <a:gd name="connsiteY10" fmla="*/ 645952 h 1107346"/>
              <a:gd name="connsiteX11" fmla="*/ 1090568 w 1543574"/>
              <a:gd name="connsiteY11" fmla="*/ 629174 h 1107346"/>
              <a:gd name="connsiteX12" fmla="*/ 1040234 w 1543574"/>
              <a:gd name="connsiteY12" fmla="*/ 570451 h 1107346"/>
              <a:gd name="connsiteX13" fmla="*/ 1031845 w 1543574"/>
              <a:gd name="connsiteY13" fmla="*/ 545284 h 1107346"/>
              <a:gd name="connsiteX14" fmla="*/ 998289 w 1543574"/>
              <a:gd name="connsiteY14" fmla="*/ 520117 h 1107346"/>
              <a:gd name="connsiteX15" fmla="*/ 947956 w 1543574"/>
              <a:gd name="connsiteY15" fmla="*/ 478172 h 1107346"/>
              <a:gd name="connsiteX16" fmla="*/ 897622 w 1543574"/>
              <a:gd name="connsiteY16" fmla="*/ 427838 h 1107346"/>
              <a:gd name="connsiteX17" fmla="*/ 838899 w 1543574"/>
              <a:gd name="connsiteY17" fmla="*/ 394282 h 1107346"/>
              <a:gd name="connsiteX18" fmla="*/ 780176 w 1543574"/>
              <a:gd name="connsiteY18" fmla="*/ 335559 h 1107346"/>
              <a:gd name="connsiteX19" fmla="*/ 738231 w 1543574"/>
              <a:gd name="connsiteY19" fmla="*/ 302003 h 1107346"/>
              <a:gd name="connsiteX20" fmla="*/ 687897 w 1543574"/>
              <a:gd name="connsiteY20" fmla="*/ 268447 h 1107346"/>
              <a:gd name="connsiteX21" fmla="*/ 679508 w 1543574"/>
              <a:gd name="connsiteY21" fmla="*/ 243280 h 1107346"/>
              <a:gd name="connsiteX22" fmla="*/ 604007 w 1543574"/>
              <a:gd name="connsiteY22" fmla="*/ 176168 h 1107346"/>
              <a:gd name="connsiteX23" fmla="*/ 570451 w 1543574"/>
              <a:gd name="connsiteY23" fmla="*/ 159390 h 1107346"/>
              <a:gd name="connsiteX24" fmla="*/ 536895 w 1543574"/>
              <a:gd name="connsiteY24" fmla="*/ 134223 h 1107346"/>
              <a:gd name="connsiteX25" fmla="*/ 486561 w 1543574"/>
              <a:gd name="connsiteY25" fmla="*/ 100667 h 1107346"/>
              <a:gd name="connsiteX26" fmla="*/ 461394 w 1543574"/>
              <a:gd name="connsiteY26" fmla="*/ 83889 h 1107346"/>
              <a:gd name="connsiteX27" fmla="*/ 402671 w 1543574"/>
              <a:gd name="connsiteY27" fmla="*/ 58722 h 1107346"/>
              <a:gd name="connsiteX28" fmla="*/ 310392 w 1543574"/>
              <a:gd name="connsiteY28" fmla="*/ 25167 h 1107346"/>
              <a:gd name="connsiteX29" fmla="*/ 260058 w 1543574"/>
              <a:gd name="connsiteY29" fmla="*/ 8389 h 1107346"/>
              <a:gd name="connsiteX30" fmla="*/ 234891 w 1543574"/>
              <a:gd name="connsiteY30" fmla="*/ 0 h 1107346"/>
              <a:gd name="connsiteX31" fmla="*/ 0 w 1543574"/>
              <a:gd name="connsiteY31" fmla="*/ 0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3574" h="1107346">
                <a:moveTo>
                  <a:pt x="1543574" y="1107346"/>
                </a:moveTo>
                <a:cubicBezTo>
                  <a:pt x="1529592" y="1101753"/>
                  <a:pt x="1511545" y="1101901"/>
                  <a:pt x="1501629" y="1090568"/>
                </a:cubicBezTo>
                <a:cubicBezTo>
                  <a:pt x="1489983" y="1077258"/>
                  <a:pt x="1494661" y="1054949"/>
                  <a:pt x="1484851" y="1040234"/>
                </a:cubicBezTo>
                <a:cubicBezTo>
                  <a:pt x="1479258" y="1031845"/>
                  <a:pt x="1473417" y="1023617"/>
                  <a:pt x="1468073" y="1015067"/>
                </a:cubicBezTo>
                <a:cubicBezTo>
                  <a:pt x="1459431" y="1001240"/>
                  <a:pt x="1451951" y="986689"/>
                  <a:pt x="1442906" y="973122"/>
                </a:cubicBezTo>
                <a:cubicBezTo>
                  <a:pt x="1435150" y="961489"/>
                  <a:pt x="1427625" y="949453"/>
                  <a:pt x="1417739" y="939567"/>
                </a:cubicBezTo>
                <a:cubicBezTo>
                  <a:pt x="1410610" y="932438"/>
                  <a:pt x="1399701" y="929918"/>
                  <a:pt x="1392572" y="922789"/>
                </a:cubicBezTo>
                <a:cubicBezTo>
                  <a:pt x="1382685" y="912902"/>
                  <a:pt x="1376758" y="899625"/>
                  <a:pt x="1367405" y="889233"/>
                </a:cubicBezTo>
                <a:cubicBezTo>
                  <a:pt x="1306450" y="821505"/>
                  <a:pt x="1326819" y="853433"/>
                  <a:pt x="1258348" y="788565"/>
                </a:cubicBezTo>
                <a:cubicBezTo>
                  <a:pt x="1130339" y="667293"/>
                  <a:pt x="1201459" y="717083"/>
                  <a:pt x="1132513" y="671119"/>
                </a:cubicBezTo>
                <a:cubicBezTo>
                  <a:pt x="1126920" y="662730"/>
                  <a:pt x="1122864" y="653081"/>
                  <a:pt x="1115735" y="645952"/>
                </a:cubicBezTo>
                <a:cubicBezTo>
                  <a:pt x="1108606" y="638823"/>
                  <a:pt x="1097023" y="636919"/>
                  <a:pt x="1090568" y="629174"/>
                </a:cubicBezTo>
                <a:cubicBezTo>
                  <a:pt x="1026594" y="552405"/>
                  <a:pt x="1129571" y="637454"/>
                  <a:pt x="1040234" y="570451"/>
                </a:cubicBezTo>
                <a:cubicBezTo>
                  <a:pt x="1037438" y="562062"/>
                  <a:pt x="1037506" y="552077"/>
                  <a:pt x="1031845" y="545284"/>
                </a:cubicBezTo>
                <a:cubicBezTo>
                  <a:pt x="1022894" y="534543"/>
                  <a:pt x="1009207" y="528851"/>
                  <a:pt x="998289" y="520117"/>
                </a:cubicBezTo>
                <a:cubicBezTo>
                  <a:pt x="981235" y="506474"/>
                  <a:pt x="964055" y="492930"/>
                  <a:pt x="947956" y="478172"/>
                </a:cubicBezTo>
                <a:cubicBezTo>
                  <a:pt x="930465" y="462139"/>
                  <a:pt x="916429" y="442305"/>
                  <a:pt x="897622" y="427838"/>
                </a:cubicBezTo>
                <a:cubicBezTo>
                  <a:pt x="879752" y="414092"/>
                  <a:pt x="856626" y="408211"/>
                  <a:pt x="838899" y="394282"/>
                </a:cubicBezTo>
                <a:cubicBezTo>
                  <a:pt x="817132" y="377179"/>
                  <a:pt x="801792" y="352852"/>
                  <a:pt x="780176" y="335559"/>
                </a:cubicBezTo>
                <a:cubicBezTo>
                  <a:pt x="766194" y="324374"/>
                  <a:pt x="751706" y="313794"/>
                  <a:pt x="738231" y="302003"/>
                </a:cubicBezTo>
                <a:cubicBezTo>
                  <a:pt x="699560" y="268166"/>
                  <a:pt x="729723" y="282389"/>
                  <a:pt x="687897" y="268447"/>
                </a:cubicBezTo>
                <a:cubicBezTo>
                  <a:pt x="685101" y="260058"/>
                  <a:pt x="684937" y="250260"/>
                  <a:pt x="679508" y="243280"/>
                </a:cubicBezTo>
                <a:cubicBezTo>
                  <a:pt x="659122" y="217069"/>
                  <a:pt x="633162" y="192828"/>
                  <a:pt x="604007" y="176168"/>
                </a:cubicBezTo>
                <a:cubicBezTo>
                  <a:pt x="593149" y="169963"/>
                  <a:pt x="581056" y="166018"/>
                  <a:pt x="570451" y="159390"/>
                </a:cubicBezTo>
                <a:cubicBezTo>
                  <a:pt x="558595" y="151980"/>
                  <a:pt x="548349" y="142241"/>
                  <a:pt x="536895" y="134223"/>
                </a:cubicBezTo>
                <a:cubicBezTo>
                  <a:pt x="520375" y="122659"/>
                  <a:pt x="503339" y="111852"/>
                  <a:pt x="486561" y="100667"/>
                </a:cubicBezTo>
                <a:cubicBezTo>
                  <a:pt x="478172" y="95074"/>
                  <a:pt x="470959" y="87077"/>
                  <a:pt x="461394" y="83889"/>
                </a:cubicBezTo>
                <a:cubicBezTo>
                  <a:pt x="409703" y="66659"/>
                  <a:pt x="464869" y="86365"/>
                  <a:pt x="402671" y="58722"/>
                </a:cubicBezTo>
                <a:cubicBezTo>
                  <a:pt x="367646" y="43155"/>
                  <a:pt x="347601" y="37569"/>
                  <a:pt x="310392" y="25167"/>
                </a:cubicBezTo>
                <a:lnTo>
                  <a:pt x="260058" y="8389"/>
                </a:lnTo>
                <a:cubicBezTo>
                  <a:pt x="251669" y="5593"/>
                  <a:pt x="243734" y="0"/>
                  <a:pt x="234891" y="0"/>
                </a:cubicBezTo>
                <a:lnTo>
                  <a:pt x="0" y="0"/>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9" name="Freeform 78"/>
          <p:cNvSpPr/>
          <p:nvPr/>
        </p:nvSpPr>
        <p:spPr>
          <a:xfrm flipV="1">
            <a:off x="7929917" y="2518922"/>
            <a:ext cx="785918" cy="1186369"/>
          </a:xfrm>
          <a:custGeom>
            <a:avLst/>
            <a:gdLst>
              <a:gd name="connsiteX0" fmla="*/ 1543574 w 1543574"/>
              <a:gd name="connsiteY0" fmla="*/ 1107346 h 1107346"/>
              <a:gd name="connsiteX1" fmla="*/ 1501629 w 1543574"/>
              <a:gd name="connsiteY1" fmla="*/ 1090568 h 1107346"/>
              <a:gd name="connsiteX2" fmla="*/ 1484851 w 1543574"/>
              <a:gd name="connsiteY2" fmla="*/ 1040234 h 1107346"/>
              <a:gd name="connsiteX3" fmla="*/ 1468073 w 1543574"/>
              <a:gd name="connsiteY3" fmla="*/ 1015067 h 1107346"/>
              <a:gd name="connsiteX4" fmla="*/ 1442906 w 1543574"/>
              <a:gd name="connsiteY4" fmla="*/ 973122 h 1107346"/>
              <a:gd name="connsiteX5" fmla="*/ 1417739 w 1543574"/>
              <a:gd name="connsiteY5" fmla="*/ 939567 h 1107346"/>
              <a:gd name="connsiteX6" fmla="*/ 1392572 w 1543574"/>
              <a:gd name="connsiteY6" fmla="*/ 922789 h 1107346"/>
              <a:gd name="connsiteX7" fmla="*/ 1367405 w 1543574"/>
              <a:gd name="connsiteY7" fmla="*/ 889233 h 1107346"/>
              <a:gd name="connsiteX8" fmla="*/ 1258348 w 1543574"/>
              <a:gd name="connsiteY8" fmla="*/ 788565 h 1107346"/>
              <a:gd name="connsiteX9" fmla="*/ 1132513 w 1543574"/>
              <a:gd name="connsiteY9" fmla="*/ 671119 h 1107346"/>
              <a:gd name="connsiteX10" fmla="*/ 1115735 w 1543574"/>
              <a:gd name="connsiteY10" fmla="*/ 645952 h 1107346"/>
              <a:gd name="connsiteX11" fmla="*/ 1090568 w 1543574"/>
              <a:gd name="connsiteY11" fmla="*/ 629174 h 1107346"/>
              <a:gd name="connsiteX12" fmla="*/ 1040234 w 1543574"/>
              <a:gd name="connsiteY12" fmla="*/ 570451 h 1107346"/>
              <a:gd name="connsiteX13" fmla="*/ 1031845 w 1543574"/>
              <a:gd name="connsiteY13" fmla="*/ 545284 h 1107346"/>
              <a:gd name="connsiteX14" fmla="*/ 998289 w 1543574"/>
              <a:gd name="connsiteY14" fmla="*/ 520117 h 1107346"/>
              <a:gd name="connsiteX15" fmla="*/ 947956 w 1543574"/>
              <a:gd name="connsiteY15" fmla="*/ 478172 h 1107346"/>
              <a:gd name="connsiteX16" fmla="*/ 897622 w 1543574"/>
              <a:gd name="connsiteY16" fmla="*/ 427838 h 1107346"/>
              <a:gd name="connsiteX17" fmla="*/ 838899 w 1543574"/>
              <a:gd name="connsiteY17" fmla="*/ 394282 h 1107346"/>
              <a:gd name="connsiteX18" fmla="*/ 780176 w 1543574"/>
              <a:gd name="connsiteY18" fmla="*/ 335559 h 1107346"/>
              <a:gd name="connsiteX19" fmla="*/ 738231 w 1543574"/>
              <a:gd name="connsiteY19" fmla="*/ 302003 h 1107346"/>
              <a:gd name="connsiteX20" fmla="*/ 687897 w 1543574"/>
              <a:gd name="connsiteY20" fmla="*/ 268447 h 1107346"/>
              <a:gd name="connsiteX21" fmla="*/ 679508 w 1543574"/>
              <a:gd name="connsiteY21" fmla="*/ 243280 h 1107346"/>
              <a:gd name="connsiteX22" fmla="*/ 604007 w 1543574"/>
              <a:gd name="connsiteY22" fmla="*/ 176168 h 1107346"/>
              <a:gd name="connsiteX23" fmla="*/ 570451 w 1543574"/>
              <a:gd name="connsiteY23" fmla="*/ 159390 h 1107346"/>
              <a:gd name="connsiteX24" fmla="*/ 536895 w 1543574"/>
              <a:gd name="connsiteY24" fmla="*/ 134223 h 1107346"/>
              <a:gd name="connsiteX25" fmla="*/ 486561 w 1543574"/>
              <a:gd name="connsiteY25" fmla="*/ 100667 h 1107346"/>
              <a:gd name="connsiteX26" fmla="*/ 461394 w 1543574"/>
              <a:gd name="connsiteY26" fmla="*/ 83889 h 1107346"/>
              <a:gd name="connsiteX27" fmla="*/ 402671 w 1543574"/>
              <a:gd name="connsiteY27" fmla="*/ 58722 h 1107346"/>
              <a:gd name="connsiteX28" fmla="*/ 310392 w 1543574"/>
              <a:gd name="connsiteY28" fmla="*/ 25167 h 1107346"/>
              <a:gd name="connsiteX29" fmla="*/ 260058 w 1543574"/>
              <a:gd name="connsiteY29" fmla="*/ 8389 h 1107346"/>
              <a:gd name="connsiteX30" fmla="*/ 234891 w 1543574"/>
              <a:gd name="connsiteY30" fmla="*/ 0 h 1107346"/>
              <a:gd name="connsiteX31" fmla="*/ 0 w 1543574"/>
              <a:gd name="connsiteY31" fmla="*/ 0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3574" h="1107346">
                <a:moveTo>
                  <a:pt x="1543574" y="1107346"/>
                </a:moveTo>
                <a:cubicBezTo>
                  <a:pt x="1529592" y="1101753"/>
                  <a:pt x="1511545" y="1101901"/>
                  <a:pt x="1501629" y="1090568"/>
                </a:cubicBezTo>
                <a:cubicBezTo>
                  <a:pt x="1489983" y="1077258"/>
                  <a:pt x="1494661" y="1054949"/>
                  <a:pt x="1484851" y="1040234"/>
                </a:cubicBezTo>
                <a:cubicBezTo>
                  <a:pt x="1479258" y="1031845"/>
                  <a:pt x="1473417" y="1023617"/>
                  <a:pt x="1468073" y="1015067"/>
                </a:cubicBezTo>
                <a:cubicBezTo>
                  <a:pt x="1459431" y="1001240"/>
                  <a:pt x="1451951" y="986689"/>
                  <a:pt x="1442906" y="973122"/>
                </a:cubicBezTo>
                <a:cubicBezTo>
                  <a:pt x="1435150" y="961489"/>
                  <a:pt x="1427625" y="949453"/>
                  <a:pt x="1417739" y="939567"/>
                </a:cubicBezTo>
                <a:cubicBezTo>
                  <a:pt x="1410610" y="932438"/>
                  <a:pt x="1399701" y="929918"/>
                  <a:pt x="1392572" y="922789"/>
                </a:cubicBezTo>
                <a:cubicBezTo>
                  <a:pt x="1382685" y="912902"/>
                  <a:pt x="1376758" y="899625"/>
                  <a:pt x="1367405" y="889233"/>
                </a:cubicBezTo>
                <a:cubicBezTo>
                  <a:pt x="1306450" y="821505"/>
                  <a:pt x="1326819" y="853433"/>
                  <a:pt x="1258348" y="788565"/>
                </a:cubicBezTo>
                <a:cubicBezTo>
                  <a:pt x="1130339" y="667293"/>
                  <a:pt x="1201459" y="717083"/>
                  <a:pt x="1132513" y="671119"/>
                </a:cubicBezTo>
                <a:cubicBezTo>
                  <a:pt x="1126920" y="662730"/>
                  <a:pt x="1122864" y="653081"/>
                  <a:pt x="1115735" y="645952"/>
                </a:cubicBezTo>
                <a:cubicBezTo>
                  <a:pt x="1108606" y="638823"/>
                  <a:pt x="1097023" y="636919"/>
                  <a:pt x="1090568" y="629174"/>
                </a:cubicBezTo>
                <a:cubicBezTo>
                  <a:pt x="1026594" y="552405"/>
                  <a:pt x="1129571" y="637454"/>
                  <a:pt x="1040234" y="570451"/>
                </a:cubicBezTo>
                <a:cubicBezTo>
                  <a:pt x="1037438" y="562062"/>
                  <a:pt x="1037506" y="552077"/>
                  <a:pt x="1031845" y="545284"/>
                </a:cubicBezTo>
                <a:cubicBezTo>
                  <a:pt x="1022894" y="534543"/>
                  <a:pt x="1009207" y="528851"/>
                  <a:pt x="998289" y="520117"/>
                </a:cubicBezTo>
                <a:cubicBezTo>
                  <a:pt x="981235" y="506474"/>
                  <a:pt x="964055" y="492930"/>
                  <a:pt x="947956" y="478172"/>
                </a:cubicBezTo>
                <a:cubicBezTo>
                  <a:pt x="930465" y="462139"/>
                  <a:pt x="916429" y="442305"/>
                  <a:pt x="897622" y="427838"/>
                </a:cubicBezTo>
                <a:cubicBezTo>
                  <a:pt x="879752" y="414092"/>
                  <a:pt x="856626" y="408211"/>
                  <a:pt x="838899" y="394282"/>
                </a:cubicBezTo>
                <a:cubicBezTo>
                  <a:pt x="817132" y="377179"/>
                  <a:pt x="801792" y="352852"/>
                  <a:pt x="780176" y="335559"/>
                </a:cubicBezTo>
                <a:cubicBezTo>
                  <a:pt x="766194" y="324374"/>
                  <a:pt x="751706" y="313794"/>
                  <a:pt x="738231" y="302003"/>
                </a:cubicBezTo>
                <a:cubicBezTo>
                  <a:pt x="699560" y="268166"/>
                  <a:pt x="729723" y="282389"/>
                  <a:pt x="687897" y="268447"/>
                </a:cubicBezTo>
                <a:cubicBezTo>
                  <a:pt x="685101" y="260058"/>
                  <a:pt x="684937" y="250260"/>
                  <a:pt x="679508" y="243280"/>
                </a:cubicBezTo>
                <a:cubicBezTo>
                  <a:pt x="659122" y="217069"/>
                  <a:pt x="633162" y="192828"/>
                  <a:pt x="604007" y="176168"/>
                </a:cubicBezTo>
                <a:cubicBezTo>
                  <a:pt x="593149" y="169963"/>
                  <a:pt x="581056" y="166018"/>
                  <a:pt x="570451" y="159390"/>
                </a:cubicBezTo>
                <a:cubicBezTo>
                  <a:pt x="558595" y="151980"/>
                  <a:pt x="548349" y="142241"/>
                  <a:pt x="536895" y="134223"/>
                </a:cubicBezTo>
                <a:cubicBezTo>
                  <a:pt x="520375" y="122659"/>
                  <a:pt x="503339" y="111852"/>
                  <a:pt x="486561" y="100667"/>
                </a:cubicBezTo>
                <a:cubicBezTo>
                  <a:pt x="478172" y="95074"/>
                  <a:pt x="470959" y="87077"/>
                  <a:pt x="461394" y="83889"/>
                </a:cubicBezTo>
                <a:cubicBezTo>
                  <a:pt x="409703" y="66659"/>
                  <a:pt x="464869" y="86365"/>
                  <a:pt x="402671" y="58722"/>
                </a:cubicBezTo>
                <a:cubicBezTo>
                  <a:pt x="367646" y="43155"/>
                  <a:pt x="347601" y="37569"/>
                  <a:pt x="310392" y="25167"/>
                </a:cubicBezTo>
                <a:lnTo>
                  <a:pt x="260058" y="8389"/>
                </a:lnTo>
                <a:cubicBezTo>
                  <a:pt x="251669" y="5593"/>
                  <a:pt x="243734" y="0"/>
                  <a:pt x="234891" y="0"/>
                </a:cubicBezTo>
                <a:lnTo>
                  <a:pt x="0" y="0"/>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684823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Oval 93"/>
          <p:cNvSpPr/>
          <p:nvPr/>
        </p:nvSpPr>
        <p:spPr>
          <a:xfrm>
            <a:off x="4874894" y="545411"/>
            <a:ext cx="4113496" cy="3862673"/>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Oval 3"/>
          <p:cNvSpPr/>
          <p:nvPr/>
        </p:nvSpPr>
        <p:spPr>
          <a:xfrm>
            <a:off x="55563" y="635413"/>
            <a:ext cx="3950008" cy="3709154"/>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Rectangle 126"/>
          <p:cNvSpPr/>
          <p:nvPr/>
        </p:nvSpPr>
        <p:spPr>
          <a:xfrm>
            <a:off x="272435" y="4408084"/>
            <a:ext cx="2203554" cy="142121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TextBox 62"/>
          <p:cNvSpPr txBox="1"/>
          <p:nvPr/>
        </p:nvSpPr>
        <p:spPr>
          <a:xfrm>
            <a:off x="2975571" y="4561629"/>
            <a:ext cx="2972223" cy="1615827"/>
          </a:xfrm>
          <a:prstGeom prst="rect">
            <a:avLst/>
          </a:prstGeom>
          <a:noFill/>
        </p:spPr>
        <p:txBody>
          <a:bodyPr wrap="square" rtlCol="0">
            <a:spAutoFit/>
          </a:bodyPr>
          <a:lstStyle/>
          <a:p>
            <a:pPr marL="342900" indent="-342900">
              <a:buFont typeface="+mj-lt"/>
              <a:buAutoNum type="arabicPeriod"/>
            </a:pPr>
            <a:r>
              <a:rPr lang="en-US" dirty="0" smtClean="0"/>
              <a:t>Spindle fibers attach to kinetochores and pull the sister chromatids to opposite ends of the cells</a:t>
            </a:r>
          </a:p>
          <a:p>
            <a:endParaRPr lang="en-US" sz="1350" dirty="0"/>
          </a:p>
          <a:p>
            <a:endParaRPr lang="en-US" sz="1350" dirty="0"/>
          </a:p>
        </p:txBody>
      </p:sp>
      <p:sp>
        <p:nvSpPr>
          <p:cNvPr id="124" name="TextBox 123"/>
          <p:cNvSpPr txBox="1"/>
          <p:nvPr/>
        </p:nvSpPr>
        <p:spPr>
          <a:xfrm>
            <a:off x="535095" y="4478302"/>
            <a:ext cx="1943100" cy="507831"/>
          </a:xfrm>
          <a:prstGeom prst="rect">
            <a:avLst/>
          </a:prstGeom>
          <a:noFill/>
        </p:spPr>
        <p:txBody>
          <a:bodyPr wrap="square" rtlCol="0">
            <a:spAutoFit/>
          </a:bodyPr>
          <a:lstStyle/>
          <a:p>
            <a:r>
              <a:rPr lang="en-US" sz="2700" dirty="0"/>
              <a:t>M </a:t>
            </a:r>
            <a:r>
              <a:rPr lang="en-US" sz="2700" dirty="0" smtClean="0"/>
              <a:t>Phase II</a:t>
            </a:r>
            <a:endParaRPr lang="en-US" sz="2700" dirty="0"/>
          </a:p>
        </p:txBody>
      </p:sp>
      <p:sp>
        <p:nvSpPr>
          <p:cNvPr id="126" name="TextBox 125"/>
          <p:cNvSpPr txBox="1"/>
          <p:nvPr/>
        </p:nvSpPr>
        <p:spPr>
          <a:xfrm>
            <a:off x="795549" y="4986133"/>
            <a:ext cx="1943100" cy="369332"/>
          </a:xfrm>
          <a:prstGeom prst="rect">
            <a:avLst/>
          </a:prstGeom>
          <a:noFill/>
        </p:spPr>
        <p:txBody>
          <a:bodyPr wrap="square" rtlCol="0">
            <a:spAutoFit/>
          </a:bodyPr>
          <a:lstStyle/>
          <a:p>
            <a:r>
              <a:rPr lang="en-US" dirty="0" smtClean="0"/>
              <a:t>Anaphase II</a:t>
            </a:r>
            <a:endParaRPr lang="en-US" dirty="0"/>
          </a:p>
        </p:txBody>
      </p:sp>
      <p:grpSp>
        <p:nvGrpSpPr>
          <p:cNvPr id="25" name="Group 24"/>
          <p:cNvGrpSpPr/>
          <p:nvPr/>
        </p:nvGrpSpPr>
        <p:grpSpPr>
          <a:xfrm>
            <a:off x="1762548" y="1159775"/>
            <a:ext cx="281648" cy="516147"/>
            <a:chOff x="768643" y="2932814"/>
            <a:chExt cx="375531" cy="688196"/>
          </a:xfrm>
        </p:grpSpPr>
        <p:sp>
          <p:nvSpPr>
            <p:cNvPr id="27" name="Isosceles Triangle 26"/>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26" name="Picture 25"/>
          <p:cNvPicPr>
            <a:picLocks noChangeAspect="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2047125" y="1154419"/>
            <a:ext cx="251460" cy="539496"/>
          </a:xfrm>
          <a:prstGeom prst="rect">
            <a:avLst/>
          </a:prstGeom>
        </p:spPr>
      </p:pic>
      <p:grpSp>
        <p:nvGrpSpPr>
          <p:cNvPr id="30" name="Group 29"/>
          <p:cNvGrpSpPr/>
          <p:nvPr/>
        </p:nvGrpSpPr>
        <p:grpSpPr>
          <a:xfrm>
            <a:off x="1749790" y="3323188"/>
            <a:ext cx="281648" cy="516147"/>
            <a:chOff x="768643" y="2932814"/>
            <a:chExt cx="375531" cy="688196"/>
          </a:xfrm>
        </p:grpSpPr>
        <p:sp>
          <p:nvSpPr>
            <p:cNvPr id="32" name="Isosceles Triangle 31"/>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31" name="Picture 30"/>
          <p:cNvPicPr>
            <a:picLocks noChangeAspect="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2032574" y="3323188"/>
            <a:ext cx="251460" cy="539496"/>
          </a:xfrm>
          <a:prstGeom prst="rect">
            <a:avLst/>
          </a:prstGeom>
        </p:spPr>
      </p:pic>
      <p:grpSp>
        <p:nvGrpSpPr>
          <p:cNvPr id="35" name="Group 34"/>
          <p:cNvGrpSpPr/>
          <p:nvPr/>
        </p:nvGrpSpPr>
        <p:grpSpPr>
          <a:xfrm>
            <a:off x="1762547" y="2175567"/>
            <a:ext cx="281648" cy="516147"/>
            <a:chOff x="768643" y="2932814"/>
            <a:chExt cx="375531" cy="688196"/>
          </a:xfrm>
        </p:grpSpPr>
        <p:sp>
          <p:nvSpPr>
            <p:cNvPr id="37" name="Isosceles Triangle 36"/>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36" name="Picture 35"/>
          <p:cNvPicPr>
            <a:picLocks noChangeAspect="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2032574" y="2171208"/>
            <a:ext cx="251460" cy="539496"/>
          </a:xfrm>
          <a:prstGeom prst="rect">
            <a:avLst/>
          </a:prstGeom>
        </p:spPr>
      </p:pic>
      <p:grpSp>
        <p:nvGrpSpPr>
          <p:cNvPr id="40" name="Group 39"/>
          <p:cNvGrpSpPr/>
          <p:nvPr/>
        </p:nvGrpSpPr>
        <p:grpSpPr>
          <a:xfrm>
            <a:off x="7043616" y="980256"/>
            <a:ext cx="272426" cy="521486"/>
            <a:chOff x="2972738" y="3939341"/>
            <a:chExt cx="363234" cy="695314"/>
          </a:xfrm>
        </p:grpSpPr>
        <p:sp>
          <p:nvSpPr>
            <p:cNvPr id="45" name="Isosceles Triangle 44"/>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nvGrpSpPr>
          <p:cNvPr id="41" name="Group 40"/>
          <p:cNvGrpSpPr/>
          <p:nvPr/>
        </p:nvGrpSpPr>
        <p:grpSpPr>
          <a:xfrm>
            <a:off x="6776964" y="989620"/>
            <a:ext cx="276461" cy="541921"/>
            <a:chOff x="1964802" y="3515057"/>
            <a:chExt cx="368614" cy="722561"/>
          </a:xfrm>
        </p:grpSpPr>
        <p:sp>
          <p:nvSpPr>
            <p:cNvPr id="42" name="Isosceles Triangle 41"/>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44" name="Picture 4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nvGrpSpPr>
          <p:cNvPr id="48" name="Group 47"/>
          <p:cNvGrpSpPr/>
          <p:nvPr/>
        </p:nvGrpSpPr>
        <p:grpSpPr>
          <a:xfrm>
            <a:off x="7014404" y="3449828"/>
            <a:ext cx="272426" cy="521486"/>
            <a:chOff x="2972738" y="3939341"/>
            <a:chExt cx="363234" cy="695314"/>
          </a:xfrm>
        </p:grpSpPr>
        <p:sp>
          <p:nvSpPr>
            <p:cNvPr id="53" name="Isosceles Triangle 52"/>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nvGrpSpPr>
          <p:cNvPr id="49" name="Group 48"/>
          <p:cNvGrpSpPr/>
          <p:nvPr/>
        </p:nvGrpSpPr>
        <p:grpSpPr>
          <a:xfrm>
            <a:off x="6756506" y="3471946"/>
            <a:ext cx="276461" cy="541921"/>
            <a:chOff x="1964802" y="3515057"/>
            <a:chExt cx="368614" cy="722561"/>
          </a:xfrm>
        </p:grpSpPr>
        <p:sp>
          <p:nvSpPr>
            <p:cNvPr id="50" name="Isosceles Triangle 49"/>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52" name="Picture 5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nvGrpSpPr>
          <p:cNvPr id="58" name="Group 57"/>
          <p:cNvGrpSpPr/>
          <p:nvPr/>
        </p:nvGrpSpPr>
        <p:grpSpPr>
          <a:xfrm>
            <a:off x="6748047" y="2204008"/>
            <a:ext cx="276461" cy="541921"/>
            <a:chOff x="1964802" y="3515057"/>
            <a:chExt cx="368614" cy="722561"/>
          </a:xfrm>
        </p:grpSpPr>
        <p:sp>
          <p:nvSpPr>
            <p:cNvPr id="62" name="Isosceles Triangle 61"/>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65" name="Picture 6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nvGrpSpPr>
          <p:cNvPr id="59" name="Group 58"/>
          <p:cNvGrpSpPr/>
          <p:nvPr/>
        </p:nvGrpSpPr>
        <p:grpSpPr>
          <a:xfrm>
            <a:off x="7012357" y="2207653"/>
            <a:ext cx="272426" cy="521486"/>
            <a:chOff x="2972738" y="3939341"/>
            <a:chExt cx="363234" cy="695314"/>
          </a:xfrm>
        </p:grpSpPr>
        <p:sp>
          <p:nvSpPr>
            <p:cNvPr id="60" name="Isosceles Triangle 59"/>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pic>
        <p:nvPicPr>
          <p:cNvPr id="66" name="Picture 6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354" y="2264524"/>
            <a:ext cx="390161" cy="349938"/>
          </a:xfrm>
          <a:prstGeom prst="rect">
            <a:avLst/>
          </a:prstGeom>
        </p:spPr>
      </p:pic>
      <p:pic>
        <p:nvPicPr>
          <p:cNvPr id="67" name="Picture 6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367948">
            <a:off x="3597452" y="2310422"/>
            <a:ext cx="390161" cy="349938"/>
          </a:xfrm>
          <a:prstGeom prst="rect">
            <a:avLst/>
          </a:prstGeom>
        </p:spPr>
      </p:pic>
      <p:pic>
        <p:nvPicPr>
          <p:cNvPr id="68" name="Picture 6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90435" y="2267221"/>
            <a:ext cx="390161" cy="349938"/>
          </a:xfrm>
          <a:prstGeom prst="rect">
            <a:avLst/>
          </a:prstGeom>
        </p:spPr>
      </p:pic>
      <p:pic>
        <p:nvPicPr>
          <p:cNvPr id="69" name="Picture 6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367948">
            <a:off x="8594138" y="2349042"/>
            <a:ext cx="390161" cy="349938"/>
          </a:xfrm>
          <a:prstGeom prst="rect">
            <a:avLst/>
          </a:prstGeom>
        </p:spPr>
      </p:pic>
      <p:sp>
        <p:nvSpPr>
          <p:cNvPr id="3" name="Freeform 2"/>
          <p:cNvSpPr/>
          <p:nvPr/>
        </p:nvSpPr>
        <p:spPr>
          <a:xfrm>
            <a:off x="335560" y="1291672"/>
            <a:ext cx="1526796" cy="1124357"/>
          </a:xfrm>
          <a:custGeom>
            <a:avLst/>
            <a:gdLst>
              <a:gd name="connsiteX0" fmla="*/ 0 w 1526796"/>
              <a:gd name="connsiteY0" fmla="*/ 1124357 h 1124357"/>
              <a:gd name="connsiteX1" fmla="*/ 16778 w 1526796"/>
              <a:gd name="connsiteY1" fmla="*/ 1057245 h 1124357"/>
              <a:gd name="connsiteX2" fmla="*/ 41945 w 1526796"/>
              <a:gd name="connsiteY2" fmla="*/ 1040467 h 1124357"/>
              <a:gd name="connsiteX3" fmla="*/ 92279 w 1526796"/>
              <a:gd name="connsiteY3" fmla="*/ 990134 h 1124357"/>
              <a:gd name="connsiteX4" fmla="*/ 125834 w 1526796"/>
              <a:gd name="connsiteY4" fmla="*/ 956578 h 1124357"/>
              <a:gd name="connsiteX5" fmla="*/ 159390 w 1526796"/>
              <a:gd name="connsiteY5" fmla="*/ 914633 h 1124357"/>
              <a:gd name="connsiteX6" fmla="*/ 201335 w 1526796"/>
              <a:gd name="connsiteY6" fmla="*/ 881077 h 1124357"/>
              <a:gd name="connsiteX7" fmla="*/ 234891 w 1526796"/>
              <a:gd name="connsiteY7" fmla="*/ 839132 h 1124357"/>
              <a:gd name="connsiteX8" fmla="*/ 285225 w 1526796"/>
              <a:gd name="connsiteY8" fmla="*/ 797187 h 1124357"/>
              <a:gd name="connsiteX9" fmla="*/ 318781 w 1526796"/>
              <a:gd name="connsiteY9" fmla="*/ 755242 h 1124357"/>
              <a:gd name="connsiteX10" fmla="*/ 360726 w 1526796"/>
              <a:gd name="connsiteY10" fmla="*/ 721686 h 1124357"/>
              <a:gd name="connsiteX11" fmla="*/ 469783 w 1526796"/>
              <a:gd name="connsiteY11" fmla="*/ 612629 h 1124357"/>
              <a:gd name="connsiteX12" fmla="*/ 494950 w 1526796"/>
              <a:gd name="connsiteY12" fmla="*/ 587462 h 1124357"/>
              <a:gd name="connsiteX13" fmla="*/ 545284 w 1526796"/>
              <a:gd name="connsiteY13" fmla="*/ 545517 h 1124357"/>
              <a:gd name="connsiteX14" fmla="*/ 578840 w 1526796"/>
              <a:gd name="connsiteY14" fmla="*/ 511961 h 1124357"/>
              <a:gd name="connsiteX15" fmla="*/ 620785 w 1526796"/>
              <a:gd name="connsiteY15" fmla="*/ 486794 h 1124357"/>
              <a:gd name="connsiteX16" fmla="*/ 662730 w 1526796"/>
              <a:gd name="connsiteY16" fmla="*/ 453238 h 1124357"/>
              <a:gd name="connsiteX17" fmla="*/ 738231 w 1526796"/>
              <a:gd name="connsiteY17" fmla="*/ 386126 h 1124357"/>
              <a:gd name="connsiteX18" fmla="*/ 780176 w 1526796"/>
              <a:gd name="connsiteY18" fmla="*/ 369348 h 1124357"/>
              <a:gd name="connsiteX19" fmla="*/ 855677 w 1526796"/>
              <a:gd name="connsiteY19" fmla="*/ 310625 h 1124357"/>
              <a:gd name="connsiteX20" fmla="*/ 897622 w 1526796"/>
              <a:gd name="connsiteY20" fmla="*/ 277069 h 1124357"/>
              <a:gd name="connsiteX21" fmla="*/ 931178 w 1526796"/>
              <a:gd name="connsiteY21" fmla="*/ 268680 h 1124357"/>
              <a:gd name="connsiteX22" fmla="*/ 1006679 w 1526796"/>
              <a:gd name="connsiteY22" fmla="*/ 209957 h 1124357"/>
              <a:gd name="connsiteX23" fmla="*/ 1040234 w 1526796"/>
              <a:gd name="connsiteY23" fmla="*/ 184790 h 1124357"/>
              <a:gd name="connsiteX24" fmla="*/ 1073790 w 1526796"/>
              <a:gd name="connsiteY24" fmla="*/ 168012 h 1124357"/>
              <a:gd name="connsiteX25" fmla="*/ 1132513 w 1526796"/>
              <a:gd name="connsiteY25" fmla="*/ 126067 h 1124357"/>
              <a:gd name="connsiteX26" fmla="*/ 1174458 w 1526796"/>
              <a:gd name="connsiteY26" fmla="*/ 109289 h 1124357"/>
              <a:gd name="connsiteX27" fmla="*/ 1199625 w 1526796"/>
              <a:gd name="connsiteY27" fmla="*/ 84122 h 1124357"/>
              <a:gd name="connsiteX28" fmla="*/ 1224792 w 1526796"/>
              <a:gd name="connsiteY28" fmla="*/ 75734 h 1124357"/>
              <a:gd name="connsiteX29" fmla="*/ 1300293 w 1526796"/>
              <a:gd name="connsiteY29" fmla="*/ 42178 h 1124357"/>
              <a:gd name="connsiteX30" fmla="*/ 1375794 w 1526796"/>
              <a:gd name="connsiteY30" fmla="*/ 17011 h 1124357"/>
              <a:gd name="connsiteX31" fmla="*/ 1400961 w 1526796"/>
              <a:gd name="connsiteY31" fmla="*/ 8622 h 1124357"/>
              <a:gd name="connsiteX32" fmla="*/ 1526796 w 1526796"/>
              <a:gd name="connsiteY32" fmla="*/ 233 h 1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6796" h="1124357">
                <a:moveTo>
                  <a:pt x="0" y="1124357"/>
                </a:moveTo>
                <a:cubicBezTo>
                  <a:pt x="418" y="1122268"/>
                  <a:pt x="9899" y="1065844"/>
                  <a:pt x="16778" y="1057245"/>
                </a:cubicBezTo>
                <a:cubicBezTo>
                  <a:pt x="23076" y="1049372"/>
                  <a:pt x="34409" y="1047165"/>
                  <a:pt x="41945" y="1040467"/>
                </a:cubicBezTo>
                <a:cubicBezTo>
                  <a:pt x="59679" y="1024703"/>
                  <a:pt x="75501" y="1006912"/>
                  <a:pt x="92279" y="990134"/>
                </a:cubicBezTo>
                <a:cubicBezTo>
                  <a:pt x="103464" y="978949"/>
                  <a:pt x="115952" y="968930"/>
                  <a:pt x="125834" y="956578"/>
                </a:cubicBezTo>
                <a:cubicBezTo>
                  <a:pt x="137019" y="942596"/>
                  <a:pt x="146729" y="927294"/>
                  <a:pt x="159390" y="914633"/>
                </a:cubicBezTo>
                <a:cubicBezTo>
                  <a:pt x="172051" y="901972"/>
                  <a:pt x="188674" y="893738"/>
                  <a:pt x="201335" y="881077"/>
                </a:cubicBezTo>
                <a:cubicBezTo>
                  <a:pt x="213996" y="868416"/>
                  <a:pt x="222230" y="851793"/>
                  <a:pt x="234891" y="839132"/>
                </a:cubicBezTo>
                <a:cubicBezTo>
                  <a:pt x="250334" y="823689"/>
                  <a:pt x="269782" y="812630"/>
                  <a:pt x="285225" y="797187"/>
                </a:cubicBezTo>
                <a:cubicBezTo>
                  <a:pt x="297886" y="784526"/>
                  <a:pt x="306120" y="767903"/>
                  <a:pt x="318781" y="755242"/>
                </a:cubicBezTo>
                <a:cubicBezTo>
                  <a:pt x="331442" y="742581"/>
                  <a:pt x="347569" y="733831"/>
                  <a:pt x="360726" y="721686"/>
                </a:cubicBezTo>
                <a:lnTo>
                  <a:pt x="469783" y="612629"/>
                </a:lnTo>
                <a:cubicBezTo>
                  <a:pt x="478172" y="604240"/>
                  <a:pt x="485836" y="595057"/>
                  <a:pt x="494950" y="587462"/>
                </a:cubicBezTo>
                <a:cubicBezTo>
                  <a:pt x="511728" y="573480"/>
                  <a:pt x="529050" y="560127"/>
                  <a:pt x="545284" y="545517"/>
                </a:cubicBezTo>
                <a:cubicBezTo>
                  <a:pt x="557042" y="534935"/>
                  <a:pt x="566354" y="521673"/>
                  <a:pt x="578840" y="511961"/>
                </a:cubicBezTo>
                <a:cubicBezTo>
                  <a:pt x="591711" y="501951"/>
                  <a:pt x="607427" y="496144"/>
                  <a:pt x="620785" y="486794"/>
                </a:cubicBezTo>
                <a:cubicBezTo>
                  <a:pt x="635454" y="476526"/>
                  <a:pt x="649421" y="465216"/>
                  <a:pt x="662730" y="453238"/>
                </a:cubicBezTo>
                <a:cubicBezTo>
                  <a:pt x="690191" y="428523"/>
                  <a:pt x="706089" y="403983"/>
                  <a:pt x="738231" y="386126"/>
                </a:cubicBezTo>
                <a:cubicBezTo>
                  <a:pt x="751395" y="378813"/>
                  <a:pt x="767509" y="377491"/>
                  <a:pt x="780176" y="369348"/>
                </a:cubicBezTo>
                <a:cubicBezTo>
                  <a:pt x="806995" y="352107"/>
                  <a:pt x="830607" y="330323"/>
                  <a:pt x="855677" y="310625"/>
                </a:cubicBezTo>
                <a:cubicBezTo>
                  <a:pt x="869756" y="299563"/>
                  <a:pt x="880251" y="281412"/>
                  <a:pt x="897622" y="277069"/>
                </a:cubicBezTo>
                <a:lnTo>
                  <a:pt x="931178" y="268680"/>
                </a:lnTo>
                <a:lnTo>
                  <a:pt x="1006679" y="209957"/>
                </a:lnTo>
                <a:cubicBezTo>
                  <a:pt x="1017761" y="201432"/>
                  <a:pt x="1027729" y="191043"/>
                  <a:pt x="1040234" y="184790"/>
                </a:cubicBezTo>
                <a:cubicBezTo>
                  <a:pt x="1051419" y="179197"/>
                  <a:pt x="1063185" y="174640"/>
                  <a:pt x="1073790" y="168012"/>
                </a:cubicBezTo>
                <a:cubicBezTo>
                  <a:pt x="1088990" y="158512"/>
                  <a:pt x="1114766" y="134941"/>
                  <a:pt x="1132513" y="126067"/>
                </a:cubicBezTo>
                <a:cubicBezTo>
                  <a:pt x="1145982" y="119333"/>
                  <a:pt x="1160476" y="114882"/>
                  <a:pt x="1174458" y="109289"/>
                </a:cubicBezTo>
                <a:cubicBezTo>
                  <a:pt x="1182847" y="100900"/>
                  <a:pt x="1189754" y="90703"/>
                  <a:pt x="1199625" y="84122"/>
                </a:cubicBezTo>
                <a:cubicBezTo>
                  <a:pt x="1206983" y="79217"/>
                  <a:pt x="1216883" y="79688"/>
                  <a:pt x="1224792" y="75734"/>
                </a:cubicBezTo>
                <a:cubicBezTo>
                  <a:pt x="1304566" y="35849"/>
                  <a:pt x="1170419" y="85469"/>
                  <a:pt x="1300293" y="42178"/>
                </a:cubicBezTo>
                <a:lnTo>
                  <a:pt x="1375794" y="17011"/>
                </a:lnTo>
                <a:cubicBezTo>
                  <a:pt x="1384183" y="14215"/>
                  <a:pt x="1392187" y="9719"/>
                  <a:pt x="1400961" y="8622"/>
                </a:cubicBezTo>
                <a:cubicBezTo>
                  <a:pt x="1487496" y="-2195"/>
                  <a:pt x="1445528" y="233"/>
                  <a:pt x="1526796" y="233"/>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0" name="Freeform 69"/>
          <p:cNvSpPr/>
          <p:nvPr/>
        </p:nvSpPr>
        <p:spPr>
          <a:xfrm>
            <a:off x="318766" y="2332181"/>
            <a:ext cx="1563177" cy="125189"/>
          </a:xfrm>
          <a:custGeom>
            <a:avLst/>
            <a:gdLst>
              <a:gd name="connsiteX0" fmla="*/ 0 w 1526796"/>
              <a:gd name="connsiteY0" fmla="*/ 1124357 h 1124357"/>
              <a:gd name="connsiteX1" fmla="*/ 16778 w 1526796"/>
              <a:gd name="connsiteY1" fmla="*/ 1057245 h 1124357"/>
              <a:gd name="connsiteX2" fmla="*/ 41945 w 1526796"/>
              <a:gd name="connsiteY2" fmla="*/ 1040467 h 1124357"/>
              <a:gd name="connsiteX3" fmla="*/ 92279 w 1526796"/>
              <a:gd name="connsiteY3" fmla="*/ 990134 h 1124357"/>
              <a:gd name="connsiteX4" fmla="*/ 125834 w 1526796"/>
              <a:gd name="connsiteY4" fmla="*/ 956578 h 1124357"/>
              <a:gd name="connsiteX5" fmla="*/ 159390 w 1526796"/>
              <a:gd name="connsiteY5" fmla="*/ 914633 h 1124357"/>
              <a:gd name="connsiteX6" fmla="*/ 201335 w 1526796"/>
              <a:gd name="connsiteY6" fmla="*/ 881077 h 1124357"/>
              <a:gd name="connsiteX7" fmla="*/ 234891 w 1526796"/>
              <a:gd name="connsiteY7" fmla="*/ 839132 h 1124357"/>
              <a:gd name="connsiteX8" fmla="*/ 285225 w 1526796"/>
              <a:gd name="connsiteY8" fmla="*/ 797187 h 1124357"/>
              <a:gd name="connsiteX9" fmla="*/ 318781 w 1526796"/>
              <a:gd name="connsiteY9" fmla="*/ 755242 h 1124357"/>
              <a:gd name="connsiteX10" fmla="*/ 360726 w 1526796"/>
              <a:gd name="connsiteY10" fmla="*/ 721686 h 1124357"/>
              <a:gd name="connsiteX11" fmla="*/ 469783 w 1526796"/>
              <a:gd name="connsiteY11" fmla="*/ 612629 h 1124357"/>
              <a:gd name="connsiteX12" fmla="*/ 494950 w 1526796"/>
              <a:gd name="connsiteY12" fmla="*/ 587462 h 1124357"/>
              <a:gd name="connsiteX13" fmla="*/ 545284 w 1526796"/>
              <a:gd name="connsiteY13" fmla="*/ 545517 h 1124357"/>
              <a:gd name="connsiteX14" fmla="*/ 578840 w 1526796"/>
              <a:gd name="connsiteY14" fmla="*/ 511961 h 1124357"/>
              <a:gd name="connsiteX15" fmla="*/ 620785 w 1526796"/>
              <a:gd name="connsiteY15" fmla="*/ 486794 h 1124357"/>
              <a:gd name="connsiteX16" fmla="*/ 662730 w 1526796"/>
              <a:gd name="connsiteY16" fmla="*/ 453238 h 1124357"/>
              <a:gd name="connsiteX17" fmla="*/ 738231 w 1526796"/>
              <a:gd name="connsiteY17" fmla="*/ 386126 h 1124357"/>
              <a:gd name="connsiteX18" fmla="*/ 780176 w 1526796"/>
              <a:gd name="connsiteY18" fmla="*/ 369348 h 1124357"/>
              <a:gd name="connsiteX19" fmla="*/ 855677 w 1526796"/>
              <a:gd name="connsiteY19" fmla="*/ 310625 h 1124357"/>
              <a:gd name="connsiteX20" fmla="*/ 897622 w 1526796"/>
              <a:gd name="connsiteY20" fmla="*/ 277069 h 1124357"/>
              <a:gd name="connsiteX21" fmla="*/ 931178 w 1526796"/>
              <a:gd name="connsiteY21" fmla="*/ 268680 h 1124357"/>
              <a:gd name="connsiteX22" fmla="*/ 1006679 w 1526796"/>
              <a:gd name="connsiteY22" fmla="*/ 209957 h 1124357"/>
              <a:gd name="connsiteX23" fmla="*/ 1040234 w 1526796"/>
              <a:gd name="connsiteY23" fmla="*/ 184790 h 1124357"/>
              <a:gd name="connsiteX24" fmla="*/ 1073790 w 1526796"/>
              <a:gd name="connsiteY24" fmla="*/ 168012 h 1124357"/>
              <a:gd name="connsiteX25" fmla="*/ 1132513 w 1526796"/>
              <a:gd name="connsiteY25" fmla="*/ 126067 h 1124357"/>
              <a:gd name="connsiteX26" fmla="*/ 1174458 w 1526796"/>
              <a:gd name="connsiteY26" fmla="*/ 109289 h 1124357"/>
              <a:gd name="connsiteX27" fmla="*/ 1199625 w 1526796"/>
              <a:gd name="connsiteY27" fmla="*/ 84122 h 1124357"/>
              <a:gd name="connsiteX28" fmla="*/ 1224792 w 1526796"/>
              <a:gd name="connsiteY28" fmla="*/ 75734 h 1124357"/>
              <a:gd name="connsiteX29" fmla="*/ 1300293 w 1526796"/>
              <a:gd name="connsiteY29" fmla="*/ 42178 h 1124357"/>
              <a:gd name="connsiteX30" fmla="*/ 1375794 w 1526796"/>
              <a:gd name="connsiteY30" fmla="*/ 17011 h 1124357"/>
              <a:gd name="connsiteX31" fmla="*/ 1400961 w 1526796"/>
              <a:gd name="connsiteY31" fmla="*/ 8622 h 1124357"/>
              <a:gd name="connsiteX32" fmla="*/ 1526796 w 1526796"/>
              <a:gd name="connsiteY32" fmla="*/ 233 h 1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6796" h="1124357">
                <a:moveTo>
                  <a:pt x="0" y="1124357"/>
                </a:moveTo>
                <a:cubicBezTo>
                  <a:pt x="418" y="1122268"/>
                  <a:pt x="9899" y="1065844"/>
                  <a:pt x="16778" y="1057245"/>
                </a:cubicBezTo>
                <a:cubicBezTo>
                  <a:pt x="23076" y="1049372"/>
                  <a:pt x="34409" y="1047165"/>
                  <a:pt x="41945" y="1040467"/>
                </a:cubicBezTo>
                <a:cubicBezTo>
                  <a:pt x="59679" y="1024703"/>
                  <a:pt x="75501" y="1006912"/>
                  <a:pt x="92279" y="990134"/>
                </a:cubicBezTo>
                <a:cubicBezTo>
                  <a:pt x="103464" y="978949"/>
                  <a:pt x="115952" y="968930"/>
                  <a:pt x="125834" y="956578"/>
                </a:cubicBezTo>
                <a:cubicBezTo>
                  <a:pt x="137019" y="942596"/>
                  <a:pt x="146729" y="927294"/>
                  <a:pt x="159390" y="914633"/>
                </a:cubicBezTo>
                <a:cubicBezTo>
                  <a:pt x="172051" y="901972"/>
                  <a:pt x="188674" y="893738"/>
                  <a:pt x="201335" y="881077"/>
                </a:cubicBezTo>
                <a:cubicBezTo>
                  <a:pt x="213996" y="868416"/>
                  <a:pt x="222230" y="851793"/>
                  <a:pt x="234891" y="839132"/>
                </a:cubicBezTo>
                <a:cubicBezTo>
                  <a:pt x="250334" y="823689"/>
                  <a:pt x="269782" y="812630"/>
                  <a:pt x="285225" y="797187"/>
                </a:cubicBezTo>
                <a:cubicBezTo>
                  <a:pt x="297886" y="784526"/>
                  <a:pt x="306120" y="767903"/>
                  <a:pt x="318781" y="755242"/>
                </a:cubicBezTo>
                <a:cubicBezTo>
                  <a:pt x="331442" y="742581"/>
                  <a:pt x="347569" y="733831"/>
                  <a:pt x="360726" y="721686"/>
                </a:cubicBezTo>
                <a:lnTo>
                  <a:pt x="469783" y="612629"/>
                </a:lnTo>
                <a:cubicBezTo>
                  <a:pt x="478172" y="604240"/>
                  <a:pt x="485836" y="595057"/>
                  <a:pt x="494950" y="587462"/>
                </a:cubicBezTo>
                <a:cubicBezTo>
                  <a:pt x="511728" y="573480"/>
                  <a:pt x="529050" y="560127"/>
                  <a:pt x="545284" y="545517"/>
                </a:cubicBezTo>
                <a:cubicBezTo>
                  <a:pt x="557042" y="534935"/>
                  <a:pt x="566354" y="521673"/>
                  <a:pt x="578840" y="511961"/>
                </a:cubicBezTo>
                <a:cubicBezTo>
                  <a:pt x="591711" y="501951"/>
                  <a:pt x="607427" y="496144"/>
                  <a:pt x="620785" y="486794"/>
                </a:cubicBezTo>
                <a:cubicBezTo>
                  <a:pt x="635454" y="476526"/>
                  <a:pt x="649421" y="465216"/>
                  <a:pt x="662730" y="453238"/>
                </a:cubicBezTo>
                <a:cubicBezTo>
                  <a:pt x="690191" y="428523"/>
                  <a:pt x="706089" y="403983"/>
                  <a:pt x="738231" y="386126"/>
                </a:cubicBezTo>
                <a:cubicBezTo>
                  <a:pt x="751395" y="378813"/>
                  <a:pt x="767509" y="377491"/>
                  <a:pt x="780176" y="369348"/>
                </a:cubicBezTo>
                <a:cubicBezTo>
                  <a:pt x="806995" y="352107"/>
                  <a:pt x="830607" y="330323"/>
                  <a:pt x="855677" y="310625"/>
                </a:cubicBezTo>
                <a:cubicBezTo>
                  <a:pt x="869756" y="299563"/>
                  <a:pt x="880251" y="281412"/>
                  <a:pt x="897622" y="277069"/>
                </a:cubicBezTo>
                <a:lnTo>
                  <a:pt x="931178" y="268680"/>
                </a:lnTo>
                <a:lnTo>
                  <a:pt x="1006679" y="209957"/>
                </a:lnTo>
                <a:cubicBezTo>
                  <a:pt x="1017761" y="201432"/>
                  <a:pt x="1027729" y="191043"/>
                  <a:pt x="1040234" y="184790"/>
                </a:cubicBezTo>
                <a:cubicBezTo>
                  <a:pt x="1051419" y="179197"/>
                  <a:pt x="1063185" y="174640"/>
                  <a:pt x="1073790" y="168012"/>
                </a:cubicBezTo>
                <a:cubicBezTo>
                  <a:pt x="1088990" y="158512"/>
                  <a:pt x="1114766" y="134941"/>
                  <a:pt x="1132513" y="126067"/>
                </a:cubicBezTo>
                <a:cubicBezTo>
                  <a:pt x="1145982" y="119333"/>
                  <a:pt x="1160476" y="114882"/>
                  <a:pt x="1174458" y="109289"/>
                </a:cubicBezTo>
                <a:cubicBezTo>
                  <a:pt x="1182847" y="100900"/>
                  <a:pt x="1189754" y="90703"/>
                  <a:pt x="1199625" y="84122"/>
                </a:cubicBezTo>
                <a:cubicBezTo>
                  <a:pt x="1206983" y="79217"/>
                  <a:pt x="1216883" y="79688"/>
                  <a:pt x="1224792" y="75734"/>
                </a:cubicBezTo>
                <a:cubicBezTo>
                  <a:pt x="1304566" y="35849"/>
                  <a:pt x="1170419" y="85469"/>
                  <a:pt x="1300293" y="42178"/>
                </a:cubicBezTo>
                <a:lnTo>
                  <a:pt x="1375794" y="17011"/>
                </a:lnTo>
                <a:cubicBezTo>
                  <a:pt x="1384183" y="14215"/>
                  <a:pt x="1392187" y="9719"/>
                  <a:pt x="1400961" y="8622"/>
                </a:cubicBezTo>
                <a:cubicBezTo>
                  <a:pt x="1487496" y="-2195"/>
                  <a:pt x="1445528" y="233"/>
                  <a:pt x="1526796" y="233"/>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1" name="Freeform 70"/>
          <p:cNvSpPr/>
          <p:nvPr/>
        </p:nvSpPr>
        <p:spPr>
          <a:xfrm flipV="1">
            <a:off x="335560" y="2442706"/>
            <a:ext cx="1543544" cy="1113474"/>
          </a:xfrm>
          <a:custGeom>
            <a:avLst/>
            <a:gdLst>
              <a:gd name="connsiteX0" fmla="*/ 0 w 1526796"/>
              <a:gd name="connsiteY0" fmla="*/ 1124357 h 1124357"/>
              <a:gd name="connsiteX1" fmla="*/ 16778 w 1526796"/>
              <a:gd name="connsiteY1" fmla="*/ 1057245 h 1124357"/>
              <a:gd name="connsiteX2" fmla="*/ 41945 w 1526796"/>
              <a:gd name="connsiteY2" fmla="*/ 1040467 h 1124357"/>
              <a:gd name="connsiteX3" fmla="*/ 92279 w 1526796"/>
              <a:gd name="connsiteY3" fmla="*/ 990134 h 1124357"/>
              <a:gd name="connsiteX4" fmla="*/ 125834 w 1526796"/>
              <a:gd name="connsiteY4" fmla="*/ 956578 h 1124357"/>
              <a:gd name="connsiteX5" fmla="*/ 159390 w 1526796"/>
              <a:gd name="connsiteY5" fmla="*/ 914633 h 1124357"/>
              <a:gd name="connsiteX6" fmla="*/ 201335 w 1526796"/>
              <a:gd name="connsiteY6" fmla="*/ 881077 h 1124357"/>
              <a:gd name="connsiteX7" fmla="*/ 234891 w 1526796"/>
              <a:gd name="connsiteY7" fmla="*/ 839132 h 1124357"/>
              <a:gd name="connsiteX8" fmla="*/ 285225 w 1526796"/>
              <a:gd name="connsiteY8" fmla="*/ 797187 h 1124357"/>
              <a:gd name="connsiteX9" fmla="*/ 318781 w 1526796"/>
              <a:gd name="connsiteY9" fmla="*/ 755242 h 1124357"/>
              <a:gd name="connsiteX10" fmla="*/ 360726 w 1526796"/>
              <a:gd name="connsiteY10" fmla="*/ 721686 h 1124357"/>
              <a:gd name="connsiteX11" fmla="*/ 469783 w 1526796"/>
              <a:gd name="connsiteY11" fmla="*/ 612629 h 1124357"/>
              <a:gd name="connsiteX12" fmla="*/ 494950 w 1526796"/>
              <a:gd name="connsiteY12" fmla="*/ 587462 h 1124357"/>
              <a:gd name="connsiteX13" fmla="*/ 545284 w 1526796"/>
              <a:gd name="connsiteY13" fmla="*/ 545517 h 1124357"/>
              <a:gd name="connsiteX14" fmla="*/ 578840 w 1526796"/>
              <a:gd name="connsiteY14" fmla="*/ 511961 h 1124357"/>
              <a:gd name="connsiteX15" fmla="*/ 620785 w 1526796"/>
              <a:gd name="connsiteY15" fmla="*/ 486794 h 1124357"/>
              <a:gd name="connsiteX16" fmla="*/ 662730 w 1526796"/>
              <a:gd name="connsiteY16" fmla="*/ 453238 h 1124357"/>
              <a:gd name="connsiteX17" fmla="*/ 738231 w 1526796"/>
              <a:gd name="connsiteY17" fmla="*/ 386126 h 1124357"/>
              <a:gd name="connsiteX18" fmla="*/ 780176 w 1526796"/>
              <a:gd name="connsiteY18" fmla="*/ 369348 h 1124357"/>
              <a:gd name="connsiteX19" fmla="*/ 855677 w 1526796"/>
              <a:gd name="connsiteY19" fmla="*/ 310625 h 1124357"/>
              <a:gd name="connsiteX20" fmla="*/ 897622 w 1526796"/>
              <a:gd name="connsiteY20" fmla="*/ 277069 h 1124357"/>
              <a:gd name="connsiteX21" fmla="*/ 931178 w 1526796"/>
              <a:gd name="connsiteY21" fmla="*/ 268680 h 1124357"/>
              <a:gd name="connsiteX22" fmla="*/ 1006679 w 1526796"/>
              <a:gd name="connsiteY22" fmla="*/ 209957 h 1124357"/>
              <a:gd name="connsiteX23" fmla="*/ 1040234 w 1526796"/>
              <a:gd name="connsiteY23" fmla="*/ 184790 h 1124357"/>
              <a:gd name="connsiteX24" fmla="*/ 1073790 w 1526796"/>
              <a:gd name="connsiteY24" fmla="*/ 168012 h 1124357"/>
              <a:gd name="connsiteX25" fmla="*/ 1132513 w 1526796"/>
              <a:gd name="connsiteY25" fmla="*/ 126067 h 1124357"/>
              <a:gd name="connsiteX26" fmla="*/ 1174458 w 1526796"/>
              <a:gd name="connsiteY26" fmla="*/ 109289 h 1124357"/>
              <a:gd name="connsiteX27" fmla="*/ 1199625 w 1526796"/>
              <a:gd name="connsiteY27" fmla="*/ 84122 h 1124357"/>
              <a:gd name="connsiteX28" fmla="*/ 1224792 w 1526796"/>
              <a:gd name="connsiteY28" fmla="*/ 75734 h 1124357"/>
              <a:gd name="connsiteX29" fmla="*/ 1300293 w 1526796"/>
              <a:gd name="connsiteY29" fmla="*/ 42178 h 1124357"/>
              <a:gd name="connsiteX30" fmla="*/ 1375794 w 1526796"/>
              <a:gd name="connsiteY30" fmla="*/ 17011 h 1124357"/>
              <a:gd name="connsiteX31" fmla="*/ 1400961 w 1526796"/>
              <a:gd name="connsiteY31" fmla="*/ 8622 h 1124357"/>
              <a:gd name="connsiteX32" fmla="*/ 1526796 w 1526796"/>
              <a:gd name="connsiteY32" fmla="*/ 233 h 1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6796" h="1124357">
                <a:moveTo>
                  <a:pt x="0" y="1124357"/>
                </a:moveTo>
                <a:cubicBezTo>
                  <a:pt x="418" y="1122268"/>
                  <a:pt x="9899" y="1065844"/>
                  <a:pt x="16778" y="1057245"/>
                </a:cubicBezTo>
                <a:cubicBezTo>
                  <a:pt x="23076" y="1049372"/>
                  <a:pt x="34409" y="1047165"/>
                  <a:pt x="41945" y="1040467"/>
                </a:cubicBezTo>
                <a:cubicBezTo>
                  <a:pt x="59679" y="1024703"/>
                  <a:pt x="75501" y="1006912"/>
                  <a:pt x="92279" y="990134"/>
                </a:cubicBezTo>
                <a:cubicBezTo>
                  <a:pt x="103464" y="978949"/>
                  <a:pt x="115952" y="968930"/>
                  <a:pt x="125834" y="956578"/>
                </a:cubicBezTo>
                <a:cubicBezTo>
                  <a:pt x="137019" y="942596"/>
                  <a:pt x="146729" y="927294"/>
                  <a:pt x="159390" y="914633"/>
                </a:cubicBezTo>
                <a:cubicBezTo>
                  <a:pt x="172051" y="901972"/>
                  <a:pt x="188674" y="893738"/>
                  <a:pt x="201335" y="881077"/>
                </a:cubicBezTo>
                <a:cubicBezTo>
                  <a:pt x="213996" y="868416"/>
                  <a:pt x="222230" y="851793"/>
                  <a:pt x="234891" y="839132"/>
                </a:cubicBezTo>
                <a:cubicBezTo>
                  <a:pt x="250334" y="823689"/>
                  <a:pt x="269782" y="812630"/>
                  <a:pt x="285225" y="797187"/>
                </a:cubicBezTo>
                <a:cubicBezTo>
                  <a:pt x="297886" y="784526"/>
                  <a:pt x="306120" y="767903"/>
                  <a:pt x="318781" y="755242"/>
                </a:cubicBezTo>
                <a:cubicBezTo>
                  <a:pt x="331442" y="742581"/>
                  <a:pt x="347569" y="733831"/>
                  <a:pt x="360726" y="721686"/>
                </a:cubicBezTo>
                <a:lnTo>
                  <a:pt x="469783" y="612629"/>
                </a:lnTo>
                <a:cubicBezTo>
                  <a:pt x="478172" y="604240"/>
                  <a:pt x="485836" y="595057"/>
                  <a:pt x="494950" y="587462"/>
                </a:cubicBezTo>
                <a:cubicBezTo>
                  <a:pt x="511728" y="573480"/>
                  <a:pt x="529050" y="560127"/>
                  <a:pt x="545284" y="545517"/>
                </a:cubicBezTo>
                <a:cubicBezTo>
                  <a:pt x="557042" y="534935"/>
                  <a:pt x="566354" y="521673"/>
                  <a:pt x="578840" y="511961"/>
                </a:cubicBezTo>
                <a:cubicBezTo>
                  <a:pt x="591711" y="501951"/>
                  <a:pt x="607427" y="496144"/>
                  <a:pt x="620785" y="486794"/>
                </a:cubicBezTo>
                <a:cubicBezTo>
                  <a:pt x="635454" y="476526"/>
                  <a:pt x="649421" y="465216"/>
                  <a:pt x="662730" y="453238"/>
                </a:cubicBezTo>
                <a:cubicBezTo>
                  <a:pt x="690191" y="428523"/>
                  <a:pt x="706089" y="403983"/>
                  <a:pt x="738231" y="386126"/>
                </a:cubicBezTo>
                <a:cubicBezTo>
                  <a:pt x="751395" y="378813"/>
                  <a:pt x="767509" y="377491"/>
                  <a:pt x="780176" y="369348"/>
                </a:cubicBezTo>
                <a:cubicBezTo>
                  <a:pt x="806995" y="352107"/>
                  <a:pt x="830607" y="330323"/>
                  <a:pt x="855677" y="310625"/>
                </a:cubicBezTo>
                <a:cubicBezTo>
                  <a:pt x="869756" y="299563"/>
                  <a:pt x="880251" y="281412"/>
                  <a:pt x="897622" y="277069"/>
                </a:cubicBezTo>
                <a:lnTo>
                  <a:pt x="931178" y="268680"/>
                </a:lnTo>
                <a:lnTo>
                  <a:pt x="1006679" y="209957"/>
                </a:lnTo>
                <a:cubicBezTo>
                  <a:pt x="1017761" y="201432"/>
                  <a:pt x="1027729" y="191043"/>
                  <a:pt x="1040234" y="184790"/>
                </a:cubicBezTo>
                <a:cubicBezTo>
                  <a:pt x="1051419" y="179197"/>
                  <a:pt x="1063185" y="174640"/>
                  <a:pt x="1073790" y="168012"/>
                </a:cubicBezTo>
                <a:cubicBezTo>
                  <a:pt x="1088990" y="158512"/>
                  <a:pt x="1114766" y="134941"/>
                  <a:pt x="1132513" y="126067"/>
                </a:cubicBezTo>
                <a:cubicBezTo>
                  <a:pt x="1145982" y="119333"/>
                  <a:pt x="1160476" y="114882"/>
                  <a:pt x="1174458" y="109289"/>
                </a:cubicBezTo>
                <a:cubicBezTo>
                  <a:pt x="1182847" y="100900"/>
                  <a:pt x="1189754" y="90703"/>
                  <a:pt x="1199625" y="84122"/>
                </a:cubicBezTo>
                <a:cubicBezTo>
                  <a:pt x="1206983" y="79217"/>
                  <a:pt x="1216883" y="79688"/>
                  <a:pt x="1224792" y="75734"/>
                </a:cubicBezTo>
                <a:cubicBezTo>
                  <a:pt x="1304566" y="35849"/>
                  <a:pt x="1170419" y="85469"/>
                  <a:pt x="1300293" y="42178"/>
                </a:cubicBezTo>
                <a:lnTo>
                  <a:pt x="1375794" y="17011"/>
                </a:lnTo>
                <a:cubicBezTo>
                  <a:pt x="1384183" y="14215"/>
                  <a:pt x="1392187" y="9719"/>
                  <a:pt x="1400961" y="8622"/>
                </a:cubicBezTo>
                <a:cubicBezTo>
                  <a:pt x="1487496" y="-2195"/>
                  <a:pt x="1445528" y="233"/>
                  <a:pt x="1526796" y="233"/>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2" name="Freeform 71"/>
          <p:cNvSpPr/>
          <p:nvPr/>
        </p:nvSpPr>
        <p:spPr>
          <a:xfrm>
            <a:off x="5175173" y="1177403"/>
            <a:ext cx="1711996" cy="1158672"/>
          </a:xfrm>
          <a:custGeom>
            <a:avLst/>
            <a:gdLst>
              <a:gd name="connsiteX0" fmla="*/ 0 w 1526796"/>
              <a:gd name="connsiteY0" fmla="*/ 1124357 h 1124357"/>
              <a:gd name="connsiteX1" fmla="*/ 16778 w 1526796"/>
              <a:gd name="connsiteY1" fmla="*/ 1057245 h 1124357"/>
              <a:gd name="connsiteX2" fmla="*/ 41945 w 1526796"/>
              <a:gd name="connsiteY2" fmla="*/ 1040467 h 1124357"/>
              <a:gd name="connsiteX3" fmla="*/ 92279 w 1526796"/>
              <a:gd name="connsiteY3" fmla="*/ 990134 h 1124357"/>
              <a:gd name="connsiteX4" fmla="*/ 125834 w 1526796"/>
              <a:gd name="connsiteY4" fmla="*/ 956578 h 1124357"/>
              <a:gd name="connsiteX5" fmla="*/ 159390 w 1526796"/>
              <a:gd name="connsiteY5" fmla="*/ 914633 h 1124357"/>
              <a:gd name="connsiteX6" fmla="*/ 201335 w 1526796"/>
              <a:gd name="connsiteY6" fmla="*/ 881077 h 1124357"/>
              <a:gd name="connsiteX7" fmla="*/ 234891 w 1526796"/>
              <a:gd name="connsiteY7" fmla="*/ 839132 h 1124357"/>
              <a:gd name="connsiteX8" fmla="*/ 285225 w 1526796"/>
              <a:gd name="connsiteY8" fmla="*/ 797187 h 1124357"/>
              <a:gd name="connsiteX9" fmla="*/ 318781 w 1526796"/>
              <a:gd name="connsiteY9" fmla="*/ 755242 h 1124357"/>
              <a:gd name="connsiteX10" fmla="*/ 360726 w 1526796"/>
              <a:gd name="connsiteY10" fmla="*/ 721686 h 1124357"/>
              <a:gd name="connsiteX11" fmla="*/ 469783 w 1526796"/>
              <a:gd name="connsiteY11" fmla="*/ 612629 h 1124357"/>
              <a:gd name="connsiteX12" fmla="*/ 494950 w 1526796"/>
              <a:gd name="connsiteY12" fmla="*/ 587462 h 1124357"/>
              <a:gd name="connsiteX13" fmla="*/ 545284 w 1526796"/>
              <a:gd name="connsiteY13" fmla="*/ 545517 h 1124357"/>
              <a:gd name="connsiteX14" fmla="*/ 578840 w 1526796"/>
              <a:gd name="connsiteY14" fmla="*/ 511961 h 1124357"/>
              <a:gd name="connsiteX15" fmla="*/ 620785 w 1526796"/>
              <a:gd name="connsiteY15" fmla="*/ 486794 h 1124357"/>
              <a:gd name="connsiteX16" fmla="*/ 662730 w 1526796"/>
              <a:gd name="connsiteY16" fmla="*/ 453238 h 1124357"/>
              <a:gd name="connsiteX17" fmla="*/ 738231 w 1526796"/>
              <a:gd name="connsiteY17" fmla="*/ 386126 h 1124357"/>
              <a:gd name="connsiteX18" fmla="*/ 780176 w 1526796"/>
              <a:gd name="connsiteY18" fmla="*/ 369348 h 1124357"/>
              <a:gd name="connsiteX19" fmla="*/ 855677 w 1526796"/>
              <a:gd name="connsiteY19" fmla="*/ 310625 h 1124357"/>
              <a:gd name="connsiteX20" fmla="*/ 897622 w 1526796"/>
              <a:gd name="connsiteY20" fmla="*/ 277069 h 1124357"/>
              <a:gd name="connsiteX21" fmla="*/ 931178 w 1526796"/>
              <a:gd name="connsiteY21" fmla="*/ 268680 h 1124357"/>
              <a:gd name="connsiteX22" fmla="*/ 1006679 w 1526796"/>
              <a:gd name="connsiteY22" fmla="*/ 209957 h 1124357"/>
              <a:gd name="connsiteX23" fmla="*/ 1040234 w 1526796"/>
              <a:gd name="connsiteY23" fmla="*/ 184790 h 1124357"/>
              <a:gd name="connsiteX24" fmla="*/ 1073790 w 1526796"/>
              <a:gd name="connsiteY24" fmla="*/ 168012 h 1124357"/>
              <a:gd name="connsiteX25" fmla="*/ 1132513 w 1526796"/>
              <a:gd name="connsiteY25" fmla="*/ 126067 h 1124357"/>
              <a:gd name="connsiteX26" fmla="*/ 1174458 w 1526796"/>
              <a:gd name="connsiteY26" fmla="*/ 109289 h 1124357"/>
              <a:gd name="connsiteX27" fmla="*/ 1199625 w 1526796"/>
              <a:gd name="connsiteY27" fmla="*/ 84122 h 1124357"/>
              <a:gd name="connsiteX28" fmla="*/ 1224792 w 1526796"/>
              <a:gd name="connsiteY28" fmla="*/ 75734 h 1124357"/>
              <a:gd name="connsiteX29" fmla="*/ 1300293 w 1526796"/>
              <a:gd name="connsiteY29" fmla="*/ 42178 h 1124357"/>
              <a:gd name="connsiteX30" fmla="*/ 1375794 w 1526796"/>
              <a:gd name="connsiteY30" fmla="*/ 17011 h 1124357"/>
              <a:gd name="connsiteX31" fmla="*/ 1400961 w 1526796"/>
              <a:gd name="connsiteY31" fmla="*/ 8622 h 1124357"/>
              <a:gd name="connsiteX32" fmla="*/ 1526796 w 1526796"/>
              <a:gd name="connsiteY32" fmla="*/ 233 h 1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6796" h="1124357">
                <a:moveTo>
                  <a:pt x="0" y="1124357"/>
                </a:moveTo>
                <a:cubicBezTo>
                  <a:pt x="418" y="1122268"/>
                  <a:pt x="9899" y="1065844"/>
                  <a:pt x="16778" y="1057245"/>
                </a:cubicBezTo>
                <a:cubicBezTo>
                  <a:pt x="23076" y="1049372"/>
                  <a:pt x="34409" y="1047165"/>
                  <a:pt x="41945" y="1040467"/>
                </a:cubicBezTo>
                <a:cubicBezTo>
                  <a:pt x="59679" y="1024703"/>
                  <a:pt x="75501" y="1006912"/>
                  <a:pt x="92279" y="990134"/>
                </a:cubicBezTo>
                <a:cubicBezTo>
                  <a:pt x="103464" y="978949"/>
                  <a:pt x="115952" y="968930"/>
                  <a:pt x="125834" y="956578"/>
                </a:cubicBezTo>
                <a:cubicBezTo>
                  <a:pt x="137019" y="942596"/>
                  <a:pt x="146729" y="927294"/>
                  <a:pt x="159390" y="914633"/>
                </a:cubicBezTo>
                <a:cubicBezTo>
                  <a:pt x="172051" y="901972"/>
                  <a:pt x="188674" y="893738"/>
                  <a:pt x="201335" y="881077"/>
                </a:cubicBezTo>
                <a:cubicBezTo>
                  <a:pt x="213996" y="868416"/>
                  <a:pt x="222230" y="851793"/>
                  <a:pt x="234891" y="839132"/>
                </a:cubicBezTo>
                <a:cubicBezTo>
                  <a:pt x="250334" y="823689"/>
                  <a:pt x="269782" y="812630"/>
                  <a:pt x="285225" y="797187"/>
                </a:cubicBezTo>
                <a:cubicBezTo>
                  <a:pt x="297886" y="784526"/>
                  <a:pt x="306120" y="767903"/>
                  <a:pt x="318781" y="755242"/>
                </a:cubicBezTo>
                <a:cubicBezTo>
                  <a:pt x="331442" y="742581"/>
                  <a:pt x="347569" y="733831"/>
                  <a:pt x="360726" y="721686"/>
                </a:cubicBezTo>
                <a:lnTo>
                  <a:pt x="469783" y="612629"/>
                </a:lnTo>
                <a:cubicBezTo>
                  <a:pt x="478172" y="604240"/>
                  <a:pt x="485836" y="595057"/>
                  <a:pt x="494950" y="587462"/>
                </a:cubicBezTo>
                <a:cubicBezTo>
                  <a:pt x="511728" y="573480"/>
                  <a:pt x="529050" y="560127"/>
                  <a:pt x="545284" y="545517"/>
                </a:cubicBezTo>
                <a:cubicBezTo>
                  <a:pt x="557042" y="534935"/>
                  <a:pt x="566354" y="521673"/>
                  <a:pt x="578840" y="511961"/>
                </a:cubicBezTo>
                <a:cubicBezTo>
                  <a:pt x="591711" y="501951"/>
                  <a:pt x="607427" y="496144"/>
                  <a:pt x="620785" y="486794"/>
                </a:cubicBezTo>
                <a:cubicBezTo>
                  <a:pt x="635454" y="476526"/>
                  <a:pt x="649421" y="465216"/>
                  <a:pt x="662730" y="453238"/>
                </a:cubicBezTo>
                <a:cubicBezTo>
                  <a:pt x="690191" y="428523"/>
                  <a:pt x="706089" y="403983"/>
                  <a:pt x="738231" y="386126"/>
                </a:cubicBezTo>
                <a:cubicBezTo>
                  <a:pt x="751395" y="378813"/>
                  <a:pt x="767509" y="377491"/>
                  <a:pt x="780176" y="369348"/>
                </a:cubicBezTo>
                <a:cubicBezTo>
                  <a:pt x="806995" y="352107"/>
                  <a:pt x="830607" y="330323"/>
                  <a:pt x="855677" y="310625"/>
                </a:cubicBezTo>
                <a:cubicBezTo>
                  <a:pt x="869756" y="299563"/>
                  <a:pt x="880251" y="281412"/>
                  <a:pt x="897622" y="277069"/>
                </a:cubicBezTo>
                <a:lnTo>
                  <a:pt x="931178" y="268680"/>
                </a:lnTo>
                <a:lnTo>
                  <a:pt x="1006679" y="209957"/>
                </a:lnTo>
                <a:cubicBezTo>
                  <a:pt x="1017761" y="201432"/>
                  <a:pt x="1027729" y="191043"/>
                  <a:pt x="1040234" y="184790"/>
                </a:cubicBezTo>
                <a:cubicBezTo>
                  <a:pt x="1051419" y="179197"/>
                  <a:pt x="1063185" y="174640"/>
                  <a:pt x="1073790" y="168012"/>
                </a:cubicBezTo>
                <a:cubicBezTo>
                  <a:pt x="1088990" y="158512"/>
                  <a:pt x="1114766" y="134941"/>
                  <a:pt x="1132513" y="126067"/>
                </a:cubicBezTo>
                <a:cubicBezTo>
                  <a:pt x="1145982" y="119333"/>
                  <a:pt x="1160476" y="114882"/>
                  <a:pt x="1174458" y="109289"/>
                </a:cubicBezTo>
                <a:cubicBezTo>
                  <a:pt x="1182847" y="100900"/>
                  <a:pt x="1189754" y="90703"/>
                  <a:pt x="1199625" y="84122"/>
                </a:cubicBezTo>
                <a:cubicBezTo>
                  <a:pt x="1206983" y="79217"/>
                  <a:pt x="1216883" y="79688"/>
                  <a:pt x="1224792" y="75734"/>
                </a:cubicBezTo>
                <a:cubicBezTo>
                  <a:pt x="1304566" y="35849"/>
                  <a:pt x="1170419" y="85469"/>
                  <a:pt x="1300293" y="42178"/>
                </a:cubicBezTo>
                <a:lnTo>
                  <a:pt x="1375794" y="17011"/>
                </a:lnTo>
                <a:cubicBezTo>
                  <a:pt x="1384183" y="14215"/>
                  <a:pt x="1392187" y="9719"/>
                  <a:pt x="1400961" y="8622"/>
                </a:cubicBezTo>
                <a:cubicBezTo>
                  <a:pt x="1487496" y="-2195"/>
                  <a:pt x="1445528" y="233"/>
                  <a:pt x="1526796" y="233"/>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3" name="Freeform 72"/>
          <p:cNvSpPr/>
          <p:nvPr/>
        </p:nvSpPr>
        <p:spPr>
          <a:xfrm flipV="1">
            <a:off x="5111604" y="2392038"/>
            <a:ext cx="1695933" cy="50668"/>
          </a:xfrm>
          <a:custGeom>
            <a:avLst/>
            <a:gdLst>
              <a:gd name="connsiteX0" fmla="*/ 0 w 1526796"/>
              <a:gd name="connsiteY0" fmla="*/ 1124357 h 1124357"/>
              <a:gd name="connsiteX1" fmla="*/ 16778 w 1526796"/>
              <a:gd name="connsiteY1" fmla="*/ 1057245 h 1124357"/>
              <a:gd name="connsiteX2" fmla="*/ 41945 w 1526796"/>
              <a:gd name="connsiteY2" fmla="*/ 1040467 h 1124357"/>
              <a:gd name="connsiteX3" fmla="*/ 92279 w 1526796"/>
              <a:gd name="connsiteY3" fmla="*/ 990134 h 1124357"/>
              <a:gd name="connsiteX4" fmla="*/ 125834 w 1526796"/>
              <a:gd name="connsiteY4" fmla="*/ 956578 h 1124357"/>
              <a:gd name="connsiteX5" fmla="*/ 159390 w 1526796"/>
              <a:gd name="connsiteY5" fmla="*/ 914633 h 1124357"/>
              <a:gd name="connsiteX6" fmla="*/ 201335 w 1526796"/>
              <a:gd name="connsiteY6" fmla="*/ 881077 h 1124357"/>
              <a:gd name="connsiteX7" fmla="*/ 234891 w 1526796"/>
              <a:gd name="connsiteY7" fmla="*/ 839132 h 1124357"/>
              <a:gd name="connsiteX8" fmla="*/ 285225 w 1526796"/>
              <a:gd name="connsiteY8" fmla="*/ 797187 h 1124357"/>
              <a:gd name="connsiteX9" fmla="*/ 318781 w 1526796"/>
              <a:gd name="connsiteY9" fmla="*/ 755242 h 1124357"/>
              <a:gd name="connsiteX10" fmla="*/ 360726 w 1526796"/>
              <a:gd name="connsiteY10" fmla="*/ 721686 h 1124357"/>
              <a:gd name="connsiteX11" fmla="*/ 469783 w 1526796"/>
              <a:gd name="connsiteY11" fmla="*/ 612629 h 1124357"/>
              <a:gd name="connsiteX12" fmla="*/ 494950 w 1526796"/>
              <a:gd name="connsiteY12" fmla="*/ 587462 h 1124357"/>
              <a:gd name="connsiteX13" fmla="*/ 545284 w 1526796"/>
              <a:gd name="connsiteY13" fmla="*/ 545517 h 1124357"/>
              <a:gd name="connsiteX14" fmla="*/ 578840 w 1526796"/>
              <a:gd name="connsiteY14" fmla="*/ 511961 h 1124357"/>
              <a:gd name="connsiteX15" fmla="*/ 620785 w 1526796"/>
              <a:gd name="connsiteY15" fmla="*/ 486794 h 1124357"/>
              <a:gd name="connsiteX16" fmla="*/ 662730 w 1526796"/>
              <a:gd name="connsiteY16" fmla="*/ 453238 h 1124357"/>
              <a:gd name="connsiteX17" fmla="*/ 738231 w 1526796"/>
              <a:gd name="connsiteY17" fmla="*/ 386126 h 1124357"/>
              <a:gd name="connsiteX18" fmla="*/ 780176 w 1526796"/>
              <a:gd name="connsiteY18" fmla="*/ 369348 h 1124357"/>
              <a:gd name="connsiteX19" fmla="*/ 855677 w 1526796"/>
              <a:gd name="connsiteY19" fmla="*/ 310625 h 1124357"/>
              <a:gd name="connsiteX20" fmla="*/ 897622 w 1526796"/>
              <a:gd name="connsiteY20" fmla="*/ 277069 h 1124357"/>
              <a:gd name="connsiteX21" fmla="*/ 931178 w 1526796"/>
              <a:gd name="connsiteY21" fmla="*/ 268680 h 1124357"/>
              <a:gd name="connsiteX22" fmla="*/ 1006679 w 1526796"/>
              <a:gd name="connsiteY22" fmla="*/ 209957 h 1124357"/>
              <a:gd name="connsiteX23" fmla="*/ 1040234 w 1526796"/>
              <a:gd name="connsiteY23" fmla="*/ 184790 h 1124357"/>
              <a:gd name="connsiteX24" fmla="*/ 1073790 w 1526796"/>
              <a:gd name="connsiteY24" fmla="*/ 168012 h 1124357"/>
              <a:gd name="connsiteX25" fmla="*/ 1132513 w 1526796"/>
              <a:gd name="connsiteY25" fmla="*/ 126067 h 1124357"/>
              <a:gd name="connsiteX26" fmla="*/ 1174458 w 1526796"/>
              <a:gd name="connsiteY26" fmla="*/ 109289 h 1124357"/>
              <a:gd name="connsiteX27" fmla="*/ 1199625 w 1526796"/>
              <a:gd name="connsiteY27" fmla="*/ 84122 h 1124357"/>
              <a:gd name="connsiteX28" fmla="*/ 1224792 w 1526796"/>
              <a:gd name="connsiteY28" fmla="*/ 75734 h 1124357"/>
              <a:gd name="connsiteX29" fmla="*/ 1300293 w 1526796"/>
              <a:gd name="connsiteY29" fmla="*/ 42178 h 1124357"/>
              <a:gd name="connsiteX30" fmla="*/ 1375794 w 1526796"/>
              <a:gd name="connsiteY30" fmla="*/ 17011 h 1124357"/>
              <a:gd name="connsiteX31" fmla="*/ 1400961 w 1526796"/>
              <a:gd name="connsiteY31" fmla="*/ 8622 h 1124357"/>
              <a:gd name="connsiteX32" fmla="*/ 1526796 w 1526796"/>
              <a:gd name="connsiteY32" fmla="*/ 233 h 1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6796" h="1124357">
                <a:moveTo>
                  <a:pt x="0" y="1124357"/>
                </a:moveTo>
                <a:cubicBezTo>
                  <a:pt x="418" y="1122268"/>
                  <a:pt x="9899" y="1065844"/>
                  <a:pt x="16778" y="1057245"/>
                </a:cubicBezTo>
                <a:cubicBezTo>
                  <a:pt x="23076" y="1049372"/>
                  <a:pt x="34409" y="1047165"/>
                  <a:pt x="41945" y="1040467"/>
                </a:cubicBezTo>
                <a:cubicBezTo>
                  <a:pt x="59679" y="1024703"/>
                  <a:pt x="75501" y="1006912"/>
                  <a:pt x="92279" y="990134"/>
                </a:cubicBezTo>
                <a:cubicBezTo>
                  <a:pt x="103464" y="978949"/>
                  <a:pt x="115952" y="968930"/>
                  <a:pt x="125834" y="956578"/>
                </a:cubicBezTo>
                <a:cubicBezTo>
                  <a:pt x="137019" y="942596"/>
                  <a:pt x="146729" y="927294"/>
                  <a:pt x="159390" y="914633"/>
                </a:cubicBezTo>
                <a:cubicBezTo>
                  <a:pt x="172051" y="901972"/>
                  <a:pt x="188674" y="893738"/>
                  <a:pt x="201335" y="881077"/>
                </a:cubicBezTo>
                <a:cubicBezTo>
                  <a:pt x="213996" y="868416"/>
                  <a:pt x="222230" y="851793"/>
                  <a:pt x="234891" y="839132"/>
                </a:cubicBezTo>
                <a:cubicBezTo>
                  <a:pt x="250334" y="823689"/>
                  <a:pt x="269782" y="812630"/>
                  <a:pt x="285225" y="797187"/>
                </a:cubicBezTo>
                <a:cubicBezTo>
                  <a:pt x="297886" y="784526"/>
                  <a:pt x="306120" y="767903"/>
                  <a:pt x="318781" y="755242"/>
                </a:cubicBezTo>
                <a:cubicBezTo>
                  <a:pt x="331442" y="742581"/>
                  <a:pt x="347569" y="733831"/>
                  <a:pt x="360726" y="721686"/>
                </a:cubicBezTo>
                <a:lnTo>
                  <a:pt x="469783" y="612629"/>
                </a:lnTo>
                <a:cubicBezTo>
                  <a:pt x="478172" y="604240"/>
                  <a:pt x="485836" y="595057"/>
                  <a:pt x="494950" y="587462"/>
                </a:cubicBezTo>
                <a:cubicBezTo>
                  <a:pt x="511728" y="573480"/>
                  <a:pt x="529050" y="560127"/>
                  <a:pt x="545284" y="545517"/>
                </a:cubicBezTo>
                <a:cubicBezTo>
                  <a:pt x="557042" y="534935"/>
                  <a:pt x="566354" y="521673"/>
                  <a:pt x="578840" y="511961"/>
                </a:cubicBezTo>
                <a:cubicBezTo>
                  <a:pt x="591711" y="501951"/>
                  <a:pt x="607427" y="496144"/>
                  <a:pt x="620785" y="486794"/>
                </a:cubicBezTo>
                <a:cubicBezTo>
                  <a:pt x="635454" y="476526"/>
                  <a:pt x="649421" y="465216"/>
                  <a:pt x="662730" y="453238"/>
                </a:cubicBezTo>
                <a:cubicBezTo>
                  <a:pt x="690191" y="428523"/>
                  <a:pt x="706089" y="403983"/>
                  <a:pt x="738231" y="386126"/>
                </a:cubicBezTo>
                <a:cubicBezTo>
                  <a:pt x="751395" y="378813"/>
                  <a:pt x="767509" y="377491"/>
                  <a:pt x="780176" y="369348"/>
                </a:cubicBezTo>
                <a:cubicBezTo>
                  <a:pt x="806995" y="352107"/>
                  <a:pt x="830607" y="330323"/>
                  <a:pt x="855677" y="310625"/>
                </a:cubicBezTo>
                <a:cubicBezTo>
                  <a:pt x="869756" y="299563"/>
                  <a:pt x="880251" y="281412"/>
                  <a:pt x="897622" y="277069"/>
                </a:cubicBezTo>
                <a:lnTo>
                  <a:pt x="931178" y="268680"/>
                </a:lnTo>
                <a:lnTo>
                  <a:pt x="1006679" y="209957"/>
                </a:lnTo>
                <a:cubicBezTo>
                  <a:pt x="1017761" y="201432"/>
                  <a:pt x="1027729" y="191043"/>
                  <a:pt x="1040234" y="184790"/>
                </a:cubicBezTo>
                <a:cubicBezTo>
                  <a:pt x="1051419" y="179197"/>
                  <a:pt x="1063185" y="174640"/>
                  <a:pt x="1073790" y="168012"/>
                </a:cubicBezTo>
                <a:cubicBezTo>
                  <a:pt x="1088990" y="158512"/>
                  <a:pt x="1114766" y="134941"/>
                  <a:pt x="1132513" y="126067"/>
                </a:cubicBezTo>
                <a:cubicBezTo>
                  <a:pt x="1145982" y="119333"/>
                  <a:pt x="1160476" y="114882"/>
                  <a:pt x="1174458" y="109289"/>
                </a:cubicBezTo>
                <a:cubicBezTo>
                  <a:pt x="1182847" y="100900"/>
                  <a:pt x="1189754" y="90703"/>
                  <a:pt x="1199625" y="84122"/>
                </a:cubicBezTo>
                <a:cubicBezTo>
                  <a:pt x="1206983" y="79217"/>
                  <a:pt x="1216883" y="79688"/>
                  <a:pt x="1224792" y="75734"/>
                </a:cubicBezTo>
                <a:cubicBezTo>
                  <a:pt x="1304566" y="35849"/>
                  <a:pt x="1170419" y="85469"/>
                  <a:pt x="1300293" y="42178"/>
                </a:cubicBezTo>
                <a:lnTo>
                  <a:pt x="1375794" y="17011"/>
                </a:lnTo>
                <a:cubicBezTo>
                  <a:pt x="1384183" y="14215"/>
                  <a:pt x="1392187" y="9719"/>
                  <a:pt x="1400961" y="8622"/>
                </a:cubicBezTo>
                <a:cubicBezTo>
                  <a:pt x="1487496" y="-2195"/>
                  <a:pt x="1445528" y="233"/>
                  <a:pt x="1526796" y="233"/>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4" name="Freeform 73"/>
          <p:cNvSpPr/>
          <p:nvPr/>
        </p:nvSpPr>
        <p:spPr>
          <a:xfrm flipV="1">
            <a:off x="5111605" y="2457370"/>
            <a:ext cx="1704392" cy="1207044"/>
          </a:xfrm>
          <a:custGeom>
            <a:avLst/>
            <a:gdLst>
              <a:gd name="connsiteX0" fmla="*/ 0 w 1526796"/>
              <a:gd name="connsiteY0" fmla="*/ 1124357 h 1124357"/>
              <a:gd name="connsiteX1" fmla="*/ 16778 w 1526796"/>
              <a:gd name="connsiteY1" fmla="*/ 1057245 h 1124357"/>
              <a:gd name="connsiteX2" fmla="*/ 41945 w 1526796"/>
              <a:gd name="connsiteY2" fmla="*/ 1040467 h 1124357"/>
              <a:gd name="connsiteX3" fmla="*/ 92279 w 1526796"/>
              <a:gd name="connsiteY3" fmla="*/ 990134 h 1124357"/>
              <a:gd name="connsiteX4" fmla="*/ 125834 w 1526796"/>
              <a:gd name="connsiteY4" fmla="*/ 956578 h 1124357"/>
              <a:gd name="connsiteX5" fmla="*/ 159390 w 1526796"/>
              <a:gd name="connsiteY5" fmla="*/ 914633 h 1124357"/>
              <a:gd name="connsiteX6" fmla="*/ 201335 w 1526796"/>
              <a:gd name="connsiteY6" fmla="*/ 881077 h 1124357"/>
              <a:gd name="connsiteX7" fmla="*/ 234891 w 1526796"/>
              <a:gd name="connsiteY7" fmla="*/ 839132 h 1124357"/>
              <a:gd name="connsiteX8" fmla="*/ 285225 w 1526796"/>
              <a:gd name="connsiteY8" fmla="*/ 797187 h 1124357"/>
              <a:gd name="connsiteX9" fmla="*/ 318781 w 1526796"/>
              <a:gd name="connsiteY9" fmla="*/ 755242 h 1124357"/>
              <a:gd name="connsiteX10" fmla="*/ 360726 w 1526796"/>
              <a:gd name="connsiteY10" fmla="*/ 721686 h 1124357"/>
              <a:gd name="connsiteX11" fmla="*/ 469783 w 1526796"/>
              <a:gd name="connsiteY11" fmla="*/ 612629 h 1124357"/>
              <a:gd name="connsiteX12" fmla="*/ 494950 w 1526796"/>
              <a:gd name="connsiteY12" fmla="*/ 587462 h 1124357"/>
              <a:gd name="connsiteX13" fmla="*/ 545284 w 1526796"/>
              <a:gd name="connsiteY13" fmla="*/ 545517 h 1124357"/>
              <a:gd name="connsiteX14" fmla="*/ 578840 w 1526796"/>
              <a:gd name="connsiteY14" fmla="*/ 511961 h 1124357"/>
              <a:gd name="connsiteX15" fmla="*/ 620785 w 1526796"/>
              <a:gd name="connsiteY15" fmla="*/ 486794 h 1124357"/>
              <a:gd name="connsiteX16" fmla="*/ 662730 w 1526796"/>
              <a:gd name="connsiteY16" fmla="*/ 453238 h 1124357"/>
              <a:gd name="connsiteX17" fmla="*/ 738231 w 1526796"/>
              <a:gd name="connsiteY17" fmla="*/ 386126 h 1124357"/>
              <a:gd name="connsiteX18" fmla="*/ 780176 w 1526796"/>
              <a:gd name="connsiteY18" fmla="*/ 369348 h 1124357"/>
              <a:gd name="connsiteX19" fmla="*/ 855677 w 1526796"/>
              <a:gd name="connsiteY19" fmla="*/ 310625 h 1124357"/>
              <a:gd name="connsiteX20" fmla="*/ 897622 w 1526796"/>
              <a:gd name="connsiteY20" fmla="*/ 277069 h 1124357"/>
              <a:gd name="connsiteX21" fmla="*/ 931178 w 1526796"/>
              <a:gd name="connsiteY21" fmla="*/ 268680 h 1124357"/>
              <a:gd name="connsiteX22" fmla="*/ 1006679 w 1526796"/>
              <a:gd name="connsiteY22" fmla="*/ 209957 h 1124357"/>
              <a:gd name="connsiteX23" fmla="*/ 1040234 w 1526796"/>
              <a:gd name="connsiteY23" fmla="*/ 184790 h 1124357"/>
              <a:gd name="connsiteX24" fmla="*/ 1073790 w 1526796"/>
              <a:gd name="connsiteY24" fmla="*/ 168012 h 1124357"/>
              <a:gd name="connsiteX25" fmla="*/ 1132513 w 1526796"/>
              <a:gd name="connsiteY25" fmla="*/ 126067 h 1124357"/>
              <a:gd name="connsiteX26" fmla="*/ 1174458 w 1526796"/>
              <a:gd name="connsiteY26" fmla="*/ 109289 h 1124357"/>
              <a:gd name="connsiteX27" fmla="*/ 1199625 w 1526796"/>
              <a:gd name="connsiteY27" fmla="*/ 84122 h 1124357"/>
              <a:gd name="connsiteX28" fmla="*/ 1224792 w 1526796"/>
              <a:gd name="connsiteY28" fmla="*/ 75734 h 1124357"/>
              <a:gd name="connsiteX29" fmla="*/ 1300293 w 1526796"/>
              <a:gd name="connsiteY29" fmla="*/ 42178 h 1124357"/>
              <a:gd name="connsiteX30" fmla="*/ 1375794 w 1526796"/>
              <a:gd name="connsiteY30" fmla="*/ 17011 h 1124357"/>
              <a:gd name="connsiteX31" fmla="*/ 1400961 w 1526796"/>
              <a:gd name="connsiteY31" fmla="*/ 8622 h 1124357"/>
              <a:gd name="connsiteX32" fmla="*/ 1526796 w 1526796"/>
              <a:gd name="connsiteY32" fmla="*/ 233 h 112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26796" h="1124357">
                <a:moveTo>
                  <a:pt x="0" y="1124357"/>
                </a:moveTo>
                <a:cubicBezTo>
                  <a:pt x="418" y="1122268"/>
                  <a:pt x="9899" y="1065844"/>
                  <a:pt x="16778" y="1057245"/>
                </a:cubicBezTo>
                <a:cubicBezTo>
                  <a:pt x="23076" y="1049372"/>
                  <a:pt x="34409" y="1047165"/>
                  <a:pt x="41945" y="1040467"/>
                </a:cubicBezTo>
                <a:cubicBezTo>
                  <a:pt x="59679" y="1024703"/>
                  <a:pt x="75501" y="1006912"/>
                  <a:pt x="92279" y="990134"/>
                </a:cubicBezTo>
                <a:cubicBezTo>
                  <a:pt x="103464" y="978949"/>
                  <a:pt x="115952" y="968930"/>
                  <a:pt x="125834" y="956578"/>
                </a:cubicBezTo>
                <a:cubicBezTo>
                  <a:pt x="137019" y="942596"/>
                  <a:pt x="146729" y="927294"/>
                  <a:pt x="159390" y="914633"/>
                </a:cubicBezTo>
                <a:cubicBezTo>
                  <a:pt x="172051" y="901972"/>
                  <a:pt x="188674" y="893738"/>
                  <a:pt x="201335" y="881077"/>
                </a:cubicBezTo>
                <a:cubicBezTo>
                  <a:pt x="213996" y="868416"/>
                  <a:pt x="222230" y="851793"/>
                  <a:pt x="234891" y="839132"/>
                </a:cubicBezTo>
                <a:cubicBezTo>
                  <a:pt x="250334" y="823689"/>
                  <a:pt x="269782" y="812630"/>
                  <a:pt x="285225" y="797187"/>
                </a:cubicBezTo>
                <a:cubicBezTo>
                  <a:pt x="297886" y="784526"/>
                  <a:pt x="306120" y="767903"/>
                  <a:pt x="318781" y="755242"/>
                </a:cubicBezTo>
                <a:cubicBezTo>
                  <a:pt x="331442" y="742581"/>
                  <a:pt x="347569" y="733831"/>
                  <a:pt x="360726" y="721686"/>
                </a:cubicBezTo>
                <a:lnTo>
                  <a:pt x="469783" y="612629"/>
                </a:lnTo>
                <a:cubicBezTo>
                  <a:pt x="478172" y="604240"/>
                  <a:pt x="485836" y="595057"/>
                  <a:pt x="494950" y="587462"/>
                </a:cubicBezTo>
                <a:cubicBezTo>
                  <a:pt x="511728" y="573480"/>
                  <a:pt x="529050" y="560127"/>
                  <a:pt x="545284" y="545517"/>
                </a:cubicBezTo>
                <a:cubicBezTo>
                  <a:pt x="557042" y="534935"/>
                  <a:pt x="566354" y="521673"/>
                  <a:pt x="578840" y="511961"/>
                </a:cubicBezTo>
                <a:cubicBezTo>
                  <a:pt x="591711" y="501951"/>
                  <a:pt x="607427" y="496144"/>
                  <a:pt x="620785" y="486794"/>
                </a:cubicBezTo>
                <a:cubicBezTo>
                  <a:pt x="635454" y="476526"/>
                  <a:pt x="649421" y="465216"/>
                  <a:pt x="662730" y="453238"/>
                </a:cubicBezTo>
                <a:cubicBezTo>
                  <a:pt x="690191" y="428523"/>
                  <a:pt x="706089" y="403983"/>
                  <a:pt x="738231" y="386126"/>
                </a:cubicBezTo>
                <a:cubicBezTo>
                  <a:pt x="751395" y="378813"/>
                  <a:pt x="767509" y="377491"/>
                  <a:pt x="780176" y="369348"/>
                </a:cubicBezTo>
                <a:cubicBezTo>
                  <a:pt x="806995" y="352107"/>
                  <a:pt x="830607" y="330323"/>
                  <a:pt x="855677" y="310625"/>
                </a:cubicBezTo>
                <a:cubicBezTo>
                  <a:pt x="869756" y="299563"/>
                  <a:pt x="880251" y="281412"/>
                  <a:pt x="897622" y="277069"/>
                </a:cubicBezTo>
                <a:lnTo>
                  <a:pt x="931178" y="268680"/>
                </a:lnTo>
                <a:lnTo>
                  <a:pt x="1006679" y="209957"/>
                </a:lnTo>
                <a:cubicBezTo>
                  <a:pt x="1017761" y="201432"/>
                  <a:pt x="1027729" y="191043"/>
                  <a:pt x="1040234" y="184790"/>
                </a:cubicBezTo>
                <a:cubicBezTo>
                  <a:pt x="1051419" y="179197"/>
                  <a:pt x="1063185" y="174640"/>
                  <a:pt x="1073790" y="168012"/>
                </a:cubicBezTo>
                <a:cubicBezTo>
                  <a:pt x="1088990" y="158512"/>
                  <a:pt x="1114766" y="134941"/>
                  <a:pt x="1132513" y="126067"/>
                </a:cubicBezTo>
                <a:cubicBezTo>
                  <a:pt x="1145982" y="119333"/>
                  <a:pt x="1160476" y="114882"/>
                  <a:pt x="1174458" y="109289"/>
                </a:cubicBezTo>
                <a:cubicBezTo>
                  <a:pt x="1182847" y="100900"/>
                  <a:pt x="1189754" y="90703"/>
                  <a:pt x="1199625" y="84122"/>
                </a:cubicBezTo>
                <a:cubicBezTo>
                  <a:pt x="1206983" y="79217"/>
                  <a:pt x="1216883" y="79688"/>
                  <a:pt x="1224792" y="75734"/>
                </a:cubicBezTo>
                <a:cubicBezTo>
                  <a:pt x="1304566" y="35849"/>
                  <a:pt x="1170419" y="85469"/>
                  <a:pt x="1300293" y="42178"/>
                </a:cubicBezTo>
                <a:lnTo>
                  <a:pt x="1375794" y="17011"/>
                </a:lnTo>
                <a:cubicBezTo>
                  <a:pt x="1384183" y="14215"/>
                  <a:pt x="1392187" y="9719"/>
                  <a:pt x="1400961" y="8622"/>
                </a:cubicBezTo>
                <a:cubicBezTo>
                  <a:pt x="1487496" y="-2195"/>
                  <a:pt x="1445528" y="233"/>
                  <a:pt x="1526796" y="233"/>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 name="Freeform 4"/>
          <p:cNvSpPr/>
          <p:nvPr/>
        </p:nvSpPr>
        <p:spPr>
          <a:xfrm>
            <a:off x="2223083" y="1333850"/>
            <a:ext cx="1543574" cy="1107346"/>
          </a:xfrm>
          <a:custGeom>
            <a:avLst/>
            <a:gdLst>
              <a:gd name="connsiteX0" fmla="*/ 1543574 w 1543574"/>
              <a:gd name="connsiteY0" fmla="*/ 1107346 h 1107346"/>
              <a:gd name="connsiteX1" fmla="*/ 1501629 w 1543574"/>
              <a:gd name="connsiteY1" fmla="*/ 1090568 h 1107346"/>
              <a:gd name="connsiteX2" fmla="*/ 1484851 w 1543574"/>
              <a:gd name="connsiteY2" fmla="*/ 1040234 h 1107346"/>
              <a:gd name="connsiteX3" fmla="*/ 1468073 w 1543574"/>
              <a:gd name="connsiteY3" fmla="*/ 1015067 h 1107346"/>
              <a:gd name="connsiteX4" fmla="*/ 1442906 w 1543574"/>
              <a:gd name="connsiteY4" fmla="*/ 973122 h 1107346"/>
              <a:gd name="connsiteX5" fmla="*/ 1417739 w 1543574"/>
              <a:gd name="connsiteY5" fmla="*/ 939567 h 1107346"/>
              <a:gd name="connsiteX6" fmla="*/ 1392572 w 1543574"/>
              <a:gd name="connsiteY6" fmla="*/ 922789 h 1107346"/>
              <a:gd name="connsiteX7" fmla="*/ 1367405 w 1543574"/>
              <a:gd name="connsiteY7" fmla="*/ 889233 h 1107346"/>
              <a:gd name="connsiteX8" fmla="*/ 1258348 w 1543574"/>
              <a:gd name="connsiteY8" fmla="*/ 788565 h 1107346"/>
              <a:gd name="connsiteX9" fmla="*/ 1132513 w 1543574"/>
              <a:gd name="connsiteY9" fmla="*/ 671119 h 1107346"/>
              <a:gd name="connsiteX10" fmla="*/ 1115735 w 1543574"/>
              <a:gd name="connsiteY10" fmla="*/ 645952 h 1107346"/>
              <a:gd name="connsiteX11" fmla="*/ 1090568 w 1543574"/>
              <a:gd name="connsiteY11" fmla="*/ 629174 h 1107346"/>
              <a:gd name="connsiteX12" fmla="*/ 1040234 w 1543574"/>
              <a:gd name="connsiteY12" fmla="*/ 570451 h 1107346"/>
              <a:gd name="connsiteX13" fmla="*/ 1031845 w 1543574"/>
              <a:gd name="connsiteY13" fmla="*/ 545284 h 1107346"/>
              <a:gd name="connsiteX14" fmla="*/ 998289 w 1543574"/>
              <a:gd name="connsiteY14" fmla="*/ 520117 h 1107346"/>
              <a:gd name="connsiteX15" fmla="*/ 947956 w 1543574"/>
              <a:gd name="connsiteY15" fmla="*/ 478172 h 1107346"/>
              <a:gd name="connsiteX16" fmla="*/ 897622 w 1543574"/>
              <a:gd name="connsiteY16" fmla="*/ 427838 h 1107346"/>
              <a:gd name="connsiteX17" fmla="*/ 838899 w 1543574"/>
              <a:gd name="connsiteY17" fmla="*/ 394282 h 1107346"/>
              <a:gd name="connsiteX18" fmla="*/ 780176 w 1543574"/>
              <a:gd name="connsiteY18" fmla="*/ 335559 h 1107346"/>
              <a:gd name="connsiteX19" fmla="*/ 738231 w 1543574"/>
              <a:gd name="connsiteY19" fmla="*/ 302003 h 1107346"/>
              <a:gd name="connsiteX20" fmla="*/ 687897 w 1543574"/>
              <a:gd name="connsiteY20" fmla="*/ 268447 h 1107346"/>
              <a:gd name="connsiteX21" fmla="*/ 679508 w 1543574"/>
              <a:gd name="connsiteY21" fmla="*/ 243280 h 1107346"/>
              <a:gd name="connsiteX22" fmla="*/ 604007 w 1543574"/>
              <a:gd name="connsiteY22" fmla="*/ 176168 h 1107346"/>
              <a:gd name="connsiteX23" fmla="*/ 570451 w 1543574"/>
              <a:gd name="connsiteY23" fmla="*/ 159390 h 1107346"/>
              <a:gd name="connsiteX24" fmla="*/ 536895 w 1543574"/>
              <a:gd name="connsiteY24" fmla="*/ 134223 h 1107346"/>
              <a:gd name="connsiteX25" fmla="*/ 486561 w 1543574"/>
              <a:gd name="connsiteY25" fmla="*/ 100667 h 1107346"/>
              <a:gd name="connsiteX26" fmla="*/ 461394 w 1543574"/>
              <a:gd name="connsiteY26" fmla="*/ 83889 h 1107346"/>
              <a:gd name="connsiteX27" fmla="*/ 402671 w 1543574"/>
              <a:gd name="connsiteY27" fmla="*/ 58722 h 1107346"/>
              <a:gd name="connsiteX28" fmla="*/ 310392 w 1543574"/>
              <a:gd name="connsiteY28" fmla="*/ 25167 h 1107346"/>
              <a:gd name="connsiteX29" fmla="*/ 260058 w 1543574"/>
              <a:gd name="connsiteY29" fmla="*/ 8389 h 1107346"/>
              <a:gd name="connsiteX30" fmla="*/ 234891 w 1543574"/>
              <a:gd name="connsiteY30" fmla="*/ 0 h 1107346"/>
              <a:gd name="connsiteX31" fmla="*/ 0 w 1543574"/>
              <a:gd name="connsiteY31" fmla="*/ 0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3574" h="1107346">
                <a:moveTo>
                  <a:pt x="1543574" y="1107346"/>
                </a:moveTo>
                <a:cubicBezTo>
                  <a:pt x="1529592" y="1101753"/>
                  <a:pt x="1511545" y="1101901"/>
                  <a:pt x="1501629" y="1090568"/>
                </a:cubicBezTo>
                <a:cubicBezTo>
                  <a:pt x="1489983" y="1077258"/>
                  <a:pt x="1494661" y="1054949"/>
                  <a:pt x="1484851" y="1040234"/>
                </a:cubicBezTo>
                <a:cubicBezTo>
                  <a:pt x="1479258" y="1031845"/>
                  <a:pt x="1473417" y="1023617"/>
                  <a:pt x="1468073" y="1015067"/>
                </a:cubicBezTo>
                <a:cubicBezTo>
                  <a:pt x="1459431" y="1001240"/>
                  <a:pt x="1451951" y="986689"/>
                  <a:pt x="1442906" y="973122"/>
                </a:cubicBezTo>
                <a:cubicBezTo>
                  <a:pt x="1435150" y="961489"/>
                  <a:pt x="1427625" y="949453"/>
                  <a:pt x="1417739" y="939567"/>
                </a:cubicBezTo>
                <a:cubicBezTo>
                  <a:pt x="1410610" y="932438"/>
                  <a:pt x="1399701" y="929918"/>
                  <a:pt x="1392572" y="922789"/>
                </a:cubicBezTo>
                <a:cubicBezTo>
                  <a:pt x="1382685" y="912902"/>
                  <a:pt x="1376758" y="899625"/>
                  <a:pt x="1367405" y="889233"/>
                </a:cubicBezTo>
                <a:cubicBezTo>
                  <a:pt x="1306450" y="821505"/>
                  <a:pt x="1326819" y="853433"/>
                  <a:pt x="1258348" y="788565"/>
                </a:cubicBezTo>
                <a:cubicBezTo>
                  <a:pt x="1130339" y="667293"/>
                  <a:pt x="1201459" y="717083"/>
                  <a:pt x="1132513" y="671119"/>
                </a:cubicBezTo>
                <a:cubicBezTo>
                  <a:pt x="1126920" y="662730"/>
                  <a:pt x="1122864" y="653081"/>
                  <a:pt x="1115735" y="645952"/>
                </a:cubicBezTo>
                <a:cubicBezTo>
                  <a:pt x="1108606" y="638823"/>
                  <a:pt x="1097023" y="636919"/>
                  <a:pt x="1090568" y="629174"/>
                </a:cubicBezTo>
                <a:cubicBezTo>
                  <a:pt x="1026594" y="552405"/>
                  <a:pt x="1129571" y="637454"/>
                  <a:pt x="1040234" y="570451"/>
                </a:cubicBezTo>
                <a:cubicBezTo>
                  <a:pt x="1037438" y="562062"/>
                  <a:pt x="1037506" y="552077"/>
                  <a:pt x="1031845" y="545284"/>
                </a:cubicBezTo>
                <a:cubicBezTo>
                  <a:pt x="1022894" y="534543"/>
                  <a:pt x="1009207" y="528851"/>
                  <a:pt x="998289" y="520117"/>
                </a:cubicBezTo>
                <a:cubicBezTo>
                  <a:pt x="981235" y="506474"/>
                  <a:pt x="964055" y="492930"/>
                  <a:pt x="947956" y="478172"/>
                </a:cubicBezTo>
                <a:cubicBezTo>
                  <a:pt x="930465" y="462139"/>
                  <a:pt x="916429" y="442305"/>
                  <a:pt x="897622" y="427838"/>
                </a:cubicBezTo>
                <a:cubicBezTo>
                  <a:pt x="879752" y="414092"/>
                  <a:pt x="856626" y="408211"/>
                  <a:pt x="838899" y="394282"/>
                </a:cubicBezTo>
                <a:cubicBezTo>
                  <a:pt x="817132" y="377179"/>
                  <a:pt x="801792" y="352852"/>
                  <a:pt x="780176" y="335559"/>
                </a:cubicBezTo>
                <a:cubicBezTo>
                  <a:pt x="766194" y="324374"/>
                  <a:pt x="751706" y="313794"/>
                  <a:pt x="738231" y="302003"/>
                </a:cubicBezTo>
                <a:cubicBezTo>
                  <a:pt x="699560" y="268166"/>
                  <a:pt x="729723" y="282389"/>
                  <a:pt x="687897" y="268447"/>
                </a:cubicBezTo>
                <a:cubicBezTo>
                  <a:pt x="685101" y="260058"/>
                  <a:pt x="684937" y="250260"/>
                  <a:pt x="679508" y="243280"/>
                </a:cubicBezTo>
                <a:cubicBezTo>
                  <a:pt x="659122" y="217069"/>
                  <a:pt x="633162" y="192828"/>
                  <a:pt x="604007" y="176168"/>
                </a:cubicBezTo>
                <a:cubicBezTo>
                  <a:pt x="593149" y="169963"/>
                  <a:pt x="581056" y="166018"/>
                  <a:pt x="570451" y="159390"/>
                </a:cubicBezTo>
                <a:cubicBezTo>
                  <a:pt x="558595" y="151980"/>
                  <a:pt x="548349" y="142241"/>
                  <a:pt x="536895" y="134223"/>
                </a:cubicBezTo>
                <a:cubicBezTo>
                  <a:pt x="520375" y="122659"/>
                  <a:pt x="503339" y="111852"/>
                  <a:pt x="486561" y="100667"/>
                </a:cubicBezTo>
                <a:cubicBezTo>
                  <a:pt x="478172" y="95074"/>
                  <a:pt x="470959" y="87077"/>
                  <a:pt x="461394" y="83889"/>
                </a:cubicBezTo>
                <a:cubicBezTo>
                  <a:pt x="409703" y="66659"/>
                  <a:pt x="464869" y="86365"/>
                  <a:pt x="402671" y="58722"/>
                </a:cubicBezTo>
                <a:cubicBezTo>
                  <a:pt x="367646" y="43155"/>
                  <a:pt x="347601" y="37569"/>
                  <a:pt x="310392" y="25167"/>
                </a:cubicBezTo>
                <a:lnTo>
                  <a:pt x="260058" y="8389"/>
                </a:lnTo>
                <a:cubicBezTo>
                  <a:pt x="251669" y="5593"/>
                  <a:pt x="243734" y="0"/>
                  <a:pt x="234891" y="0"/>
                </a:cubicBezTo>
                <a:lnTo>
                  <a:pt x="0" y="0"/>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5" name="Freeform 74"/>
          <p:cNvSpPr/>
          <p:nvPr/>
        </p:nvSpPr>
        <p:spPr>
          <a:xfrm>
            <a:off x="2178453" y="2392038"/>
            <a:ext cx="1486006" cy="65332"/>
          </a:xfrm>
          <a:custGeom>
            <a:avLst/>
            <a:gdLst>
              <a:gd name="connsiteX0" fmla="*/ 1543574 w 1543574"/>
              <a:gd name="connsiteY0" fmla="*/ 1107346 h 1107346"/>
              <a:gd name="connsiteX1" fmla="*/ 1501629 w 1543574"/>
              <a:gd name="connsiteY1" fmla="*/ 1090568 h 1107346"/>
              <a:gd name="connsiteX2" fmla="*/ 1484851 w 1543574"/>
              <a:gd name="connsiteY2" fmla="*/ 1040234 h 1107346"/>
              <a:gd name="connsiteX3" fmla="*/ 1468073 w 1543574"/>
              <a:gd name="connsiteY3" fmla="*/ 1015067 h 1107346"/>
              <a:gd name="connsiteX4" fmla="*/ 1442906 w 1543574"/>
              <a:gd name="connsiteY4" fmla="*/ 973122 h 1107346"/>
              <a:gd name="connsiteX5" fmla="*/ 1417739 w 1543574"/>
              <a:gd name="connsiteY5" fmla="*/ 939567 h 1107346"/>
              <a:gd name="connsiteX6" fmla="*/ 1392572 w 1543574"/>
              <a:gd name="connsiteY6" fmla="*/ 922789 h 1107346"/>
              <a:gd name="connsiteX7" fmla="*/ 1367405 w 1543574"/>
              <a:gd name="connsiteY7" fmla="*/ 889233 h 1107346"/>
              <a:gd name="connsiteX8" fmla="*/ 1258348 w 1543574"/>
              <a:gd name="connsiteY8" fmla="*/ 788565 h 1107346"/>
              <a:gd name="connsiteX9" fmla="*/ 1132513 w 1543574"/>
              <a:gd name="connsiteY9" fmla="*/ 671119 h 1107346"/>
              <a:gd name="connsiteX10" fmla="*/ 1115735 w 1543574"/>
              <a:gd name="connsiteY10" fmla="*/ 645952 h 1107346"/>
              <a:gd name="connsiteX11" fmla="*/ 1090568 w 1543574"/>
              <a:gd name="connsiteY11" fmla="*/ 629174 h 1107346"/>
              <a:gd name="connsiteX12" fmla="*/ 1040234 w 1543574"/>
              <a:gd name="connsiteY12" fmla="*/ 570451 h 1107346"/>
              <a:gd name="connsiteX13" fmla="*/ 1031845 w 1543574"/>
              <a:gd name="connsiteY13" fmla="*/ 545284 h 1107346"/>
              <a:gd name="connsiteX14" fmla="*/ 998289 w 1543574"/>
              <a:gd name="connsiteY14" fmla="*/ 520117 h 1107346"/>
              <a:gd name="connsiteX15" fmla="*/ 947956 w 1543574"/>
              <a:gd name="connsiteY15" fmla="*/ 478172 h 1107346"/>
              <a:gd name="connsiteX16" fmla="*/ 897622 w 1543574"/>
              <a:gd name="connsiteY16" fmla="*/ 427838 h 1107346"/>
              <a:gd name="connsiteX17" fmla="*/ 838899 w 1543574"/>
              <a:gd name="connsiteY17" fmla="*/ 394282 h 1107346"/>
              <a:gd name="connsiteX18" fmla="*/ 780176 w 1543574"/>
              <a:gd name="connsiteY18" fmla="*/ 335559 h 1107346"/>
              <a:gd name="connsiteX19" fmla="*/ 738231 w 1543574"/>
              <a:gd name="connsiteY19" fmla="*/ 302003 h 1107346"/>
              <a:gd name="connsiteX20" fmla="*/ 687897 w 1543574"/>
              <a:gd name="connsiteY20" fmla="*/ 268447 h 1107346"/>
              <a:gd name="connsiteX21" fmla="*/ 679508 w 1543574"/>
              <a:gd name="connsiteY21" fmla="*/ 243280 h 1107346"/>
              <a:gd name="connsiteX22" fmla="*/ 604007 w 1543574"/>
              <a:gd name="connsiteY22" fmla="*/ 176168 h 1107346"/>
              <a:gd name="connsiteX23" fmla="*/ 570451 w 1543574"/>
              <a:gd name="connsiteY23" fmla="*/ 159390 h 1107346"/>
              <a:gd name="connsiteX24" fmla="*/ 536895 w 1543574"/>
              <a:gd name="connsiteY24" fmla="*/ 134223 h 1107346"/>
              <a:gd name="connsiteX25" fmla="*/ 486561 w 1543574"/>
              <a:gd name="connsiteY25" fmla="*/ 100667 h 1107346"/>
              <a:gd name="connsiteX26" fmla="*/ 461394 w 1543574"/>
              <a:gd name="connsiteY26" fmla="*/ 83889 h 1107346"/>
              <a:gd name="connsiteX27" fmla="*/ 402671 w 1543574"/>
              <a:gd name="connsiteY27" fmla="*/ 58722 h 1107346"/>
              <a:gd name="connsiteX28" fmla="*/ 310392 w 1543574"/>
              <a:gd name="connsiteY28" fmla="*/ 25167 h 1107346"/>
              <a:gd name="connsiteX29" fmla="*/ 260058 w 1543574"/>
              <a:gd name="connsiteY29" fmla="*/ 8389 h 1107346"/>
              <a:gd name="connsiteX30" fmla="*/ 234891 w 1543574"/>
              <a:gd name="connsiteY30" fmla="*/ 0 h 1107346"/>
              <a:gd name="connsiteX31" fmla="*/ 0 w 1543574"/>
              <a:gd name="connsiteY31" fmla="*/ 0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3574" h="1107346">
                <a:moveTo>
                  <a:pt x="1543574" y="1107346"/>
                </a:moveTo>
                <a:cubicBezTo>
                  <a:pt x="1529592" y="1101753"/>
                  <a:pt x="1511545" y="1101901"/>
                  <a:pt x="1501629" y="1090568"/>
                </a:cubicBezTo>
                <a:cubicBezTo>
                  <a:pt x="1489983" y="1077258"/>
                  <a:pt x="1494661" y="1054949"/>
                  <a:pt x="1484851" y="1040234"/>
                </a:cubicBezTo>
                <a:cubicBezTo>
                  <a:pt x="1479258" y="1031845"/>
                  <a:pt x="1473417" y="1023617"/>
                  <a:pt x="1468073" y="1015067"/>
                </a:cubicBezTo>
                <a:cubicBezTo>
                  <a:pt x="1459431" y="1001240"/>
                  <a:pt x="1451951" y="986689"/>
                  <a:pt x="1442906" y="973122"/>
                </a:cubicBezTo>
                <a:cubicBezTo>
                  <a:pt x="1435150" y="961489"/>
                  <a:pt x="1427625" y="949453"/>
                  <a:pt x="1417739" y="939567"/>
                </a:cubicBezTo>
                <a:cubicBezTo>
                  <a:pt x="1410610" y="932438"/>
                  <a:pt x="1399701" y="929918"/>
                  <a:pt x="1392572" y="922789"/>
                </a:cubicBezTo>
                <a:cubicBezTo>
                  <a:pt x="1382685" y="912902"/>
                  <a:pt x="1376758" y="899625"/>
                  <a:pt x="1367405" y="889233"/>
                </a:cubicBezTo>
                <a:cubicBezTo>
                  <a:pt x="1306450" y="821505"/>
                  <a:pt x="1326819" y="853433"/>
                  <a:pt x="1258348" y="788565"/>
                </a:cubicBezTo>
                <a:cubicBezTo>
                  <a:pt x="1130339" y="667293"/>
                  <a:pt x="1201459" y="717083"/>
                  <a:pt x="1132513" y="671119"/>
                </a:cubicBezTo>
                <a:cubicBezTo>
                  <a:pt x="1126920" y="662730"/>
                  <a:pt x="1122864" y="653081"/>
                  <a:pt x="1115735" y="645952"/>
                </a:cubicBezTo>
                <a:cubicBezTo>
                  <a:pt x="1108606" y="638823"/>
                  <a:pt x="1097023" y="636919"/>
                  <a:pt x="1090568" y="629174"/>
                </a:cubicBezTo>
                <a:cubicBezTo>
                  <a:pt x="1026594" y="552405"/>
                  <a:pt x="1129571" y="637454"/>
                  <a:pt x="1040234" y="570451"/>
                </a:cubicBezTo>
                <a:cubicBezTo>
                  <a:pt x="1037438" y="562062"/>
                  <a:pt x="1037506" y="552077"/>
                  <a:pt x="1031845" y="545284"/>
                </a:cubicBezTo>
                <a:cubicBezTo>
                  <a:pt x="1022894" y="534543"/>
                  <a:pt x="1009207" y="528851"/>
                  <a:pt x="998289" y="520117"/>
                </a:cubicBezTo>
                <a:cubicBezTo>
                  <a:pt x="981235" y="506474"/>
                  <a:pt x="964055" y="492930"/>
                  <a:pt x="947956" y="478172"/>
                </a:cubicBezTo>
                <a:cubicBezTo>
                  <a:pt x="930465" y="462139"/>
                  <a:pt x="916429" y="442305"/>
                  <a:pt x="897622" y="427838"/>
                </a:cubicBezTo>
                <a:cubicBezTo>
                  <a:pt x="879752" y="414092"/>
                  <a:pt x="856626" y="408211"/>
                  <a:pt x="838899" y="394282"/>
                </a:cubicBezTo>
                <a:cubicBezTo>
                  <a:pt x="817132" y="377179"/>
                  <a:pt x="801792" y="352852"/>
                  <a:pt x="780176" y="335559"/>
                </a:cubicBezTo>
                <a:cubicBezTo>
                  <a:pt x="766194" y="324374"/>
                  <a:pt x="751706" y="313794"/>
                  <a:pt x="738231" y="302003"/>
                </a:cubicBezTo>
                <a:cubicBezTo>
                  <a:pt x="699560" y="268166"/>
                  <a:pt x="729723" y="282389"/>
                  <a:pt x="687897" y="268447"/>
                </a:cubicBezTo>
                <a:cubicBezTo>
                  <a:pt x="685101" y="260058"/>
                  <a:pt x="684937" y="250260"/>
                  <a:pt x="679508" y="243280"/>
                </a:cubicBezTo>
                <a:cubicBezTo>
                  <a:pt x="659122" y="217069"/>
                  <a:pt x="633162" y="192828"/>
                  <a:pt x="604007" y="176168"/>
                </a:cubicBezTo>
                <a:cubicBezTo>
                  <a:pt x="593149" y="169963"/>
                  <a:pt x="581056" y="166018"/>
                  <a:pt x="570451" y="159390"/>
                </a:cubicBezTo>
                <a:cubicBezTo>
                  <a:pt x="558595" y="151980"/>
                  <a:pt x="548349" y="142241"/>
                  <a:pt x="536895" y="134223"/>
                </a:cubicBezTo>
                <a:cubicBezTo>
                  <a:pt x="520375" y="122659"/>
                  <a:pt x="503339" y="111852"/>
                  <a:pt x="486561" y="100667"/>
                </a:cubicBezTo>
                <a:cubicBezTo>
                  <a:pt x="478172" y="95074"/>
                  <a:pt x="470959" y="87077"/>
                  <a:pt x="461394" y="83889"/>
                </a:cubicBezTo>
                <a:cubicBezTo>
                  <a:pt x="409703" y="66659"/>
                  <a:pt x="464869" y="86365"/>
                  <a:pt x="402671" y="58722"/>
                </a:cubicBezTo>
                <a:cubicBezTo>
                  <a:pt x="367646" y="43155"/>
                  <a:pt x="347601" y="37569"/>
                  <a:pt x="310392" y="25167"/>
                </a:cubicBezTo>
                <a:lnTo>
                  <a:pt x="260058" y="8389"/>
                </a:lnTo>
                <a:cubicBezTo>
                  <a:pt x="251669" y="5593"/>
                  <a:pt x="243734" y="0"/>
                  <a:pt x="234891" y="0"/>
                </a:cubicBezTo>
                <a:lnTo>
                  <a:pt x="0" y="0"/>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6" name="Freeform 75"/>
          <p:cNvSpPr/>
          <p:nvPr/>
        </p:nvSpPr>
        <p:spPr>
          <a:xfrm flipV="1">
            <a:off x="2184909" y="2457370"/>
            <a:ext cx="1512396" cy="1098810"/>
          </a:xfrm>
          <a:custGeom>
            <a:avLst/>
            <a:gdLst>
              <a:gd name="connsiteX0" fmla="*/ 1543574 w 1543574"/>
              <a:gd name="connsiteY0" fmla="*/ 1107346 h 1107346"/>
              <a:gd name="connsiteX1" fmla="*/ 1501629 w 1543574"/>
              <a:gd name="connsiteY1" fmla="*/ 1090568 h 1107346"/>
              <a:gd name="connsiteX2" fmla="*/ 1484851 w 1543574"/>
              <a:gd name="connsiteY2" fmla="*/ 1040234 h 1107346"/>
              <a:gd name="connsiteX3" fmla="*/ 1468073 w 1543574"/>
              <a:gd name="connsiteY3" fmla="*/ 1015067 h 1107346"/>
              <a:gd name="connsiteX4" fmla="*/ 1442906 w 1543574"/>
              <a:gd name="connsiteY4" fmla="*/ 973122 h 1107346"/>
              <a:gd name="connsiteX5" fmla="*/ 1417739 w 1543574"/>
              <a:gd name="connsiteY5" fmla="*/ 939567 h 1107346"/>
              <a:gd name="connsiteX6" fmla="*/ 1392572 w 1543574"/>
              <a:gd name="connsiteY6" fmla="*/ 922789 h 1107346"/>
              <a:gd name="connsiteX7" fmla="*/ 1367405 w 1543574"/>
              <a:gd name="connsiteY7" fmla="*/ 889233 h 1107346"/>
              <a:gd name="connsiteX8" fmla="*/ 1258348 w 1543574"/>
              <a:gd name="connsiteY8" fmla="*/ 788565 h 1107346"/>
              <a:gd name="connsiteX9" fmla="*/ 1132513 w 1543574"/>
              <a:gd name="connsiteY9" fmla="*/ 671119 h 1107346"/>
              <a:gd name="connsiteX10" fmla="*/ 1115735 w 1543574"/>
              <a:gd name="connsiteY10" fmla="*/ 645952 h 1107346"/>
              <a:gd name="connsiteX11" fmla="*/ 1090568 w 1543574"/>
              <a:gd name="connsiteY11" fmla="*/ 629174 h 1107346"/>
              <a:gd name="connsiteX12" fmla="*/ 1040234 w 1543574"/>
              <a:gd name="connsiteY12" fmla="*/ 570451 h 1107346"/>
              <a:gd name="connsiteX13" fmla="*/ 1031845 w 1543574"/>
              <a:gd name="connsiteY13" fmla="*/ 545284 h 1107346"/>
              <a:gd name="connsiteX14" fmla="*/ 998289 w 1543574"/>
              <a:gd name="connsiteY14" fmla="*/ 520117 h 1107346"/>
              <a:gd name="connsiteX15" fmla="*/ 947956 w 1543574"/>
              <a:gd name="connsiteY15" fmla="*/ 478172 h 1107346"/>
              <a:gd name="connsiteX16" fmla="*/ 897622 w 1543574"/>
              <a:gd name="connsiteY16" fmla="*/ 427838 h 1107346"/>
              <a:gd name="connsiteX17" fmla="*/ 838899 w 1543574"/>
              <a:gd name="connsiteY17" fmla="*/ 394282 h 1107346"/>
              <a:gd name="connsiteX18" fmla="*/ 780176 w 1543574"/>
              <a:gd name="connsiteY18" fmla="*/ 335559 h 1107346"/>
              <a:gd name="connsiteX19" fmla="*/ 738231 w 1543574"/>
              <a:gd name="connsiteY19" fmla="*/ 302003 h 1107346"/>
              <a:gd name="connsiteX20" fmla="*/ 687897 w 1543574"/>
              <a:gd name="connsiteY20" fmla="*/ 268447 h 1107346"/>
              <a:gd name="connsiteX21" fmla="*/ 679508 w 1543574"/>
              <a:gd name="connsiteY21" fmla="*/ 243280 h 1107346"/>
              <a:gd name="connsiteX22" fmla="*/ 604007 w 1543574"/>
              <a:gd name="connsiteY22" fmla="*/ 176168 h 1107346"/>
              <a:gd name="connsiteX23" fmla="*/ 570451 w 1543574"/>
              <a:gd name="connsiteY23" fmla="*/ 159390 h 1107346"/>
              <a:gd name="connsiteX24" fmla="*/ 536895 w 1543574"/>
              <a:gd name="connsiteY24" fmla="*/ 134223 h 1107346"/>
              <a:gd name="connsiteX25" fmla="*/ 486561 w 1543574"/>
              <a:gd name="connsiteY25" fmla="*/ 100667 h 1107346"/>
              <a:gd name="connsiteX26" fmla="*/ 461394 w 1543574"/>
              <a:gd name="connsiteY26" fmla="*/ 83889 h 1107346"/>
              <a:gd name="connsiteX27" fmla="*/ 402671 w 1543574"/>
              <a:gd name="connsiteY27" fmla="*/ 58722 h 1107346"/>
              <a:gd name="connsiteX28" fmla="*/ 310392 w 1543574"/>
              <a:gd name="connsiteY28" fmla="*/ 25167 h 1107346"/>
              <a:gd name="connsiteX29" fmla="*/ 260058 w 1543574"/>
              <a:gd name="connsiteY29" fmla="*/ 8389 h 1107346"/>
              <a:gd name="connsiteX30" fmla="*/ 234891 w 1543574"/>
              <a:gd name="connsiteY30" fmla="*/ 0 h 1107346"/>
              <a:gd name="connsiteX31" fmla="*/ 0 w 1543574"/>
              <a:gd name="connsiteY31" fmla="*/ 0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3574" h="1107346">
                <a:moveTo>
                  <a:pt x="1543574" y="1107346"/>
                </a:moveTo>
                <a:cubicBezTo>
                  <a:pt x="1529592" y="1101753"/>
                  <a:pt x="1511545" y="1101901"/>
                  <a:pt x="1501629" y="1090568"/>
                </a:cubicBezTo>
                <a:cubicBezTo>
                  <a:pt x="1489983" y="1077258"/>
                  <a:pt x="1494661" y="1054949"/>
                  <a:pt x="1484851" y="1040234"/>
                </a:cubicBezTo>
                <a:cubicBezTo>
                  <a:pt x="1479258" y="1031845"/>
                  <a:pt x="1473417" y="1023617"/>
                  <a:pt x="1468073" y="1015067"/>
                </a:cubicBezTo>
                <a:cubicBezTo>
                  <a:pt x="1459431" y="1001240"/>
                  <a:pt x="1451951" y="986689"/>
                  <a:pt x="1442906" y="973122"/>
                </a:cubicBezTo>
                <a:cubicBezTo>
                  <a:pt x="1435150" y="961489"/>
                  <a:pt x="1427625" y="949453"/>
                  <a:pt x="1417739" y="939567"/>
                </a:cubicBezTo>
                <a:cubicBezTo>
                  <a:pt x="1410610" y="932438"/>
                  <a:pt x="1399701" y="929918"/>
                  <a:pt x="1392572" y="922789"/>
                </a:cubicBezTo>
                <a:cubicBezTo>
                  <a:pt x="1382685" y="912902"/>
                  <a:pt x="1376758" y="899625"/>
                  <a:pt x="1367405" y="889233"/>
                </a:cubicBezTo>
                <a:cubicBezTo>
                  <a:pt x="1306450" y="821505"/>
                  <a:pt x="1326819" y="853433"/>
                  <a:pt x="1258348" y="788565"/>
                </a:cubicBezTo>
                <a:cubicBezTo>
                  <a:pt x="1130339" y="667293"/>
                  <a:pt x="1201459" y="717083"/>
                  <a:pt x="1132513" y="671119"/>
                </a:cubicBezTo>
                <a:cubicBezTo>
                  <a:pt x="1126920" y="662730"/>
                  <a:pt x="1122864" y="653081"/>
                  <a:pt x="1115735" y="645952"/>
                </a:cubicBezTo>
                <a:cubicBezTo>
                  <a:pt x="1108606" y="638823"/>
                  <a:pt x="1097023" y="636919"/>
                  <a:pt x="1090568" y="629174"/>
                </a:cubicBezTo>
                <a:cubicBezTo>
                  <a:pt x="1026594" y="552405"/>
                  <a:pt x="1129571" y="637454"/>
                  <a:pt x="1040234" y="570451"/>
                </a:cubicBezTo>
                <a:cubicBezTo>
                  <a:pt x="1037438" y="562062"/>
                  <a:pt x="1037506" y="552077"/>
                  <a:pt x="1031845" y="545284"/>
                </a:cubicBezTo>
                <a:cubicBezTo>
                  <a:pt x="1022894" y="534543"/>
                  <a:pt x="1009207" y="528851"/>
                  <a:pt x="998289" y="520117"/>
                </a:cubicBezTo>
                <a:cubicBezTo>
                  <a:pt x="981235" y="506474"/>
                  <a:pt x="964055" y="492930"/>
                  <a:pt x="947956" y="478172"/>
                </a:cubicBezTo>
                <a:cubicBezTo>
                  <a:pt x="930465" y="462139"/>
                  <a:pt x="916429" y="442305"/>
                  <a:pt x="897622" y="427838"/>
                </a:cubicBezTo>
                <a:cubicBezTo>
                  <a:pt x="879752" y="414092"/>
                  <a:pt x="856626" y="408211"/>
                  <a:pt x="838899" y="394282"/>
                </a:cubicBezTo>
                <a:cubicBezTo>
                  <a:pt x="817132" y="377179"/>
                  <a:pt x="801792" y="352852"/>
                  <a:pt x="780176" y="335559"/>
                </a:cubicBezTo>
                <a:cubicBezTo>
                  <a:pt x="766194" y="324374"/>
                  <a:pt x="751706" y="313794"/>
                  <a:pt x="738231" y="302003"/>
                </a:cubicBezTo>
                <a:cubicBezTo>
                  <a:pt x="699560" y="268166"/>
                  <a:pt x="729723" y="282389"/>
                  <a:pt x="687897" y="268447"/>
                </a:cubicBezTo>
                <a:cubicBezTo>
                  <a:pt x="685101" y="260058"/>
                  <a:pt x="684937" y="250260"/>
                  <a:pt x="679508" y="243280"/>
                </a:cubicBezTo>
                <a:cubicBezTo>
                  <a:pt x="659122" y="217069"/>
                  <a:pt x="633162" y="192828"/>
                  <a:pt x="604007" y="176168"/>
                </a:cubicBezTo>
                <a:cubicBezTo>
                  <a:pt x="593149" y="169963"/>
                  <a:pt x="581056" y="166018"/>
                  <a:pt x="570451" y="159390"/>
                </a:cubicBezTo>
                <a:cubicBezTo>
                  <a:pt x="558595" y="151980"/>
                  <a:pt x="548349" y="142241"/>
                  <a:pt x="536895" y="134223"/>
                </a:cubicBezTo>
                <a:cubicBezTo>
                  <a:pt x="520375" y="122659"/>
                  <a:pt x="503339" y="111852"/>
                  <a:pt x="486561" y="100667"/>
                </a:cubicBezTo>
                <a:cubicBezTo>
                  <a:pt x="478172" y="95074"/>
                  <a:pt x="470959" y="87077"/>
                  <a:pt x="461394" y="83889"/>
                </a:cubicBezTo>
                <a:cubicBezTo>
                  <a:pt x="409703" y="66659"/>
                  <a:pt x="464869" y="86365"/>
                  <a:pt x="402671" y="58722"/>
                </a:cubicBezTo>
                <a:cubicBezTo>
                  <a:pt x="367646" y="43155"/>
                  <a:pt x="347601" y="37569"/>
                  <a:pt x="310392" y="25167"/>
                </a:cubicBezTo>
                <a:lnTo>
                  <a:pt x="260058" y="8389"/>
                </a:lnTo>
                <a:cubicBezTo>
                  <a:pt x="251669" y="5593"/>
                  <a:pt x="243734" y="0"/>
                  <a:pt x="234891" y="0"/>
                </a:cubicBezTo>
                <a:lnTo>
                  <a:pt x="0" y="0"/>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7" name="Freeform 76"/>
          <p:cNvSpPr/>
          <p:nvPr/>
        </p:nvSpPr>
        <p:spPr>
          <a:xfrm>
            <a:off x="7221884" y="1177403"/>
            <a:ext cx="1478994" cy="1265780"/>
          </a:xfrm>
          <a:custGeom>
            <a:avLst/>
            <a:gdLst>
              <a:gd name="connsiteX0" fmla="*/ 1543574 w 1543574"/>
              <a:gd name="connsiteY0" fmla="*/ 1107346 h 1107346"/>
              <a:gd name="connsiteX1" fmla="*/ 1501629 w 1543574"/>
              <a:gd name="connsiteY1" fmla="*/ 1090568 h 1107346"/>
              <a:gd name="connsiteX2" fmla="*/ 1484851 w 1543574"/>
              <a:gd name="connsiteY2" fmla="*/ 1040234 h 1107346"/>
              <a:gd name="connsiteX3" fmla="*/ 1468073 w 1543574"/>
              <a:gd name="connsiteY3" fmla="*/ 1015067 h 1107346"/>
              <a:gd name="connsiteX4" fmla="*/ 1442906 w 1543574"/>
              <a:gd name="connsiteY4" fmla="*/ 973122 h 1107346"/>
              <a:gd name="connsiteX5" fmla="*/ 1417739 w 1543574"/>
              <a:gd name="connsiteY5" fmla="*/ 939567 h 1107346"/>
              <a:gd name="connsiteX6" fmla="*/ 1392572 w 1543574"/>
              <a:gd name="connsiteY6" fmla="*/ 922789 h 1107346"/>
              <a:gd name="connsiteX7" fmla="*/ 1367405 w 1543574"/>
              <a:gd name="connsiteY7" fmla="*/ 889233 h 1107346"/>
              <a:gd name="connsiteX8" fmla="*/ 1258348 w 1543574"/>
              <a:gd name="connsiteY8" fmla="*/ 788565 h 1107346"/>
              <a:gd name="connsiteX9" fmla="*/ 1132513 w 1543574"/>
              <a:gd name="connsiteY9" fmla="*/ 671119 h 1107346"/>
              <a:gd name="connsiteX10" fmla="*/ 1115735 w 1543574"/>
              <a:gd name="connsiteY10" fmla="*/ 645952 h 1107346"/>
              <a:gd name="connsiteX11" fmla="*/ 1090568 w 1543574"/>
              <a:gd name="connsiteY11" fmla="*/ 629174 h 1107346"/>
              <a:gd name="connsiteX12" fmla="*/ 1040234 w 1543574"/>
              <a:gd name="connsiteY12" fmla="*/ 570451 h 1107346"/>
              <a:gd name="connsiteX13" fmla="*/ 1031845 w 1543574"/>
              <a:gd name="connsiteY13" fmla="*/ 545284 h 1107346"/>
              <a:gd name="connsiteX14" fmla="*/ 998289 w 1543574"/>
              <a:gd name="connsiteY14" fmla="*/ 520117 h 1107346"/>
              <a:gd name="connsiteX15" fmla="*/ 947956 w 1543574"/>
              <a:gd name="connsiteY15" fmla="*/ 478172 h 1107346"/>
              <a:gd name="connsiteX16" fmla="*/ 897622 w 1543574"/>
              <a:gd name="connsiteY16" fmla="*/ 427838 h 1107346"/>
              <a:gd name="connsiteX17" fmla="*/ 838899 w 1543574"/>
              <a:gd name="connsiteY17" fmla="*/ 394282 h 1107346"/>
              <a:gd name="connsiteX18" fmla="*/ 780176 w 1543574"/>
              <a:gd name="connsiteY18" fmla="*/ 335559 h 1107346"/>
              <a:gd name="connsiteX19" fmla="*/ 738231 w 1543574"/>
              <a:gd name="connsiteY19" fmla="*/ 302003 h 1107346"/>
              <a:gd name="connsiteX20" fmla="*/ 687897 w 1543574"/>
              <a:gd name="connsiteY20" fmla="*/ 268447 h 1107346"/>
              <a:gd name="connsiteX21" fmla="*/ 679508 w 1543574"/>
              <a:gd name="connsiteY21" fmla="*/ 243280 h 1107346"/>
              <a:gd name="connsiteX22" fmla="*/ 604007 w 1543574"/>
              <a:gd name="connsiteY22" fmla="*/ 176168 h 1107346"/>
              <a:gd name="connsiteX23" fmla="*/ 570451 w 1543574"/>
              <a:gd name="connsiteY23" fmla="*/ 159390 h 1107346"/>
              <a:gd name="connsiteX24" fmla="*/ 536895 w 1543574"/>
              <a:gd name="connsiteY24" fmla="*/ 134223 h 1107346"/>
              <a:gd name="connsiteX25" fmla="*/ 486561 w 1543574"/>
              <a:gd name="connsiteY25" fmla="*/ 100667 h 1107346"/>
              <a:gd name="connsiteX26" fmla="*/ 461394 w 1543574"/>
              <a:gd name="connsiteY26" fmla="*/ 83889 h 1107346"/>
              <a:gd name="connsiteX27" fmla="*/ 402671 w 1543574"/>
              <a:gd name="connsiteY27" fmla="*/ 58722 h 1107346"/>
              <a:gd name="connsiteX28" fmla="*/ 310392 w 1543574"/>
              <a:gd name="connsiteY28" fmla="*/ 25167 h 1107346"/>
              <a:gd name="connsiteX29" fmla="*/ 260058 w 1543574"/>
              <a:gd name="connsiteY29" fmla="*/ 8389 h 1107346"/>
              <a:gd name="connsiteX30" fmla="*/ 234891 w 1543574"/>
              <a:gd name="connsiteY30" fmla="*/ 0 h 1107346"/>
              <a:gd name="connsiteX31" fmla="*/ 0 w 1543574"/>
              <a:gd name="connsiteY31" fmla="*/ 0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3574" h="1107346">
                <a:moveTo>
                  <a:pt x="1543574" y="1107346"/>
                </a:moveTo>
                <a:cubicBezTo>
                  <a:pt x="1529592" y="1101753"/>
                  <a:pt x="1511545" y="1101901"/>
                  <a:pt x="1501629" y="1090568"/>
                </a:cubicBezTo>
                <a:cubicBezTo>
                  <a:pt x="1489983" y="1077258"/>
                  <a:pt x="1494661" y="1054949"/>
                  <a:pt x="1484851" y="1040234"/>
                </a:cubicBezTo>
                <a:cubicBezTo>
                  <a:pt x="1479258" y="1031845"/>
                  <a:pt x="1473417" y="1023617"/>
                  <a:pt x="1468073" y="1015067"/>
                </a:cubicBezTo>
                <a:cubicBezTo>
                  <a:pt x="1459431" y="1001240"/>
                  <a:pt x="1451951" y="986689"/>
                  <a:pt x="1442906" y="973122"/>
                </a:cubicBezTo>
                <a:cubicBezTo>
                  <a:pt x="1435150" y="961489"/>
                  <a:pt x="1427625" y="949453"/>
                  <a:pt x="1417739" y="939567"/>
                </a:cubicBezTo>
                <a:cubicBezTo>
                  <a:pt x="1410610" y="932438"/>
                  <a:pt x="1399701" y="929918"/>
                  <a:pt x="1392572" y="922789"/>
                </a:cubicBezTo>
                <a:cubicBezTo>
                  <a:pt x="1382685" y="912902"/>
                  <a:pt x="1376758" y="899625"/>
                  <a:pt x="1367405" y="889233"/>
                </a:cubicBezTo>
                <a:cubicBezTo>
                  <a:pt x="1306450" y="821505"/>
                  <a:pt x="1326819" y="853433"/>
                  <a:pt x="1258348" y="788565"/>
                </a:cubicBezTo>
                <a:cubicBezTo>
                  <a:pt x="1130339" y="667293"/>
                  <a:pt x="1201459" y="717083"/>
                  <a:pt x="1132513" y="671119"/>
                </a:cubicBezTo>
                <a:cubicBezTo>
                  <a:pt x="1126920" y="662730"/>
                  <a:pt x="1122864" y="653081"/>
                  <a:pt x="1115735" y="645952"/>
                </a:cubicBezTo>
                <a:cubicBezTo>
                  <a:pt x="1108606" y="638823"/>
                  <a:pt x="1097023" y="636919"/>
                  <a:pt x="1090568" y="629174"/>
                </a:cubicBezTo>
                <a:cubicBezTo>
                  <a:pt x="1026594" y="552405"/>
                  <a:pt x="1129571" y="637454"/>
                  <a:pt x="1040234" y="570451"/>
                </a:cubicBezTo>
                <a:cubicBezTo>
                  <a:pt x="1037438" y="562062"/>
                  <a:pt x="1037506" y="552077"/>
                  <a:pt x="1031845" y="545284"/>
                </a:cubicBezTo>
                <a:cubicBezTo>
                  <a:pt x="1022894" y="534543"/>
                  <a:pt x="1009207" y="528851"/>
                  <a:pt x="998289" y="520117"/>
                </a:cubicBezTo>
                <a:cubicBezTo>
                  <a:pt x="981235" y="506474"/>
                  <a:pt x="964055" y="492930"/>
                  <a:pt x="947956" y="478172"/>
                </a:cubicBezTo>
                <a:cubicBezTo>
                  <a:pt x="930465" y="462139"/>
                  <a:pt x="916429" y="442305"/>
                  <a:pt x="897622" y="427838"/>
                </a:cubicBezTo>
                <a:cubicBezTo>
                  <a:pt x="879752" y="414092"/>
                  <a:pt x="856626" y="408211"/>
                  <a:pt x="838899" y="394282"/>
                </a:cubicBezTo>
                <a:cubicBezTo>
                  <a:pt x="817132" y="377179"/>
                  <a:pt x="801792" y="352852"/>
                  <a:pt x="780176" y="335559"/>
                </a:cubicBezTo>
                <a:cubicBezTo>
                  <a:pt x="766194" y="324374"/>
                  <a:pt x="751706" y="313794"/>
                  <a:pt x="738231" y="302003"/>
                </a:cubicBezTo>
                <a:cubicBezTo>
                  <a:pt x="699560" y="268166"/>
                  <a:pt x="729723" y="282389"/>
                  <a:pt x="687897" y="268447"/>
                </a:cubicBezTo>
                <a:cubicBezTo>
                  <a:pt x="685101" y="260058"/>
                  <a:pt x="684937" y="250260"/>
                  <a:pt x="679508" y="243280"/>
                </a:cubicBezTo>
                <a:cubicBezTo>
                  <a:pt x="659122" y="217069"/>
                  <a:pt x="633162" y="192828"/>
                  <a:pt x="604007" y="176168"/>
                </a:cubicBezTo>
                <a:cubicBezTo>
                  <a:pt x="593149" y="169963"/>
                  <a:pt x="581056" y="166018"/>
                  <a:pt x="570451" y="159390"/>
                </a:cubicBezTo>
                <a:cubicBezTo>
                  <a:pt x="558595" y="151980"/>
                  <a:pt x="548349" y="142241"/>
                  <a:pt x="536895" y="134223"/>
                </a:cubicBezTo>
                <a:cubicBezTo>
                  <a:pt x="520375" y="122659"/>
                  <a:pt x="503339" y="111852"/>
                  <a:pt x="486561" y="100667"/>
                </a:cubicBezTo>
                <a:cubicBezTo>
                  <a:pt x="478172" y="95074"/>
                  <a:pt x="470959" y="87077"/>
                  <a:pt x="461394" y="83889"/>
                </a:cubicBezTo>
                <a:cubicBezTo>
                  <a:pt x="409703" y="66659"/>
                  <a:pt x="464869" y="86365"/>
                  <a:pt x="402671" y="58722"/>
                </a:cubicBezTo>
                <a:cubicBezTo>
                  <a:pt x="367646" y="43155"/>
                  <a:pt x="347601" y="37569"/>
                  <a:pt x="310392" y="25167"/>
                </a:cubicBezTo>
                <a:lnTo>
                  <a:pt x="260058" y="8389"/>
                </a:lnTo>
                <a:cubicBezTo>
                  <a:pt x="251669" y="5593"/>
                  <a:pt x="243734" y="0"/>
                  <a:pt x="234891" y="0"/>
                </a:cubicBezTo>
                <a:lnTo>
                  <a:pt x="0" y="0"/>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8" name="Freeform 77"/>
          <p:cNvSpPr/>
          <p:nvPr/>
        </p:nvSpPr>
        <p:spPr>
          <a:xfrm>
            <a:off x="7192967" y="2439513"/>
            <a:ext cx="1551513" cy="45719"/>
          </a:xfrm>
          <a:custGeom>
            <a:avLst/>
            <a:gdLst>
              <a:gd name="connsiteX0" fmla="*/ 1543574 w 1543574"/>
              <a:gd name="connsiteY0" fmla="*/ 1107346 h 1107346"/>
              <a:gd name="connsiteX1" fmla="*/ 1501629 w 1543574"/>
              <a:gd name="connsiteY1" fmla="*/ 1090568 h 1107346"/>
              <a:gd name="connsiteX2" fmla="*/ 1484851 w 1543574"/>
              <a:gd name="connsiteY2" fmla="*/ 1040234 h 1107346"/>
              <a:gd name="connsiteX3" fmla="*/ 1468073 w 1543574"/>
              <a:gd name="connsiteY3" fmla="*/ 1015067 h 1107346"/>
              <a:gd name="connsiteX4" fmla="*/ 1442906 w 1543574"/>
              <a:gd name="connsiteY4" fmla="*/ 973122 h 1107346"/>
              <a:gd name="connsiteX5" fmla="*/ 1417739 w 1543574"/>
              <a:gd name="connsiteY5" fmla="*/ 939567 h 1107346"/>
              <a:gd name="connsiteX6" fmla="*/ 1392572 w 1543574"/>
              <a:gd name="connsiteY6" fmla="*/ 922789 h 1107346"/>
              <a:gd name="connsiteX7" fmla="*/ 1367405 w 1543574"/>
              <a:gd name="connsiteY7" fmla="*/ 889233 h 1107346"/>
              <a:gd name="connsiteX8" fmla="*/ 1258348 w 1543574"/>
              <a:gd name="connsiteY8" fmla="*/ 788565 h 1107346"/>
              <a:gd name="connsiteX9" fmla="*/ 1132513 w 1543574"/>
              <a:gd name="connsiteY9" fmla="*/ 671119 h 1107346"/>
              <a:gd name="connsiteX10" fmla="*/ 1115735 w 1543574"/>
              <a:gd name="connsiteY10" fmla="*/ 645952 h 1107346"/>
              <a:gd name="connsiteX11" fmla="*/ 1090568 w 1543574"/>
              <a:gd name="connsiteY11" fmla="*/ 629174 h 1107346"/>
              <a:gd name="connsiteX12" fmla="*/ 1040234 w 1543574"/>
              <a:gd name="connsiteY12" fmla="*/ 570451 h 1107346"/>
              <a:gd name="connsiteX13" fmla="*/ 1031845 w 1543574"/>
              <a:gd name="connsiteY13" fmla="*/ 545284 h 1107346"/>
              <a:gd name="connsiteX14" fmla="*/ 998289 w 1543574"/>
              <a:gd name="connsiteY14" fmla="*/ 520117 h 1107346"/>
              <a:gd name="connsiteX15" fmla="*/ 947956 w 1543574"/>
              <a:gd name="connsiteY15" fmla="*/ 478172 h 1107346"/>
              <a:gd name="connsiteX16" fmla="*/ 897622 w 1543574"/>
              <a:gd name="connsiteY16" fmla="*/ 427838 h 1107346"/>
              <a:gd name="connsiteX17" fmla="*/ 838899 w 1543574"/>
              <a:gd name="connsiteY17" fmla="*/ 394282 h 1107346"/>
              <a:gd name="connsiteX18" fmla="*/ 780176 w 1543574"/>
              <a:gd name="connsiteY18" fmla="*/ 335559 h 1107346"/>
              <a:gd name="connsiteX19" fmla="*/ 738231 w 1543574"/>
              <a:gd name="connsiteY19" fmla="*/ 302003 h 1107346"/>
              <a:gd name="connsiteX20" fmla="*/ 687897 w 1543574"/>
              <a:gd name="connsiteY20" fmla="*/ 268447 h 1107346"/>
              <a:gd name="connsiteX21" fmla="*/ 679508 w 1543574"/>
              <a:gd name="connsiteY21" fmla="*/ 243280 h 1107346"/>
              <a:gd name="connsiteX22" fmla="*/ 604007 w 1543574"/>
              <a:gd name="connsiteY22" fmla="*/ 176168 h 1107346"/>
              <a:gd name="connsiteX23" fmla="*/ 570451 w 1543574"/>
              <a:gd name="connsiteY23" fmla="*/ 159390 h 1107346"/>
              <a:gd name="connsiteX24" fmla="*/ 536895 w 1543574"/>
              <a:gd name="connsiteY24" fmla="*/ 134223 h 1107346"/>
              <a:gd name="connsiteX25" fmla="*/ 486561 w 1543574"/>
              <a:gd name="connsiteY25" fmla="*/ 100667 h 1107346"/>
              <a:gd name="connsiteX26" fmla="*/ 461394 w 1543574"/>
              <a:gd name="connsiteY26" fmla="*/ 83889 h 1107346"/>
              <a:gd name="connsiteX27" fmla="*/ 402671 w 1543574"/>
              <a:gd name="connsiteY27" fmla="*/ 58722 h 1107346"/>
              <a:gd name="connsiteX28" fmla="*/ 310392 w 1543574"/>
              <a:gd name="connsiteY28" fmla="*/ 25167 h 1107346"/>
              <a:gd name="connsiteX29" fmla="*/ 260058 w 1543574"/>
              <a:gd name="connsiteY29" fmla="*/ 8389 h 1107346"/>
              <a:gd name="connsiteX30" fmla="*/ 234891 w 1543574"/>
              <a:gd name="connsiteY30" fmla="*/ 0 h 1107346"/>
              <a:gd name="connsiteX31" fmla="*/ 0 w 1543574"/>
              <a:gd name="connsiteY31" fmla="*/ 0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3574" h="1107346">
                <a:moveTo>
                  <a:pt x="1543574" y="1107346"/>
                </a:moveTo>
                <a:cubicBezTo>
                  <a:pt x="1529592" y="1101753"/>
                  <a:pt x="1511545" y="1101901"/>
                  <a:pt x="1501629" y="1090568"/>
                </a:cubicBezTo>
                <a:cubicBezTo>
                  <a:pt x="1489983" y="1077258"/>
                  <a:pt x="1494661" y="1054949"/>
                  <a:pt x="1484851" y="1040234"/>
                </a:cubicBezTo>
                <a:cubicBezTo>
                  <a:pt x="1479258" y="1031845"/>
                  <a:pt x="1473417" y="1023617"/>
                  <a:pt x="1468073" y="1015067"/>
                </a:cubicBezTo>
                <a:cubicBezTo>
                  <a:pt x="1459431" y="1001240"/>
                  <a:pt x="1451951" y="986689"/>
                  <a:pt x="1442906" y="973122"/>
                </a:cubicBezTo>
                <a:cubicBezTo>
                  <a:pt x="1435150" y="961489"/>
                  <a:pt x="1427625" y="949453"/>
                  <a:pt x="1417739" y="939567"/>
                </a:cubicBezTo>
                <a:cubicBezTo>
                  <a:pt x="1410610" y="932438"/>
                  <a:pt x="1399701" y="929918"/>
                  <a:pt x="1392572" y="922789"/>
                </a:cubicBezTo>
                <a:cubicBezTo>
                  <a:pt x="1382685" y="912902"/>
                  <a:pt x="1376758" y="899625"/>
                  <a:pt x="1367405" y="889233"/>
                </a:cubicBezTo>
                <a:cubicBezTo>
                  <a:pt x="1306450" y="821505"/>
                  <a:pt x="1326819" y="853433"/>
                  <a:pt x="1258348" y="788565"/>
                </a:cubicBezTo>
                <a:cubicBezTo>
                  <a:pt x="1130339" y="667293"/>
                  <a:pt x="1201459" y="717083"/>
                  <a:pt x="1132513" y="671119"/>
                </a:cubicBezTo>
                <a:cubicBezTo>
                  <a:pt x="1126920" y="662730"/>
                  <a:pt x="1122864" y="653081"/>
                  <a:pt x="1115735" y="645952"/>
                </a:cubicBezTo>
                <a:cubicBezTo>
                  <a:pt x="1108606" y="638823"/>
                  <a:pt x="1097023" y="636919"/>
                  <a:pt x="1090568" y="629174"/>
                </a:cubicBezTo>
                <a:cubicBezTo>
                  <a:pt x="1026594" y="552405"/>
                  <a:pt x="1129571" y="637454"/>
                  <a:pt x="1040234" y="570451"/>
                </a:cubicBezTo>
                <a:cubicBezTo>
                  <a:pt x="1037438" y="562062"/>
                  <a:pt x="1037506" y="552077"/>
                  <a:pt x="1031845" y="545284"/>
                </a:cubicBezTo>
                <a:cubicBezTo>
                  <a:pt x="1022894" y="534543"/>
                  <a:pt x="1009207" y="528851"/>
                  <a:pt x="998289" y="520117"/>
                </a:cubicBezTo>
                <a:cubicBezTo>
                  <a:pt x="981235" y="506474"/>
                  <a:pt x="964055" y="492930"/>
                  <a:pt x="947956" y="478172"/>
                </a:cubicBezTo>
                <a:cubicBezTo>
                  <a:pt x="930465" y="462139"/>
                  <a:pt x="916429" y="442305"/>
                  <a:pt x="897622" y="427838"/>
                </a:cubicBezTo>
                <a:cubicBezTo>
                  <a:pt x="879752" y="414092"/>
                  <a:pt x="856626" y="408211"/>
                  <a:pt x="838899" y="394282"/>
                </a:cubicBezTo>
                <a:cubicBezTo>
                  <a:pt x="817132" y="377179"/>
                  <a:pt x="801792" y="352852"/>
                  <a:pt x="780176" y="335559"/>
                </a:cubicBezTo>
                <a:cubicBezTo>
                  <a:pt x="766194" y="324374"/>
                  <a:pt x="751706" y="313794"/>
                  <a:pt x="738231" y="302003"/>
                </a:cubicBezTo>
                <a:cubicBezTo>
                  <a:pt x="699560" y="268166"/>
                  <a:pt x="729723" y="282389"/>
                  <a:pt x="687897" y="268447"/>
                </a:cubicBezTo>
                <a:cubicBezTo>
                  <a:pt x="685101" y="260058"/>
                  <a:pt x="684937" y="250260"/>
                  <a:pt x="679508" y="243280"/>
                </a:cubicBezTo>
                <a:cubicBezTo>
                  <a:pt x="659122" y="217069"/>
                  <a:pt x="633162" y="192828"/>
                  <a:pt x="604007" y="176168"/>
                </a:cubicBezTo>
                <a:cubicBezTo>
                  <a:pt x="593149" y="169963"/>
                  <a:pt x="581056" y="166018"/>
                  <a:pt x="570451" y="159390"/>
                </a:cubicBezTo>
                <a:cubicBezTo>
                  <a:pt x="558595" y="151980"/>
                  <a:pt x="548349" y="142241"/>
                  <a:pt x="536895" y="134223"/>
                </a:cubicBezTo>
                <a:cubicBezTo>
                  <a:pt x="520375" y="122659"/>
                  <a:pt x="503339" y="111852"/>
                  <a:pt x="486561" y="100667"/>
                </a:cubicBezTo>
                <a:cubicBezTo>
                  <a:pt x="478172" y="95074"/>
                  <a:pt x="470959" y="87077"/>
                  <a:pt x="461394" y="83889"/>
                </a:cubicBezTo>
                <a:cubicBezTo>
                  <a:pt x="409703" y="66659"/>
                  <a:pt x="464869" y="86365"/>
                  <a:pt x="402671" y="58722"/>
                </a:cubicBezTo>
                <a:cubicBezTo>
                  <a:pt x="367646" y="43155"/>
                  <a:pt x="347601" y="37569"/>
                  <a:pt x="310392" y="25167"/>
                </a:cubicBezTo>
                <a:lnTo>
                  <a:pt x="260058" y="8389"/>
                </a:lnTo>
                <a:cubicBezTo>
                  <a:pt x="251669" y="5593"/>
                  <a:pt x="243734" y="0"/>
                  <a:pt x="234891" y="0"/>
                </a:cubicBezTo>
                <a:lnTo>
                  <a:pt x="0" y="0"/>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79" name="Freeform 78"/>
          <p:cNvSpPr/>
          <p:nvPr/>
        </p:nvSpPr>
        <p:spPr>
          <a:xfrm flipV="1">
            <a:off x="7127020" y="2518923"/>
            <a:ext cx="1588815" cy="1186369"/>
          </a:xfrm>
          <a:custGeom>
            <a:avLst/>
            <a:gdLst>
              <a:gd name="connsiteX0" fmla="*/ 1543574 w 1543574"/>
              <a:gd name="connsiteY0" fmla="*/ 1107346 h 1107346"/>
              <a:gd name="connsiteX1" fmla="*/ 1501629 w 1543574"/>
              <a:gd name="connsiteY1" fmla="*/ 1090568 h 1107346"/>
              <a:gd name="connsiteX2" fmla="*/ 1484851 w 1543574"/>
              <a:gd name="connsiteY2" fmla="*/ 1040234 h 1107346"/>
              <a:gd name="connsiteX3" fmla="*/ 1468073 w 1543574"/>
              <a:gd name="connsiteY3" fmla="*/ 1015067 h 1107346"/>
              <a:gd name="connsiteX4" fmla="*/ 1442906 w 1543574"/>
              <a:gd name="connsiteY4" fmla="*/ 973122 h 1107346"/>
              <a:gd name="connsiteX5" fmla="*/ 1417739 w 1543574"/>
              <a:gd name="connsiteY5" fmla="*/ 939567 h 1107346"/>
              <a:gd name="connsiteX6" fmla="*/ 1392572 w 1543574"/>
              <a:gd name="connsiteY6" fmla="*/ 922789 h 1107346"/>
              <a:gd name="connsiteX7" fmla="*/ 1367405 w 1543574"/>
              <a:gd name="connsiteY7" fmla="*/ 889233 h 1107346"/>
              <a:gd name="connsiteX8" fmla="*/ 1258348 w 1543574"/>
              <a:gd name="connsiteY8" fmla="*/ 788565 h 1107346"/>
              <a:gd name="connsiteX9" fmla="*/ 1132513 w 1543574"/>
              <a:gd name="connsiteY9" fmla="*/ 671119 h 1107346"/>
              <a:gd name="connsiteX10" fmla="*/ 1115735 w 1543574"/>
              <a:gd name="connsiteY10" fmla="*/ 645952 h 1107346"/>
              <a:gd name="connsiteX11" fmla="*/ 1090568 w 1543574"/>
              <a:gd name="connsiteY11" fmla="*/ 629174 h 1107346"/>
              <a:gd name="connsiteX12" fmla="*/ 1040234 w 1543574"/>
              <a:gd name="connsiteY12" fmla="*/ 570451 h 1107346"/>
              <a:gd name="connsiteX13" fmla="*/ 1031845 w 1543574"/>
              <a:gd name="connsiteY13" fmla="*/ 545284 h 1107346"/>
              <a:gd name="connsiteX14" fmla="*/ 998289 w 1543574"/>
              <a:gd name="connsiteY14" fmla="*/ 520117 h 1107346"/>
              <a:gd name="connsiteX15" fmla="*/ 947956 w 1543574"/>
              <a:gd name="connsiteY15" fmla="*/ 478172 h 1107346"/>
              <a:gd name="connsiteX16" fmla="*/ 897622 w 1543574"/>
              <a:gd name="connsiteY16" fmla="*/ 427838 h 1107346"/>
              <a:gd name="connsiteX17" fmla="*/ 838899 w 1543574"/>
              <a:gd name="connsiteY17" fmla="*/ 394282 h 1107346"/>
              <a:gd name="connsiteX18" fmla="*/ 780176 w 1543574"/>
              <a:gd name="connsiteY18" fmla="*/ 335559 h 1107346"/>
              <a:gd name="connsiteX19" fmla="*/ 738231 w 1543574"/>
              <a:gd name="connsiteY19" fmla="*/ 302003 h 1107346"/>
              <a:gd name="connsiteX20" fmla="*/ 687897 w 1543574"/>
              <a:gd name="connsiteY20" fmla="*/ 268447 h 1107346"/>
              <a:gd name="connsiteX21" fmla="*/ 679508 w 1543574"/>
              <a:gd name="connsiteY21" fmla="*/ 243280 h 1107346"/>
              <a:gd name="connsiteX22" fmla="*/ 604007 w 1543574"/>
              <a:gd name="connsiteY22" fmla="*/ 176168 h 1107346"/>
              <a:gd name="connsiteX23" fmla="*/ 570451 w 1543574"/>
              <a:gd name="connsiteY23" fmla="*/ 159390 h 1107346"/>
              <a:gd name="connsiteX24" fmla="*/ 536895 w 1543574"/>
              <a:gd name="connsiteY24" fmla="*/ 134223 h 1107346"/>
              <a:gd name="connsiteX25" fmla="*/ 486561 w 1543574"/>
              <a:gd name="connsiteY25" fmla="*/ 100667 h 1107346"/>
              <a:gd name="connsiteX26" fmla="*/ 461394 w 1543574"/>
              <a:gd name="connsiteY26" fmla="*/ 83889 h 1107346"/>
              <a:gd name="connsiteX27" fmla="*/ 402671 w 1543574"/>
              <a:gd name="connsiteY27" fmla="*/ 58722 h 1107346"/>
              <a:gd name="connsiteX28" fmla="*/ 310392 w 1543574"/>
              <a:gd name="connsiteY28" fmla="*/ 25167 h 1107346"/>
              <a:gd name="connsiteX29" fmla="*/ 260058 w 1543574"/>
              <a:gd name="connsiteY29" fmla="*/ 8389 h 1107346"/>
              <a:gd name="connsiteX30" fmla="*/ 234891 w 1543574"/>
              <a:gd name="connsiteY30" fmla="*/ 0 h 1107346"/>
              <a:gd name="connsiteX31" fmla="*/ 0 w 1543574"/>
              <a:gd name="connsiteY31" fmla="*/ 0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43574" h="1107346">
                <a:moveTo>
                  <a:pt x="1543574" y="1107346"/>
                </a:moveTo>
                <a:cubicBezTo>
                  <a:pt x="1529592" y="1101753"/>
                  <a:pt x="1511545" y="1101901"/>
                  <a:pt x="1501629" y="1090568"/>
                </a:cubicBezTo>
                <a:cubicBezTo>
                  <a:pt x="1489983" y="1077258"/>
                  <a:pt x="1494661" y="1054949"/>
                  <a:pt x="1484851" y="1040234"/>
                </a:cubicBezTo>
                <a:cubicBezTo>
                  <a:pt x="1479258" y="1031845"/>
                  <a:pt x="1473417" y="1023617"/>
                  <a:pt x="1468073" y="1015067"/>
                </a:cubicBezTo>
                <a:cubicBezTo>
                  <a:pt x="1459431" y="1001240"/>
                  <a:pt x="1451951" y="986689"/>
                  <a:pt x="1442906" y="973122"/>
                </a:cubicBezTo>
                <a:cubicBezTo>
                  <a:pt x="1435150" y="961489"/>
                  <a:pt x="1427625" y="949453"/>
                  <a:pt x="1417739" y="939567"/>
                </a:cubicBezTo>
                <a:cubicBezTo>
                  <a:pt x="1410610" y="932438"/>
                  <a:pt x="1399701" y="929918"/>
                  <a:pt x="1392572" y="922789"/>
                </a:cubicBezTo>
                <a:cubicBezTo>
                  <a:pt x="1382685" y="912902"/>
                  <a:pt x="1376758" y="899625"/>
                  <a:pt x="1367405" y="889233"/>
                </a:cubicBezTo>
                <a:cubicBezTo>
                  <a:pt x="1306450" y="821505"/>
                  <a:pt x="1326819" y="853433"/>
                  <a:pt x="1258348" y="788565"/>
                </a:cubicBezTo>
                <a:cubicBezTo>
                  <a:pt x="1130339" y="667293"/>
                  <a:pt x="1201459" y="717083"/>
                  <a:pt x="1132513" y="671119"/>
                </a:cubicBezTo>
                <a:cubicBezTo>
                  <a:pt x="1126920" y="662730"/>
                  <a:pt x="1122864" y="653081"/>
                  <a:pt x="1115735" y="645952"/>
                </a:cubicBezTo>
                <a:cubicBezTo>
                  <a:pt x="1108606" y="638823"/>
                  <a:pt x="1097023" y="636919"/>
                  <a:pt x="1090568" y="629174"/>
                </a:cubicBezTo>
                <a:cubicBezTo>
                  <a:pt x="1026594" y="552405"/>
                  <a:pt x="1129571" y="637454"/>
                  <a:pt x="1040234" y="570451"/>
                </a:cubicBezTo>
                <a:cubicBezTo>
                  <a:pt x="1037438" y="562062"/>
                  <a:pt x="1037506" y="552077"/>
                  <a:pt x="1031845" y="545284"/>
                </a:cubicBezTo>
                <a:cubicBezTo>
                  <a:pt x="1022894" y="534543"/>
                  <a:pt x="1009207" y="528851"/>
                  <a:pt x="998289" y="520117"/>
                </a:cubicBezTo>
                <a:cubicBezTo>
                  <a:pt x="981235" y="506474"/>
                  <a:pt x="964055" y="492930"/>
                  <a:pt x="947956" y="478172"/>
                </a:cubicBezTo>
                <a:cubicBezTo>
                  <a:pt x="930465" y="462139"/>
                  <a:pt x="916429" y="442305"/>
                  <a:pt x="897622" y="427838"/>
                </a:cubicBezTo>
                <a:cubicBezTo>
                  <a:pt x="879752" y="414092"/>
                  <a:pt x="856626" y="408211"/>
                  <a:pt x="838899" y="394282"/>
                </a:cubicBezTo>
                <a:cubicBezTo>
                  <a:pt x="817132" y="377179"/>
                  <a:pt x="801792" y="352852"/>
                  <a:pt x="780176" y="335559"/>
                </a:cubicBezTo>
                <a:cubicBezTo>
                  <a:pt x="766194" y="324374"/>
                  <a:pt x="751706" y="313794"/>
                  <a:pt x="738231" y="302003"/>
                </a:cubicBezTo>
                <a:cubicBezTo>
                  <a:pt x="699560" y="268166"/>
                  <a:pt x="729723" y="282389"/>
                  <a:pt x="687897" y="268447"/>
                </a:cubicBezTo>
                <a:cubicBezTo>
                  <a:pt x="685101" y="260058"/>
                  <a:pt x="684937" y="250260"/>
                  <a:pt x="679508" y="243280"/>
                </a:cubicBezTo>
                <a:cubicBezTo>
                  <a:pt x="659122" y="217069"/>
                  <a:pt x="633162" y="192828"/>
                  <a:pt x="604007" y="176168"/>
                </a:cubicBezTo>
                <a:cubicBezTo>
                  <a:pt x="593149" y="169963"/>
                  <a:pt x="581056" y="166018"/>
                  <a:pt x="570451" y="159390"/>
                </a:cubicBezTo>
                <a:cubicBezTo>
                  <a:pt x="558595" y="151980"/>
                  <a:pt x="548349" y="142241"/>
                  <a:pt x="536895" y="134223"/>
                </a:cubicBezTo>
                <a:cubicBezTo>
                  <a:pt x="520375" y="122659"/>
                  <a:pt x="503339" y="111852"/>
                  <a:pt x="486561" y="100667"/>
                </a:cubicBezTo>
                <a:cubicBezTo>
                  <a:pt x="478172" y="95074"/>
                  <a:pt x="470959" y="87077"/>
                  <a:pt x="461394" y="83889"/>
                </a:cubicBezTo>
                <a:cubicBezTo>
                  <a:pt x="409703" y="66659"/>
                  <a:pt x="464869" y="86365"/>
                  <a:pt x="402671" y="58722"/>
                </a:cubicBezTo>
                <a:cubicBezTo>
                  <a:pt x="367646" y="43155"/>
                  <a:pt x="347601" y="37569"/>
                  <a:pt x="310392" y="25167"/>
                </a:cubicBezTo>
                <a:lnTo>
                  <a:pt x="260058" y="8389"/>
                </a:lnTo>
                <a:cubicBezTo>
                  <a:pt x="251669" y="5593"/>
                  <a:pt x="243734" y="0"/>
                  <a:pt x="234891" y="0"/>
                </a:cubicBezTo>
                <a:lnTo>
                  <a:pt x="0" y="0"/>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7304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wipe(left)">
                                      <p:cBhvr>
                                        <p:cTn id="10" dur="1000"/>
                                        <p:tgtEl>
                                          <p:spTgt spid="7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wipe(left)">
                                      <p:cBhvr>
                                        <p:cTn id="13" dur="1000"/>
                                        <p:tgtEl>
                                          <p:spTgt spid="7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1000"/>
                                        <p:tgtEl>
                                          <p:spTgt spid="7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1000"/>
                                        <p:tgtEl>
                                          <p:spTgt spid="7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1000"/>
                                        <p:tgtEl>
                                          <p:spTgt spid="74"/>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right)">
                                      <p:cBhvr>
                                        <p:cTn id="25" dur="1000"/>
                                        <p:tgtEl>
                                          <p:spTgt spid="5"/>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wipe(right)">
                                      <p:cBhvr>
                                        <p:cTn id="28" dur="1000"/>
                                        <p:tgtEl>
                                          <p:spTgt spid="75"/>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right)">
                                      <p:cBhvr>
                                        <p:cTn id="31" dur="1000"/>
                                        <p:tgtEl>
                                          <p:spTgt spid="76"/>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wipe(right)">
                                      <p:cBhvr>
                                        <p:cTn id="34" dur="1000"/>
                                        <p:tgtEl>
                                          <p:spTgt spid="77"/>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right)">
                                      <p:cBhvr>
                                        <p:cTn id="37" dur="1000"/>
                                        <p:tgtEl>
                                          <p:spTgt spid="78"/>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79"/>
                                        </p:tgtEl>
                                        <p:attrNameLst>
                                          <p:attrName>style.visibility</p:attrName>
                                        </p:attrNameLst>
                                      </p:cBhvr>
                                      <p:to>
                                        <p:strVal val="visible"/>
                                      </p:to>
                                    </p:set>
                                    <p:animEffect transition="in" filter="wipe(right)">
                                      <p:cBhvr>
                                        <p:cTn id="40" dur="1000"/>
                                        <p:tgtEl>
                                          <p:spTgt spid="79"/>
                                        </p:tgtEl>
                                      </p:cBhvr>
                                    </p:animEffect>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nodeType="clickEffect">
                                  <p:stCondLst>
                                    <p:cond delay="0"/>
                                  </p:stCondLst>
                                  <p:childTnLst>
                                    <p:animMotion origin="layout" path="M 4.72222E-6 4.81481E-6 L 4.72222E-6 4.81481E-6 C -0.00261 0.00116 -0.00504 0.00208 -0.00746 0.00347 C -0.00851 0.00416 -0.00903 0.00555 -0.01025 0.00602 C -0.0125 0.00694 -0.01511 0.00671 -0.01754 0.00717 C -0.02275 0.01041 -0.0283 0.01273 -0.03316 0.0169 C -0.03403 0.01782 -0.0349 0.01875 -0.03594 0.01944 C -0.03889 0.02153 -0.04202 0.02338 -0.04497 0.02546 C -0.04844 0.02824 -0.05174 0.03148 -0.05504 0.03403 C -0.05869 0.03704 -0.06285 0.03912 -0.06615 0.04259 C -0.06893 0.0456 -0.07153 0.04838 -0.07431 0.05116 C -0.07518 0.05208 -0.07622 0.05278 -0.07709 0.0537 C -0.08178 0.0581 -0.08577 0.06389 -0.0908 0.06713 C -0.11181 0.08102 -0.08021 0.05972 -0.10191 0.07569 C -0.10278 0.07639 -0.10382 0.07639 -0.10469 0.07708 C -0.1066 0.07847 -0.10834 0.08032 -0.11007 0.08194 C -0.11233 0.08356 -0.11441 0.08495 -0.1165 0.0868 C -0.12396 0.09282 -0.11945 0.09051 -0.12483 0.09282 C -0.12605 0.09444 -0.12709 0.09629 -0.12848 0.09768 C -0.13264 0.10208 -0.13768 0.10509 -0.14132 0.10995 C -0.14289 0.11204 -0.14428 0.11435 -0.14584 0.1162 C -0.14827 0.11875 -0.15105 0.1206 -0.1533 0.12338 C -0.15573 0.12685 -0.15903 0.13171 -0.1625 0.13333 L -0.16511 0.13449 C -0.16719 0.14282 -0.16441 0.13379 -0.16893 0.14051 C -0.17032 0.14282 -0.17136 0.14537 -0.17257 0.14791 C -0.17466 0.15231 -0.17379 0.15023 -0.17518 0.15416 L -0.17518 0.15416 " pathEditMode="relative" ptsTypes="AAAAAAAAAAAAAAAAAAAAAAAAAAAA">
                                      <p:cBhvr>
                                        <p:cTn id="44" dur="2000" fill="hold"/>
                                        <p:tgtEl>
                                          <p:spTgt spid="25"/>
                                        </p:tgtEl>
                                        <p:attrNameLst>
                                          <p:attrName>ppt_x</p:attrName>
                                          <p:attrName>ppt_y</p:attrName>
                                        </p:attrNameLst>
                                      </p:cBhvr>
                                    </p:animMotion>
                                  </p:childTnLst>
                                </p:cTn>
                              </p:par>
                              <p:par>
                                <p:cTn id="45" presetID="22" presetClass="exit" presetSubtype="2" fill="hold" grpId="1" nodeType="withEffect">
                                  <p:stCondLst>
                                    <p:cond delay="0"/>
                                  </p:stCondLst>
                                  <p:childTnLst>
                                    <p:animEffect transition="out" filter="wipe(right)">
                                      <p:cBhvr>
                                        <p:cTn id="46" dur="2000"/>
                                        <p:tgtEl>
                                          <p:spTgt spid="3"/>
                                        </p:tgtEl>
                                      </p:cBhvr>
                                    </p:animEffect>
                                    <p:set>
                                      <p:cBhvr>
                                        <p:cTn id="47" dur="1" fill="hold">
                                          <p:stCondLst>
                                            <p:cond delay="1999"/>
                                          </p:stCondLst>
                                        </p:cTn>
                                        <p:tgtEl>
                                          <p:spTgt spid="3"/>
                                        </p:tgtEl>
                                        <p:attrNameLst>
                                          <p:attrName>style.visibility</p:attrName>
                                        </p:attrNameLst>
                                      </p:cBhvr>
                                      <p:to>
                                        <p:strVal val="hidden"/>
                                      </p:to>
                                    </p:set>
                                  </p:childTnLst>
                                </p:cTn>
                              </p:par>
                              <p:par>
                                <p:cTn id="48" presetID="0" presetClass="path" presetSubtype="0" accel="50000" decel="50000" fill="hold" nodeType="withEffect">
                                  <p:stCondLst>
                                    <p:cond delay="0"/>
                                  </p:stCondLst>
                                  <p:childTnLst>
                                    <p:animMotion origin="layout" path="M -3.61111E-6 -3.33333E-6 L -3.61111E-6 -3.33333E-6 L -0.03871 -0.00254 L -0.05972 -0.00393 C -0.0658 -0.00439 -0.07552 -0.00555 -0.08177 -0.00625 L -0.13055 -0.00509 C -0.13177 -0.00509 -0.13281 -0.00393 -0.1342 -0.00393 C -0.14236 -0.00347 -0.15069 -0.00393 -0.15885 -0.00393 L -0.15885 -0.00393 " pathEditMode="relative" ptsTypes="AAAAAAAAA">
                                      <p:cBhvr>
                                        <p:cTn id="49" dur="2000" fill="hold"/>
                                        <p:tgtEl>
                                          <p:spTgt spid="35"/>
                                        </p:tgtEl>
                                        <p:attrNameLst>
                                          <p:attrName>ppt_x</p:attrName>
                                          <p:attrName>ppt_y</p:attrName>
                                        </p:attrNameLst>
                                      </p:cBhvr>
                                    </p:animMotion>
                                  </p:childTnLst>
                                </p:cTn>
                              </p:par>
                              <p:par>
                                <p:cTn id="50" presetID="22" presetClass="exit" presetSubtype="2" fill="hold" grpId="1" nodeType="withEffect">
                                  <p:stCondLst>
                                    <p:cond delay="0"/>
                                  </p:stCondLst>
                                  <p:childTnLst>
                                    <p:animEffect transition="out" filter="wipe(right)">
                                      <p:cBhvr>
                                        <p:cTn id="51" dur="2000"/>
                                        <p:tgtEl>
                                          <p:spTgt spid="70"/>
                                        </p:tgtEl>
                                      </p:cBhvr>
                                    </p:animEffect>
                                    <p:set>
                                      <p:cBhvr>
                                        <p:cTn id="52" dur="1" fill="hold">
                                          <p:stCondLst>
                                            <p:cond delay="1999"/>
                                          </p:stCondLst>
                                        </p:cTn>
                                        <p:tgtEl>
                                          <p:spTgt spid="70"/>
                                        </p:tgtEl>
                                        <p:attrNameLst>
                                          <p:attrName>style.visibility</p:attrName>
                                        </p:attrNameLst>
                                      </p:cBhvr>
                                      <p:to>
                                        <p:strVal val="hidden"/>
                                      </p:to>
                                    </p:set>
                                  </p:childTnLst>
                                </p:cTn>
                              </p:par>
                              <p:par>
                                <p:cTn id="53" presetID="0" presetClass="path" presetSubtype="0" accel="50000" decel="50000" fill="hold" nodeType="withEffect">
                                  <p:stCondLst>
                                    <p:cond delay="0"/>
                                  </p:stCondLst>
                                  <p:childTnLst>
                                    <p:animMotion origin="layout" path="M 5.55556E-6 8.67362E-19 L 5.55556E-6 8.67362E-19 C -0.00277 0.00046 -0.00555 0.00139 -0.00833 0.00139 C -0.01597 0.00139 -0.02013 -0.00069 -0.0276 -0.0037 C -0.02986 -0.0044 -0.03732 -0.00833 -0.03767 -0.00856 C -0.03871 -0.00903 -0.0394 -0.01042 -0.04045 -0.01088 C -0.04652 -0.01481 -0.05312 -0.0169 -0.05885 -0.02199 C -0.05972 -0.02268 -0.06058 -0.02361 -0.06145 -0.0243 C -0.06423 -0.02662 -0.06718 -0.02824 -0.06979 -0.03055 C -0.07447 -0.03472 -0.07881 -0.03981 -0.0835 -0.04398 C -0.08628 -0.0463 -0.08923 -0.04838 -0.09183 -0.05139 C -0.09479 -0.05463 -0.09704 -0.05903 -0.09999 -0.06227 C -0.11111 -0.07454 -0.10711 -0.0662 -0.11562 -0.0794 C -0.11736 -0.08194 -0.11857 -0.08518 -0.12031 -0.08796 C -0.1217 -0.09051 -0.12343 -0.09282 -0.12482 -0.09537 C -0.12968 -0.1037 -0.12725 -0.10023 -0.13038 -0.10741 C -0.13124 -0.10949 -0.13211 -0.11157 -0.13315 -0.11366 C -0.13524 -0.12824 -0.13211 -0.11088 -0.1368 -0.12593 C -0.13819 -0.13055 -0.13802 -0.13634 -0.14045 -0.14051 C -0.1427 -0.14468 -0.14409 -0.14676 -0.146 -0.15162 C -0.1467 -0.15347 -0.14722 -0.15555 -0.14774 -0.15764 C -0.14843 -0.15995 -0.14878 -0.16273 -0.14965 -0.16505 C -0.15069 -0.16805 -0.15329 -0.17106 -0.15503 -0.17361 C -0.15538 -0.17477 -0.15538 -0.17616 -0.15607 -0.17708 C -0.15763 -0.1794 -0.16493 -0.17847 -0.1651 -0.17847 L -0.1651 -0.17847 " pathEditMode="relative" ptsTypes="AAAAAAAAAAAAAAAAAAAAAAAAAA">
                                      <p:cBhvr>
                                        <p:cTn id="54" dur="2000" fill="hold"/>
                                        <p:tgtEl>
                                          <p:spTgt spid="30"/>
                                        </p:tgtEl>
                                        <p:attrNameLst>
                                          <p:attrName>ppt_x</p:attrName>
                                          <p:attrName>ppt_y</p:attrName>
                                        </p:attrNameLst>
                                      </p:cBhvr>
                                    </p:animMotion>
                                  </p:childTnLst>
                                </p:cTn>
                              </p:par>
                              <p:par>
                                <p:cTn id="55" presetID="22" presetClass="exit" presetSubtype="2" fill="hold" grpId="1" nodeType="withEffect">
                                  <p:stCondLst>
                                    <p:cond delay="0"/>
                                  </p:stCondLst>
                                  <p:childTnLst>
                                    <p:animEffect transition="out" filter="wipe(right)">
                                      <p:cBhvr>
                                        <p:cTn id="56" dur="2000"/>
                                        <p:tgtEl>
                                          <p:spTgt spid="71"/>
                                        </p:tgtEl>
                                      </p:cBhvr>
                                    </p:animEffect>
                                    <p:set>
                                      <p:cBhvr>
                                        <p:cTn id="57" dur="1" fill="hold">
                                          <p:stCondLst>
                                            <p:cond delay="1999"/>
                                          </p:stCondLst>
                                        </p:cTn>
                                        <p:tgtEl>
                                          <p:spTgt spid="71"/>
                                        </p:tgtEl>
                                        <p:attrNameLst>
                                          <p:attrName>style.visibility</p:attrName>
                                        </p:attrNameLst>
                                      </p:cBhvr>
                                      <p:to>
                                        <p:strVal val="hidden"/>
                                      </p:to>
                                    </p:set>
                                  </p:childTnLst>
                                </p:cTn>
                              </p:par>
                              <p:par>
                                <p:cTn id="58" presetID="0" presetClass="path" presetSubtype="0" accel="50000" decel="50000" fill="hold" nodeType="withEffect">
                                  <p:stCondLst>
                                    <p:cond delay="0"/>
                                  </p:stCondLst>
                                  <p:childTnLst>
                                    <p:animMotion origin="layout" path="M 7.77778E-6 7.40741E-7 L 7.77778E-6 7.40741E-7 C 0.02171 -0.00255 0.02396 -0.00533 0.04671 0.0037 C 0.054 0.00648 0.06112 0.01065 0.06771 0.01597 C 0.07622 0.02268 0.09376 0.04629 0.09983 0.05509 C 0.10539 0.06296 0.10973 0.07222 0.11546 0.07963 C 0.11928 0.08449 0.12431 0.08704 0.1283 0.0919 C 0.13403 0.09861 0.13438 0.10532 0.13837 0.11389 C 0.13994 0.11736 0.14219 0.12014 0.14393 0.12361 C 0.14532 0.12639 0.14619 0.1294 0.14758 0.13217 C 0.14949 0.13611 0.15209 0.13935 0.154 0.14329 C 0.16164 0.15856 0.15591 0.15069 0.15955 0.15555 L 0.15851 0.15416 " pathEditMode="relative" ptsTypes="AAAAAAAAAAAAA">
                                      <p:cBhvr>
                                        <p:cTn id="59" dur="2000" fill="hold"/>
                                        <p:tgtEl>
                                          <p:spTgt spid="26"/>
                                        </p:tgtEl>
                                        <p:attrNameLst>
                                          <p:attrName>ppt_x</p:attrName>
                                          <p:attrName>ppt_y</p:attrName>
                                        </p:attrNameLst>
                                      </p:cBhvr>
                                    </p:animMotion>
                                  </p:childTnLst>
                                </p:cTn>
                              </p:par>
                              <p:par>
                                <p:cTn id="60" presetID="22" presetClass="exit" presetSubtype="2" fill="hold" grpId="1" nodeType="withEffect">
                                  <p:stCondLst>
                                    <p:cond delay="0"/>
                                  </p:stCondLst>
                                  <p:childTnLst>
                                    <p:animEffect transition="out" filter="wipe(right)">
                                      <p:cBhvr>
                                        <p:cTn id="61" dur="2000"/>
                                        <p:tgtEl>
                                          <p:spTgt spid="72"/>
                                        </p:tgtEl>
                                      </p:cBhvr>
                                    </p:animEffect>
                                    <p:set>
                                      <p:cBhvr>
                                        <p:cTn id="62" dur="1" fill="hold">
                                          <p:stCondLst>
                                            <p:cond delay="1999"/>
                                          </p:stCondLst>
                                        </p:cTn>
                                        <p:tgtEl>
                                          <p:spTgt spid="72"/>
                                        </p:tgtEl>
                                        <p:attrNameLst>
                                          <p:attrName>style.visibility</p:attrName>
                                        </p:attrNameLst>
                                      </p:cBhvr>
                                      <p:to>
                                        <p:strVal val="hidden"/>
                                      </p:to>
                                    </p:set>
                                  </p:childTnLst>
                                </p:cTn>
                              </p:par>
                              <p:par>
                                <p:cTn id="63" presetID="0" presetClass="path" presetSubtype="0" accel="50000" decel="50000" fill="hold" nodeType="withEffect">
                                  <p:stCondLst>
                                    <p:cond delay="0"/>
                                  </p:stCondLst>
                                  <p:childTnLst>
                                    <p:animMotion origin="layout" path="M -4.16667E-6 3.7037E-7 L -4.16667E-6 3.7037E-7 C 0.00764 0.00486 0.01476 0.01157 0.02292 0.01458 C 0.03195 0.01805 0.05972 0.01898 0.06962 0.01967 C 0.08368 0.01875 0.09792 0.01944 0.11181 0.01713 C 0.11528 0.01643 0.11788 0.01296 0.12101 0.01111 C 0.12379 0.00926 0.12639 0.00717 0.12934 0.00602 C 0.13281 0.00486 0.13663 0.00486 0.14028 0.0037 C 0.14306 0.00278 0.14584 0.00092 0.14861 3.7037E-7 C 0.15122 -0.00093 0.15417 -0.00139 0.15677 -0.00255 C 0.15868 -0.00301 0.16042 -0.00417 0.16233 -0.00486 C 0.16649 -0.00648 0.16649 -0.00602 0.17066 -0.00602 L 0.17066 -0.00602 " pathEditMode="relative" ptsTypes="AAAAAAAAAAAAA">
                                      <p:cBhvr>
                                        <p:cTn id="64" dur="2000" fill="hold"/>
                                        <p:tgtEl>
                                          <p:spTgt spid="36"/>
                                        </p:tgtEl>
                                        <p:attrNameLst>
                                          <p:attrName>ppt_x</p:attrName>
                                          <p:attrName>ppt_y</p:attrName>
                                        </p:attrNameLst>
                                      </p:cBhvr>
                                    </p:animMotion>
                                  </p:childTnLst>
                                </p:cTn>
                              </p:par>
                              <p:par>
                                <p:cTn id="65" presetID="22" presetClass="exit" presetSubtype="2" fill="hold" grpId="1" nodeType="withEffect">
                                  <p:stCondLst>
                                    <p:cond delay="0"/>
                                  </p:stCondLst>
                                  <p:childTnLst>
                                    <p:animEffect transition="out" filter="wipe(right)">
                                      <p:cBhvr>
                                        <p:cTn id="66" dur="2000"/>
                                        <p:tgtEl>
                                          <p:spTgt spid="73"/>
                                        </p:tgtEl>
                                      </p:cBhvr>
                                    </p:animEffect>
                                    <p:set>
                                      <p:cBhvr>
                                        <p:cTn id="67" dur="1" fill="hold">
                                          <p:stCondLst>
                                            <p:cond delay="1999"/>
                                          </p:stCondLst>
                                        </p:cTn>
                                        <p:tgtEl>
                                          <p:spTgt spid="73"/>
                                        </p:tgtEl>
                                        <p:attrNameLst>
                                          <p:attrName>style.visibility</p:attrName>
                                        </p:attrNameLst>
                                      </p:cBhvr>
                                      <p:to>
                                        <p:strVal val="hidden"/>
                                      </p:to>
                                    </p:set>
                                  </p:childTnLst>
                                </p:cTn>
                              </p:par>
                              <p:par>
                                <p:cTn id="68" presetID="0" presetClass="path" presetSubtype="0" accel="50000" decel="50000" fill="hold" nodeType="withEffect">
                                  <p:stCondLst>
                                    <p:cond delay="0"/>
                                  </p:stCondLst>
                                  <p:childTnLst>
                                    <p:animMotion origin="layout" path="M -4.44444E-6 5.92593E-6 L -4.44444E-6 5.92593E-6 C 0.00886 -0.00046 0.01771 -0.00022 0.02656 -0.00138 C 0.03056 -0.00185 0.03455 -0.0037 0.03854 -0.00509 C 0.04375 -0.00671 0.05573 -0.01573 0.0559 -0.01597 C 0.05799 -0.01851 0.06007 -0.02106 0.06233 -0.02337 C 0.06337 -0.02453 0.06493 -0.02453 0.06597 -0.02569 C 0.0684 -0.02823 0.07014 -0.03171 0.0724 -0.03425 C 0.0757 -0.03796 0.07917 -0.04097 0.08247 -0.04421 C 0.08889 -0.05671 0.07535 -0.03101 0.09445 -0.05647 C 0.0967 -0.05925 0.09861 -0.06226 0.10087 -0.06504 C 0.10174 -0.06597 0.10295 -0.0662 0.10365 -0.06735 C 0.10781 -0.07337 0.11215 -0.07893 0.11563 -0.08564 C 0.11615 -0.08703 0.11684 -0.08819 0.11736 -0.08935 C 0.11875 -0.09259 0.11945 -0.09629 0.12118 -0.09907 C 0.12709 -0.11041 0.13403 -0.11897 0.14132 -0.12847 C 0.14254 -0.13009 0.14393 -0.13171 0.14497 -0.13333 C 0.15538 -0.15069 0.14132 -0.12777 0.1533 -0.1456 C 0.15417 -0.14722 0.15504 -0.14907 0.1559 -0.15046 C 0.15764 -0.15323 0.16007 -0.15509 0.16146 -0.15786 C 0.16597 -0.16689 0.16025 -0.15578 0.16615 -0.16527 C 0.17136 -0.1736 0.16597 -0.1662 0.16893 -0.17013 L 0.16893 -0.17245 " pathEditMode="relative" ptsTypes="AAAAAAAAAAAAAAAAAAAAAAA">
                                      <p:cBhvr>
                                        <p:cTn id="69" dur="2000" fill="hold"/>
                                        <p:tgtEl>
                                          <p:spTgt spid="31"/>
                                        </p:tgtEl>
                                        <p:attrNameLst>
                                          <p:attrName>ppt_x</p:attrName>
                                          <p:attrName>ppt_y</p:attrName>
                                        </p:attrNameLst>
                                      </p:cBhvr>
                                    </p:animMotion>
                                  </p:childTnLst>
                                </p:cTn>
                              </p:par>
                              <p:par>
                                <p:cTn id="70" presetID="22" presetClass="exit" presetSubtype="2" fill="hold" grpId="1" nodeType="withEffect">
                                  <p:stCondLst>
                                    <p:cond delay="0"/>
                                  </p:stCondLst>
                                  <p:childTnLst>
                                    <p:animEffect transition="out" filter="wipe(right)">
                                      <p:cBhvr>
                                        <p:cTn id="71" dur="2000"/>
                                        <p:tgtEl>
                                          <p:spTgt spid="74"/>
                                        </p:tgtEl>
                                      </p:cBhvr>
                                    </p:animEffect>
                                    <p:set>
                                      <p:cBhvr>
                                        <p:cTn id="72" dur="1" fill="hold">
                                          <p:stCondLst>
                                            <p:cond delay="1999"/>
                                          </p:stCondLst>
                                        </p:cTn>
                                        <p:tgtEl>
                                          <p:spTgt spid="74"/>
                                        </p:tgtEl>
                                        <p:attrNameLst>
                                          <p:attrName>style.visibility</p:attrName>
                                        </p:attrNameLst>
                                      </p:cBhvr>
                                      <p:to>
                                        <p:strVal val="hidden"/>
                                      </p:to>
                                    </p:set>
                                  </p:childTnLst>
                                </p:cTn>
                              </p:par>
                              <p:par>
                                <p:cTn id="73" presetID="0" presetClass="path" presetSubtype="0" accel="50000" decel="50000" fill="hold" nodeType="withEffect">
                                  <p:stCondLst>
                                    <p:cond delay="0"/>
                                  </p:stCondLst>
                                  <p:childTnLst>
                                    <p:animMotion origin="layout" path="M 1.66667E-6 -6.2963E-6 L 1.66667E-6 -6.2963E-6 C -0.00278 0.00115 -0.00556 0.00254 -0.00833 0.00346 C -0.01962 0.0074 -0.03125 0.00971 -0.04236 0.01458 C -0.0632 0.0236 -0.0974 0.04189 -0.11754 0.05856 C -0.13577 0.07384 -0.15417 0.0949 -0.16893 0.1162 C -0.17205 0.12083 -0.18646 0.14606 -0.18993 0.15416 C -0.1974 0.17106 -0.19722 0.16643 -0.19722 0.17499 L -0.19722 0.17499 L -0.19722 0.17499 " pathEditMode="relative" ptsTypes="AAAAAAAAAA">
                                      <p:cBhvr>
                                        <p:cTn id="74" dur="2000" fill="hold"/>
                                        <p:tgtEl>
                                          <p:spTgt spid="41"/>
                                        </p:tgtEl>
                                        <p:attrNameLst>
                                          <p:attrName>ppt_x</p:attrName>
                                          <p:attrName>ppt_y</p:attrName>
                                        </p:attrNameLst>
                                      </p:cBhvr>
                                    </p:animMotion>
                                  </p:childTnLst>
                                </p:cTn>
                              </p:par>
                              <p:par>
                                <p:cTn id="75" presetID="22" presetClass="exit" presetSubtype="8" fill="hold" grpId="1" nodeType="withEffect">
                                  <p:stCondLst>
                                    <p:cond delay="0"/>
                                  </p:stCondLst>
                                  <p:childTnLst>
                                    <p:animEffect transition="out" filter="wipe(left)">
                                      <p:cBhvr>
                                        <p:cTn id="76" dur="2000"/>
                                        <p:tgtEl>
                                          <p:spTgt spid="5"/>
                                        </p:tgtEl>
                                      </p:cBhvr>
                                    </p:animEffect>
                                    <p:set>
                                      <p:cBhvr>
                                        <p:cTn id="77" dur="1" fill="hold">
                                          <p:stCondLst>
                                            <p:cond delay="1999"/>
                                          </p:stCondLst>
                                        </p:cTn>
                                        <p:tgtEl>
                                          <p:spTgt spid="5"/>
                                        </p:tgtEl>
                                        <p:attrNameLst>
                                          <p:attrName>style.visibility</p:attrName>
                                        </p:attrNameLst>
                                      </p:cBhvr>
                                      <p:to>
                                        <p:strVal val="hidden"/>
                                      </p:to>
                                    </p:set>
                                  </p:childTnLst>
                                </p:cTn>
                              </p:par>
                              <p:par>
                                <p:cTn id="78" presetID="0" presetClass="path" presetSubtype="0" accel="50000" decel="50000" fill="hold" nodeType="withEffect">
                                  <p:stCondLst>
                                    <p:cond delay="0"/>
                                  </p:stCondLst>
                                  <p:childTnLst>
                                    <p:animMotion origin="layout" path="M 2.22222E-6 -8.67362E-19 L 2.22222E-6 -8.67362E-19 L -0.08628 -0.00139 C -0.14254 -0.00301 -0.10452 -0.00417 -0.15053 -0.00486 C -0.16407 -0.00509 -0.17744 -0.00486 -0.19081 -0.00486 L -0.19081 -0.00486 " pathEditMode="relative" ptsTypes="AAAAAA">
                                      <p:cBhvr>
                                        <p:cTn id="79" dur="2000" fill="hold"/>
                                        <p:tgtEl>
                                          <p:spTgt spid="58"/>
                                        </p:tgtEl>
                                        <p:attrNameLst>
                                          <p:attrName>ppt_x</p:attrName>
                                          <p:attrName>ppt_y</p:attrName>
                                        </p:attrNameLst>
                                      </p:cBhvr>
                                    </p:animMotion>
                                  </p:childTnLst>
                                </p:cTn>
                              </p:par>
                              <p:par>
                                <p:cTn id="80" presetID="22" presetClass="exit" presetSubtype="8" fill="hold" grpId="1" nodeType="withEffect">
                                  <p:stCondLst>
                                    <p:cond delay="0"/>
                                  </p:stCondLst>
                                  <p:childTnLst>
                                    <p:animEffect transition="out" filter="wipe(left)">
                                      <p:cBhvr>
                                        <p:cTn id="81" dur="2000"/>
                                        <p:tgtEl>
                                          <p:spTgt spid="75"/>
                                        </p:tgtEl>
                                      </p:cBhvr>
                                    </p:animEffect>
                                    <p:set>
                                      <p:cBhvr>
                                        <p:cTn id="82" dur="1" fill="hold">
                                          <p:stCondLst>
                                            <p:cond delay="1999"/>
                                          </p:stCondLst>
                                        </p:cTn>
                                        <p:tgtEl>
                                          <p:spTgt spid="75"/>
                                        </p:tgtEl>
                                        <p:attrNameLst>
                                          <p:attrName>style.visibility</p:attrName>
                                        </p:attrNameLst>
                                      </p:cBhvr>
                                      <p:to>
                                        <p:strVal val="hidden"/>
                                      </p:to>
                                    </p:set>
                                  </p:childTnLst>
                                </p:cTn>
                              </p:par>
                              <p:par>
                                <p:cTn id="83" presetID="0" presetClass="path" presetSubtype="0" accel="50000" decel="50000" fill="hold" nodeType="withEffect">
                                  <p:stCondLst>
                                    <p:cond delay="0"/>
                                  </p:stCondLst>
                                  <p:childTnLst>
                                    <p:animMotion origin="layout" path="M 8.33333E-7 6.2963E-6 L 8.33333E-7 6.2963E-6 C -0.00173 0.00116 -0.00798 0.00626 -0.01111 0.00626 C -0.01649 0.00626 -0.02153 0.00487 -0.02673 0.00371 L -0.03403 6.2963E-6 C -0.03489 -0.00046 -0.03594 -0.00069 -0.0368 -0.00115 C -0.03923 -0.00231 -0.04166 -0.0037 -0.04409 -0.00486 C -0.04496 -0.00532 -0.046 -0.00555 -0.04687 -0.00601 C -0.0493 -0.00763 -0.05173 -0.00949 -0.05416 -0.01087 C -0.05503 -0.01157 -0.05607 -0.0118 -0.05694 -0.01226 C -0.06302 -0.01527 -0.07205 -0.02083 -0.07621 -0.02453 C -0.07812 -0.02615 -0.07969 -0.028 -0.08177 -0.02939 C -0.08611 -0.03217 -0.09323 -0.0368 -0.09739 -0.04027 C -0.09982 -0.04259 -0.10208 -0.04536 -0.10469 -0.04768 C -0.11094 -0.05324 -0.11736 -0.05856 -0.12396 -0.06365 C -0.13524 -0.07222 -0.12951 -0.06736 -0.14496 -0.0831 C -0.14653 -0.08472 -0.14826 -0.08611 -0.14965 -0.08796 C -0.15139 -0.0905 -0.15312 -0.09305 -0.15521 -0.09536 C -0.15903 -0.09999 -0.16337 -0.10393 -0.16701 -0.10879 C -0.16823 -0.11041 -0.16962 -0.1118 -0.17066 -0.11365 C -0.17205 -0.11597 -0.17309 -0.11874 -0.17448 -0.12106 C -0.17656 -0.12499 -0.1809 -0.13194 -0.18264 -0.1368 C -0.18403 -0.14097 -0.18489 -0.14513 -0.18628 -0.14907 C -0.18698 -0.15069 -0.18767 -0.15231 -0.18819 -0.15393 C -0.18854 -0.15532 -0.18871 -0.15648 -0.18906 -0.15763 C -0.18958 -0.15949 -0.19045 -0.16087 -0.19097 -0.16249 C -0.19132 -0.16388 -0.19132 -0.16504 -0.19184 -0.1662 C -0.19253 -0.16805 -0.19375 -0.16944 -0.19462 -0.17106 C -0.19653 -0.18148 -0.19392 -0.17106 -0.19826 -0.17962 C -0.20243 -0.18819 -0.19705 -0.18055 -0.2 -0.18449 L -0.2 -0.18449 " pathEditMode="relative" ptsTypes="AAAAAAAAAAAAAAAAAAAAAAAAAAAAAAA">
                                      <p:cBhvr>
                                        <p:cTn id="84" dur="2000" fill="hold"/>
                                        <p:tgtEl>
                                          <p:spTgt spid="49"/>
                                        </p:tgtEl>
                                        <p:attrNameLst>
                                          <p:attrName>ppt_x</p:attrName>
                                          <p:attrName>ppt_y</p:attrName>
                                        </p:attrNameLst>
                                      </p:cBhvr>
                                    </p:animMotion>
                                  </p:childTnLst>
                                </p:cTn>
                              </p:par>
                              <p:par>
                                <p:cTn id="85" presetID="22" presetClass="exit" presetSubtype="8" fill="hold" grpId="1" nodeType="withEffect">
                                  <p:stCondLst>
                                    <p:cond delay="0"/>
                                  </p:stCondLst>
                                  <p:childTnLst>
                                    <p:animEffect transition="out" filter="wipe(left)">
                                      <p:cBhvr>
                                        <p:cTn id="86" dur="2000"/>
                                        <p:tgtEl>
                                          <p:spTgt spid="76"/>
                                        </p:tgtEl>
                                      </p:cBhvr>
                                    </p:animEffect>
                                    <p:set>
                                      <p:cBhvr>
                                        <p:cTn id="87" dur="1" fill="hold">
                                          <p:stCondLst>
                                            <p:cond delay="1999"/>
                                          </p:stCondLst>
                                        </p:cTn>
                                        <p:tgtEl>
                                          <p:spTgt spid="76"/>
                                        </p:tgtEl>
                                        <p:attrNameLst>
                                          <p:attrName>style.visibility</p:attrName>
                                        </p:attrNameLst>
                                      </p:cBhvr>
                                      <p:to>
                                        <p:strVal val="hidden"/>
                                      </p:to>
                                    </p:set>
                                  </p:childTnLst>
                                </p:cTn>
                              </p:par>
                              <p:par>
                                <p:cTn id="88" presetID="0" presetClass="path" presetSubtype="0" accel="50000" decel="50000" fill="hold" nodeType="withEffect">
                                  <p:stCondLst>
                                    <p:cond delay="0"/>
                                  </p:stCondLst>
                                  <p:childTnLst>
                                    <p:animMotion origin="layout" path="M 1.94444E-6 -5.55556E-6 L 1.94444E-6 -5.55556E-6 C 0.00538 0.00022 0.01094 0.00022 0.01649 0.00115 C 0.03073 0.00323 0.02136 0.00254 0.0283 0.00485 C 0.03108 0.00578 0.03386 0.00601 0.03663 0.00717 C 0.03976 0.00856 0.04271 0.01064 0.04583 0.01203 C 0.04948 0.01388 0.05313 0.01504 0.05677 0.01689 C 0.07309 0.02546 0.06163 0.02129 0.07049 0.0243 C 0.07274 0.02592 0.07483 0.02777 0.07691 0.02916 C 0.08177 0.03263 0.08698 0.03518 0.09167 0.03911 C 0.09566 0.04235 0.09879 0.04444 0.10261 0.04884 C 0.10434 0.05069 0.10556 0.053 0.10729 0.05485 C 0.1092 0.0574 0.11163 0.05971 0.11354 0.06226 C 0.12934 0.08217 0.11892 0.07152 0.13108 0.08309 C 0.13733 0.09768 0.13177 0.08587 0.13924 0.09884 C 0.14097 0.10161 0.14219 0.10485 0.14392 0.1074 C 0.14514 0.10948 0.14705 0.11064 0.14844 0.11249 C 0.15122 0.1155 0.15382 0.11921 0.15573 0.12337 C 0.15712 0.12615 0.15868 0.13147 0.15955 0.13448 C 0.1599 0.13564 0.1599 0.13703 0.16042 0.13796 C 0.16111 0.14027 0.16233 0.14212 0.1632 0.14421 C 0.16389 0.14652 0.16406 0.1493 0.16493 0.15161 C 0.16597 0.15346 0.16702 0.15555 0.16771 0.15763 C 0.16823 0.15879 0.16823 0.16018 0.16858 0.16134 C 0.1691 0.16296 0.16997 0.16458 0.17049 0.1662 C 0.17118 0.16828 0.1717 0.17036 0.1724 0.17221 C 0.17344 0.17569 0.17535 0.17846 0.17604 0.18217 C 0.17622 0.18379 0.17656 0.18541 0.17691 0.18703 C 0.17743 0.18934 0.17882 0.19444 0.17882 0.19444 L 0.17882 0.19444 " pathEditMode="relative" ptsTypes="AAAAAAAAAAAAAAAAAAAAAAAAAAAAAA">
                                      <p:cBhvr>
                                        <p:cTn id="89" dur="2000" fill="hold"/>
                                        <p:tgtEl>
                                          <p:spTgt spid="40"/>
                                        </p:tgtEl>
                                        <p:attrNameLst>
                                          <p:attrName>ppt_x</p:attrName>
                                          <p:attrName>ppt_y</p:attrName>
                                        </p:attrNameLst>
                                      </p:cBhvr>
                                    </p:animMotion>
                                  </p:childTnLst>
                                </p:cTn>
                              </p:par>
                              <p:par>
                                <p:cTn id="90" presetID="22" presetClass="exit" presetSubtype="8" fill="hold" grpId="1" nodeType="withEffect">
                                  <p:stCondLst>
                                    <p:cond delay="0"/>
                                  </p:stCondLst>
                                  <p:childTnLst>
                                    <p:animEffect transition="out" filter="wipe(left)">
                                      <p:cBhvr>
                                        <p:cTn id="91" dur="2000"/>
                                        <p:tgtEl>
                                          <p:spTgt spid="77"/>
                                        </p:tgtEl>
                                      </p:cBhvr>
                                    </p:animEffect>
                                    <p:set>
                                      <p:cBhvr>
                                        <p:cTn id="92" dur="1" fill="hold">
                                          <p:stCondLst>
                                            <p:cond delay="1999"/>
                                          </p:stCondLst>
                                        </p:cTn>
                                        <p:tgtEl>
                                          <p:spTgt spid="77"/>
                                        </p:tgtEl>
                                        <p:attrNameLst>
                                          <p:attrName>style.visibility</p:attrName>
                                        </p:attrNameLst>
                                      </p:cBhvr>
                                      <p:to>
                                        <p:strVal val="hidden"/>
                                      </p:to>
                                    </p:set>
                                  </p:childTnLst>
                                </p:cTn>
                              </p:par>
                              <p:par>
                                <p:cTn id="93" presetID="0" presetClass="path" presetSubtype="0" accel="50000" decel="50000" fill="hold" nodeType="withEffect">
                                  <p:stCondLst>
                                    <p:cond delay="0"/>
                                  </p:stCondLst>
                                  <p:childTnLst>
                                    <p:animMotion origin="layout" path="M 1.11111E-6 -1.73472E-18 L 1.11111E-6 -1.73472E-18 L 0.01007 0.00116 C 0.0125 0.00139 0.01493 0.00209 0.01736 0.00232 L 0.03837 0.00463 C 0.04271 0.0051 0.04705 0.00579 0.05122 0.00602 C 0.06476 0.00649 0.07812 0.00672 0.09167 0.00718 C 0.09635 0.00741 0.1151 0.0088 0.12101 0.00949 C 0.12257 0.00973 0.12396 0.01065 0.12552 0.01088 C 0.12951 0.01135 0.13351 0.01158 0.1375 0.01204 C 0.15 0.01343 0.16372 0.01574 0.17604 0.01574 L 0.18247 0.01574 L 0.18247 0.01574 " pathEditMode="relative" ptsTypes="AAAAAAAAAAAAA">
                                      <p:cBhvr>
                                        <p:cTn id="94" dur="2000" fill="hold"/>
                                        <p:tgtEl>
                                          <p:spTgt spid="59"/>
                                        </p:tgtEl>
                                        <p:attrNameLst>
                                          <p:attrName>ppt_x</p:attrName>
                                          <p:attrName>ppt_y</p:attrName>
                                        </p:attrNameLst>
                                      </p:cBhvr>
                                    </p:animMotion>
                                  </p:childTnLst>
                                </p:cTn>
                              </p:par>
                              <p:par>
                                <p:cTn id="95" presetID="22" presetClass="exit" presetSubtype="8" fill="hold" grpId="1" nodeType="withEffect">
                                  <p:stCondLst>
                                    <p:cond delay="0"/>
                                  </p:stCondLst>
                                  <p:childTnLst>
                                    <p:animEffect transition="out" filter="wipe(left)">
                                      <p:cBhvr>
                                        <p:cTn id="96" dur="2000"/>
                                        <p:tgtEl>
                                          <p:spTgt spid="78"/>
                                        </p:tgtEl>
                                      </p:cBhvr>
                                    </p:animEffect>
                                    <p:set>
                                      <p:cBhvr>
                                        <p:cTn id="97" dur="1" fill="hold">
                                          <p:stCondLst>
                                            <p:cond delay="1999"/>
                                          </p:stCondLst>
                                        </p:cTn>
                                        <p:tgtEl>
                                          <p:spTgt spid="78"/>
                                        </p:tgtEl>
                                        <p:attrNameLst>
                                          <p:attrName>style.visibility</p:attrName>
                                        </p:attrNameLst>
                                      </p:cBhvr>
                                      <p:to>
                                        <p:strVal val="hidden"/>
                                      </p:to>
                                    </p:set>
                                  </p:childTnLst>
                                </p:cTn>
                              </p:par>
                              <p:par>
                                <p:cTn id="98" presetID="0" presetClass="path" presetSubtype="0" accel="50000" decel="50000" fill="hold" nodeType="withEffect">
                                  <p:stCondLst>
                                    <p:cond delay="0"/>
                                  </p:stCondLst>
                                  <p:childTnLst>
                                    <p:animMotion origin="layout" path="M 8.33333E-7 -7.40741E-7 L 8.33333E-7 -7.40741E-7 C 0.01233 0.00371 0.00782 0.00348 0.02466 0.00139 C 0.0257 0.00116 0.02657 0.0007 0.02743 -7.40741E-7 C 0.03091 -0.00185 0.03421 -0.00416 0.0375 -0.00602 C 0.03837 -0.00648 0.03941 -0.00671 0.04028 -0.00717 C 0.05434 -0.01597 0.04671 -0.01319 0.05504 -0.01574 C 0.05868 -0.01875 0.06216 -0.02176 0.06598 -0.0243 C 0.06719 -0.02523 0.06858 -0.02477 0.06962 -0.02569 C 0.07292 -0.02801 0.07552 -0.03171 0.07882 -0.03426 C 0.08091 -0.03588 0.08299 -0.0375 0.08525 -0.03912 C 0.08611 -0.03958 0.08716 -0.03981 0.08802 -0.04027 C 0.09427 -0.04444 0.09358 -0.04606 0.10087 -0.05254 C 0.10174 -0.05324 0.10261 -0.05324 0.10365 -0.0537 C 0.10539 -0.05578 0.10712 -0.0581 0.10903 -0.05995 C 0.11233 -0.06296 0.11615 -0.06504 0.11927 -0.06852 L 0.13473 -0.08565 C 0.13698 -0.08796 0.13889 -0.09074 0.14115 -0.09282 C 0.14341 -0.0949 0.14688 -0.09791 0.14861 -0.10023 C 0.15 -0.10254 0.1507 -0.10532 0.15226 -0.10764 C 0.15382 -0.10995 0.15625 -0.11134 0.15782 -0.11365 C 0.1724 -0.13657 0.15851 -0.11759 0.16511 -0.12847 C 0.17691 -0.14815 0.15886 -0.11713 0.1724 -0.14421 C 0.17396 -0.14745 0.17518 -0.1493 0.17605 -0.15277 C 0.17657 -0.1544 0.17657 -0.15625 0.17709 -0.15764 C 0.17743 -0.15902 0.1783 -0.16018 0.17882 -0.16134 C 0.17986 -0.16412 0.17969 -0.16412 0.17969 -0.1662 L 0.17969 -0.1662 " pathEditMode="relative" ptsTypes="AAAAAAAAAAAAAAAAAAAAAAAAAAAA">
                                      <p:cBhvr>
                                        <p:cTn id="99" dur="2000" fill="hold"/>
                                        <p:tgtEl>
                                          <p:spTgt spid="48"/>
                                        </p:tgtEl>
                                        <p:attrNameLst>
                                          <p:attrName>ppt_x</p:attrName>
                                          <p:attrName>ppt_y</p:attrName>
                                        </p:attrNameLst>
                                      </p:cBhvr>
                                    </p:animMotion>
                                  </p:childTnLst>
                                </p:cTn>
                              </p:par>
                              <p:par>
                                <p:cTn id="100" presetID="22" presetClass="exit" presetSubtype="8" fill="hold" grpId="1" nodeType="withEffect">
                                  <p:stCondLst>
                                    <p:cond delay="0"/>
                                  </p:stCondLst>
                                  <p:childTnLst>
                                    <p:animEffect transition="out" filter="wipe(left)">
                                      <p:cBhvr>
                                        <p:cTn id="101" dur="2000"/>
                                        <p:tgtEl>
                                          <p:spTgt spid="79"/>
                                        </p:tgtEl>
                                      </p:cBhvr>
                                    </p:animEffect>
                                    <p:set>
                                      <p:cBhvr>
                                        <p:cTn id="102" dur="1" fill="hold">
                                          <p:stCondLst>
                                            <p:cond delay="19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5" grpId="0" animBg="1"/>
      <p:bldP spid="5"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Oval 93"/>
          <p:cNvSpPr/>
          <p:nvPr/>
        </p:nvSpPr>
        <p:spPr>
          <a:xfrm>
            <a:off x="4874894" y="545411"/>
            <a:ext cx="4113496" cy="3862673"/>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Oval 3"/>
          <p:cNvSpPr/>
          <p:nvPr/>
        </p:nvSpPr>
        <p:spPr>
          <a:xfrm>
            <a:off x="55563" y="635413"/>
            <a:ext cx="3950008" cy="3709154"/>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 name="Oval 79"/>
          <p:cNvSpPr/>
          <p:nvPr/>
        </p:nvSpPr>
        <p:spPr>
          <a:xfrm>
            <a:off x="2397689" y="1620475"/>
            <a:ext cx="1589695" cy="148371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1" name="Oval 80"/>
          <p:cNvSpPr/>
          <p:nvPr/>
        </p:nvSpPr>
        <p:spPr>
          <a:xfrm>
            <a:off x="112214" y="1658284"/>
            <a:ext cx="1589695" cy="148371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2" name="Oval 81"/>
          <p:cNvSpPr/>
          <p:nvPr/>
        </p:nvSpPr>
        <p:spPr>
          <a:xfrm>
            <a:off x="5031954" y="1391581"/>
            <a:ext cx="1589695" cy="148371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3" name="Oval 82"/>
          <p:cNvSpPr/>
          <p:nvPr/>
        </p:nvSpPr>
        <p:spPr>
          <a:xfrm>
            <a:off x="7398695" y="1748132"/>
            <a:ext cx="1589695" cy="148371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7" name="Rectangle 126"/>
          <p:cNvSpPr/>
          <p:nvPr/>
        </p:nvSpPr>
        <p:spPr>
          <a:xfrm>
            <a:off x="272435" y="4408084"/>
            <a:ext cx="8076282" cy="142121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TextBox 62"/>
          <p:cNvSpPr txBox="1"/>
          <p:nvPr/>
        </p:nvSpPr>
        <p:spPr>
          <a:xfrm>
            <a:off x="2975571" y="4561629"/>
            <a:ext cx="3563426" cy="1615827"/>
          </a:xfrm>
          <a:prstGeom prst="rect">
            <a:avLst/>
          </a:prstGeom>
          <a:noFill/>
        </p:spPr>
        <p:txBody>
          <a:bodyPr wrap="square" rtlCol="0">
            <a:spAutoFit/>
          </a:bodyPr>
          <a:lstStyle/>
          <a:p>
            <a:pPr marL="342900" indent="-342900">
              <a:buFont typeface="+mj-lt"/>
              <a:buAutoNum type="arabicPeriod"/>
            </a:pPr>
            <a:r>
              <a:rPr lang="en-US" dirty="0" smtClean="0"/>
              <a:t>Four Nuclear Envelopes form</a:t>
            </a:r>
            <a:br>
              <a:rPr lang="en-US" dirty="0" smtClean="0"/>
            </a:br>
            <a:endParaRPr lang="en-US" dirty="0" smtClean="0"/>
          </a:p>
          <a:p>
            <a:pPr marL="342900" indent="-342900">
              <a:buFont typeface="+mj-lt"/>
              <a:buAutoNum type="arabicPeriod"/>
            </a:pPr>
            <a:r>
              <a:rPr lang="en-US" dirty="0" smtClean="0"/>
              <a:t>Chromosomes unwind into chromatin</a:t>
            </a:r>
          </a:p>
          <a:p>
            <a:endParaRPr lang="en-US" sz="1350" dirty="0"/>
          </a:p>
          <a:p>
            <a:endParaRPr lang="en-US" sz="1350" dirty="0"/>
          </a:p>
        </p:txBody>
      </p:sp>
      <p:sp>
        <p:nvSpPr>
          <p:cNvPr id="124" name="TextBox 123"/>
          <p:cNvSpPr txBox="1"/>
          <p:nvPr/>
        </p:nvSpPr>
        <p:spPr>
          <a:xfrm>
            <a:off x="535095" y="4478302"/>
            <a:ext cx="1943100" cy="507831"/>
          </a:xfrm>
          <a:prstGeom prst="rect">
            <a:avLst/>
          </a:prstGeom>
          <a:noFill/>
        </p:spPr>
        <p:txBody>
          <a:bodyPr wrap="square" rtlCol="0">
            <a:spAutoFit/>
          </a:bodyPr>
          <a:lstStyle/>
          <a:p>
            <a:r>
              <a:rPr lang="en-US" sz="2700" dirty="0"/>
              <a:t>M </a:t>
            </a:r>
            <a:r>
              <a:rPr lang="en-US" sz="2700" dirty="0" smtClean="0"/>
              <a:t>Phase II</a:t>
            </a:r>
            <a:endParaRPr lang="en-US" sz="2700" dirty="0"/>
          </a:p>
        </p:txBody>
      </p:sp>
      <p:sp>
        <p:nvSpPr>
          <p:cNvPr id="126" name="TextBox 125"/>
          <p:cNvSpPr txBox="1"/>
          <p:nvPr/>
        </p:nvSpPr>
        <p:spPr>
          <a:xfrm>
            <a:off x="795549" y="4986133"/>
            <a:ext cx="1943100" cy="369332"/>
          </a:xfrm>
          <a:prstGeom prst="rect">
            <a:avLst/>
          </a:prstGeom>
          <a:noFill/>
        </p:spPr>
        <p:txBody>
          <a:bodyPr wrap="square" rtlCol="0">
            <a:spAutoFit/>
          </a:bodyPr>
          <a:lstStyle/>
          <a:p>
            <a:r>
              <a:rPr lang="en-US" dirty="0" smtClean="0"/>
              <a:t>Telophase II</a:t>
            </a:r>
            <a:endParaRPr lang="en-US" dirty="0"/>
          </a:p>
        </p:txBody>
      </p:sp>
      <p:grpSp>
        <p:nvGrpSpPr>
          <p:cNvPr id="2" name="Group 1"/>
          <p:cNvGrpSpPr/>
          <p:nvPr/>
        </p:nvGrpSpPr>
        <p:grpSpPr>
          <a:xfrm>
            <a:off x="222854" y="2268873"/>
            <a:ext cx="1434517" cy="293614"/>
            <a:chOff x="3692803" y="4223001"/>
            <a:chExt cx="1434517" cy="293614"/>
          </a:xfrm>
        </p:grpSpPr>
        <p:sp>
          <p:nvSpPr>
            <p:cNvPr id="84" name="Freeform 83"/>
            <p:cNvSpPr/>
            <p:nvPr/>
          </p:nvSpPr>
          <p:spPr>
            <a:xfrm>
              <a:off x="3692803" y="4223001"/>
              <a:ext cx="794962" cy="293614"/>
            </a:xfrm>
            <a:custGeom>
              <a:avLst/>
              <a:gdLst>
                <a:gd name="connsiteX0" fmla="*/ 0 w 1115736"/>
                <a:gd name="connsiteY0" fmla="*/ 293614 h 293614"/>
                <a:gd name="connsiteX1" fmla="*/ 41945 w 1115736"/>
                <a:gd name="connsiteY1" fmla="*/ 184557 h 293614"/>
                <a:gd name="connsiteX2" fmla="*/ 75501 w 1115736"/>
                <a:gd name="connsiteY2" fmla="*/ 117445 h 293614"/>
                <a:gd name="connsiteX3" fmla="*/ 92279 w 1115736"/>
                <a:gd name="connsiteY3" fmla="*/ 92278 h 293614"/>
                <a:gd name="connsiteX4" fmla="*/ 109057 w 1115736"/>
                <a:gd name="connsiteY4" fmla="*/ 58722 h 293614"/>
                <a:gd name="connsiteX5" fmla="*/ 167780 w 1115736"/>
                <a:gd name="connsiteY5" fmla="*/ 8389 h 293614"/>
                <a:gd name="connsiteX6" fmla="*/ 209725 w 1115736"/>
                <a:gd name="connsiteY6" fmla="*/ 0 h 293614"/>
                <a:gd name="connsiteX7" fmla="*/ 335560 w 1115736"/>
                <a:gd name="connsiteY7" fmla="*/ 8389 h 293614"/>
                <a:gd name="connsiteX8" fmla="*/ 377505 w 1115736"/>
                <a:gd name="connsiteY8" fmla="*/ 25167 h 293614"/>
                <a:gd name="connsiteX9" fmla="*/ 436228 w 1115736"/>
                <a:gd name="connsiteY9" fmla="*/ 50333 h 293614"/>
                <a:gd name="connsiteX10" fmla="*/ 494950 w 1115736"/>
                <a:gd name="connsiteY10" fmla="*/ 83889 h 293614"/>
                <a:gd name="connsiteX11" fmla="*/ 511728 w 1115736"/>
                <a:gd name="connsiteY11" fmla="*/ 109056 h 293614"/>
                <a:gd name="connsiteX12" fmla="*/ 562062 w 1115736"/>
                <a:gd name="connsiteY12" fmla="*/ 125834 h 293614"/>
                <a:gd name="connsiteX13" fmla="*/ 629174 w 1115736"/>
                <a:gd name="connsiteY13" fmla="*/ 159390 h 293614"/>
                <a:gd name="connsiteX14" fmla="*/ 654341 w 1115736"/>
                <a:gd name="connsiteY14" fmla="*/ 167779 h 293614"/>
                <a:gd name="connsiteX15" fmla="*/ 687897 w 1115736"/>
                <a:gd name="connsiteY15" fmla="*/ 184557 h 293614"/>
                <a:gd name="connsiteX16" fmla="*/ 738231 w 1115736"/>
                <a:gd name="connsiteY16" fmla="*/ 201335 h 293614"/>
                <a:gd name="connsiteX17" fmla="*/ 796954 w 1115736"/>
                <a:gd name="connsiteY17" fmla="*/ 226502 h 293614"/>
                <a:gd name="connsiteX18" fmla="*/ 947956 w 1115736"/>
                <a:gd name="connsiteY18" fmla="*/ 218113 h 293614"/>
                <a:gd name="connsiteX19" fmla="*/ 1065402 w 1115736"/>
                <a:gd name="connsiteY19" fmla="*/ 184557 h 293614"/>
                <a:gd name="connsiteX20" fmla="*/ 1115736 w 1115736"/>
                <a:gd name="connsiteY20" fmla="*/ 176168 h 2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5736" h="293614">
                  <a:moveTo>
                    <a:pt x="0" y="293614"/>
                  </a:moveTo>
                  <a:cubicBezTo>
                    <a:pt x="13982" y="257262"/>
                    <a:pt x="24527" y="219394"/>
                    <a:pt x="41945" y="184557"/>
                  </a:cubicBezTo>
                  <a:lnTo>
                    <a:pt x="75501" y="117445"/>
                  </a:lnTo>
                  <a:cubicBezTo>
                    <a:pt x="80010" y="108427"/>
                    <a:pt x="87277" y="101032"/>
                    <a:pt x="92279" y="92278"/>
                  </a:cubicBezTo>
                  <a:cubicBezTo>
                    <a:pt x="98484" y="81420"/>
                    <a:pt x="101788" y="68898"/>
                    <a:pt x="109057" y="58722"/>
                  </a:cubicBezTo>
                  <a:cubicBezTo>
                    <a:pt x="117756" y="46543"/>
                    <a:pt x="155793" y="13717"/>
                    <a:pt x="167780" y="8389"/>
                  </a:cubicBezTo>
                  <a:cubicBezTo>
                    <a:pt x="180810" y="2598"/>
                    <a:pt x="195743" y="2796"/>
                    <a:pt x="209725" y="0"/>
                  </a:cubicBezTo>
                  <a:cubicBezTo>
                    <a:pt x="251670" y="2796"/>
                    <a:pt x="293987" y="2153"/>
                    <a:pt x="335560" y="8389"/>
                  </a:cubicBezTo>
                  <a:cubicBezTo>
                    <a:pt x="350452" y="10623"/>
                    <a:pt x="363405" y="19880"/>
                    <a:pt x="377505" y="25167"/>
                  </a:cubicBezTo>
                  <a:cubicBezTo>
                    <a:pt x="426882" y="43683"/>
                    <a:pt x="377302" y="20872"/>
                    <a:pt x="436228" y="50333"/>
                  </a:cubicBezTo>
                  <a:cubicBezTo>
                    <a:pt x="527516" y="141621"/>
                    <a:pt x="393552" y="16289"/>
                    <a:pt x="494950" y="83889"/>
                  </a:cubicBezTo>
                  <a:cubicBezTo>
                    <a:pt x="503339" y="89482"/>
                    <a:pt x="503178" y="103712"/>
                    <a:pt x="511728" y="109056"/>
                  </a:cubicBezTo>
                  <a:cubicBezTo>
                    <a:pt x="526725" y="118429"/>
                    <a:pt x="546244" y="117925"/>
                    <a:pt x="562062" y="125834"/>
                  </a:cubicBezTo>
                  <a:cubicBezTo>
                    <a:pt x="584433" y="137019"/>
                    <a:pt x="605446" y="151481"/>
                    <a:pt x="629174" y="159390"/>
                  </a:cubicBezTo>
                  <a:cubicBezTo>
                    <a:pt x="637563" y="162186"/>
                    <a:pt x="646213" y="164296"/>
                    <a:pt x="654341" y="167779"/>
                  </a:cubicBezTo>
                  <a:cubicBezTo>
                    <a:pt x="665835" y="172705"/>
                    <a:pt x="676286" y="179913"/>
                    <a:pt x="687897" y="184557"/>
                  </a:cubicBezTo>
                  <a:cubicBezTo>
                    <a:pt x="704318" y="191125"/>
                    <a:pt x="723516" y="191525"/>
                    <a:pt x="738231" y="201335"/>
                  </a:cubicBezTo>
                  <a:cubicBezTo>
                    <a:pt x="772991" y="224508"/>
                    <a:pt x="753617" y="215668"/>
                    <a:pt x="796954" y="226502"/>
                  </a:cubicBezTo>
                  <a:cubicBezTo>
                    <a:pt x="847288" y="223706"/>
                    <a:pt x="897877" y="223891"/>
                    <a:pt x="947956" y="218113"/>
                  </a:cubicBezTo>
                  <a:cubicBezTo>
                    <a:pt x="1046518" y="206740"/>
                    <a:pt x="982230" y="201191"/>
                    <a:pt x="1065402" y="184557"/>
                  </a:cubicBezTo>
                  <a:cubicBezTo>
                    <a:pt x="1110089" y="175620"/>
                    <a:pt x="1093088" y="176168"/>
                    <a:pt x="1115736" y="176168"/>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85" name="Freeform 84"/>
            <p:cNvSpPr/>
            <p:nvPr/>
          </p:nvSpPr>
          <p:spPr>
            <a:xfrm>
              <a:off x="4469833" y="4231390"/>
              <a:ext cx="657487" cy="176168"/>
            </a:xfrm>
            <a:custGeom>
              <a:avLst/>
              <a:gdLst>
                <a:gd name="connsiteX0" fmla="*/ 0 w 922789"/>
                <a:gd name="connsiteY0" fmla="*/ 176168 h 176168"/>
                <a:gd name="connsiteX1" fmla="*/ 92279 w 922789"/>
                <a:gd name="connsiteY1" fmla="*/ 159390 h 176168"/>
                <a:gd name="connsiteX2" fmla="*/ 142613 w 922789"/>
                <a:gd name="connsiteY2" fmla="*/ 125834 h 176168"/>
                <a:gd name="connsiteX3" fmla="*/ 201336 w 922789"/>
                <a:gd name="connsiteY3" fmla="*/ 100667 h 176168"/>
                <a:gd name="connsiteX4" fmla="*/ 251670 w 922789"/>
                <a:gd name="connsiteY4" fmla="*/ 67111 h 176168"/>
                <a:gd name="connsiteX5" fmla="*/ 302003 w 922789"/>
                <a:gd name="connsiteY5" fmla="*/ 33556 h 176168"/>
                <a:gd name="connsiteX6" fmla="*/ 327170 w 922789"/>
                <a:gd name="connsiteY6" fmla="*/ 16778 h 176168"/>
                <a:gd name="connsiteX7" fmla="*/ 377504 w 922789"/>
                <a:gd name="connsiteY7" fmla="*/ 0 h 176168"/>
                <a:gd name="connsiteX8" fmla="*/ 461394 w 922789"/>
                <a:gd name="connsiteY8" fmla="*/ 16778 h 176168"/>
                <a:gd name="connsiteX9" fmla="*/ 486561 w 922789"/>
                <a:gd name="connsiteY9" fmla="*/ 33556 h 176168"/>
                <a:gd name="connsiteX10" fmla="*/ 520117 w 922789"/>
                <a:gd name="connsiteY10" fmla="*/ 75500 h 176168"/>
                <a:gd name="connsiteX11" fmla="*/ 553673 w 922789"/>
                <a:gd name="connsiteY11" fmla="*/ 117445 h 176168"/>
                <a:gd name="connsiteX12" fmla="*/ 604007 w 922789"/>
                <a:gd name="connsiteY12" fmla="*/ 134223 h 176168"/>
                <a:gd name="connsiteX13" fmla="*/ 922789 w 922789"/>
                <a:gd name="connsiteY13" fmla="*/ 125834 h 1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2789" h="176168">
                  <a:moveTo>
                    <a:pt x="0" y="176168"/>
                  </a:moveTo>
                  <a:cubicBezTo>
                    <a:pt x="14626" y="174340"/>
                    <a:pt x="69752" y="171905"/>
                    <a:pt x="92279" y="159390"/>
                  </a:cubicBezTo>
                  <a:cubicBezTo>
                    <a:pt x="109906" y="149597"/>
                    <a:pt x="123483" y="132211"/>
                    <a:pt x="142613" y="125834"/>
                  </a:cubicBezTo>
                  <a:cubicBezTo>
                    <a:pt x="168649" y="117155"/>
                    <a:pt x="175420" y="116216"/>
                    <a:pt x="201336" y="100667"/>
                  </a:cubicBezTo>
                  <a:cubicBezTo>
                    <a:pt x="218627" y="90292"/>
                    <a:pt x="234892" y="78296"/>
                    <a:pt x="251670" y="67111"/>
                  </a:cubicBezTo>
                  <a:lnTo>
                    <a:pt x="302003" y="33556"/>
                  </a:lnTo>
                  <a:cubicBezTo>
                    <a:pt x="310392" y="27963"/>
                    <a:pt x="317605" y="19966"/>
                    <a:pt x="327170" y="16778"/>
                  </a:cubicBezTo>
                  <a:lnTo>
                    <a:pt x="377504" y="0"/>
                  </a:lnTo>
                  <a:cubicBezTo>
                    <a:pt x="399145" y="3092"/>
                    <a:pt x="437967" y="5065"/>
                    <a:pt x="461394" y="16778"/>
                  </a:cubicBezTo>
                  <a:cubicBezTo>
                    <a:pt x="470412" y="21287"/>
                    <a:pt x="478172" y="27963"/>
                    <a:pt x="486561" y="33556"/>
                  </a:cubicBezTo>
                  <a:cubicBezTo>
                    <a:pt x="507647" y="96812"/>
                    <a:pt x="476750" y="21292"/>
                    <a:pt x="520117" y="75500"/>
                  </a:cubicBezTo>
                  <a:cubicBezTo>
                    <a:pt x="548976" y="111573"/>
                    <a:pt x="501444" y="94232"/>
                    <a:pt x="553673" y="117445"/>
                  </a:cubicBezTo>
                  <a:cubicBezTo>
                    <a:pt x="569834" y="124628"/>
                    <a:pt x="604007" y="134223"/>
                    <a:pt x="604007" y="134223"/>
                  </a:cubicBezTo>
                  <a:cubicBezTo>
                    <a:pt x="900413" y="125505"/>
                    <a:pt x="794117" y="125834"/>
                    <a:pt x="922789" y="125834"/>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grpSp>
        <p:nvGrpSpPr>
          <p:cNvPr id="86" name="Group 85"/>
          <p:cNvGrpSpPr/>
          <p:nvPr/>
        </p:nvGrpSpPr>
        <p:grpSpPr>
          <a:xfrm>
            <a:off x="2512786" y="2159816"/>
            <a:ext cx="1434517" cy="293614"/>
            <a:chOff x="3692803" y="4223001"/>
            <a:chExt cx="1434517" cy="293614"/>
          </a:xfrm>
        </p:grpSpPr>
        <p:sp>
          <p:nvSpPr>
            <p:cNvPr id="87" name="Freeform 86"/>
            <p:cNvSpPr/>
            <p:nvPr/>
          </p:nvSpPr>
          <p:spPr>
            <a:xfrm>
              <a:off x="3692803" y="4223001"/>
              <a:ext cx="794962" cy="293614"/>
            </a:xfrm>
            <a:custGeom>
              <a:avLst/>
              <a:gdLst>
                <a:gd name="connsiteX0" fmla="*/ 0 w 1115736"/>
                <a:gd name="connsiteY0" fmla="*/ 293614 h 293614"/>
                <a:gd name="connsiteX1" fmla="*/ 41945 w 1115736"/>
                <a:gd name="connsiteY1" fmla="*/ 184557 h 293614"/>
                <a:gd name="connsiteX2" fmla="*/ 75501 w 1115736"/>
                <a:gd name="connsiteY2" fmla="*/ 117445 h 293614"/>
                <a:gd name="connsiteX3" fmla="*/ 92279 w 1115736"/>
                <a:gd name="connsiteY3" fmla="*/ 92278 h 293614"/>
                <a:gd name="connsiteX4" fmla="*/ 109057 w 1115736"/>
                <a:gd name="connsiteY4" fmla="*/ 58722 h 293614"/>
                <a:gd name="connsiteX5" fmla="*/ 167780 w 1115736"/>
                <a:gd name="connsiteY5" fmla="*/ 8389 h 293614"/>
                <a:gd name="connsiteX6" fmla="*/ 209725 w 1115736"/>
                <a:gd name="connsiteY6" fmla="*/ 0 h 293614"/>
                <a:gd name="connsiteX7" fmla="*/ 335560 w 1115736"/>
                <a:gd name="connsiteY7" fmla="*/ 8389 h 293614"/>
                <a:gd name="connsiteX8" fmla="*/ 377505 w 1115736"/>
                <a:gd name="connsiteY8" fmla="*/ 25167 h 293614"/>
                <a:gd name="connsiteX9" fmla="*/ 436228 w 1115736"/>
                <a:gd name="connsiteY9" fmla="*/ 50333 h 293614"/>
                <a:gd name="connsiteX10" fmla="*/ 494950 w 1115736"/>
                <a:gd name="connsiteY10" fmla="*/ 83889 h 293614"/>
                <a:gd name="connsiteX11" fmla="*/ 511728 w 1115736"/>
                <a:gd name="connsiteY11" fmla="*/ 109056 h 293614"/>
                <a:gd name="connsiteX12" fmla="*/ 562062 w 1115736"/>
                <a:gd name="connsiteY12" fmla="*/ 125834 h 293614"/>
                <a:gd name="connsiteX13" fmla="*/ 629174 w 1115736"/>
                <a:gd name="connsiteY13" fmla="*/ 159390 h 293614"/>
                <a:gd name="connsiteX14" fmla="*/ 654341 w 1115736"/>
                <a:gd name="connsiteY14" fmla="*/ 167779 h 293614"/>
                <a:gd name="connsiteX15" fmla="*/ 687897 w 1115736"/>
                <a:gd name="connsiteY15" fmla="*/ 184557 h 293614"/>
                <a:gd name="connsiteX16" fmla="*/ 738231 w 1115736"/>
                <a:gd name="connsiteY16" fmla="*/ 201335 h 293614"/>
                <a:gd name="connsiteX17" fmla="*/ 796954 w 1115736"/>
                <a:gd name="connsiteY17" fmla="*/ 226502 h 293614"/>
                <a:gd name="connsiteX18" fmla="*/ 947956 w 1115736"/>
                <a:gd name="connsiteY18" fmla="*/ 218113 h 293614"/>
                <a:gd name="connsiteX19" fmla="*/ 1065402 w 1115736"/>
                <a:gd name="connsiteY19" fmla="*/ 184557 h 293614"/>
                <a:gd name="connsiteX20" fmla="*/ 1115736 w 1115736"/>
                <a:gd name="connsiteY20" fmla="*/ 176168 h 2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5736" h="293614">
                  <a:moveTo>
                    <a:pt x="0" y="293614"/>
                  </a:moveTo>
                  <a:cubicBezTo>
                    <a:pt x="13982" y="257262"/>
                    <a:pt x="24527" y="219394"/>
                    <a:pt x="41945" y="184557"/>
                  </a:cubicBezTo>
                  <a:lnTo>
                    <a:pt x="75501" y="117445"/>
                  </a:lnTo>
                  <a:cubicBezTo>
                    <a:pt x="80010" y="108427"/>
                    <a:pt x="87277" y="101032"/>
                    <a:pt x="92279" y="92278"/>
                  </a:cubicBezTo>
                  <a:cubicBezTo>
                    <a:pt x="98484" y="81420"/>
                    <a:pt x="101788" y="68898"/>
                    <a:pt x="109057" y="58722"/>
                  </a:cubicBezTo>
                  <a:cubicBezTo>
                    <a:pt x="117756" y="46543"/>
                    <a:pt x="155793" y="13717"/>
                    <a:pt x="167780" y="8389"/>
                  </a:cubicBezTo>
                  <a:cubicBezTo>
                    <a:pt x="180810" y="2598"/>
                    <a:pt x="195743" y="2796"/>
                    <a:pt x="209725" y="0"/>
                  </a:cubicBezTo>
                  <a:cubicBezTo>
                    <a:pt x="251670" y="2796"/>
                    <a:pt x="293987" y="2153"/>
                    <a:pt x="335560" y="8389"/>
                  </a:cubicBezTo>
                  <a:cubicBezTo>
                    <a:pt x="350452" y="10623"/>
                    <a:pt x="363405" y="19880"/>
                    <a:pt x="377505" y="25167"/>
                  </a:cubicBezTo>
                  <a:cubicBezTo>
                    <a:pt x="426882" y="43683"/>
                    <a:pt x="377302" y="20872"/>
                    <a:pt x="436228" y="50333"/>
                  </a:cubicBezTo>
                  <a:cubicBezTo>
                    <a:pt x="527516" y="141621"/>
                    <a:pt x="393552" y="16289"/>
                    <a:pt x="494950" y="83889"/>
                  </a:cubicBezTo>
                  <a:cubicBezTo>
                    <a:pt x="503339" y="89482"/>
                    <a:pt x="503178" y="103712"/>
                    <a:pt x="511728" y="109056"/>
                  </a:cubicBezTo>
                  <a:cubicBezTo>
                    <a:pt x="526725" y="118429"/>
                    <a:pt x="546244" y="117925"/>
                    <a:pt x="562062" y="125834"/>
                  </a:cubicBezTo>
                  <a:cubicBezTo>
                    <a:pt x="584433" y="137019"/>
                    <a:pt x="605446" y="151481"/>
                    <a:pt x="629174" y="159390"/>
                  </a:cubicBezTo>
                  <a:cubicBezTo>
                    <a:pt x="637563" y="162186"/>
                    <a:pt x="646213" y="164296"/>
                    <a:pt x="654341" y="167779"/>
                  </a:cubicBezTo>
                  <a:cubicBezTo>
                    <a:pt x="665835" y="172705"/>
                    <a:pt x="676286" y="179913"/>
                    <a:pt x="687897" y="184557"/>
                  </a:cubicBezTo>
                  <a:cubicBezTo>
                    <a:pt x="704318" y="191125"/>
                    <a:pt x="723516" y="191525"/>
                    <a:pt x="738231" y="201335"/>
                  </a:cubicBezTo>
                  <a:cubicBezTo>
                    <a:pt x="772991" y="224508"/>
                    <a:pt x="753617" y="215668"/>
                    <a:pt x="796954" y="226502"/>
                  </a:cubicBezTo>
                  <a:cubicBezTo>
                    <a:pt x="847288" y="223706"/>
                    <a:pt x="897877" y="223891"/>
                    <a:pt x="947956" y="218113"/>
                  </a:cubicBezTo>
                  <a:cubicBezTo>
                    <a:pt x="1046518" y="206740"/>
                    <a:pt x="982230" y="201191"/>
                    <a:pt x="1065402" y="184557"/>
                  </a:cubicBezTo>
                  <a:cubicBezTo>
                    <a:pt x="1110089" y="175620"/>
                    <a:pt x="1093088" y="176168"/>
                    <a:pt x="1115736" y="176168"/>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88" name="Freeform 87"/>
            <p:cNvSpPr/>
            <p:nvPr/>
          </p:nvSpPr>
          <p:spPr>
            <a:xfrm>
              <a:off x="4469833" y="4231390"/>
              <a:ext cx="657487" cy="176168"/>
            </a:xfrm>
            <a:custGeom>
              <a:avLst/>
              <a:gdLst>
                <a:gd name="connsiteX0" fmla="*/ 0 w 922789"/>
                <a:gd name="connsiteY0" fmla="*/ 176168 h 176168"/>
                <a:gd name="connsiteX1" fmla="*/ 92279 w 922789"/>
                <a:gd name="connsiteY1" fmla="*/ 159390 h 176168"/>
                <a:gd name="connsiteX2" fmla="*/ 142613 w 922789"/>
                <a:gd name="connsiteY2" fmla="*/ 125834 h 176168"/>
                <a:gd name="connsiteX3" fmla="*/ 201336 w 922789"/>
                <a:gd name="connsiteY3" fmla="*/ 100667 h 176168"/>
                <a:gd name="connsiteX4" fmla="*/ 251670 w 922789"/>
                <a:gd name="connsiteY4" fmla="*/ 67111 h 176168"/>
                <a:gd name="connsiteX5" fmla="*/ 302003 w 922789"/>
                <a:gd name="connsiteY5" fmla="*/ 33556 h 176168"/>
                <a:gd name="connsiteX6" fmla="*/ 327170 w 922789"/>
                <a:gd name="connsiteY6" fmla="*/ 16778 h 176168"/>
                <a:gd name="connsiteX7" fmla="*/ 377504 w 922789"/>
                <a:gd name="connsiteY7" fmla="*/ 0 h 176168"/>
                <a:gd name="connsiteX8" fmla="*/ 461394 w 922789"/>
                <a:gd name="connsiteY8" fmla="*/ 16778 h 176168"/>
                <a:gd name="connsiteX9" fmla="*/ 486561 w 922789"/>
                <a:gd name="connsiteY9" fmla="*/ 33556 h 176168"/>
                <a:gd name="connsiteX10" fmla="*/ 520117 w 922789"/>
                <a:gd name="connsiteY10" fmla="*/ 75500 h 176168"/>
                <a:gd name="connsiteX11" fmla="*/ 553673 w 922789"/>
                <a:gd name="connsiteY11" fmla="*/ 117445 h 176168"/>
                <a:gd name="connsiteX12" fmla="*/ 604007 w 922789"/>
                <a:gd name="connsiteY12" fmla="*/ 134223 h 176168"/>
                <a:gd name="connsiteX13" fmla="*/ 922789 w 922789"/>
                <a:gd name="connsiteY13" fmla="*/ 125834 h 1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2789" h="176168">
                  <a:moveTo>
                    <a:pt x="0" y="176168"/>
                  </a:moveTo>
                  <a:cubicBezTo>
                    <a:pt x="14626" y="174340"/>
                    <a:pt x="69752" y="171905"/>
                    <a:pt x="92279" y="159390"/>
                  </a:cubicBezTo>
                  <a:cubicBezTo>
                    <a:pt x="109906" y="149597"/>
                    <a:pt x="123483" y="132211"/>
                    <a:pt x="142613" y="125834"/>
                  </a:cubicBezTo>
                  <a:cubicBezTo>
                    <a:pt x="168649" y="117155"/>
                    <a:pt x="175420" y="116216"/>
                    <a:pt x="201336" y="100667"/>
                  </a:cubicBezTo>
                  <a:cubicBezTo>
                    <a:pt x="218627" y="90292"/>
                    <a:pt x="234892" y="78296"/>
                    <a:pt x="251670" y="67111"/>
                  </a:cubicBezTo>
                  <a:lnTo>
                    <a:pt x="302003" y="33556"/>
                  </a:lnTo>
                  <a:cubicBezTo>
                    <a:pt x="310392" y="27963"/>
                    <a:pt x="317605" y="19966"/>
                    <a:pt x="327170" y="16778"/>
                  </a:cubicBezTo>
                  <a:lnTo>
                    <a:pt x="377504" y="0"/>
                  </a:lnTo>
                  <a:cubicBezTo>
                    <a:pt x="399145" y="3092"/>
                    <a:pt x="437967" y="5065"/>
                    <a:pt x="461394" y="16778"/>
                  </a:cubicBezTo>
                  <a:cubicBezTo>
                    <a:pt x="470412" y="21287"/>
                    <a:pt x="478172" y="27963"/>
                    <a:pt x="486561" y="33556"/>
                  </a:cubicBezTo>
                  <a:cubicBezTo>
                    <a:pt x="507647" y="96812"/>
                    <a:pt x="476750" y="21292"/>
                    <a:pt x="520117" y="75500"/>
                  </a:cubicBezTo>
                  <a:cubicBezTo>
                    <a:pt x="548976" y="111573"/>
                    <a:pt x="501444" y="94232"/>
                    <a:pt x="553673" y="117445"/>
                  </a:cubicBezTo>
                  <a:cubicBezTo>
                    <a:pt x="569834" y="124628"/>
                    <a:pt x="604007" y="134223"/>
                    <a:pt x="604007" y="134223"/>
                  </a:cubicBezTo>
                  <a:cubicBezTo>
                    <a:pt x="900413" y="125505"/>
                    <a:pt x="794117" y="125834"/>
                    <a:pt x="922789" y="125834"/>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grpSp>
        <p:nvGrpSpPr>
          <p:cNvPr id="89" name="Group 88"/>
          <p:cNvGrpSpPr/>
          <p:nvPr/>
        </p:nvGrpSpPr>
        <p:grpSpPr>
          <a:xfrm>
            <a:off x="5104480" y="1959215"/>
            <a:ext cx="1434517" cy="293614"/>
            <a:chOff x="3692803" y="4223001"/>
            <a:chExt cx="1434517" cy="293614"/>
          </a:xfrm>
        </p:grpSpPr>
        <p:sp>
          <p:nvSpPr>
            <p:cNvPr id="90" name="Freeform 89"/>
            <p:cNvSpPr/>
            <p:nvPr/>
          </p:nvSpPr>
          <p:spPr>
            <a:xfrm>
              <a:off x="3692803" y="4223001"/>
              <a:ext cx="794962" cy="293614"/>
            </a:xfrm>
            <a:custGeom>
              <a:avLst/>
              <a:gdLst>
                <a:gd name="connsiteX0" fmla="*/ 0 w 1115736"/>
                <a:gd name="connsiteY0" fmla="*/ 293614 h 293614"/>
                <a:gd name="connsiteX1" fmla="*/ 41945 w 1115736"/>
                <a:gd name="connsiteY1" fmla="*/ 184557 h 293614"/>
                <a:gd name="connsiteX2" fmla="*/ 75501 w 1115736"/>
                <a:gd name="connsiteY2" fmla="*/ 117445 h 293614"/>
                <a:gd name="connsiteX3" fmla="*/ 92279 w 1115736"/>
                <a:gd name="connsiteY3" fmla="*/ 92278 h 293614"/>
                <a:gd name="connsiteX4" fmla="*/ 109057 w 1115736"/>
                <a:gd name="connsiteY4" fmla="*/ 58722 h 293614"/>
                <a:gd name="connsiteX5" fmla="*/ 167780 w 1115736"/>
                <a:gd name="connsiteY5" fmla="*/ 8389 h 293614"/>
                <a:gd name="connsiteX6" fmla="*/ 209725 w 1115736"/>
                <a:gd name="connsiteY6" fmla="*/ 0 h 293614"/>
                <a:gd name="connsiteX7" fmla="*/ 335560 w 1115736"/>
                <a:gd name="connsiteY7" fmla="*/ 8389 h 293614"/>
                <a:gd name="connsiteX8" fmla="*/ 377505 w 1115736"/>
                <a:gd name="connsiteY8" fmla="*/ 25167 h 293614"/>
                <a:gd name="connsiteX9" fmla="*/ 436228 w 1115736"/>
                <a:gd name="connsiteY9" fmla="*/ 50333 h 293614"/>
                <a:gd name="connsiteX10" fmla="*/ 494950 w 1115736"/>
                <a:gd name="connsiteY10" fmla="*/ 83889 h 293614"/>
                <a:gd name="connsiteX11" fmla="*/ 511728 w 1115736"/>
                <a:gd name="connsiteY11" fmla="*/ 109056 h 293614"/>
                <a:gd name="connsiteX12" fmla="*/ 562062 w 1115736"/>
                <a:gd name="connsiteY12" fmla="*/ 125834 h 293614"/>
                <a:gd name="connsiteX13" fmla="*/ 629174 w 1115736"/>
                <a:gd name="connsiteY13" fmla="*/ 159390 h 293614"/>
                <a:gd name="connsiteX14" fmla="*/ 654341 w 1115736"/>
                <a:gd name="connsiteY14" fmla="*/ 167779 h 293614"/>
                <a:gd name="connsiteX15" fmla="*/ 687897 w 1115736"/>
                <a:gd name="connsiteY15" fmla="*/ 184557 h 293614"/>
                <a:gd name="connsiteX16" fmla="*/ 738231 w 1115736"/>
                <a:gd name="connsiteY16" fmla="*/ 201335 h 293614"/>
                <a:gd name="connsiteX17" fmla="*/ 796954 w 1115736"/>
                <a:gd name="connsiteY17" fmla="*/ 226502 h 293614"/>
                <a:gd name="connsiteX18" fmla="*/ 947956 w 1115736"/>
                <a:gd name="connsiteY18" fmla="*/ 218113 h 293614"/>
                <a:gd name="connsiteX19" fmla="*/ 1065402 w 1115736"/>
                <a:gd name="connsiteY19" fmla="*/ 184557 h 293614"/>
                <a:gd name="connsiteX20" fmla="*/ 1115736 w 1115736"/>
                <a:gd name="connsiteY20" fmla="*/ 176168 h 2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5736" h="293614">
                  <a:moveTo>
                    <a:pt x="0" y="293614"/>
                  </a:moveTo>
                  <a:cubicBezTo>
                    <a:pt x="13982" y="257262"/>
                    <a:pt x="24527" y="219394"/>
                    <a:pt x="41945" y="184557"/>
                  </a:cubicBezTo>
                  <a:lnTo>
                    <a:pt x="75501" y="117445"/>
                  </a:lnTo>
                  <a:cubicBezTo>
                    <a:pt x="80010" y="108427"/>
                    <a:pt x="87277" y="101032"/>
                    <a:pt x="92279" y="92278"/>
                  </a:cubicBezTo>
                  <a:cubicBezTo>
                    <a:pt x="98484" y="81420"/>
                    <a:pt x="101788" y="68898"/>
                    <a:pt x="109057" y="58722"/>
                  </a:cubicBezTo>
                  <a:cubicBezTo>
                    <a:pt x="117756" y="46543"/>
                    <a:pt x="155793" y="13717"/>
                    <a:pt x="167780" y="8389"/>
                  </a:cubicBezTo>
                  <a:cubicBezTo>
                    <a:pt x="180810" y="2598"/>
                    <a:pt x="195743" y="2796"/>
                    <a:pt x="209725" y="0"/>
                  </a:cubicBezTo>
                  <a:cubicBezTo>
                    <a:pt x="251670" y="2796"/>
                    <a:pt x="293987" y="2153"/>
                    <a:pt x="335560" y="8389"/>
                  </a:cubicBezTo>
                  <a:cubicBezTo>
                    <a:pt x="350452" y="10623"/>
                    <a:pt x="363405" y="19880"/>
                    <a:pt x="377505" y="25167"/>
                  </a:cubicBezTo>
                  <a:cubicBezTo>
                    <a:pt x="426882" y="43683"/>
                    <a:pt x="377302" y="20872"/>
                    <a:pt x="436228" y="50333"/>
                  </a:cubicBezTo>
                  <a:cubicBezTo>
                    <a:pt x="527516" y="141621"/>
                    <a:pt x="393552" y="16289"/>
                    <a:pt x="494950" y="83889"/>
                  </a:cubicBezTo>
                  <a:cubicBezTo>
                    <a:pt x="503339" y="89482"/>
                    <a:pt x="503178" y="103712"/>
                    <a:pt x="511728" y="109056"/>
                  </a:cubicBezTo>
                  <a:cubicBezTo>
                    <a:pt x="526725" y="118429"/>
                    <a:pt x="546244" y="117925"/>
                    <a:pt x="562062" y="125834"/>
                  </a:cubicBezTo>
                  <a:cubicBezTo>
                    <a:pt x="584433" y="137019"/>
                    <a:pt x="605446" y="151481"/>
                    <a:pt x="629174" y="159390"/>
                  </a:cubicBezTo>
                  <a:cubicBezTo>
                    <a:pt x="637563" y="162186"/>
                    <a:pt x="646213" y="164296"/>
                    <a:pt x="654341" y="167779"/>
                  </a:cubicBezTo>
                  <a:cubicBezTo>
                    <a:pt x="665835" y="172705"/>
                    <a:pt x="676286" y="179913"/>
                    <a:pt x="687897" y="184557"/>
                  </a:cubicBezTo>
                  <a:cubicBezTo>
                    <a:pt x="704318" y="191125"/>
                    <a:pt x="723516" y="191525"/>
                    <a:pt x="738231" y="201335"/>
                  </a:cubicBezTo>
                  <a:cubicBezTo>
                    <a:pt x="772991" y="224508"/>
                    <a:pt x="753617" y="215668"/>
                    <a:pt x="796954" y="226502"/>
                  </a:cubicBezTo>
                  <a:cubicBezTo>
                    <a:pt x="847288" y="223706"/>
                    <a:pt x="897877" y="223891"/>
                    <a:pt x="947956" y="218113"/>
                  </a:cubicBezTo>
                  <a:cubicBezTo>
                    <a:pt x="1046518" y="206740"/>
                    <a:pt x="982230" y="201191"/>
                    <a:pt x="1065402" y="184557"/>
                  </a:cubicBezTo>
                  <a:cubicBezTo>
                    <a:pt x="1110089" y="175620"/>
                    <a:pt x="1093088" y="176168"/>
                    <a:pt x="1115736" y="176168"/>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91" name="Freeform 90"/>
            <p:cNvSpPr/>
            <p:nvPr/>
          </p:nvSpPr>
          <p:spPr>
            <a:xfrm>
              <a:off x="4469833" y="4231390"/>
              <a:ext cx="657487" cy="176168"/>
            </a:xfrm>
            <a:custGeom>
              <a:avLst/>
              <a:gdLst>
                <a:gd name="connsiteX0" fmla="*/ 0 w 922789"/>
                <a:gd name="connsiteY0" fmla="*/ 176168 h 176168"/>
                <a:gd name="connsiteX1" fmla="*/ 92279 w 922789"/>
                <a:gd name="connsiteY1" fmla="*/ 159390 h 176168"/>
                <a:gd name="connsiteX2" fmla="*/ 142613 w 922789"/>
                <a:gd name="connsiteY2" fmla="*/ 125834 h 176168"/>
                <a:gd name="connsiteX3" fmla="*/ 201336 w 922789"/>
                <a:gd name="connsiteY3" fmla="*/ 100667 h 176168"/>
                <a:gd name="connsiteX4" fmla="*/ 251670 w 922789"/>
                <a:gd name="connsiteY4" fmla="*/ 67111 h 176168"/>
                <a:gd name="connsiteX5" fmla="*/ 302003 w 922789"/>
                <a:gd name="connsiteY5" fmla="*/ 33556 h 176168"/>
                <a:gd name="connsiteX6" fmla="*/ 327170 w 922789"/>
                <a:gd name="connsiteY6" fmla="*/ 16778 h 176168"/>
                <a:gd name="connsiteX7" fmla="*/ 377504 w 922789"/>
                <a:gd name="connsiteY7" fmla="*/ 0 h 176168"/>
                <a:gd name="connsiteX8" fmla="*/ 461394 w 922789"/>
                <a:gd name="connsiteY8" fmla="*/ 16778 h 176168"/>
                <a:gd name="connsiteX9" fmla="*/ 486561 w 922789"/>
                <a:gd name="connsiteY9" fmla="*/ 33556 h 176168"/>
                <a:gd name="connsiteX10" fmla="*/ 520117 w 922789"/>
                <a:gd name="connsiteY10" fmla="*/ 75500 h 176168"/>
                <a:gd name="connsiteX11" fmla="*/ 553673 w 922789"/>
                <a:gd name="connsiteY11" fmla="*/ 117445 h 176168"/>
                <a:gd name="connsiteX12" fmla="*/ 604007 w 922789"/>
                <a:gd name="connsiteY12" fmla="*/ 134223 h 176168"/>
                <a:gd name="connsiteX13" fmla="*/ 922789 w 922789"/>
                <a:gd name="connsiteY13" fmla="*/ 125834 h 1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2789" h="176168">
                  <a:moveTo>
                    <a:pt x="0" y="176168"/>
                  </a:moveTo>
                  <a:cubicBezTo>
                    <a:pt x="14626" y="174340"/>
                    <a:pt x="69752" y="171905"/>
                    <a:pt x="92279" y="159390"/>
                  </a:cubicBezTo>
                  <a:cubicBezTo>
                    <a:pt x="109906" y="149597"/>
                    <a:pt x="123483" y="132211"/>
                    <a:pt x="142613" y="125834"/>
                  </a:cubicBezTo>
                  <a:cubicBezTo>
                    <a:pt x="168649" y="117155"/>
                    <a:pt x="175420" y="116216"/>
                    <a:pt x="201336" y="100667"/>
                  </a:cubicBezTo>
                  <a:cubicBezTo>
                    <a:pt x="218627" y="90292"/>
                    <a:pt x="234892" y="78296"/>
                    <a:pt x="251670" y="67111"/>
                  </a:cubicBezTo>
                  <a:lnTo>
                    <a:pt x="302003" y="33556"/>
                  </a:lnTo>
                  <a:cubicBezTo>
                    <a:pt x="310392" y="27963"/>
                    <a:pt x="317605" y="19966"/>
                    <a:pt x="327170" y="16778"/>
                  </a:cubicBezTo>
                  <a:lnTo>
                    <a:pt x="377504" y="0"/>
                  </a:lnTo>
                  <a:cubicBezTo>
                    <a:pt x="399145" y="3092"/>
                    <a:pt x="437967" y="5065"/>
                    <a:pt x="461394" y="16778"/>
                  </a:cubicBezTo>
                  <a:cubicBezTo>
                    <a:pt x="470412" y="21287"/>
                    <a:pt x="478172" y="27963"/>
                    <a:pt x="486561" y="33556"/>
                  </a:cubicBezTo>
                  <a:cubicBezTo>
                    <a:pt x="507647" y="96812"/>
                    <a:pt x="476750" y="21292"/>
                    <a:pt x="520117" y="75500"/>
                  </a:cubicBezTo>
                  <a:cubicBezTo>
                    <a:pt x="548976" y="111573"/>
                    <a:pt x="501444" y="94232"/>
                    <a:pt x="553673" y="117445"/>
                  </a:cubicBezTo>
                  <a:cubicBezTo>
                    <a:pt x="569834" y="124628"/>
                    <a:pt x="604007" y="134223"/>
                    <a:pt x="604007" y="134223"/>
                  </a:cubicBezTo>
                  <a:cubicBezTo>
                    <a:pt x="900413" y="125505"/>
                    <a:pt x="794117" y="125834"/>
                    <a:pt x="922789" y="125834"/>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grpSp>
        <p:nvGrpSpPr>
          <p:cNvPr id="92" name="Group 91"/>
          <p:cNvGrpSpPr/>
          <p:nvPr/>
        </p:nvGrpSpPr>
        <p:grpSpPr>
          <a:xfrm>
            <a:off x="7553755" y="2303707"/>
            <a:ext cx="1434517" cy="293614"/>
            <a:chOff x="3692803" y="4223001"/>
            <a:chExt cx="1434517" cy="293614"/>
          </a:xfrm>
        </p:grpSpPr>
        <p:sp>
          <p:nvSpPr>
            <p:cNvPr id="93" name="Freeform 92"/>
            <p:cNvSpPr/>
            <p:nvPr/>
          </p:nvSpPr>
          <p:spPr>
            <a:xfrm>
              <a:off x="3692803" y="4223001"/>
              <a:ext cx="794962" cy="293614"/>
            </a:xfrm>
            <a:custGeom>
              <a:avLst/>
              <a:gdLst>
                <a:gd name="connsiteX0" fmla="*/ 0 w 1115736"/>
                <a:gd name="connsiteY0" fmla="*/ 293614 h 293614"/>
                <a:gd name="connsiteX1" fmla="*/ 41945 w 1115736"/>
                <a:gd name="connsiteY1" fmla="*/ 184557 h 293614"/>
                <a:gd name="connsiteX2" fmla="*/ 75501 w 1115736"/>
                <a:gd name="connsiteY2" fmla="*/ 117445 h 293614"/>
                <a:gd name="connsiteX3" fmla="*/ 92279 w 1115736"/>
                <a:gd name="connsiteY3" fmla="*/ 92278 h 293614"/>
                <a:gd name="connsiteX4" fmla="*/ 109057 w 1115736"/>
                <a:gd name="connsiteY4" fmla="*/ 58722 h 293614"/>
                <a:gd name="connsiteX5" fmla="*/ 167780 w 1115736"/>
                <a:gd name="connsiteY5" fmla="*/ 8389 h 293614"/>
                <a:gd name="connsiteX6" fmla="*/ 209725 w 1115736"/>
                <a:gd name="connsiteY6" fmla="*/ 0 h 293614"/>
                <a:gd name="connsiteX7" fmla="*/ 335560 w 1115736"/>
                <a:gd name="connsiteY7" fmla="*/ 8389 h 293614"/>
                <a:gd name="connsiteX8" fmla="*/ 377505 w 1115736"/>
                <a:gd name="connsiteY8" fmla="*/ 25167 h 293614"/>
                <a:gd name="connsiteX9" fmla="*/ 436228 w 1115736"/>
                <a:gd name="connsiteY9" fmla="*/ 50333 h 293614"/>
                <a:gd name="connsiteX10" fmla="*/ 494950 w 1115736"/>
                <a:gd name="connsiteY10" fmla="*/ 83889 h 293614"/>
                <a:gd name="connsiteX11" fmla="*/ 511728 w 1115736"/>
                <a:gd name="connsiteY11" fmla="*/ 109056 h 293614"/>
                <a:gd name="connsiteX12" fmla="*/ 562062 w 1115736"/>
                <a:gd name="connsiteY12" fmla="*/ 125834 h 293614"/>
                <a:gd name="connsiteX13" fmla="*/ 629174 w 1115736"/>
                <a:gd name="connsiteY13" fmla="*/ 159390 h 293614"/>
                <a:gd name="connsiteX14" fmla="*/ 654341 w 1115736"/>
                <a:gd name="connsiteY14" fmla="*/ 167779 h 293614"/>
                <a:gd name="connsiteX15" fmla="*/ 687897 w 1115736"/>
                <a:gd name="connsiteY15" fmla="*/ 184557 h 293614"/>
                <a:gd name="connsiteX16" fmla="*/ 738231 w 1115736"/>
                <a:gd name="connsiteY16" fmla="*/ 201335 h 293614"/>
                <a:gd name="connsiteX17" fmla="*/ 796954 w 1115736"/>
                <a:gd name="connsiteY17" fmla="*/ 226502 h 293614"/>
                <a:gd name="connsiteX18" fmla="*/ 947956 w 1115736"/>
                <a:gd name="connsiteY18" fmla="*/ 218113 h 293614"/>
                <a:gd name="connsiteX19" fmla="*/ 1065402 w 1115736"/>
                <a:gd name="connsiteY19" fmla="*/ 184557 h 293614"/>
                <a:gd name="connsiteX20" fmla="*/ 1115736 w 1115736"/>
                <a:gd name="connsiteY20" fmla="*/ 176168 h 2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5736" h="293614">
                  <a:moveTo>
                    <a:pt x="0" y="293614"/>
                  </a:moveTo>
                  <a:cubicBezTo>
                    <a:pt x="13982" y="257262"/>
                    <a:pt x="24527" y="219394"/>
                    <a:pt x="41945" y="184557"/>
                  </a:cubicBezTo>
                  <a:lnTo>
                    <a:pt x="75501" y="117445"/>
                  </a:lnTo>
                  <a:cubicBezTo>
                    <a:pt x="80010" y="108427"/>
                    <a:pt x="87277" y="101032"/>
                    <a:pt x="92279" y="92278"/>
                  </a:cubicBezTo>
                  <a:cubicBezTo>
                    <a:pt x="98484" y="81420"/>
                    <a:pt x="101788" y="68898"/>
                    <a:pt x="109057" y="58722"/>
                  </a:cubicBezTo>
                  <a:cubicBezTo>
                    <a:pt x="117756" y="46543"/>
                    <a:pt x="155793" y="13717"/>
                    <a:pt x="167780" y="8389"/>
                  </a:cubicBezTo>
                  <a:cubicBezTo>
                    <a:pt x="180810" y="2598"/>
                    <a:pt x="195743" y="2796"/>
                    <a:pt x="209725" y="0"/>
                  </a:cubicBezTo>
                  <a:cubicBezTo>
                    <a:pt x="251670" y="2796"/>
                    <a:pt x="293987" y="2153"/>
                    <a:pt x="335560" y="8389"/>
                  </a:cubicBezTo>
                  <a:cubicBezTo>
                    <a:pt x="350452" y="10623"/>
                    <a:pt x="363405" y="19880"/>
                    <a:pt x="377505" y="25167"/>
                  </a:cubicBezTo>
                  <a:cubicBezTo>
                    <a:pt x="426882" y="43683"/>
                    <a:pt x="377302" y="20872"/>
                    <a:pt x="436228" y="50333"/>
                  </a:cubicBezTo>
                  <a:cubicBezTo>
                    <a:pt x="527516" y="141621"/>
                    <a:pt x="393552" y="16289"/>
                    <a:pt x="494950" y="83889"/>
                  </a:cubicBezTo>
                  <a:cubicBezTo>
                    <a:pt x="503339" y="89482"/>
                    <a:pt x="503178" y="103712"/>
                    <a:pt x="511728" y="109056"/>
                  </a:cubicBezTo>
                  <a:cubicBezTo>
                    <a:pt x="526725" y="118429"/>
                    <a:pt x="546244" y="117925"/>
                    <a:pt x="562062" y="125834"/>
                  </a:cubicBezTo>
                  <a:cubicBezTo>
                    <a:pt x="584433" y="137019"/>
                    <a:pt x="605446" y="151481"/>
                    <a:pt x="629174" y="159390"/>
                  </a:cubicBezTo>
                  <a:cubicBezTo>
                    <a:pt x="637563" y="162186"/>
                    <a:pt x="646213" y="164296"/>
                    <a:pt x="654341" y="167779"/>
                  </a:cubicBezTo>
                  <a:cubicBezTo>
                    <a:pt x="665835" y="172705"/>
                    <a:pt x="676286" y="179913"/>
                    <a:pt x="687897" y="184557"/>
                  </a:cubicBezTo>
                  <a:cubicBezTo>
                    <a:pt x="704318" y="191125"/>
                    <a:pt x="723516" y="191525"/>
                    <a:pt x="738231" y="201335"/>
                  </a:cubicBezTo>
                  <a:cubicBezTo>
                    <a:pt x="772991" y="224508"/>
                    <a:pt x="753617" y="215668"/>
                    <a:pt x="796954" y="226502"/>
                  </a:cubicBezTo>
                  <a:cubicBezTo>
                    <a:pt x="847288" y="223706"/>
                    <a:pt x="897877" y="223891"/>
                    <a:pt x="947956" y="218113"/>
                  </a:cubicBezTo>
                  <a:cubicBezTo>
                    <a:pt x="1046518" y="206740"/>
                    <a:pt x="982230" y="201191"/>
                    <a:pt x="1065402" y="184557"/>
                  </a:cubicBezTo>
                  <a:cubicBezTo>
                    <a:pt x="1110089" y="175620"/>
                    <a:pt x="1093088" y="176168"/>
                    <a:pt x="1115736" y="176168"/>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95" name="Freeform 94"/>
            <p:cNvSpPr/>
            <p:nvPr/>
          </p:nvSpPr>
          <p:spPr>
            <a:xfrm>
              <a:off x="4469833" y="4231390"/>
              <a:ext cx="657487" cy="176168"/>
            </a:xfrm>
            <a:custGeom>
              <a:avLst/>
              <a:gdLst>
                <a:gd name="connsiteX0" fmla="*/ 0 w 922789"/>
                <a:gd name="connsiteY0" fmla="*/ 176168 h 176168"/>
                <a:gd name="connsiteX1" fmla="*/ 92279 w 922789"/>
                <a:gd name="connsiteY1" fmla="*/ 159390 h 176168"/>
                <a:gd name="connsiteX2" fmla="*/ 142613 w 922789"/>
                <a:gd name="connsiteY2" fmla="*/ 125834 h 176168"/>
                <a:gd name="connsiteX3" fmla="*/ 201336 w 922789"/>
                <a:gd name="connsiteY3" fmla="*/ 100667 h 176168"/>
                <a:gd name="connsiteX4" fmla="*/ 251670 w 922789"/>
                <a:gd name="connsiteY4" fmla="*/ 67111 h 176168"/>
                <a:gd name="connsiteX5" fmla="*/ 302003 w 922789"/>
                <a:gd name="connsiteY5" fmla="*/ 33556 h 176168"/>
                <a:gd name="connsiteX6" fmla="*/ 327170 w 922789"/>
                <a:gd name="connsiteY6" fmla="*/ 16778 h 176168"/>
                <a:gd name="connsiteX7" fmla="*/ 377504 w 922789"/>
                <a:gd name="connsiteY7" fmla="*/ 0 h 176168"/>
                <a:gd name="connsiteX8" fmla="*/ 461394 w 922789"/>
                <a:gd name="connsiteY8" fmla="*/ 16778 h 176168"/>
                <a:gd name="connsiteX9" fmla="*/ 486561 w 922789"/>
                <a:gd name="connsiteY9" fmla="*/ 33556 h 176168"/>
                <a:gd name="connsiteX10" fmla="*/ 520117 w 922789"/>
                <a:gd name="connsiteY10" fmla="*/ 75500 h 176168"/>
                <a:gd name="connsiteX11" fmla="*/ 553673 w 922789"/>
                <a:gd name="connsiteY11" fmla="*/ 117445 h 176168"/>
                <a:gd name="connsiteX12" fmla="*/ 604007 w 922789"/>
                <a:gd name="connsiteY12" fmla="*/ 134223 h 176168"/>
                <a:gd name="connsiteX13" fmla="*/ 922789 w 922789"/>
                <a:gd name="connsiteY13" fmla="*/ 125834 h 1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2789" h="176168">
                  <a:moveTo>
                    <a:pt x="0" y="176168"/>
                  </a:moveTo>
                  <a:cubicBezTo>
                    <a:pt x="14626" y="174340"/>
                    <a:pt x="69752" y="171905"/>
                    <a:pt x="92279" y="159390"/>
                  </a:cubicBezTo>
                  <a:cubicBezTo>
                    <a:pt x="109906" y="149597"/>
                    <a:pt x="123483" y="132211"/>
                    <a:pt x="142613" y="125834"/>
                  </a:cubicBezTo>
                  <a:cubicBezTo>
                    <a:pt x="168649" y="117155"/>
                    <a:pt x="175420" y="116216"/>
                    <a:pt x="201336" y="100667"/>
                  </a:cubicBezTo>
                  <a:cubicBezTo>
                    <a:pt x="218627" y="90292"/>
                    <a:pt x="234892" y="78296"/>
                    <a:pt x="251670" y="67111"/>
                  </a:cubicBezTo>
                  <a:lnTo>
                    <a:pt x="302003" y="33556"/>
                  </a:lnTo>
                  <a:cubicBezTo>
                    <a:pt x="310392" y="27963"/>
                    <a:pt x="317605" y="19966"/>
                    <a:pt x="327170" y="16778"/>
                  </a:cubicBezTo>
                  <a:lnTo>
                    <a:pt x="377504" y="0"/>
                  </a:lnTo>
                  <a:cubicBezTo>
                    <a:pt x="399145" y="3092"/>
                    <a:pt x="437967" y="5065"/>
                    <a:pt x="461394" y="16778"/>
                  </a:cubicBezTo>
                  <a:cubicBezTo>
                    <a:pt x="470412" y="21287"/>
                    <a:pt x="478172" y="27963"/>
                    <a:pt x="486561" y="33556"/>
                  </a:cubicBezTo>
                  <a:cubicBezTo>
                    <a:pt x="507647" y="96812"/>
                    <a:pt x="476750" y="21292"/>
                    <a:pt x="520117" y="75500"/>
                  </a:cubicBezTo>
                  <a:cubicBezTo>
                    <a:pt x="548976" y="111573"/>
                    <a:pt x="501444" y="94232"/>
                    <a:pt x="553673" y="117445"/>
                  </a:cubicBezTo>
                  <a:cubicBezTo>
                    <a:pt x="569834" y="124628"/>
                    <a:pt x="604007" y="134223"/>
                    <a:pt x="604007" y="134223"/>
                  </a:cubicBezTo>
                  <a:cubicBezTo>
                    <a:pt x="900413" y="125505"/>
                    <a:pt x="794117" y="125834"/>
                    <a:pt x="922789" y="125834"/>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5042888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Oval 93"/>
          <p:cNvSpPr/>
          <p:nvPr/>
        </p:nvSpPr>
        <p:spPr>
          <a:xfrm>
            <a:off x="4874894" y="545411"/>
            <a:ext cx="4113496" cy="3862673"/>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Oval 3"/>
          <p:cNvSpPr/>
          <p:nvPr/>
        </p:nvSpPr>
        <p:spPr>
          <a:xfrm>
            <a:off x="55563" y="635413"/>
            <a:ext cx="3950008" cy="3709154"/>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 name="Oval 79"/>
          <p:cNvSpPr/>
          <p:nvPr/>
        </p:nvSpPr>
        <p:spPr>
          <a:xfrm>
            <a:off x="2397689" y="1620475"/>
            <a:ext cx="1589695" cy="148371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1" name="Oval 80"/>
          <p:cNvSpPr/>
          <p:nvPr/>
        </p:nvSpPr>
        <p:spPr>
          <a:xfrm>
            <a:off x="112214" y="1658284"/>
            <a:ext cx="1589695" cy="148371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2" name="Oval 81"/>
          <p:cNvSpPr/>
          <p:nvPr/>
        </p:nvSpPr>
        <p:spPr>
          <a:xfrm>
            <a:off x="5031954" y="1391581"/>
            <a:ext cx="1589695" cy="148371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3" name="Oval 82"/>
          <p:cNvSpPr/>
          <p:nvPr/>
        </p:nvSpPr>
        <p:spPr>
          <a:xfrm>
            <a:off x="7398695" y="1748132"/>
            <a:ext cx="1589695" cy="148371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7" name="Rectangle 126"/>
          <p:cNvSpPr/>
          <p:nvPr/>
        </p:nvSpPr>
        <p:spPr>
          <a:xfrm>
            <a:off x="272435" y="4408084"/>
            <a:ext cx="2203554" cy="142121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TextBox 62"/>
          <p:cNvSpPr txBox="1"/>
          <p:nvPr/>
        </p:nvSpPr>
        <p:spPr>
          <a:xfrm>
            <a:off x="2975571" y="4561629"/>
            <a:ext cx="3563426" cy="1615827"/>
          </a:xfrm>
          <a:prstGeom prst="rect">
            <a:avLst/>
          </a:prstGeom>
          <a:noFill/>
        </p:spPr>
        <p:txBody>
          <a:bodyPr wrap="square" rtlCol="0">
            <a:spAutoFit/>
          </a:bodyPr>
          <a:lstStyle/>
          <a:p>
            <a:pPr marL="342900" indent="-342900">
              <a:buFont typeface="+mj-lt"/>
              <a:buAutoNum type="arabicPeriod"/>
            </a:pPr>
            <a:r>
              <a:rPr lang="en-US" dirty="0" smtClean="0"/>
              <a:t>Four Nuclear Envelopes form</a:t>
            </a:r>
            <a:br>
              <a:rPr lang="en-US" dirty="0" smtClean="0"/>
            </a:br>
            <a:endParaRPr lang="en-US" dirty="0" smtClean="0"/>
          </a:p>
          <a:p>
            <a:pPr marL="342900" indent="-342900">
              <a:buFont typeface="+mj-lt"/>
              <a:buAutoNum type="arabicPeriod"/>
            </a:pPr>
            <a:r>
              <a:rPr lang="en-US" dirty="0" smtClean="0"/>
              <a:t>Chromosomes unwind into chromatin</a:t>
            </a:r>
          </a:p>
          <a:p>
            <a:endParaRPr lang="en-US" sz="1350" dirty="0"/>
          </a:p>
          <a:p>
            <a:endParaRPr lang="en-US" sz="1350" dirty="0"/>
          </a:p>
        </p:txBody>
      </p:sp>
      <p:sp>
        <p:nvSpPr>
          <p:cNvPr id="124" name="TextBox 123"/>
          <p:cNvSpPr txBox="1"/>
          <p:nvPr/>
        </p:nvSpPr>
        <p:spPr>
          <a:xfrm>
            <a:off x="535095" y="4478302"/>
            <a:ext cx="1943100" cy="507831"/>
          </a:xfrm>
          <a:prstGeom prst="rect">
            <a:avLst/>
          </a:prstGeom>
          <a:noFill/>
        </p:spPr>
        <p:txBody>
          <a:bodyPr wrap="square" rtlCol="0">
            <a:spAutoFit/>
          </a:bodyPr>
          <a:lstStyle/>
          <a:p>
            <a:r>
              <a:rPr lang="en-US" sz="2700" dirty="0"/>
              <a:t>M </a:t>
            </a:r>
            <a:r>
              <a:rPr lang="en-US" sz="2700" dirty="0" smtClean="0"/>
              <a:t>Phase II</a:t>
            </a:r>
            <a:endParaRPr lang="en-US" sz="2700" dirty="0"/>
          </a:p>
        </p:txBody>
      </p:sp>
      <p:sp>
        <p:nvSpPr>
          <p:cNvPr id="126" name="TextBox 125"/>
          <p:cNvSpPr txBox="1"/>
          <p:nvPr/>
        </p:nvSpPr>
        <p:spPr>
          <a:xfrm>
            <a:off x="795549" y="4986133"/>
            <a:ext cx="1943100" cy="369332"/>
          </a:xfrm>
          <a:prstGeom prst="rect">
            <a:avLst/>
          </a:prstGeom>
          <a:noFill/>
        </p:spPr>
        <p:txBody>
          <a:bodyPr wrap="square" rtlCol="0">
            <a:spAutoFit/>
          </a:bodyPr>
          <a:lstStyle/>
          <a:p>
            <a:r>
              <a:rPr lang="en-US" dirty="0" smtClean="0"/>
              <a:t>Telophase II</a:t>
            </a:r>
            <a:endParaRPr lang="en-US" dirty="0"/>
          </a:p>
        </p:txBody>
      </p:sp>
      <p:grpSp>
        <p:nvGrpSpPr>
          <p:cNvPr id="25" name="Group 24"/>
          <p:cNvGrpSpPr/>
          <p:nvPr/>
        </p:nvGrpSpPr>
        <p:grpSpPr>
          <a:xfrm>
            <a:off x="424596" y="2007737"/>
            <a:ext cx="281648" cy="516147"/>
            <a:chOff x="768643" y="2932814"/>
            <a:chExt cx="375531" cy="688196"/>
          </a:xfrm>
        </p:grpSpPr>
        <p:sp>
          <p:nvSpPr>
            <p:cNvPr id="27" name="Isosceles Triangle 26"/>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26" name="Picture 25"/>
          <p:cNvPicPr>
            <a:picLocks noChangeAspect="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3270368" y="1921140"/>
            <a:ext cx="251460" cy="539496"/>
          </a:xfrm>
          <a:prstGeom prst="rect">
            <a:avLst/>
          </a:prstGeom>
        </p:spPr>
      </p:pic>
      <p:grpSp>
        <p:nvGrpSpPr>
          <p:cNvPr id="30" name="Group 29"/>
          <p:cNvGrpSpPr/>
          <p:nvPr/>
        </p:nvGrpSpPr>
        <p:grpSpPr>
          <a:xfrm>
            <a:off x="617272" y="2362333"/>
            <a:ext cx="281648" cy="516147"/>
            <a:chOff x="768643" y="2932814"/>
            <a:chExt cx="375531" cy="688196"/>
          </a:xfrm>
        </p:grpSpPr>
        <p:sp>
          <p:nvSpPr>
            <p:cNvPr id="32" name="Isosceles Triangle 31"/>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31" name="Picture 30"/>
          <p:cNvPicPr>
            <a:picLocks noChangeAspect="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3283549" y="2344433"/>
            <a:ext cx="251460" cy="539496"/>
          </a:xfrm>
          <a:prstGeom prst="rect">
            <a:avLst/>
          </a:prstGeom>
        </p:spPr>
      </p:pic>
      <p:grpSp>
        <p:nvGrpSpPr>
          <p:cNvPr id="35" name="Group 34"/>
          <p:cNvGrpSpPr/>
          <p:nvPr/>
        </p:nvGrpSpPr>
        <p:grpSpPr>
          <a:xfrm>
            <a:off x="658465" y="1848217"/>
            <a:ext cx="281648" cy="516147"/>
            <a:chOff x="768643" y="2932814"/>
            <a:chExt cx="375531" cy="688196"/>
          </a:xfrm>
        </p:grpSpPr>
        <p:sp>
          <p:nvSpPr>
            <p:cNvPr id="37" name="Isosceles Triangle 36"/>
            <p:cNvSpPr/>
            <p:nvPr/>
          </p:nvSpPr>
          <p:spPr>
            <a:xfrm rot="16200000">
              <a:off x="742928" y="3086695"/>
              <a:ext cx="274537" cy="223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ounded Rectangle 3"/>
            <p:cNvSpPr/>
            <p:nvPr/>
          </p:nvSpPr>
          <p:spPr>
            <a:xfrm>
              <a:off x="933940" y="2932814"/>
              <a:ext cx="210234" cy="688196"/>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EB8DD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grpSp>
      <p:pic>
        <p:nvPicPr>
          <p:cNvPr id="36" name="Picture 35"/>
          <p:cNvPicPr>
            <a:picLocks noChangeAspect="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tretch>
            <a:fillRect/>
          </a:stretch>
        </p:blipFill>
        <p:spPr>
          <a:xfrm>
            <a:off x="3030321" y="1996062"/>
            <a:ext cx="251460" cy="539496"/>
          </a:xfrm>
          <a:prstGeom prst="rect">
            <a:avLst/>
          </a:prstGeom>
        </p:spPr>
      </p:pic>
      <p:grpSp>
        <p:nvGrpSpPr>
          <p:cNvPr id="40" name="Group 39"/>
          <p:cNvGrpSpPr/>
          <p:nvPr/>
        </p:nvGrpSpPr>
        <p:grpSpPr>
          <a:xfrm>
            <a:off x="8287348" y="1946070"/>
            <a:ext cx="272426" cy="521486"/>
            <a:chOff x="2972738" y="3939341"/>
            <a:chExt cx="363234" cy="695314"/>
          </a:xfrm>
        </p:grpSpPr>
        <p:sp>
          <p:nvSpPr>
            <p:cNvPr id="45" name="Isosceles Triangle 44"/>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nvGrpSpPr>
          <p:cNvPr id="41" name="Group 40"/>
          <p:cNvGrpSpPr/>
          <p:nvPr/>
        </p:nvGrpSpPr>
        <p:grpSpPr>
          <a:xfrm>
            <a:off x="5425997" y="1465816"/>
            <a:ext cx="276461" cy="541921"/>
            <a:chOff x="1964802" y="3515057"/>
            <a:chExt cx="368614" cy="722561"/>
          </a:xfrm>
        </p:grpSpPr>
        <p:sp>
          <p:nvSpPr>
            <p:cNvPr id="42" name="Isosceles Triangle 41"/>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44" name="Picture 43"/>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nvGrpSpPr>
          <p:cNvPr id="48" name="Group 47"/>
          <p:cNvGrpSpPr/>
          <p:nvPr/>
        </p:nvGrpSpPr>
        <p:grpSpPr>
          <a:xfrm>
            <a:off x="8371879" y="2563175"/>
            <a:ext cx="272426" cy="521486"/>
            <a:chOff x="2972738" y="3939341"/>
            <a:chExt cx="363234" cy="695314"/>
          </a:xfrm>
        </p:grpSpPr>
        <p:sp>
          <p:nvSpPr>
            <p:cNvPr id="53" name="Isosceles Triangle 52"/>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nvGrpSpPr>
          <p:cNvPr id="49" name="Group 48"/>
          <p:cNvGrpSpPr/>
          <p:nvPr/>
        </p:nvGrpSpPr>
        <p:grpSpPr>
          <a:xfrm>
            <a:off x="5435120" y="2139557"/>
            <a:ext cx="276461" cy="541921"/>
            <a:chOff x="1964802" y="3515057"/>
            <a:chExt cx="368614" cy="722561"/>
          </a:xfrm>
        </p:grpSpPr>
        <p:sp>
          <p:nvSpPr>
            <p:cNvPr id="50" name="Isosceles Triangle 49"/>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52" name="Picture 5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nvGrpSpPr>
          <p:cNvPr id="58" name="Group 57"/>
          <p:cNvGrpSpPr/>
          <p:nvPr/>
        </p:nvGrpSpPr>
        <p:grpSpPr>
          <a:xfrm>
            <a:off x="5274951" y="1813549"/>
            <a:ext cx="276461" cy="541921"/>
            <a:chOff x="1964802" y="3515057"/>
            <a:chExt cx="368614" cy="722561"/>
          </a:xfrm>
        </p:grpSpPr>
        <p:sp>
          <p:nvSpPr>
            <p:cNvPr id="62" name="Isosceles Triangle 61"/>
            <p:cNvSpPr/>
            <p:nvPr/>
          </p:nvSpPr>
          <p:spPr>
            <a:xfrm rot="16200000">
              <a:off x="1938821" y="3716798"/>
              <a:ext cx="277377" cy="2254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Rounded Rectangle 3"/>
            <p:cNvSpPr/>
            <p:nvPr/>
          </p:nvSpPr>
          <p:spPr>
            <a:xfrm>
              <a:off x="2117222" y="3515057"/>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0070C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p>
          </p:txBody>
        </p:sp>
        <p:pic>
          <p:nvPicPr>
            <p:cNvPr id="65" name="Picture 6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13" t="36171" r="16645"/>
            <a:stretch/>
          </p:blipFill>
          <p:spPr>
            <a:xfrm flipH="1">
              <a:off x="2084183" y="3771681"/>
              <a:ext cx="249233" cy="465937"/>
            </a:xfrm>
            <a:prstGeom prst="rect">
              <a:avLst/>
            </a:prstGeom>
          </p:spPr>
        </p:pic>
      </p:grpSp>
      <p:grpSp>
        <p:nvGrpSpPr>
          <p:cNvPr id="59" name="Group 58"/>
          <p:cNvGrpSpPr/>
          <p:nvPr/>
        </p:nvGrpSpPr>
        <p:grpSpPr>
          <a:xfrm>
            <a:off x="8481524" y="1981695"/>
            <a:ext cx="272426" cy="521486"/>
            <a:chOff x="2972738" y="3939341"/>
            <a:chExt cx="363234" cy="695314"/>
          </a:xfrm>
        </p:grpSpPr>
        <p:sp>
          <p:nvSpPr>
            <p:cNvPr id="60" name="Isosceles Triangle 59"/>
            <p:cNvSpPr/>
            <p:nvPr/>
          </p:nvSpPr>
          <p:spPr>
            <a:xfrm rot="5400000">
              <a:off x="3084575" y="4135248"/>
              <a:ext cx="277378" cy="22541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Rounded Rectangle 3"/>
            <p:cNvSpPr/>
            <p:nvPr/>
          </p:nvSpPr>
          <p:spPr>
            <a:xfrm rot="21554102" flipH="1">
              <a:off x="2972738" y="3939341"/>
              <a:ext cx="212408" cy="695314"/>
            </a:xfrm>
            <a:custGeom>
              <a:avLst/>
              <a:gdLst>
                <a:gd name="connsiteX0" fmla="*/ 0 w 423333"/>
                <a:gd name="connsiteY0" fmla="*/ 211667 h 4605867"/>
                <a:gd name="connsiteX1" fmla="*/ 211667 w 423333"/>
                <a:gd name="connsiteY1" fmla="*/ 0 h 4605867"/>
                <a:gd name="connsiteX2" fmla="*/ 211667 w 423333"/>
                <a:gd name="connsiteY2" fmla="*/ 0 h 4605867"/>
                <a:gd name="connsiteX3" fmla="*/ 423334 w 423333"/>
                <a:gd name="connsiteY3" fmla="*/ 211667 h 4605867"/>
                <a:gd name="connsiteX4" fmla="*/ 423333 w 423333"/>
                <a:gd name="connsiteY4" fmla="*/ 4394201 h 4605867"/>
                <a:gd name="connsiteX5" fmla="*/ 211666 w 423333"/>
                <a:gd name="connsiteY5" fmla="*/ 4605868 h 4605867"/>
                <a:gd name="connsiteX6" fmla="*/ 211667 w 423333"/>
                <a:gd name="connsiteY6" fmla="*/ 4605867 h 4605867"/>
                <a:gd name="connsiteX7" fmla="*/ 0 w 423333"/>
                <a:gd name="connsiteY7" fmla="*/ 4394200 h 4605867"/>
                <a:gd name="connsiteX8" fmla="*/ 0 w 423333"/>
                <a:gd name="connsiteY8" fmla="*/ 211667 h 4605867"/>
                <a:gd name="connsiteX0" fmla="*/ 109 w 423443"/>
                <a:gd name="connsiteY0" fmla="*/ 211667 h 4605868"/>
                <a:gd name="connsiteX1" fmla="*/ 211776 w 423443"/>
                <a:gd name="connsiteY1" fmla="*/ 0 h 4605868"/>
                <a:gd name="connsiteX2" fmla="*/ 211776 w 423443"/>
                <a:gd name="connsiteY2" fmla="*/ 0 h 4605868"/>
                <a:gd name="connsiteX3" fmla="*/ 423443 w 423443"/>
                <a:gd name="connsiteY3" fmla="*/ 211667 h 4605868"/>
                <a:gd name="connsiteX4" fmla="*/ 423442 w 423443"/>
                <a:gd name="connsiteY4" fmla="*/ 4394201 h 4605868"/>
                <a:gd name="connsiteX5" fmla="*/ 211775 w 423443"/>
                <a:gd name="connsiteY5" fmla="*/ 4605868 h 4605868"/>
                <a:gd name="connsiteX6" fmla="*/ 211776 w 423443"/>
                <a:gd name="connsiteY6" fmla="*/ 4605867 h 4605868"/>
                <a:gd name="connsiteX7" fmla="*/ 109 w 423443"/>
                <a:gd name="connsiteY7" fmla="*/ 4394200 h 4605868"/>
                <a:gd name="connsiteX8" fmla="*/ 203309 w 423443"/>
                <a:gd name="connsiteY8" fmla="*/ 1591733 h 4605868"/>
                <a:gd name="connsiteX9" fmla="*/ 109 w 423443"/>
                <a:gd name="connsiteY9" fmla="*/ 211667 h 4605868"/>
                <a:gd name="connsiteX0" fmla="*/ 109 w 525042"/>
                <a:gd name="connsiteY0" fmla="*/ 216622 h 4693351"/>
                <a:gd name="connsiteX1" fmla="*/ 211776 w 525042"/>
                <a:gd name="connsiteY1" fmla="*/ 4955 h 4693351"/>
                <a:gd name="connsiteX2" fmla="*/ 211776 w 525042"/>
                <a:gd name="connsiteY2" fmla="*/ 4955 h 4693351"/>
                <a:gd name="connsiteX3" fmla="*/ 423443 w 525042"/>
                <a:gd name="connsiteY3" fmla="*/ 216622 h 4693351"/>
                <a:gd name="connsiteX4" fmla="*/ 525042 w 525042"/>
                <a:gd name="connsiteY4" fmla="*/ 1613621 h 4693351"/>
                <a:gd name="connsiteX5" fmla="*/ 423442 w 525042"/>
                <a:gd name="connsiteY5" fmla="*/ 4399156 h 4693351"/>
                <a:gd name="connsiteX6" fmla="*/ 211775 w 525042"/>
                <a:gd name="connsiteY6" fmla="*/ 4610823 h 4693351"/>
                <a:gd name="connsiteX7" fmla="*/ 211776 w 525042"/>
                <a:gd name="connsiteY7" fmla="*/ 4610822 h 4693351"/>
                <a:gd name="connsiteX8" fmla="*/ 109 w 525042"/>
                <a:gd name="connsiteY8" fmla="*/ 4399155 h 4693351"/>
                <a:gd name="connsiteX9" fmla="*/ 203309 w 525042"/>
                <a:gd name="connsiteY9" fmla="*/ 1596688 h 4693351"/>
                <a:gd name="connsiteX10" fmla="*/ 109 w 525042"/>
                <a:gd name="connsiteY10" fmla="*/ 216622 h 46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5042" h="4693351">
                  <a:moveTo>
                    <a:pt x="109" y="216622"/>
                  </a:moveTo>
                  <a:cubicBezTo>
                    <a:pt x="109" y="99722"/>
                    <a:pt x="94876" y="4955"/>
                    <a:pt x="211776" y="4955"/>
                  </a:cubicBezTo>
                  <a:lnTo>
                    <a:pt x="211776" y="4955"/>
                  </a:lnTo>
                  <a:cubicBezTo>
                    <a:pt x="328676" y="4955"/>
                    <a:pt x="371232" y="-51489"/>
                    <a:pt x="423443" y="216622"/>
                  </a:cubicBezTo>
                  <a:cubicBezTo>
                    <a:pt x="475654" y="484733"/>
                    <a:pt x="525042" y="916532"/>
                    <a:pt x="525042" y="1613621"/>
                  </a:cubicBezTo>
                  <a:cubicBezTo>
                    <a:pt x="525042" y="2310710"/>
                    <a:pt x="475653" y="3899622"/>
                    <a:pt x="423442" y="4399156"/>
                  </a:cubicBezTo>
                  <a:cubicBezTo>
                    <a:pt x="371231" y="4898690"/>
                    <a:pt x="328675" y="4610823"/>
                    <a:pt x="211775" y="4610823"/>
                  </a:cubicBezTo>
                  <a:lnTo>
                    <a:pt x="211776" y="4610822"/>
                  </a:lnTo>
                  <a:cubicBezTo>
                    <a:pt x="94876" y="4610822"/>
                    <a:pt x="109" y="4516055"/>
                    <a:pt x="109" y="4399155"/>
                  </a:cubicBezTo>
                  <a:cubicBezTo>
                    <a:pt x="-5536" y="3453711"/>
                    <a:pt x="208954" y="2542132"/>
                    <a:pt x="203309" y="1596688"/>
                  </a:cubicBezTo>
                  <a:cubicBezTo>
                    <a:pt x="208954" y="1147955"/>
                    <a:pt x="-5536" y="665355"/>
                    <a:pt x="109" y="216622"/>
                  </a:cubicBezTo>
                  <a:close/>
                </a:path>
              </a:pathLst>
            </a:custGeom>
            <a:solidFill>
              <a:srgbClr val="53B5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00" dirty="0">
                <a:solidFill>
                  <a:schemeClr val="tx1"/>
                </a:solidFill>
              </a:endParaRPr>
            </a:p>
          </p:txBody>
        </p:sp>
      </p:grpSp>
      <p:grpSp>
        <p:nvGrpSpPr>
          <p:cNvPr id="2" name="Group 1"/>
          <p:cNvGrpSpPr/>
          <p:nvPr/>
        </p:nvGrpSpPr>
        <p:grpSpPr>
          <a:xfrm>
            <a:off x="222854" y="2268873"/>
            <a:ext cx="1434517" cy="293614"/>
            <a:chOff x="3692803" y="4223001"/>
            <a:chExt cx="1434517" cy="293614"/>
          </a:xfrm>
        </p:grpSpPr>
        <p:sp>
          <p:nvSpPr>
            <p:cNvPr id="84" name="Freeform 83"/>
            <p:cNvSpPr/>
            <p:nvPr/>
          </p:nvSpPr>
          <p:spPr>
            <a:xfrm>
              <a:off x="3692803" y="4223001"/>
              <a:ext cx="794962" cy="293614"/>
            </a:xfrm>
            <a:custGeom>
              <a:avLst/>
              <a:gdLst>
                <a:gd name="connsiteX0" fmla="*/ 0 w 1115736"/>
                <a:gd name="connsiteY0" fmla="*/ 293614 h 293614"/>
                <a:gd name="connsiteX1" fmla="*/ 41945 w 1115736"/>
                <a:gd name="connsiteY1" fmla="*/ 184557 h 293614"/>
                <a:gd name="connsiteX2" fmla="*/ 75501 w 1115736"/>
                <a:gd name="connsiteY2" fmla="*/ 117445 h 293614"/>
                <a:gd name="connsiteX3" fmla="*/ 92279 w 1115736"/>
                <a:gd name="connsiteY3" fmla="*/ 92278 h 293614"/>
                <a:gd name="connsiteX4" fmla="*/ 109057 w 1115736"/>
                <a:gd name="connsiteY4" fmla="*/ 58722 h 293614"/>
                <a:gd name="connsiteX5" fmla="*/ 167780 w 1115736"/>
                <a:gd name="connsiteY5" fmla="*/ 8389 h 293614"/>
                <a:gd name="connsiteX6" fmla="*/ 209725 w 1115736"/>
                <a:gd name="connsiteY6" fmla="*/ 0 h 293614"/>
                <a:gd name="connsiteX7" fmla="*/ 335560 w 1115736"/>
                <a:gd name="connsiteY7" fmla="*/ 8389 h 293614"/>
                <a:gd name="connsiteX8" fmla="*/ 377505 w 1115736"/>
                <a:gd name="connsiteY8" fmla="*/ 25167 h 293614"/>
                <a:gd name="connsiteX9" fmla="*/ 436228 w 1115736"/>
                <a:gd name="connsiteY9" fmla="*/ 50333 h 293614"/>
                <a:gd name="connsiteX10" fmla="*/ 494950 w 1115736"/>
                <a:gd name="connsiteY10" fmla="*/ 83889 h 293614"/>
                <a:gd name="connsiteX11" fmla="*/ 511728 w 1115736"/>
                <a:gd name="connsiteY11" fmla="*/ 109056 h 293614"/>
                <a:gd name="connsiteX12" fmla="*/ 562062 w 1115736"/>
                <a:gd name="connsiteY12" fmla="*/ 125834 h 293614"/>
                <a:gd name="connsiteX13" fmla="*/ 629174 w 1115736"/>
                <a:gd name="connsiteY13" fmla="*/ 159390 h 293614"/>
                <a:gd name="connsiteX14" fmla="*/ 654341 w 1115736"/>
                <a:gd name="connsiteY14" fmla="*/ 167779 h 293614"/>
                <a:gd name="connsiteX15" fmla="*/ 687897 w 1115736"/>
                <a:gd name="connsiteY15" fmla="*/ 184557 h 293614"/>
                <a:gd name="connsiteX16" fmla="*/ 738231 w 1115736"/>
                <a:gd name="connsiteY16" fmla="*/ 201335 h 293614"/>
                <a:gd name="connsiteX17" fmla="*/ 796954 w 1115736"/>
                <a:gd name="connsiteY17" fmla="*/ 226502 h 293614"/>
                <a:gd name="connsiteX18" fmla="*/ 947956 w 1115736"/>
                <a:gd name="connsiteY18" fmla="*/ 218113 h 293614"/>
                <a:gd name="connsiteX19" fmla="*/ 1065402 w 1115736"/>
                <a:gd name="connsiteY19" fmla="*/ 184557 h 293614"/>
                <a:gd name="connsiteX20" fmla="*/ 1115736 w 1115736"/>
                <a:gd name="connsiteY20" fmla="*/ 176168 h 2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5736" h="293614">
                  <a:moveTo>
                    <a:pt x="0" y="293614"/>
                  </a:moveTo>
                  <a:cubicBezTo>
                    <a:pt x="13982" y="257262"/>
                    <a:pt x="24527" y="219394"/>
                    <a:pt x="41945" y="184557"/>
                  </a:cubicBezTo>
                  <a:lnTo>
                    <a:pt x="75501" y="117445"/>
                  </a:lnTo>
                  <a:cubicBezTo>
                    <a:pt x="80010" y="108427"/>
                    <a:pt x="87277" y="101032"/>
                    <a:pt x="92279" y="92278"/>
                  </a:cubicBezTo>
                  <a:cubicBezTo>
                    <a:pt x="98484" y="81420"/>
                    <a:pt x="101788" y="68898"/>
                    <a:pt x="109057" y="58722"/>
                  </a:cubicBezTo>
                  <a:cubicBezTo>
                    <a:pt x="117756" y="46543"/>
                    <a:pt x="155793" y="13717"/>
                    <a:pt x="167780" y="8389"/>
                  </a:cubicBezTo>
                  <a:cubicBezTo>
                    <a:pt x="180810" y="2598"/>
                    <a:pt x="195743" y="2796"/>
                    <a:pt x="209725" y="0"/>
                  </a:cubicBezTo>
                  <a:cubicBezTo>
                    <a:pt x="251670" y="2796"/>
                    <a:pt x="293987" y="2153"/>
                    <a:pt x="335560" y="8389"/>
                  </a:cubicBezTo>
                  <a:cubicBezTo>
                    <a:pt x="350452" y="10623"/>
                    <a:pt x="363405" y="19880"/>
                    <a:pt x="377505" y="25167"/>
                  </a:cubicBezTo>
                  <a:cubicBezTo>
                    <a:pt x="426882" y="43683"/>
                    <a:pt x="377302" y="20872"/>
                    <a:pt x="436228" y="50333"/>
                  </a:cubicBezTo>
                  <a:cubicBezTo>
                    <a:pt x="527516" y="141621"/>
                    <a:pt x="393552" y="16289"/>
                    <a:pt x="494950" y="83889"/>
                  </a:cubicBezTo>
                  <a:cubicBezTo>
                    <a:pt x="503339" y="89482"/>
                    <a:pt x="503178" y="103712"/>
                    <a:pt x="511728" y="109056"/>
                  </a:cubicBezTo>
                  <a:cubicBezTo>
                    <a:pt x="526725" y="118429"/>
                    <a:pt x="546244" y="117925"/>
                    <a:pt x="562062" y="125834"/>
                  </a:cubicBezTo>
                  <a:cubicBezTo>
                    <a:pt x="584433" y="137019"/>
                    <a:pt x="605446" y="151481"/>
                    <a:pt x="629174" y="159390"/>
                  </a:cubicBezTo>
                  <a:cubicBezTo>
                    <a:pt x="637563" y="162186"/>
                    <a:pt x="646213" y="164296"/>
                    <a:pt x="654341" y="167779"/>
                  </a:cubicBezTo>
                  <a:cubicBezTo>
                    <a:pt x="665835" y="172705"/>
                    <a:pt x="676286" y="179913"/>
                    <a:pt x="687897" y="184557"/>
                  </a:cubicBezTo>
                  <a:cubicBezTo>
                    <a:pt x="704318" y="191125"/>
                    <a:pt x="723516" y="191525"/>
                    <a:pt x="738231" y="201335"/>
                  </a:cubicBezTo>
                  <a:cubicBezTo>
                    <a:pt x="772991" y="224508"/>
                    <a:pt x="753617" y="215668"/>
                    <a:pt x="796954" y="226502"/>
                  </a:cubicBezTo>
                  <a:cubicBezTo>
                    <a:pt x="847288" y="223706"/>
                    <a:pt x="897877" y="223891"/>
                    <a:pt x="947956" y="218113"/>
                  </a:cubicBezTo>
                  <a:cubicBezTo>
                    <a:pt x="1046518" y="206740"/>
                    <a:pt x="982230" y="201191"/>
                    <a:pt x="1065402" y="184557"/>
                  </a:cubicBezTo>
                  <a:cubicBezTo>
                    <a:pt x="1110089" y="175620"/>
                    <a:pt x="1093088" y="176168"/>
                    <a:pt x="1115736" y="176168"/>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85" name="Freeform 84"/>
            <p:cNvSpPr/>
            <p:nvPr/>
          </p:nvSpPr>
          <p:spPr>
            <a:xfrm>
              <a:off x="4469833" y="4231390"/>
              <a:ext cx="657487" cy="176168"/>
            </a:xfrm>
            <a:custGeom>
              <a:avLst/>
              <a:gdLst>
                <a:gd name="connsiteX0" fmla="*/ 0 w 922789"/>
                <a:gd name="connsiteY0" fmla="*/ 176168 h 176168"/>
                <a:gd name="connsiteX1" fmla="*/ 92279 w 922789"/>
                <a:gd name="connsiteY1" fmla="*/ 159390 h 176168"/>
                <a:gd name="connsiteX2" fmla="*/ 142613 w 922789"/>
                <a:gd name="connsiteY2" fmla="*/ 125834 h 176168"/>
                <a:gd name="connsiteX3" fmla="*/ 201336 w 922789"/>
                <a:gd name="connsiteY3" fmla="*/ 100667 h 176168"/>
                <a:gd name="connsiteX4" fmla="*/ 251670 w 922789"/>
                <a:gd name="connsiteY4" fmla="*/ 67111 h 176168"/>
                <a:gd name="connsiteX5" fmla="*/ 302003 w 922789"/>
                <a:gd name="connsiteY5" fmla="*/ 33556 h 176168"/>
                <a:gd name="connsiteX6" fmla="*/ 327170 w 922789"/>
                <a:gd name="connsiteY6" fmla="*/ 16778 h 176168"/>
                <a:gd name="connsiteX7" fmla="*/ 377504 w 922789"/>
                <a:gd name="connsiteY7" fmla="*/ 0 h 176168"/>
                <a:gd name="connsiteX8" fmla="*/ 461394 w 922789"/>
                <a:gd name="connsiteY8" fmla="*/ 16778 h 176168"/>
                <a:gd name="connsiteX9" fmla="*/ 486561 w 922789"/>
                <a:gd name="connsiteY9" fmla="*/ 33556 h 176168"/>
                <a:gd name="connsiteX10" fmla="*/ 520117 w 922789"/>
                <a:gd name="connsiteY10" fmla="*/ 75500 h 176168"/>
                <a:gd name="connsiteX11" fmla="*/ 553673 w 922789"/>
                <a:gd name="connsiteY11" fmla="*/ 117445 h 176168"/>
                <a:gd name="connsiteX12" fmla="*/ 604007 w 922789"/>
                <a:gd name="connsiteY12" fmla="*/ 134223 h 176168"/>
                <a:gd name="connsiteX13" fmla="*/ 922789 w 922789"/>
                <a:gd name="connsiteY13" fmla="*/ 125834 h 1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2789" h="176168">
                  <a:moveTo>
                    <a:pt x="0" y="176168"/>
                  </a:moveTo>
                  <a:cubicBezTo>
                    <a:pt x="14626" y="174340"/>
                    <a:pt x="69752" y="171905"/>
                    <a:pt x="92279" y="159390"/>
                  </a:cubicBezTo>
                  <a:cubicBezTo>
                    <a:pt x="109906" y="149597"/>
                    <a:pt x="123483" y="132211"/>
                    <a:pt x="142613" y="125834"/>
                  </a:cubicBezTo>
                  <a:cubicBezTo>
                    <a:pt x="168649" y="117155"/>
                    <a:pt x="175420" y="116216"/>
                    <a:pt x="201336" y="100667"/>
                  </a:cubicBezTo>
                  <a:cubicBezTo>
                    <a:pt x="218627" y="90292"/>
                    <a:pt x="234892" y="78296"/>
                    <a:pt x="251670" y="67111"/>
                  </a:cubicBezTo>
                  <a:lnTo>
                    <a:pt x="302003" y="33556"/>
                  </a:lnTo>
                  <a:cubicBezTo>
                    <a:pt x="310392" y="27963"/>
                    <a:pt x="317605" y="19966"/>
                    <a:pt x="327170" y="16778"/>
                  </a:cubicBezTo>
                  <a:lnTo>
                    <a:pt x="377504" y="0"/>
                  </a:lnTo>
                  <a:cubicBezTo>
                    <a:pt x="399145" y="3092"/>
                    <a:pt x="437967" y="5065"/>
                    <a:pt x="461394" y="16778"/>
                  </a:cubicBezTo>
                  <a:cubicBezTo>
                    <a:pt x="470412" y="21287"/>
                    <a:pt x="478172" y="27963"/>
                    <a:pt x="486561" y="33556"/>
                  </a:cubicBezTo>
                  <a:cubicBezTo>
                    <a:pt x="507647" y="96812"/>
                    <a:pt x="476750" y="21292"/>
                    <a:pt x="520117" y="75500"/>
                  </a:cubicBezTo>
                  <a:cubicBezTo>
                    <a:pt x="548976" y="111573"/>
                    <a:pt x="501444" y="94232"/>
                    <a:pt x="553673" y="117445"/>
                  </a:cubicBezTo>
                  <a:cubicBezTo>
                    <a:pt x="569834" y="124628"/>
                    <a:pt x="604007" y="134223"/>
                    <a:pt x="604007" y="134223"/>
                  </a:cubicBezTo>
                  <a:cubicBezTo>
                    <a:pt x="900413" y="125505"/>
                    <a:pt x="794117" y="125834"/>
                    <a:pt x="922789" y="125834"/>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grpSp>
        <p:nvGrpSpPr>
          <p:cNvPr id="86" name="Group 85"/>
          <p:cNvGrpSpPr/>
          <p:nvPr/>
        </p:nvGrpSpPr>
        <p:grpSpPr>
          <a:xfrm>
            <a:off x="2512786" y="2159816"/>
            <a:ext cx="1434517" cy="293614"/>
            <a:chOff x="3692803" y="4223001"/>
            <a:chExt cx="1434517" cy="293614"/>
          </a:xfrm>
        </p:grpSpPr>
        <p:sp>
          <p:nvSpPr>
            <p:cNvPr id="87" name="Freeform 86"/>
            <p:cNvSpPr/>
            <p:nvPr/>
          </p:nvSpPr>
          <p:spPr>
            <a:xfrm>
              <a:off x="3692803" y="4223001"/>
              <a:ext cx="794962" cy="293614"/>
            </a:xfrm>
            <a:custGeom>
              <a:avLst/>
              <a:gdLst>
                <a:gd name="connsiteX0" fmla="*/ 0 w 1115736"/>
                <a:gd name="connsiteY0" fmla="*/ 293614 h 293614"/>
                <a:gd name="connsiteX1" fmla="*/ 41945 w 1115736"/>
                <a:gd name="connsiteY1" fmla="*/ 184557 h 293614"/>
                <a:gd name="connsiteX2" fmla="*/ 75501 w 1115736"/>
                <a:gd name="connsiteY2" fmla="*/ 117445 h 293614"/>
                <a:gd name="connsiteX3" fmla="*/ 92279 w 1115736"/>
                <a:gd name="connsiteY3" fmla="*/ 92278 h 293614"/>
                <a:gd name="connsiteX4" fmla="*/ 109057 w 1115736"/>
                <a:gd name="connsiteY4" fmla="*/ 58722 h 293614"/>
                <a:gd name="connsiteX5" fmla="*/ 167780 w 1115736"/>
                <a:gd name="connsiteY5" fmla="*/ 8389 h 293614"/>
                <a:gd name="connsiteX6" fmla="*/ 209725 w 1115736"/>
                <a:gd name="connsiteY6" fmla="*/ 0 h 293614"/>
                <a:gd name="connsiteX7" fmla="*/ 335560 w 1115736"/>
                <a:gd name="connsiteY7" fmla="*/ 8389 h 293614"/>
                <a:gd name="connsiteX8" fmla="*/ 377505 w 1115736"/>
                <a:gd name="connsiteY8" fmla="*/ 25167 h 293614"/>
                <a:gd name="connsiteX9" fmla="*/ 436228 w 1115736"/>
                <a:gd name="connsiteY9" fmla="*/ 50333 h 293614"/>
                <a:gd name="connsiteX10" fmla="*/ 494950 w 1115736"/>
                <a:gd name="connsiteY10" fmla="*/ 83889 h 293614"/>
                <a:gd name="connsiteX11" fmla="*/ 511728 w 1115736"/>
                <a:gd name="connsiteY11" fmla="*/ 109056 h 293614"/>
                <a:gd name="connsiteX12" fmla="*/ 562062 w 1115736"/>
                <a:gd name="connsiteY12" fmla="*/ 125834 h 293614"/>
                <a:gd name="connsiteX13" fmla="*/ 629174 w 1115736"/>
                <a:gd name="connsiteY13" fmla="*/ 159390 h 293614"/>
                <a:gd name="connsiteX14" fmla="*/ 654341 w 1115736"/>
                <a:gd name="connsiteY14" fmla="*/ 167779 h 293614"/>
                <a:gd name="connsiteX15" fmla="*/ 687897 w 1115736"/>
                <a:gd name="connsiteY15" fmla="*/ 184557 h 293614"/>
                <a:gd name="connsiteX16" fmla="*/ 738231 w 1115736"/>
                <a:gd name="connsiteY16" fmla="*/ 201335 h 293614"/>
                <a:gd name="connsiteX17" fmla="*/ 796954 w 1115736"/>
                <a:gd name="connsiteY17" fmla="*/ 226502 h 293614"/>
                <a:gd name="connsiteX18" fmla="*/ 947956 w 1115736"/>
                <a:gd name="connsiteY18" fmla="*/ 218113 h 293614"/>
                <a:gd name="connsiteX19" fmla="*/ 1065402 w 1115736"/>
                <a:gd name="connsiteY19" fmla="*/ 184557 h 293614"/>
                <a:gd name="connsiteX20" fmla="*/ 1115736 w 1115736"/>
                <a:gd name="connsiteY20" fmla="*/ 176168 h 2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5736" h="293614">
                  <a:moveTo>
                    <a:pt x="0" y="293614"/>
                  </a:moveTo>
                  <a:cubicBezTo>
                    <a:pt x="13982" y="257262"/>
                    <a:pt x="24527" y="219394"/>
                    <a:pt x="41945" y="184557"/>
                  </a:cubicBezTo>
                  <a:lnTo>
                    <a:pt x="75501" y="117445"/>
                  </a:lnTo>
                  <a:cubicBezTo>
                    <a:pt x="80010" y="108427"/>
                    <a:pt x="87277" y="101032"/>
                    <a:pt x="92279" y="92278"/>
                  </a:cubicBezTo>
                  <a:cubicBezTo>
                    <a:pt x="98484" y="81420"/>
                    <a:pt x="101788" y="68898"/>
                    <a:pt x="109057" y="58722"/>
                  </a:cubicBezTo>
                  <a:cubicBezTo>
                    <a:pt x="117756" y="46543"/>
                    <a:pt x="155793" y="13717"/>
                    <a:pt x="167780" y="8389"/>
                  </a:cubicBezTo>
                  <a:cubicBezTo>
                    <a:pt x="180810" y="2598"/>
                    <a:pt x="195743" y="2796"/>
                    <a:pt x="209725" y="0"/>
                  </a:cubicBezTo>
                  <a:cubicBezTo>
                    <a:pt x="251670" y="2796"/>
                    <a:pt x="293987" y="2153"/>
                    <a:pt x="335560" y="8389"/>
                  </a:cubicBezTo>
                  <a:cubicBezTo>
                    <a:pt x="350452" y="10623"/>
                    <a:pt x="363405" y="19880"/>
                    <a:pt x="377505" y="25167"/>
                  </a:cubicBezTo>
                  <a:cubicBezTo>
                    <a:pt x="426882" y="43683"/>
                    <a:pt x="377302" y="20872"/>
                    <a:pt x="436228" y="50333"/>
                  </a:cubicBezTo>
                  <a:cubicBezTo>
                    <a:pt x="527516" y="141621"/>
                    <a:pt x="393552" y="16289"/>
                    <a:pt x="494950" y="83889"/>
                  </a:cubicBezTo>
                  <a:cubicBezTo>
                    <a:pt x="503339" y="89482"/>
                    <a:pt x="503178" y="103712"/>
                    <a:pt x="511728" y="109056"/>
                  </a:cubicBezTo>
                  <a:cubicBezTo>
                    <a:pt x="526725" y="118429"/>
                    <a:pt x="546244" y="117925"/>
                    <a:pt x="562062" y="125834"/>
                  </a:cubicBezTo>
                  <a:cubicBezTo>
                    <a:pt x="584433" y="137019"/>
                    <a:pt x="605446" y="151481"/>
                    <a:pt x="629174" y="159390"/>
                  </a:cubicBezTo>
                  <a:cubicBezTo>
                    <a:pt x="637563" y="162186"/>
                    <a:pt x="646213" y="164296"/>
                    <a:pt x="654341" y="167779"/>
                  </a:cubicBezTo>
                  <a:cubicBezTo>
                    <a:pt x="665835" y="172705"/>
                    <a:pt x="676286" y="179913"/>
                    <a:pt x="687897" y="184557"/>
                  </a:cubicBezTo>
                  <a:cubicBezTo>
                    <a:pt x="704318" y="191125"/>
                    <a:pt x="723516" y="191525"/>
                    <a:pt x="738231" y="201335"/>
                  </a:cubicBezTo>
                  <a:cubicBezTo>
                    <a:pt x="772991" y="224508"/>
                    <a:pt x="753617" y="215668"/>
                    <a:pt x="796954" y="226502"/>
                  </a:cubicBezTo>
                  <a:cubicBezTo>
                    <a:pt x="847288" y="223706"/>
                    <a:pt x="897877" y="223891"/>
                    <a:pt x="947956" y="218113"/>
                  </a:cubicBezTo>
                  <a:cubicBezTo>
                    <a:pt x="1046518" y="206740"/>
                    <a:pt x="982230" y="201191"/>
                    <a:pt x="1065402" y="184557"/>
                  </a:cubicBezTo>
                  <a:cubicBezTo>
                    <a:pt x="1110089" y="175620"/>
                    <a:pt x="1093088" y="176168"/>
                    <a:pt x="1115736" y="176168"/>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88" name="Freeform 87"/>
            <p:cNvSpPr/>
            <p:nvPr/>
          </p:nvSpPr>
          <p:spPr>
            <a:xfrm>
              <a:off x="4469833" y="4231390"/>
              <a:ext cx="657487" cy="176168"/>
            </a:xfrm>
            <a:custGeom>
              <a:avLst/>
              <a:gdLst>
                <a:gd name="connsiteX0" fmla="*/ 0 w 922789"/>
                <a:gd name="connsiteY0" fmla="*/ 176168 h 176168"/>
                <a:gd name="connsiteX1" fmla="*/ 92279 w 922789"/>
                <a:gd name="connsiteY1" fmla="*/ 159390 h 176168"/>
                <a:gd name="connsiteX2" fmla="*/ 142613 w 922789"/>
                <a:gd name="connsiteY2" fmla="*/ 125834 h 176168"/>
                <a:gd name="connsiteX3" fmla="*/ 201336 w 922789"/>
                <a:gd name="connsiteY3" fmla="*/ 100667 h 176168"/>
                <a:gd name="connsiteX4" fmla="*/ 251670 w 922789"/>
                <a:gd name="connsiteY4" fmla="*/ 67111 h 176168"/>
                <a:gd name="connsiteX5" fmla="*/ 302003 w 922789"/>
                <a:gd name="connsiteY5" fmla="*/ 33556 h 176168"/>
                <a:gd name="connsiteX6" fmla="*/ 327170 w 922789"/>
                <a:gd name="connsiteY6" fmla="*/ 16778 h 176168"/>
                <a:gd name="connsiteX7" fmla="*/ 377504 w 922789"/>
                <a:gd name="connsiteY7" fmla="*/ 0 h 176168"/>
                <a:gd name="connsiteX8" fmla="*/ 461394 w 922789"/>
                <a:gd name="connsiteY8" fmla="*/ 16778 h 176168"/>
                <a:gd name="connsiteX9" fmla="*/ 486561 w 922789"/>
                <a:gd name="connsiteY9" fmla="*/ 33556 h 176168"/>
                <a:gd name="connsiteX10" fmla="*/ 520117 w 922789"/>
                <a:gd name="connsiteY10" fmla="*/ 75500 h 176168"/>
                <a:gd name="connsiteX11" fmla="*/ 553673 w 922789"/>
                <a:gd name="connsiteY11" fmla="*/ 117445 h 176168"/>
                <a:gd name="connsiteX12" fmla="*/ 604007 w 922789"/>
                <a:gd name="connsiteY12" fmla="*/ 134223 h 176168"/>
                <a:gd name="connsiteX13" fmla="*/ 922789 w 922789"/>
                <a:gd name="connsiteY13" fmla="*/ 125834 h 1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2789" h="176168">
                  <a:moveTo>
                    <a:pt x="0" y="176168"/>
                  </a:moveTo>
                  <a:cubicBezTo>
                    <a:pt x="14626" y="174340"/>
                    <a:pt x="69752" y="171905"/>
                    <a:pt x="92279" y="159390"/>
                  </a:cubicBezTo>
                  <a:cubicBezTo>
                    <a:pt x="109906" y="149597"/>
                    <a:pt x="123483" y="132211"/>
                    <a:pt x="142613" y="125834"/>
                  </a:cubicBezTo>
                  <a:cubicBezTo>
                    <a:pt x="168649" y="117155"/>
                    <a:pt x="175420" y="116216"/>
                    <a:pt x="201336" y="100667"/>
                  </a:cubicBezTo>
                  <a:cubicBezTo>
                    <a:pt x="218627" y="90292"/>
                    <a:pt x="234892" y="78296"/>
                    <a:pt x="251670" y="67111"/>
                  </a:cubicBezTo>
                  <a:lnTo>
                    <a:pt x="302003" y="33556"/>
                  </a:lnTo>
                  <a:cubicBezTo>
                    <a:pt x="310392" y="27963"/>
                    <a:pt x="317605" y="19966"/>
                    <a:pt x="327170" y="16778"/>
                  </a:cubicBezTo>
                  <a:lnTo>
                    <a:pt x="377504" y="0"/>
                  </a:lnTo>
                  <a:cubicBezTo>
                    <a:pt x="399145" y="3092"/>
                    <a:pt x="437967" y="5065"/>
                    <a:pt x="461394" y="16778"/>
                  </a:cubicBezTo>
                  <a:cubicBezTo>
                    <a:pt x="470412" y="21287"/>
                    <a:pt x="478172" y="27963"/>
                    <a:pt x="486561" y="33556"/>
                  </a:cubicBezTo>
                  <a:cubicBezTo>
                    <a:pt x="507647" y="96812"/>
                    <a:pt x="476750" y="21292"/>
                    <a:pt x="520117" y="75500"/>
                  </a:cubicBezTo>
                  <a:cubicBezTo>
                    <a:pt x="548976" y="111573"/>
                    <a:pt x="501444" y="94232"/>
                    <a:pt x="553673" y="117445"/>
                  </a:cubicBezTo>
                  <a:cubicBezTo>
                    <a:pt x="569834" y="124628"/>
                    <a:pt x="604007" y="134223"/>
                    <a:pt x="604007" y="134223"/>
                  </a:cubicBezTo>
                  <a:cubicBezTo>
                    <a:pt x="900413" y="125505"/>
                    <a:pt x="794117" y="125834"/>
                    <a:pt x="922789" y="125834"/>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grpSp>
        <p:nvGrpSpPr>
          <p:cNvPr id="89" name="Group 88"/>
          <p:cNvGrpSpPr/>
          <p:nvPr/>
        </p:nvGrpSpPr>
        <p:grpSpPr>
          <a:xfrm>
            <a:off x="5104480" y="1959215"/>
            <a:ext cx="1434517" cy="293614"/>
            <a:chOff x="3692803" y="4223001"/>
            <a:chExt cx="1434517" cy="293614"/>
          </a:xfrm>
        </p:grpSpPr>
        <p:sp>
          <p:nvSpPr>
            <p:cNvPr id="90" name="Freeform 89"/>
            <p:cNvSpPr/>
            <p:nvPr/>
          </p:nvSpPr>
          <p:spPr>
            <a:xfrm>
              <a:off x="3692803" y="4223001"/>
              <a:ext cx="794962" cy="293614"/>
            </a:xfrm>
            <a:custGeom>
              <a:avLst/>
              <a:gdLst>
                <a:gd name="connsiteX0" fmla="*/ 0 w 1115736"/>
                <a:gd name="connsiteY0" fmla="*/ 293614 h 293614"/>
                <a:gd name="connsiteX1" fmla="*/ 41945 w 1115736"/>
                <a:gd name="connsiteY1" fmla="*/ 184557 h 293614"/>
                <a:gd name="connsiteX2" fmla="*/ 75501 w 1115736"/>
                <a:gd name="connsiteY2" fmla="*/ 117445 h 293614"/>
                <a:gd name="connsiteX3" fmla="*/ 92279 w 1115736"/>
                <a:gd name="connsiteY3" fmla="*/ 92278 h 293614"/>
                <a:gd name="connsiteX4" fmla="*/ 109057 w 1115736"/>
                <a:gd name="connsiteY4" fmla="*/ 58722 h 293614"/>
                <a:gd name="connsiteX5" fmla="*/ 167780 w 1115736"/>
                <a:gd name="connsiteY5" fmla="*/ 8389 h 293614"/>
                <a:gd name="connsiteX6" fmla="*/ 209725 w 1115736"/>
                <a:gd name="connsiteY6" fmla="*/ 0 h 293614"/>
                <a:gd name="connsiteX7" fmla="*/ 335560 w 1115736"/>
                <a:gd name="connsiteY7" fmla="*/ 8389 h 293614"/>
                <a:gd name="connsiteX8" fmla="*/ 377505 w 1115736"/>
                <a:gd name="connsiteY8" fmla="*/ 25167 h 293614"/>
                <a:gd name="connsiteX9" fmla="*/ 436228 w 1115736"/>
                <a:gd name="connsiteY9" fmla="*/ 50333 h 293614"/>
                <a:gd name="connsiteX10" fmla="*/ 494950 w 1115736"/>
                <a:gd name="connsiteY10" fmla="*/ 83889 h 293614"/>
                <a:gd name="connsiteX11" fmla="*/ 511728 w 1115736"/>
                <a:gd name="connsiteY11" fmla="*/ 109056 h 293614"/>
                <a:gd name="connsiteX12" fmla="*/ 562062 w 1115736"/>
                <a:gd name="connsiteY12" fmla="*/ 125834 h 293614"/>
                <a:gd name="connsiteX13" fmla="*/ 629174 w 1115736"/>
                <a:gd name="connsiteY13" fmla="*/ 159390 h 293614"/>
                <a:gd name="connsiteX14" fmla="*/ 654341 w 1115736"/>
                <a:gd name="connsiteY14" fmla="*/ 167779 h 293614"/>
                <a:gd name="connsiteX15" fmla="*/ 687897 w 1115736"/>
                <a:gd name="connsiteY15" fmla="*/ 184557 h 293614"/>
                <a:gd name="connsiteX16" fmla="*/ 738231 w 1115736"/>
                <a:gd name="connsiteY16" fmla="*/ 201335 h 293614"/>
                <a:gd name="connsiteX17" fmla="*/ 796954 w 1115736"/>
                <a:gd name="connsiteY17" fmla="*/ 226502 h 293614"/>
                <a:gd name="connsiteX18" fmla="*/ 947956 w 1115736"/>
                <a:gd name="connsiteY18" fmla="*/ 218113 h 293614"/>
                <a:gd name="connsiteX19" fmla="*/ 1065402 w 1115736"/>
                <a:gd name="connsiteY19" fmla="*/ 184557 h 293614"/>
                <a:gd name="connsiteX20" fmla="*/ 1115736 w 1115736"/>
                <a:gd name="connsiteY20" fmla="*/ 176168 h 2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5736" h="293614">
                  <a:moveTo>
                    <a:pt x="0" y="293614"/>
                  </a:moveTo>
                  <a:cubicBezTo>
                    <a:pt x="13982" y="257262"/>
                    <a:pt x="24527" y="219394"/>
                    <a:pt x="41945" y="184557"/>
                  </a:cubicBezTo>
                  <a:lnTo>
                    <a:pt x="75501" y="117445"/>
                  </a:lnTo>
                  <a:cubicBezTo>
                    <a:pt x="80010" y="108427"/>
                    <a:pt x="87277" y="101032"/>
                    <a:pt x="92279" y="92278"/>
                  </a:cubicBezTo>
                  <a:cubicBezTo>
                    <a:pt x="98484" y="81420"/>
                    <a:pt x="101788" y="68898"/>
                    <a:pt x="109057" y="58722"/>
                  </a:cubicBezTo>
                  <a:cubicBezTo>
                    <a:pt x="117756" y="46543"/>
                    <a:pt x="155793" y="13717"/>
                    <a:pt x="167780" y="8389"/>
                  </a:cubicBezTo>
                  <a:cubicBezTo>
                    <a:pt x="180810" y="2598"/>
                    <a:pt x="195743" y="2796"/>
                    <a:pt x="209725" y="0"/>
                  </a:cubicBezTo>
                  <a:cubicBezTo>
                    <a:pt x="251670" y="2796"/>
                    <a:pt x="293987" y="2153"/>
                    <a:pt x="335560" y="8389"/>
                  </a:cubicBezTo>
                  <a:cubicBezTo>
                    <a:pt x="350452" y="10623"/>
                    <a:pt x="363405" y="19880"/>
                    <a:pt x="377505" y="25167"/>
                  </a:cubicBezTo>
                  <a:cubicBezTo>
                    <a:pt x="426882" y="43683"/>
                    <a:pt x="377302" y="20872"/>
                    <a:pt x="436228" y="50333"/>
                  </a:cubicBezTo>
                  <a:cubicBezTo>
                    <a:pt x="527516" y="141621"/>
                    <a:pt x="393552" y="16289"/>
                    <a:pt x="494950" y="83889"/>
                  </a:cubicBezTo>
                  <a:cubicBezTo>
                    <a:pt x="503339" y="89482"/>
                    <a:pt x="503178" y="103712"/>
                    <a:pt x="511728" y="109056"/>
                  </a:cubicBezTo>
                  <a:cubicBezTo>
                    <a:pt x="526725" y="118429"/>
                    <a:pt x="546244" y="117925"/>
                    <a:pt x="562062" y="125834"/>
                  </a:cubicBezTo>
                  <a:cubicBezTo>
                    <a:pt x="584433" y="137019"/>
                    <a:pt x="605446" y="151481"/>
                    <a:pt x="629174" y="159390"/>
                  </a:cubicBezTo>
                  <a:cubicBezTo>
                    <a:pt x="637563" y="162186"/>
                    <a:pt x="646213" y="164296"/>
                    <a:pt x="654341" y="167779"/>
                  </a:cubicBezTo>
                  <a:cubicBezTo>
                    <a:pt x="665835" y="172705"/>
                    <a:pt x="676286" y="179913"/>
                    <a:pt x="687897" y="184557"/>
                  </a:cubicBezTo>
                  <a:cubicBezTo>
                    <a:pt x="704318" y="191125"/>
                    <a:pt x="723516" y="191525"/>
                    <a:pt x="738231" y="201335"/>
                  </a:cubicBezTo>
                  <a:cubicBezTo>
                    <a:pt x="772991" y="224508"/>
                    <a:pt x="753617" y="215668"/>
                    <a:pt x="796954" y="226502"/>
                  </a:cubicBezTo>
                  <a:cubicBezTo>
                    <a:pt x="847288" y="223706"/>
                    <a:pt x="897877" y="223891"/>
                    <a:pt x="947956" y="218113"/>
                  </a:cubicBezTo>
                  <a:cubicBezTo>
                    <a:pt x="1046518" y="206740"/>
                    <a:pt x="982230" y="201191"/>
                    <a:pt x="1065402" y="184557"/>
                  </a:cubicBezTo>
                  <a:cubicBezTo>
                    <a:pt x="1110089" y="175620"/>
                    <a:pt x="1093088" y="176168"/>
                    <a:pt x="1115736" y="176168"/>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91" name="Freeform 90"/>
            <p:cNvSpPr/>
            <p:nvPr/>
          </p:nvSpPr>
          <p:spPr>
            <a:xfrm>
              <a:off x="4469833" y="4231390"/>
              <a:ext cx="657487" cy="176168"/>
            </a:xfrm>
            <a:custGeom>
              <a:avLst/>
              <a:gdLst>
                <a:gd name="connsiteX0" fmla="*/ 0 w 922789"/>
                <a:gd name="connsiteY0" fmla="*/ 176168 h 176168"/>
                <a:gd name="connsiteX1" fmla="*/ 92279 w 922789"/>
                <a:gd name="connsiteY1" fmla="*/ 159390 h 176168"/>
                <a:gd name="connsiteX2" fmla="*/ 142613 w 922789"/>
                <a:gd name="connsiteY2" fmla="*/ 125834 h 176168"/>
                <a:gd name="connsiteX3" fmla="*/ 201336 w 922789"/>
                <a:gd name="connsiteY3" fmla="*/ 100667 h 176168"/>
                <a:gd name="connsiteX4" fmla="*/ 251670 w 922789"/>
                <a:gd name="connsiteY4" fmla="*/ 67111 h 176168"/>
                <a:gd name="connsiteX5" fmla="*/ 302003 w 922789"/>
                <a:gd name="connsiteY5" fmla="*/ 33556 h 176168"/>
                <a:gd name="connsiteX6" fmla="*/ 327170 w 922789"/>
                <a:gd name="connsiteY6" fmla="*/ 16778 h 176168"/>
                <a:gd name="connsiteX7" fmla="*/ 377504 w 922789"/>
                <a:gd name="connsiteY7" fmla="*/ 0 h 176168"/>
                <a:gd name="connsiteX8" fmla="*/ 461394 w 922789"/>
                <a:gd name="connsiteY8" fmla="*/ 16778 h 176168"/>
                <a:gd name="connsiteX9" fmla="*/ 486561 w 922789"/>
                <a:gd name="connsiteY9" fmla="*/ 33556 h 176168"/>
                <a:gd name="connsiteX10" fmla="*/ 520117 w 922789"/>
                <a:gd name="connsiteY10" fmla="*/ 75500 h 176168"/>
                <a:gd name="connsiteX11" fmla="*/ 553673 w 922789"/>
                <a:gd name="connsiteY11" fmla="*/ 117445 h 176168"/>
                <a:gd name="connsiteX12" fmla="*/ 604007 w 922789"/>
                <a:gd name="connsiteY12" fmla="*/ 134223 h 176168"/>
                <a:gd name="connsiteX13" fmla="*/ 922789 w 922789"/>
                <a:gd name="connsiteY13" fmla="*/ 125834 h 1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2789" h="176168">
                  <a:moveTo>
                    <a:pt x="0" y="176168"/>
                  </a:moveTo>
                  <a:cubicBezTo>
                    <a:pt x="14626" y="174340"/>
                    <a:pt x="69752" y="171905"/>
                    <a:pt x="92279" y="159390"/>
                  </a:cubicBezTo>
                  <a:cubicBezTo>
                    <a:pt x="109906" y="149597"/>
                    <a:pt x="123483" y="132211"/>
                    <a:pt x="142613" y="125834"/>
                  </a:cubicBezTo>
                  <a:cubicBezTo>
                    <a:pt x="168649" y="117155"/>
                    <a:pt x="175420" y="116216"/>
                    <a:pt x="201336" y="100667"/>
                  </a:cubicBezTo>
                  <a:cubicBezTo>
                    <a:pt x="218627" y="90292"/>
                    <a:pt x="234892" y="78296"/>
                    <a:pt x="251670" y="67111"/>
                  </a:cubicBezTo>
                  <a:lnTo>
                    <a:pt x="302003" y="33556"/>
                  </a:lnTo>
                  <a:cubicBezTo>
                    <a:pt x="310392" y="27963"/>
                    <a:pt x="317605" y="19966"/>
                    <a:pt x="327170" y="16778"/>
                  </a:cubicBezTo>
                  <a:lnTo>
                    <a:pt x="377504" y="0"/>
                  </a:lnTo>
                  <a:cubicBezTo>
                    <a:pt x="399145" y="3092"/>
                    <a:pt x="437967" y="5065"/>
                    <a:pt x="461394" y="16778"/>
                  </a:cubicBezTo>
                  <a:cubicBezTo>
                    <a:pt x="470412" y="21287"/>
                    <a:pt x="478172" y="27963"/>
                    <a:pt x="486561" y="33556"/>
                  </a:cubicBezTo>
                  <a:cubicBezTo>
                    <a:pt x="507647" y="96812"/>
                    <a:pt x="476750" y="21292"/>
                    <a:pt x="520117" y="75500"/>
                  </a:cubicBezTo>
                  <a:cubicBezTo>
                    <a:pt x="548976" y="111573"/>
                    <a:pt x="501444" y="94232"/>
                    <a:pt x="553673" y="117445"/>
                  </a:cubicBezTo>
                  <a:cubicBezTo>
                    <a:pt x="569834" y="124628"/>
                    <a:pt x="604007" y="134223"/>
                    <a:pt x="604007" y="134223"/>
                  </a:cubicBezTo>
                  <a:cubicBezTo>
                    <a:pt x="900413" y="125505"/>
                    <a:pt x="794117" y="125834"/>
                    <a:pt x="922789" y="125834"/>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grpSp>
        <p:nvGrpSpPr>
          <p:cNvPr id="92" name="Group 91"/>
          <p:cNvGrpSpPr/>
          <p:nvPr/>
        </p:nvGrpSpPr>
        <p:grpSpPr>
          <a:xfrm>
            <a:off x="7553755" y="2303707"/>
            <a:ext cx="1434517" cy="293614"/>
            <a:chOff x="3692803" y="4223001"/>
            <a:chExt cx="1434517" cy="293614"/>
          </a:xfrm>
        </p:grpSpPr>
        <p:sp>
          <p:nvSpPr>
            <p:cNvPr id="93" name="Freeform 92"/>
            <p:cNvSpPr/>
            <p:nvPr/>
          </p:nvSpPr>
          <p:spPr>
            <a:xfrm>
              <a:off x="3692803" y="4223001"/>
              <a:ext cx="794962" cy="293614"/>
            </a:xfrm>
            <a:custGeom>
              <a:avLst/>
              <a:gdLst>
                <a:gd name="connsiteX0" fmla="*/ 0 w 1115736"/>
                <a:gd name="connsiteY0" fmla="*/ 293614 h 293614"/>
                <a:gd name="connsiteX1" fmla="*/ 41945 w 1115736"/>
                <a:gd name="connsiteY1" fmla="*/ 184557 h 293614"/>
                <a:gd name="connsiteX2" fmla="*/ 75501 w 1115736"/>
                <a:gd name="connsiteY2" fmla="*/ 117445 h 293614"/>
                <a:gd name="connsiteX3" fmla="*/ 92279 w 1115736"/>
                <a:gd name="connsiteY3" fmla="*/ 92278 h 293614"/>
                <a:gd name="connsiteX4" fmla="*/ 109057 w 1115736"/>
                <a:gd name="connsiteY4" fmla="*/ 58722 h 293614"/>
                <a:gd name="connsiteX5" fmla="*/ 167780 w 1115736"/>
                <a:gd name="connsiteY5" fmla="*/ 8389 h 293614"/>
                <a:gd name="connsiteX6" fmla="*/ 209725 w 1115736"/>
                <a:gd name="connsiteY6" fmla="*/ 0 h 293614"/>
                <a:gd name="connsiteX7" fmla="*/ 335560 w 1115736"/>
                <a:gd name="connsiteY7" fmla="*/ 8389 h 293614"/>
                <a:gd name="connsiteX8" fmla="*/ 377505 w 1115736"/>
                <a:gd name="connsiteY8" fmla="*/ 25167 h 293614"/>
                <a:gd name="connsiteX9" fmla="*/ 436228 w 1115736"/>
                <a:gd name="connsiteY9" fmla="*/ 50333 h 293614"/>
                <a:gd name="connsiteX10" fmla="*/ 494950 w 1115736"/>
                <a:gd name="connsiteY10" fmla="*/ 83889 h 293614"/>
                <a:gd name="connsiteX11" fmla="*/ 511728 w 1115736"/>
                <a:gd name="connsiteY11" fmla="*/ 109056 h 293614"/>
                <a:gd name="connsiteX12" fmla="*/ 562062 w 1115736"/>
                <a:gd name="connsiteY12" fmla="*/ 125834 h 293614"/>
                <a:gd name="connsiteX13" fmla="*/ 629174 w 1115736"/>
                <a:gd name="connsiteY13" fmla="*/ 159390 h 293614"/>
                <a:gd name="connsiteX14" fmla="*/ 654341 w 1115736"/>
                <a:gd name="connsiteY14" fmla="*/ 167779 h 293614"/>
                <a:gd name="connsiteX15" fmla="*/ 687897 w 1115736"/>
                <a:gd name="connsiteY15" fmla="*/ 184557 h 293614"/>
                <a:gd name="connsiteX16" fmla="*/ 738231 w 1115736"/>
                <a:gd name="connsiteY16" fmla="*/ 201335 h 293614"/>
                <a:gd name="connsiteX17" fmla="*/ 796954 w 1115736"/>
                <a:gd name="connsiteY17" fmla="*/ 226502 h 293614"/>
                <a:gd name="connsiteX18" fmla="*/ 947956 w 1115736"/>
                <a:gd name="connsiteY18" fmla="*/ 218113 h 293614"/>
                <a:gd name="connsiteX19" fmla="*/ 1065402 w 1115736"/>
                <a:gd name="connsiteY19" fmla="*/ 184557 h 293614"/>
                <a:gd name="connsiteX20" fmla="*/ 1115736 w 1115736"/>
                <a:gd name="connsiteY20" fmla="*/ 176168 h 2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5736" h="293614">
                  <a:moveTo>
                    <a:pt x="0" y="293614"/>
                  </a:moveTo>
                  <a:cubicBezTo>
                    <a:pt x="13982" y="257262"/>
                    <a:pt x="24527" y="219394"/>
                    <a:pt x="41945" y="184557"/>
                  </a:cubicBezTo>
                  <a:lnTo>
                    <a:pt x="75501" y="117445"/>
                  </a:lnTo>
                  <a:cubicBezTo>
                    <a:pt x="80010" y="108427"/>
                    <a:pt x="87277" y="101032"/>
                    <a:pt x="92279" y="92278"/>
                  </a:cubicBezTo>
                  <a:cubicBezTo>
                    <a:pt x="98484" y="81420"/>
                    <a:pt x="101788" y="68898"/>
                    <a:pt x="109057" y="58722"/>
                  </a:cubicBezTo>
                  <a:cubicBezTo>
                    <a:pt x="117756" y="46543"/>
                    <a:pt x="155793" y="13717"/>
                    <a:pt x="167780" y="8389"/>
                  </a:cubicBezTo>
                  <a:cubicBezTo>
                    <a:pt x="180810" y="2598"/>
                    <a:pt x="195743" y="2796"/>
                    <a:pt x="209725" y="0"/>
                  </a:cubicBezTo>
                  <a:cubicBezTo>
                    <a:pt x="251670" y="2796"/>
                    <a:pt x="293987" y="2153"/>
                    <a:pt x="335560" y="8389"/>
                  </a:cubicBezTo>
                  <a:cubicBezTo>
                    <a:pt x="350452" y="10623"/>
                    <a:pt x="363405" y="19880"/>
                    <a:pt x="377505" y="25167"/>
                  </a:cubicBezTo>
                  <a:cubicBezTo>
                    <a:pt x="426882" y="43683"/>
                    <a:pt x="377302" y="20872"/>
                    <a:pt x="436228" y="50333"/>
                  </a:cubicBezTo>
                  <a:cubicBezTo>
                    <a:pt x="527516" y="141621"/>
                    <a:pt x="393552" y="16289"/>
                    <a:pt x="494950" y="83889"/>
                  </a:cubicBezTo>
                  <a:cubicBezTo>
                    <a:pt x="503339" y="89482"/>
                    <a:pt x="503178" y="103712"/>
                    <a:pt x="511728" y="109056"/>
                  </a:cubicBezTo>
                  <a:cubicBezTo>
                    <a:pt x="526725" y="118429"/>
                    <a:pt x="546244" y="117925"/>
                    <a:pt x="562062" y="125834"/>
                  </a:cubicBezTo>
                  <a:cubicBezTo>
                    <a:pt x="584433" y="137019"/>
                    <a:pt x="605446" y="151481"/>
                    <a:pt x="629174" y="159390"/>
                  </a:cubicBezTo>
                  <a:cubicBezTo>
                    <a:pt x="637563" y="162186"/>
                    <a:pt x="646213" y="164296"/>
                    <a:pt x="654341" y="167779"/>
                  </a:cubicBezTo>
                  <a:cubicBezTo>
                    <a:pt x="665835" y="172705"/>
                    <a:pt x="676286" y="179913"/>
                    <a:pt x="687897" y="184557"/>
                  </a:cubicBezTo>
                  <a:cubicBezTo>
                    <a:pt x="704318" y="191125"/>
                    <a:pt x="723516" y="191525"/>
                    <a:pt x="738231" y="201335"/>
                  </a:cubicBezTo>
                  <a:cubicBezTo>
                    <a:pt x="772991" y="224508"/>
                    <a:pt x="753617" y="215668"/>
                    <a:pt x="796954" y="226502"/>
                  </a:cubicBezTo>
                  <a:cubicBezTo>
                    <a:pt x="847288" y="223706"/>
                    <a:pt x="897877" y="223891"/>
                    <a:pt x="947956" y="218113"/>
                  </a:cubicBezTo>
                  <a:cubicBezTo>
                    <a:pt x="1046518" y="206740"/>
                    <a:pt x="982230" y="201191"/>
                    <a:pt x="1065402" y="184557"/>
                  </a:cubicBezTo>
                  <a:cubicBezTo>
                    <a:pt x="1110089" y="175620"/>
                    <a:pt x="1093088" y="176168"/>
                    <a:pt x="1115736" y="176168"/>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95" name="Freeform 94"/>
            <p:cNvSpPr/>
            <p:nvPr/>
          </p:nvSpPr>
          <p:spPr>
            <a:xfrm>
              <a:off x="4469833" y="4231390"/>
              <a:ext cx="657487" cy="176168"/>
            </a:xfrm>
            <a:custGeom>
              <a:avLst/>
              <a:gdLst>
                <a:gd name="connsiteX0" fmla="*/ 0 w 922789"/>
                <a:gd name="connsiteY0" fmla="*/ 176168 h 176168"/>
                <a:gd name="connsiteX1" fmla="*/ 92279 w 922789"/>
                <a:gd name="connsiteY1" fmla="*/ 159390 h 176168"/>
                <a:gd name="connsiteX2" fmla="*/ 142613 w 922789"/>
                <a:gd name="connsiteY2" fmla="*/ 125834 h 176168"/>
                <a:gd name="connsiteX3" fmla="*/ 201336 w 922789"/>
                <a:gd name="connsiteY3" fmla="*/ 100667 h 176168"/>
                <a:gd name="connsiteX4" fmla="*/ 251670 w 922789"/>
                <a:gd name="connsiteY4" fmla="*/ 67111 h 176168"/>
                <a:gd name="connsiteX5" fmla="*/ 302003 w 922789"/>
                <a:gd name="connsiteY5" fmla="*/ 33556 h 176168"/>
                <a:gd name="connsiteX6" fmla="*/ 327170 w 922789"/>
                <a:gd name="connsiteY6" fmla="*/ 16778 h 176168"/>
                <a:gd name="connsiteX7" fmla="*/ 377504 w 922789"/>
                <a:gd name="connsiteY7" fmla="*/ 0 h 176168"/>
                <a:gd name="connsiteX8" fmla="*/ 461394 w 922789"/>
                <a:gd name="connsiteY8" fmla="*/ 16778 h 176168"/>
                <a:gd name="connsiteX9" fmla="*/ 486561 w 922789"/>
                <a:gd name="connsiteY9" fmla="*/ 33556 h 176168"/>
                <a:gd name="connsiteX10" fmla="*/ 520117 w 922789"/>
                <a:gd name="connsiteY10" fmla="*/ 75500 h 176168"/>
                <a:gd name="connsiteX11" fmla="*/ 553673 w 922789"/>
                <a:gd name="connsiteY11" fmla="*/ 117445 h 176168"/>
                <a:gd name="connsiteX12" fmla="*/ 604007 w 922789"/>
                <a:gd name="connsiteY12" fmla="*/ 134223 h 176168"/>
                <a:gd name="connsiteX13" fmla="*/ 922789 w 922789"/>
                <a:gd name="connsiteY13" fmla="*/ 125834 h 1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2789" h="176168">
                  <a:moveTo>
                    <a:pt x="0" y="176168"/>
                  </a:moveTo>
                  <a:cubicBezTo>
                    <a:pt x="14626" y="174340"/>
                    <a:pt x="69752" y="171905"/>
                    <a:pt x="92279" y="159390"/>
                  </a:cubicBezTo>
                  <a:cubicBezTo>
                    <a:pt x="109906" y="149597"/>
                    <a:pt x="123483" y="132211"/>
                    <a:pt x="142613" y="125834"/>
                  </a:cubicBezTo>
                  <a:cubicBezTo>
                    <a:pt x="168649" y="117155"/>
                    <a:pt x="175420" y="116216"/>
                    <a:pt x="201336" y="100667"/>
                  </a:cubicBezTo>
                  <a:cubicBezTo>
                    <a:pt x="218627" y="90292"/>
                    <a:pt x="234892" y="78296"/>
                    <a:pt x="251670" y="67111"/>
                  </a:cubicBezTo>
                  <a:lnTo>
                    <a:pt x="302003" y="33556"/>
                  </a:lnTo>
                  <a:cubicBezTo>
                    <a:pt x="310392" y="27963"/>
                    <a:pt x="317605" y="19966"/>
                    <a:pt x="327170" y="16778"/>
                  </a:cubicBezTo>
                  <a:lnTo>
                    <a:pt x="377504" y="0"/>
                  </a:lnTo>
                  <a:cubicBezTo>
                    <a:pt x="399145" y="3092"/>
                    <a:pt x="437967" y="5065"/>
                    <a:pt x="461394" y="16778"/>
                  </a:cubicBezTo>
                  <a:cubicBezTo>
                    <a:pt x="470412" y="21287"/>
                    <a:pt x="478172" y="27963"/>
                    <a:pt x="486561" y="33556"/>
                  </a:cubicBezTo>
                  <a:cubicBezTo>
                    <a:pt x="507647" y="96812"/>
                    <a:pt x="476750" y="21292"/>
                    <a:pt x="520117" y="75500"/>
                  </a:cubicBezTo>
                  <a:cubicBezTo>
                    <a:pt x="548976" y="111573"/>
                    <a:pt x="501444" y="94232"/>
                    <a:pt x="553673" y="117445"/>
                  </a:cubicBezTo>
                  <a:cubicBezTo>
                    <a:pt x="569834" y="124628"/>
                    <a:pt x="604007" y="134223"/>
                    <a:pt x="604007" y="134223"/>
                  </a:cubicBezTo>
                  <a:cubicBezTo>
                    <a:pt x="900413" y="125505"/>
                    <a:pt x="794117" y="125834"/>
                    <a:pt x="922789" y="125834"/>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55887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dissolve">
                                      <p:cBhvr>
                                        <p:cTn id="7" dur="1500"/>
                                        <p:tgtEl>
                                          <p:spTgt spid="8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dissolve">
                                      <p:cBhvr>
                                        <p:cTn id="10" dur="1500"/>
                                        <p:tgtEl>
                                          <p:spTgt spid="8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2"/>
                                        </p:tgtEl>
                                        <p:attrNameLst>
                                          <p:attrName>style.visibility</p:attrName>
                                        </p:attrNameLst>
                                      </p:cBhvr>
                                      <p:to>
                                        <p:strVal val="visible"/>
                                      </p:to>
                                    </p:set>
                                    <p:animEffect transition="in" filter="dissolve">
                                      <p:cBhvr>
                                        <p:cTn id="13" dur="1500"/>
                                        <p:tgtEl>
                                          <p:spTgt spid="8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dissolve">
                                      <p:cBhvr>
                                        <p:cTn id="16" dur="1500"/>
                                        <p:tgtEl>
                                          <p:spTgt spid="83"/>
                                        </p:tgtEl>
                                      </p:cBhvr>
                                    </p:animEffect>
                                  </p:childTnLst>
                                </p:cTn>
                              </p:par>
                            </p:childTnLst>
                          </p:cTn>
                        </p:par>
                        <p:par>
                          <p:cTn id="17" fill="hold">
                            <p:stCondLst>
                              <p:cond delay="1500"/>
                            </p:stCondLst>
                            <p:childTnLst>
                              <p:par>
                                <p:cTn id="18" presetID="9" presetClass="exit" presetSubtype="0" fill="hold" nodeType="afterEffect">
                                  <p:stCondLst>
                                    <p:cond delay="0"/>
                                  </p:stCondLst>
                                  <p:childTnLst>
                                    <p:animEffect transition="out" filter="dissolve">
                                      <p:cBhvr>
                                        <p:cTn id="19" dur="1000"/>
                                        <p:tgtEl>
                                          <p:spTgt spid="25"/>
                                        </p:tgtEl>
                                      </p:cBhvr>
                                    </p:animEffect>
                                    <p:set>
                                      <p:cBhvr>
                                        <p:cTn id="20" dur="1" fill="hold">
                                          <p:stCondLst>
                                            <p:cond delay="999"/>
                                          </p:stCondLst>
                                        </p:cTn>
                                        <p:tgtEl>
                                          <p:spTgt spid="25"/>
                                        </p:tgtEl>
                                        <p:attrNameLst>
                                          <p:attrName>style.visibility</p:attrName>
                                        </p:attrNameLst>
                                      </p:cBhvr>
                                      <p:to>
                                        <p:strVal val="hidden"/>
                                      </p:to>
                                    </p:set>
                                  </p:childTnLst>
                                </p:cTn>
                              </p:par>
                              <p:par>
                                <p:cTn id="21" presetID="9" presetClass="exit" presetSubtype="0" fill="hold" nodeType="withEffect">
                                  <p:stCondLst>
                                    <p:cond delay="0"/>
                                  </p:stCondLst>
                                  <p:childTnLst>
                                    <p:animEffect transition="out" filter="dissolve">
                                      <p:cBhvr>
                                        <p:cTn id="22" dur="1000"/>
                                        <p:tgtEl>
                                          <p:spTgt spid="35"/>
                                        </p:tgtEl>
                                      </p:cBhvr>
                                    </p:animEffect>
                                    <p:set>
                                      <p:cBhvr>
                                        <p:cTn id="23" dur="1" fill="hold">
                                          <p:stCondLst>
                                            <p:cond delay="999"/>
                                          </p:stCondLst>
                                        </p:cTn>
                                        <p:tgtEl>
                                          <p:spTgt spid="35"/>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1000"/>
                                        <p:tgtEl>
                                          <p:spTgt spid="30"/>
                                        </p:tgtEl>
                                      </p:cBhvr>
                                    </p:animEffect>
                                    <p:set>
                                      <p:cBhvr>
                                        <p:cTn id="26" dur="1" fill="hold">
                                          <p:stCondLst>
                                            <p:cond delay="999"/>
                                          </p:stCondLst>
                                        </p:cTn>
                                        <p:tgtEl>
                                          <p:spTgt spid="30"/>
                                        </p:tgtEl>
                                        <p:attrNameLst>
                                          <p:attrName>style.visibility</p:attrName>
                                        </p:attrNameLst>
                                      </p:cBhvr>
                                      <p:to>
                                        <p:strVal val="hidden"/>
                                      </p:to>
                                    </p:set>
                                  </p:childTnLst>
                                </p:cTn>
                              </p:par>
                              <p:par>
                                <p:cTn id="27" presetID="9" presetClass="exit" presetSubtype="0" fill="hold" nodeType="withEffect">
                                  <p:stCondLst>
                                    <p:cond delay="0"/>
                                  </p:stCondLst>
                                  <p:childTnLst>
                                    <p:animEffect transition="out" filter="dissolve">
                                      <p:cBhvr>
                                        <p:cTn id="28" dur="1000"/>
                                        <p:tgtEl>
                                          <p:spTgt spid="36"/>
                                        </p:tgtEl>
                                      </p:cBhvr>
                                    </p:animEffect>
                                    <p:set>
                                      <p:cBhvr>
                                        <p:cTn id="29" dur="1" fill="hold">
                                          <p:stCondLst>
                                            <p:cond delay="999"/>
                                          </p:stCondLst>
                                        </p:cTn>
                                        <p:tgtEl>
                                          <p:spTgt spid="36"/>
                                        </p:tgtEl>
                                        <p:attrNameLst>
                                          <p:attrName>style.visibility</p:attrName>
                                        </p:attrNameLst>
                                      </p:cBhvr>
                                      <p:to>
                                        <p:strVal val="hidden"/>
                                      </p:to>
                                    </p:set>
                                  </p:childTnLst>
                                </p:cTn>
                              </p:par>
                              <p:par>
                                <p:cTn id="30" presetID="9" presetClass="exit" presetSubtype="0" fill="hold" nodeType="withEffect">
                                  <p:stCondLst>
                                    <p:cond delay="0"/>
                                  </p:stCondLst>
                                  <p:childTnLst>
                                    <p:animEffect transition="out" filter="dissolve">
                                      <p:cBhvr>
                                        <p:cTn id="31" dur="1000"/>
                                        <p:tgtEl>
                                          <p:spTgt spid="26"/>
                                        </p:tgtEl>
                                      </p:cBhvr>
                                    </p:animEffect>
                                    <p:set>
                                      <p:cBhvr>
                                        <p:cTn id="32" dur="1" fill="hold">
                                          <p:stCondLst>
                                            <p:cond delay="999"/>
                                          </p:stCondLst>
                                        </p:cTn>
                                        <p:tgtEl>
                                          <p:spTgt spid="26"/>
                                        </p:tgtEl>
                                        <p:attrNameLst>
                                          <p:attrName>style.visibility</p:attrName>
                                        </p:attrNameLst>
                                      </p:cBhvr>
                                      <p:to>
                                        <p:strVal val="hidden"/>
                                      </p:to>
                                    </p:set>
                                  </p:childTnLst>
                                </p:cTn>
                              </p:par>
                              <p:par>
                                <p:cTn id="33" presetID="9" presetClass="exit" presetSubtype="0" fill="hold" nodeType="withEffect">
                                  <p:stCondLst>
                                    <p:cond delay="0"/>
                                  </p:stCondLst>
                                  <p:childTnLst>
                                    <p:animEffect transition="out" filter="dissolve">
                                      <p:cBhvr>
                                        <p:cTn id="34" dur="1000"/>
                                        <p:tgtEl>
                                          <p:spTgt spid="31"/>
                                        </p:tgtEl>
                                      </p:cBhvr>
                                    </p:animEffect>
                                    <p:set>
                                      <p:cBhvr>
                                        <p:cTn id="35" dur="1" fill="hold">
                                          <p:stCondLst>
                                            <p:cond delay="999"/>
                                          </p:stCondLst>
                                        </p:cTn>
                                        <p:tgtEl>
                                          <p:spTgt spid="31"/>
                                        </p:tgtEl>
                                        <p:attrNameLst>
                                          <p:attrName>style.visibility</p:attrName>
                                        </p:attrNameLst>
                                      </p:cBhvr>
                                      <p:to>
                                        <p:strVal val="hidden"/>
                                      </p:to>
                                    </p:set>
                                  </p:childTnLst>
                                </p:cTn>
                              </p:par>
                              <p:par>
                                <p:cTn id="36" presetID="9" presetClass="exit" presetSubtype="0" fill="hold" nodeType="withEffect">
                                  <p:stCondLst>
                                    <p:cond delay="0"/>
                                  </p:stCondLst>
                                  <p:childTnLst>
                                    <p:animEffect transition="out" filter="dissolve">
                                      <p:cBhvr>
                                        <p:cTn id="37" dur="1000"/>
                                        <p:tgtEl>
                                          <p:spTgt spid="41"/>
                                        </p:tgtEl>
                                      </p:cBhvr>
                                    </p:animEffect>
                                    <p:set>
                                      <p:cBhvr>
                                        <p:cTn id="38" dur="1" fill="hold">
                                          <p:stCondLst>
                                            <p:cond delay="999"/>
                                          </p:stCondLst>
                                        </p:cTn>
                                        <p:tgtEl>
                                          <p:spTgt spid="41"/>
                                        </p:tgtEl>
                                        <p:attrNameLst>
                                          <p:attrName>style.visibility</p:attrName>
                                        </p:attrNameLst>
                                      </p:cBhvr>
                                      <p:to>
                                        <p:strVal val="hidden"/>
                                      </p:to>
                                    </p:set>
                                  </p:childTnLst>
                                </p:cTn>
                              </p:par>
                              <p:par>
                                <p:cTn id="39" presetID="9" presetClass="exit" presetSubtype="0" fill="hold" nodeType="withEffect">
                                  <p:stCondLst>
                                    <p:cond delay="0"/>
                                  </p:stCondLst>
                                  <p:childTnLst>
                                    <p:animEffect transition="out" filter="dissolve">
                                      <p:cBhvr>
                                        <p:cTn id="40" dur="1000"/>
                                        <p:tgtEl>
                                          <p:spTgt spid="58"/>
                                        </p:tgtEl>
                                      </p:cBhvr>
                                    </p:animEffect>
                                    <p:set>
                                      <p:cBhvr>
                                        <p:cTn id="41" dur="1" fill="hold">
                                          <p:stCondLst>
                                            <p:cond delay="999"/>
                                          </p:stCondLst>
                                        </p:cTn>
                                        <p:tgtEl>
                                          <p:spTgt spid="58"/>
                                        </p:tgtEl>
                                        <p:attrNameLst>
                                          <p:attrName>style.visibility</p:attrName>
                                        </p:attrNameLst>
                                      </p:cBhvr>
                                      <p:to>
                                        <p:strVal val="hidden"/>
                                      </p:to>
                                    </p:set>
                                  </p:childTnLst>
                                </p:cTn>
                              </p:par>
                              <p:par>
                                <p:cTn id="42" presetID="9" presetClass="exit" presetSubtype="0" fill="hold" nodeType="withEffect">
                                  <p:stCondLst>
                                    <p:cond delay="0"/>
                                  </p:stCondLst>
                                  <p:childTnLst>
                                    <p:animEffect transition="out" filter="dissolve">
                                      <p:cBhvr>
                                        <p:cTn id="43" dur="1000"/>
                                        <p:tgtEl>
                                          <p:spTgt spid="49"/>
                                        </p:tgtEl>
                                      </p:cBhvr>
                                    </p:animEffect>
                                    <p:set>
                                      <p:cBhvr>
                                        <p:cTn id="44" dur="1" fill="hold">
                                          <p:stCondLst>
                                            <p:cond delay="999"/>
                                          </p:stCondLst>
                                        </p:cTn>
                                        <p:tgtEl>
                                          <p:spTgt spid="49"/>
                                        </p:tgtEl>
                                        <p:attrNameLst>
                                          <p:attrName>style.visibility</p:attrName>
                                        </p:attrNameLst>
                                      </p:cBhvr>
                                      <p:to>
                                        <p:strVal val="hidden"/>
                                      </p:to>
                                    </p:set>
                                  </p:childTnLst>
                                </p:cTn>
                              </p:par>
                              <p:par>
                                <p:cTn id="45" presetID="9" presetClass="exit" presetSubtype="0" fill="hold" nodeType="withEffect">
                                  <p:stCondLst>
                                    <p:cond delay="0"/>
                                  </p:stCondLst>
                                  <p:childTnLst>
                                    <p:animEffect transition="out" filter="dissolve">
                                      <p:cBhvr>
                                        <p:cTn id="46" dur="1000"/>
                                        <p:tgtEl>
                                          <p:spTgt spid="40"/>
                                        </p:tgtEl>
                                      </p:cBhvr>
                                    </p:animEffect>
                                    <p:set>
                                      <p:cBhvr>
                                        <p:cTn id="47" dur="1" fill="hold">
                                          <p:stCondLst>
                                            <p:cond delay="999"/>
                                          </p:stCondLst>
                                        </p:cTn>
                                        <p:tgtEl>
                                          <p:spTgt spid="40"/>
                                        </p:tgtEl>
                                        <p:attrNameLst>
                                          <p:attrName>style.visibility</p:attrName>
                                        </p:attrNameLst>
                                      </p:cBhvr>
                                      <p:to>
                                        <p:strVal val="hidden"/>
                                      </p:to>
                                    </p:set>
                                  </p:childTnLst>
                                </p:cTn>
                              </p:par>
                              <p:par>
                                <p:cTn id="48" presetID="9" presetClass="exit" presetSubtype="0" fill="hold" nodeType="withEffect">
                                  <p:stCondLst>
                                    <p:cond delay="0"/>
                                  </p:stCondLst>
                                  <p:childTnLst>
                                    <p:animEffect transition="out" filter="dissolve">
                                      <p:cBhvr>
                                        <p:cTn id="49" dur="1000"/>
                                        <p:tgtEl>
                                          <p:spTgt spid="59"/>
                                        </p:tgtEl>
                                      </p:cBhvr>
                                    </p:animEffect>
                                    <p:set>
                                      <p:cBhvr>
                                        <p:cTn id="50" dur="1" fill="hold">
                                          <p:stCondLst>
                                            <p:cond delay="999"/>
                                          </p:stCondLst>
                                        </p:cTn>
                                        <p:tgtEl>
                                          <p:spTgt spid="59"/>
                                        </p:tgtEl>
                                        <p:attrNameLst>
                                          <p:attrName>style.visibility</p:attrName>
                                        </p:attrNameLst>
                                      </p:cBhvr>
                                      <p:to>
                                        <p:strVal val="hidden"/>
                                      </p:to>
                                    </p:set>
                                  </p:childTnLst>
                                </p:cTn>
                              </p:par>
                              <p:par>
                                <p:cTn id="51" presetID="9" presetClass="exit" presetSubtype="0" fill="hold" nodeType="withEffect">
                                  <p:stCondLst>
                                    <p:cond delay="0"/>
                                  </p:stCondLst>
                                  <p:childTnLst>
                                    <p:animEffect transition="out" filter="dissolve">
                                      <p:cBhvr>
                                        <p:cTn id="52" dur="1000"/>
                                        <p:tgtEl>
                                          <p:spTgt spid="48"/>
                                        </p:tgtEl>
                                      </p:cBhvr>
                                    </p:animEffect>
                                    <p:set>
                                      <p:cBhvr>
                                        <p:cTn id="53" dur="1" fill="hold">
                                          <p:stCondLst>
                                            <p:cond delay="999"/>
                                          </p:stCondLst>
                                        </p:cTn>
                                        <p:tgtEl>
                                          <p:spTgt spid="48"/>
                                        </p:tgtEl>
                                        <p:attrNameLst>
                                          <p:attrName>style.visibility</p:attrName>
                                        </p:attrNameLst>
                                      </p:cBhvr>
                                      <p:to>
                                        <p:strVal val="hidden"/>
                                      </p:to>
                                    </p:set>
                                  </p:childTnLst>
                                </p:cTn>
                              </p:par>
                            </p:childTnLst>
                          </p:cTn>
                        </p:par>
                        <p:par>
                          <p:cTn id="54" fill="hold">
                            <p:stCondLst>
                              <p:cond delay="2500"/>
                            </p:stCondLst>
                            <p:childTnLst>
                              <p:par>
                                <p:cTn id="55" presetID="10"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1500"/>
                                        <p:tgtEl>
                                          <p:spTgt spid="2"/>
                                        </p:tgtEl>
                                      </p:cBhvr>
                                    </p:animEffect>
                                  </p:childTnLst>
                                </p:cTn>
                              </p:par>
                              <p:par>
                                <p:cTn id="58" presetID="10" presetClass="entr" presetSubtype="0" fill="hold" nodeType="with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fade">
                                      <p:cBhvr>
                                        <p:cTn id="60" dur="1500"/>
                                        <p:tgtEl>
                                          <p:spTgt spid="86"/>
                                        </p:tgtEl>
                                      </p:cBhvr>
                                    </p:animEffect>
                                  </p:childTnLst>
                                </p:cTn>
                              </p:par>
                              <p:par>
                                <p:cTn id="61" presetID="10" presetClass="entr" presetSubtype="0" fill="hold" nodeType="with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500"/>
                                        <p:tgtEl>
                                          <p:spTgt spid="89"/>
                                        </p:tgtEl>
                                      </p:cBhvr>
                                    </p:animEffect>
                                  </p:childTnLst>
                                </p:cTn>
                              </p:par>
                              <p:par>
                                <p:cTn id="64" presetID="10" presetClass="entr" presetSubtype="0" fill="hold" nodeType="with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fade">
                                      <p:cBhvr>
                                        <p:cTn id="66" dur="1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Basic Genetics</a:t>
            </a:r>
            <a:endParaRPr lang="en-US" dirty="0"/>
          </a:p>
        </p:txBody>
      </p:sp>
      <p:sp>
        <p:nvSpPr>
          <p:cNvPr id="5" name="Content Placeholder 4"/>
          <p:cNvSpPr>
            <a:spLocks noGrp="1"/>
          </p:cNvSpPr>
          <p:nvPr>
            <p:ph idx="1"/>
          </p:nvPr>
        </p:nvSpPr>
        <p:spPr/>
        <p:txBody>
          <a:bodyPr>
            <a:normAutofit/>
          </a:bodyPr>
          <a:lstStyle/>
          <a:p>
            <a:pPr>
              <a:tabLst>
                <a:tab pos="3379788" algn="l"/>
              </a:tabLst>
            </a:pPr>
            <a:r>
              <a:rPr lang="en-US" sz="3200" b="1" u="sng" dirty="0" smtClean="0">
                <a:effectLst>
                  <a:outerShdw blurRad="38100" dist="38100" dir="2700000" algn="tl">
                    <a:srgbClr val="000000">
                      <a:alpha val="43137"/>
                    </a:srgbClr>
                  </a:outerShdw>
                </a:effectLst>
              </a:rPr>
              <a:t>Genetics</a:t>
            </a:r>
            <a:r>
              <a:rPr lang="en-US" sz="3200" dirty="0" smtClean="0"/>
              <a:t> is the study of heredity.</a:t>
            </a:r>
          </a:p>
          <a:p>
            <a:pPr>
              <a:tabLst>
                <a:tab pos="3379788" algn="l"/>
              </a:tabLst>
            </a:pPr>
            <a:endParaRPr lang="en-US" sz="3200" dirty="0"/>
          </a:p>
          <a:p>
            <a:pPr>
              <a:tabLst>
                <a:tab pos="3379788" algn="l"/>
              </a:tabLst>
            </a:pPr>
            <a:endParaRPr lang="en-US" sz="3200" dirty="0" smtClean="0"/>
          </a:p>
          <a:p>
            <a:pPr>
              <a:tabLst>
                <a:tab pos="3379788" algn="l"/>
              </a:tabLst>
            </a:pPr>
            <a:r>
              <a:rPr lang="en-US" sz="3200" b="1" u="sng" dirty="0" smtClean="0">
                <a:effectLst>
                  <a:outerShdw blurRad="38100" dist="38100" dir="2700000" algn="tl">
                    <a:srgbClr val="000000">
                      <a:alpha val="43137"/>
                    </a:srgbClr>
                  </a:outerShdw>
                </a:effectLst>
              </a:rPr>
              <a:t>Heredity</a:t>
            </a:r>
            <a:r>
              <a:rPr lang="en-US" sz="3200" dirty="0" smtClean="0"/>
              <a:t> is the study of how things are inherited or passed down from parent to offspring.</a:t>
            </a:r>
            <a:endParaRPr lang="en-US" sz="3200" dirty="0"/>
          </a:p>
        </p:txBody>
      </p:sp>
    </p:spTree>
    <p:extLst>
      <p:ext uri="{BB962C8B-B14F-4D97-AF65-F5344CB8AC3E}">
        <p14:creationId xmlns:p14="http://schemas.microsoft.com/office/powerpoint/2010/main" val="23649565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Oval 105"/>
          <p:cNvSpPr/>
          <p:nvPr/>
        </p:nvSpPr>
        <p:spPr>
          <a:xfrm>
            <a:off x="15892" y="78984"/>
            <a:ext cx="3216096" cy="3019993"/>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5" name="Oval 104"/>
          <p:cNvSpPr/>
          <p:nvPr/>
        </p:nvSpPr>
        <p:spPr>
          <a:xfrm>
            <a:off x="4697170" y="46167"/>
            <a:ext cx="3216096" cy="3019993"/>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Oval 3"/>
          <p:cNvSpPr/>
          <p:nvPr/>
        </p:nvSpPr>
        <p:spPr>
          <a:xfrm>
            <a:off x="0" y="78985"/>
            <a:ext cx="3216096" cy="3019993"/>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TextBox 62"/>
          <p:cNvSpPr txBox="1"/>
          <p:nvPr/>
        </p:nvSpPr>
        <p:spPr>
          <a:xfrm>
            <a:off x="2203554" y="5394243"/>
            <a:ext cx="3563426" cy="1338828"/>
          </a:xfrm>
          <a:prstGeom prst="rect">
            <a:avLst/>
          </a:prstGeom>
          <a:noFill/>
        </p:spPr>
        <p:txBody>
          <a:bodyPr wrap="square" rtlCol="0">
            <a:spAutoFit/>
          </a:bodyPr>
          <a:lstStyle/>
          <a:p>
            <a:pPr marL="342900" indent="-342900">
              <a:buFont typeface="+mj-lt"/>
              <a:buAutoNum type="arabicPeriod"/>
            </a:pPr>
            <a:r>
              <a:rPr lang="en-US" dirty="0" smtClean="0"/>
              <a:t>Each of the two cells split into two cells for a total of four haploid cells.</a:t>
            </a:r>
          </a:p>
          <a:p>
            <a:endParaRPr lang="en-US" sz="1350" dirty="0"/>
          </a:p>
          <a:p>
            <a:endParaRPr lang="en-US" sz="1350" dirty="0"/>
          </a:p>
        </p:txBody>
      </p:sp>
      <p:grpSp>
        <p:nvGrpSpPr>
          <p:cNvPr id="8" name="Group 7"/>
          <p:cNvGrpSpPr/>
          <p:nvPr/>
        </p:nvGrpSpPr>
        <p:grpSpPr>
          <a:xfrm>
            <a:off x="0" y="5436785"/>
            <a:ext cx="2347500" cy="1421215"/>
            <a:chOff x="0" y="5436785"/>
            <a:chExt cx="2347500" cy="1421215"/>
          </a:xfrm>
        </p:grpSpPr>
        <p:sp>
          <p:nvSpPr>
            <p:cNvPr id="127" name="Rectangle 126"/>
            <p:cNvSpPr/>
            <p:nvPr/>
          </p:nvSpPr>
          <p:spPr>
            <a:xfrm>
              <a:off x="0" y="5436785"/>
              <a:ext cx="2203554" cy="142121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4" name="TextBox 123"/>
            <p:cNvSpPr txBox="1"/>
            <p:nvPr/>
          </p:nvSpPr>
          <p:spPr>
            <a:xfrm>
              <a:off x="143946" y="5719872"/>
              <a:ext cx="1943100" cy="507831"/>
            </a:xfrm>
            <a:prstGeom prst="rect">
              <a:avLst/>
            </a:prstGeom>
            <a:noFill/>
          </p:spPr>
          <p:txBody>
            <a:bodyPr wrap="square" rtlCol="0">
              <a:spAutoFit/>
            </a:bodyPr>
            <a:lstStyle/>
            <a:p>
              <a:r>
                <a:rPr lang="en-US" sz="2700" dirty="0"/>
                <a:t>M </a:t>
              </a:r>
              <a:r>
                <a:rPr lang="en-US" sz="2700" dirty="0" smtClean="0"/>
                <a:t>Phase II</a:t>
              </a:r>
              <a:endParaRPr lang="en-US" sz="2700" dirty="0"/>
            </a:p>
          </p:txBody>
        </p:sp>
        <p:sp>
          <p:nvSpPr>
            <p:cNvPr id="126" name="TextBox 125"/>
            <p:cNvSpPr txBox="1"/>
            <p:nvPr/>
          </p:nvSpPr>
          <p:spPr>
            <a:xfrm>
              <a:off x="404400" y="6227703"/>
              <a:ext cx="1943100" cy="369332"/>
            </a:xfrm>
            <a:prstGeom prst="rect">
              <a:avLst/>
            </a:prstGeom>
            <a:noFill/>
          </p:spPr>
          <p:txBody>
            <a:bodyPr wrap="square" rtlCol="0">
              <a:spAutoFit/>
            </a:bodyPr>
            <a:lstStyle/>
            <a:p>
              <a:r>
                <a:rPr lang="en-US" dirty="0" smtClean="0"/>
                <a:t>Cytokinesis II</a:t>
              </a:r>
              <a:endParaRPr lang="en-US" dirty="0"/>
            </a:p>
          </p:txBody>
        </p:sp>
      </p:grpSp>
      <p:grpSp>
        <p:nvGrpSpPr>
          <p:cNvPr id="6" name="Group 5"/>
          <p:cNvGrpSpPr/>
          <p:nvPr/>
        </p:nvGrpSpPr>
        <p:grpSpPr>
          <a:xfrm>
            <a:off x="60908" y="796285"/>
            <a:ext cx="1244833" cy="1161844"/>
            <a:chOff x="112214" y="1658284"/>
            <a:chExt cx="1589695" cy="1483715"/>
          </a:xfrm>
        </p:grpSpPr>
        <p:sp>
          <p:nvSpPr>
            <p:cNvPr id="81" name="Oval 80"/>
            <p:cNvSpPr/>
            <p:nvPr/>
          </p:nvSpPr>
          <p:spPr>
            <a:xfrm>
              <a:off x="112214" y="1658284"/>
              <a:ext cx="1589695" cy="148371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 name="Group 1"/>
            <p:cNvGrpSpPr/>
            <p:nvPr/>
          </p:nvGrpSpPr>
          <p:grpSpPr>
            <a:xfrm>
              <a:off x="222854" y="2268873"/>
              <a:ext cx="1434517" cy="293614"/>
              <a:chOff x="3692803" y="4223001"/>
              <a:chExt cx="1434517" cy="293614"/>
            </a:xfrm>
          </p:grpSpPr>
          <p:sp>
            <p:nvSpPr>
              <p:cNvPr id="84" name="Freeform 83"/>
              <p:cNvSpPr/>
              <p:nvPr/>
            </p:nvSpPr>
            <p:spPr>
              <a:xfrm>
                <a:off x="3692803" y="4223001"/>
                <a:ext cx="794962" cy="293614"/>
              </a:xfrm>
              <a:custGeom>
                <a:avLst/>
                <a:gdLst>
                  <a:gd name="connsiteX0" fmla="*/ 0 w 1115736"/>
                  <a:gd name="connsiteY0" fmla="*/ 293614 h 293614"/>
                  <a:gd name="connsiteX1" fmla="*/ 41945 w 1115736"/>
                  <a:gd name="connsiteY1" fmla="*/ 184557 h 293614"/>
                  <a:gd name="connsiteX2" fmla="*/ 75501 w 1115736"/>
                  <a:gd name="connsiteY2" fmla="*/ 117445 h 293614"/>
                  <a:gd name="connsiteX3" fmla="*/ 92279 w 1115736"/>
                  <a:gd name="connsiteY3" fmla="*/ 92278 h 293614"/>
                  <a:gd name="connsiteX4" fmla="*/ 109057 w 1115736"/>
                  <a:gd name="connsiteY4" fmla="*/ 58722 h 293614"/>
                  <a:gd name="connsiteX5" fmla="*/ 167780 w 1115736"/>
                  <a:gd name="connsiteY5" fmla="*/ 8389 h 293614"/>
                  <a:gd name="connsiteX6" fmla="*/ 209725 w 1115736"/>
                  <a:gd name="connsiteY6" fmla="*/ 0 h 293614"/>
                  <a:gd name="connsiteX7" fmla="*/ 335560 w 1115736"/>
                  <a:gd name="connsiteY7" fmla="*/ 8389 h 293614"/>
                  <a:gd name="connsiteX8" fmla="*/ 377505 w 1115736"/>
                  <a:gd name="connsiteY8" fmla="*/ 25167 h 293614"/>
                  <a:gd name="connsiteX9" fmla="*/ 436228 w 1115736"/>
                  <a:gd name="connsiteY9" fmla="*/ 50333 h 293614"/>
                  <a:gd name="connsiteX10" fmla="*/ 494950 w 1115736"/>
                  <a:gd name="connsiteY10" fmla="*/ 83889 h 293614"/>
                  <a:gd name="connsiteX11" fmla="*/ 511728 w 1115736"/>
                  <a:gd name="connsiteY11" fmla="*/ 109056 h 293614"/>
                  <a:gd name="connsiteX12" fmla="*/ 562062 w 1115736"/>
                  <a:gd name="connsiteY12" fmla="*/ 125834 h 293614"/>
                  <a:gd name="connsiteX13" fmla="*/ 629174 w 1115736"/>
                  <a:gd name="connsiteY13" fmla="*/ 159390 h 293614"/>
                  <a:gd name="connsiteX14" fmla="*/ 654341 w 1115736"/>
                  <a:gd name="connsiteY14" fmla="*/ 167779 h 293614"/>
                  <a:gd name="connsiteX15" fmla="*/ 687897 w 1115736"/>
                  <a:gd name="connsiteY15" fmla="*/ 184557 h 293614"/>
                  <a:gd name="connsiteX16" fmla="*/ 738231 w 1115736"/>
                  <a:gd name="connsiteY16" fmla="*/ 201335 h 293614"/>
                  <a:gd name="connsiteX17" fmla="*/ 796954 w 1115736"/>
                  <a:gd name="connsiteY17" fmla="*/ 226502 h 293614"/>
                  <a:gd name="connsiteX18" fmla="*/ 947956 w 1115736"/>
                  <a:gd name="connsiteY18" fmla="*/ 218113 h 293614"/>
                  <a:gd name="connsiteX19" fmla="*/ 1065402 w 1115736"/>
                  <a:gd name="connsiteY19" fmla="*/ 184557 h 293614"/>
                  <a:gd name="connsiteX20" fmla="*/ 1115736 w 1115736"/>
                  <a:gd name="connsiteY20" fmla="*/ 176168 h 2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5736" h="293614">
                    <a:moveTo>
                      <a:pt x="0" y="293614"/>
                    </a:moveTo>
                    <a:cubicBezTo>
                      <a:pt x="13982" y="257262"/>
                      <a:pt x="24527" y="219394"/>
                      <a:pt x="41945" y="184557"/>
                    </a:cubicBezTo>
                    <a:lnTo>
                      <a:pt x="75501" y="117445"/>
                    </a:lnTo>
                    <a:cubicBezTo>
                      <a:pt x="80010" y="108427"/>
                      <a:pt x="87277" y="101032"/>
                      <a:pt x="92279" y="92278"/>
                    </a:cubicBezTo>
                    <a:cubicBezTo>
                      <a:pt x="98484" y="81420"/>
                      <a:pt x="101788" y="68898"/>
                      <a:pt x="109057" y="58722"/>
                    </a:cubicBezTo>
                    <a:cubicBezTo>
                      <a:pt x="117756" y="46543"/>
                      <a:pt x="155793" y="13717"/>
                      <a:pt x="167780" y="8389"/>
                    </a:cubicBezTo>
                    <a:cubicBezTo>
                      <a:pt x="180810" y="2598"/>
                      <a:pt x="195743" y="2796"/>
                      <a:pt x="209725" y="0"/>
                    </a:cubicBezTo>
                    <a:cubicBezTo>
                      <a:pt x="251670" y="2796"/>
                      <a:pt x="293987" y="2153"/>
                      <a:pt x="335560" y="8389"/>
                    </a:cubicBezTo>
                    <a:cubicBezTo>
                      <a:pt x="350452" y="10623"/>
                      <a:pt x="363405" y="19880"/>
                      <a:pt x="377505" y="25167"/>
                    </a:cubicBezTo>
                    <a:cubicBezTo>
                      <a:pt x="426882" y="43683"/>
                      <a:pt x="377302" y="20872"/>
                      <a:pt x="436228" y="50333"/>
                    </a:cubicBezTo>
                    <a:cubicBezTo>
                      <a:pt x="527516" y="141621"/>
                      <a:pt x="393552" y="16289"/>
                      <a:pt x="494950" y="83889"/>
                    </a:cubicBezTo>
                    <a:cubicBezTo>
                      <a:pt x="503339" y="89482"/>
                      <a:pt x="503178" y="103712"/>
                      <a:pt x="511728" y="109056"/>
                    </a:cubicBezTo>
                    <a:cubicBezTo>
                      <a:pt x="526725" y="118429"/>
                      <a:pt x="546244" y="117925"/>
                      <a:pt x="562062" y="125834"/>
                    </a:cubicBezTo>
                    <a:cubicBezTo>
                      <a:pt x="584433" y="137019"/>
                      <a:pt x="605446" y="151481"/>
                      <a:pt x="629174" y="159390"/>
                    </a:cubicBezTo>
                    <a:cubicBezTo>
                      <a:pt x="637563" y="162186"/>
                      <a:pt x="646213" y="164296"/>
                      <a:pt x="654341" y="167779"/>
                    </a:cubicBezTo>
                    <a:cubicBezTo>
                      <a:pt x="665835" y="172705"/>
                      <a:pt x="676286" y="179913"/>
                      <a:pt x="687897" y="184557"/>
                    </a:cubicBezTo>
                    <a:cubicBezTo>
                      <a:pt x="704318" y="191125"/>
                      <a:pt x="723516" y="191525"/>
                      <a:pt x="738231" y="201335"/>
                    </a:cubicBezTo>
                    <a:cubicBezTo>
                      <a:pt x="772991" y="224508"/>
                      <a:pt x="753617" y="215668"/>
                      <a:pt x="796954" y="226502"/>
                    </a:cubicBezTo>
                    <a:cubicBezTo>
                      <a:pt x="847288" y="223706"/>
                      <a:pt x="897877" y="223891"/>
                      <a:pt x="947956" y="218113"/>
                    </a:cubicBezTo>
                    <a:cubicBezTo>
                      <a:pt x="1046518" y="206740"/>
                      <a:pt x="982230" y="201191"/>
                      <a:pt x="1065402" y="184557"/>
                    </a:cubicBezTo>
                    <a:cubicBezTo>
                      <a:pt x="1110089" y="175620"/>
                      <a:pt x="1093088" y="176168"/>
                      <a:pt x="1115736" y="176168"/>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85" name="Freeform 84"/>
              <p:cNvSpPr/>
              <p:nvPr/>
            </p:nvSpPr>
            <p:spPr>
              <a:xfrm>
                <a:off x="4469833" y="4231390"/>
                <a:ext cx="657487" cy="176168"/>
              </a:xfrm>
              <a:custGeom>
                <a:avLst/>
                <a:gdLst>
                  <a:gd name="connsiteX0" fmla="*/ 0 w 922789"/>
                  <a:gd name="connsiteY0" fmla="*/ 176168 h 176168"/>
                  <a:gd name="connsiteX1" fmla="*/ 92279 w 922789"/>
                  <a:gd name="connsiteY1" fmla="*/ 159390 h 176168"/>
                  <a:gd name="connsiteX2" fmla="*/ 142613 w 922789"/>
                  <a:gd name="connsiteY2" fmla="*/ 125834 h 176168"/>
                  <a:gd name="connsiteX3" fmla="*/ 201336 w 922789"/>
                  <a:gd name="connsiteY3" fmla="*/ 100667 h 176168"/>
                  <a:gd name="connsiteX4" fmla="*/ 251670 w 922789"/>
                  <a:gd name="connsiteY4" fmla="*/ 67111 h 176168"/>
                  <a:gd name="connsiteX5" fmla="*/ 302003 w 922789"/>
                  <a:gd name="connsiteY5" fmla="*/ 33556 h 176168"/>
                  <a:gd name="connsiteX6" fmla="*/ 327170 w 922789"/>
                  <a:gd name="connsiteY6" fmla="*/ 16778 h 176168"/>
                  <a:gd name="connsiteX7" fmla="*/ 377504 w 922789"/>
                  <a:gd name="connsiteY7" fmla="*/ 0 h 176168"/>
                  <a:gd name="connsiteX8" fmla="*/ 461394 w 922789"/>
                  <a:gd name="connsiteY8" fmla="*/ 16778 h 176168"/>
                  <a:gd name="connsiteX9" fmla="*/ 486561 w 922789"/>
                  <a:gd name="connsiteY9" fmla="*/ 33556 h 176168"/>
                  <a:gd name="connsiteX10" fmla="*/ 520117 w 922789"/>
                  <a:gd name="connsiteY10" fmla="*/ 75500 h 176168"/>
                  <a:gd name="connsiteX11" fmla="*/ 553673 w 922789"/>
                  <a:gd name="connsiteY11" fmla="*/ 117445 h 176168"/>
                  <a:gd name="connsiteX12" fmla="*/ 604007 w 922789"/>
                  <a:gd name="connsiteY12" fmla="*/ 134223 h 176168"/>
                  <a:gd name="connsiteX13" fmla="*/ 922789 w 922789"/>
                  <a:gd name="connsiteY13" fmla="*/ 125834 h 1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2789" h="176168">
                    <a:moveTo>
                      <a:pt x="0" y="176168"/>
                    </a:moveTo>
                    <a:cubicBezTo>
                      <a:pt x="14626" y="174340"/>
                      <a:pt x="69752" y="171905"/>
                      <a:pt x="92279" y="159390"/>
                    </a:cubicBezTo>
                    <a:cubicBezTo>
                      <a:pt x="109906" y="149597"/>
                      <a:pt x="123483" y="132211"/>
                      <a:pt x="142613" y="125834"/>
                    </a:cubicBezTo>
                    <a:cubicBezTo>
                      <a:pt x="168649" y="117155"/>
                      <a:pt x="175420" y="116216"/>
                      <a:pt x="201336" y="100667"/>
                    </a:cubicBezTo>
                    <a:cubicBezTo>
                      <a:pt x="218627" y="90292"/>
                      <a:pt x="234892" y="78296"/>
                      <a:pt x="251670" y="67111"/>
                    </a:cubicBezTo>
                    <a:lnTo>
                      <a:pt x="302003" y="33556"/>
                    </a:lnTo>
                    <a:cubicBezTo>
                      <a:pt x="310392" y="27963"/>
                      <a:pt x="317605" y="19966"/>
                      <a:pt x="327170" y="16778"/>
                    </a:cubicBezTo>
                    <a:lnTo>
                      <a:pt x="377504" y="0"/>
                    </a:lnTo>
                    <a:cubicBezTo>
                      <a:pt x="399145" y="3092"/>
                      <a:pt x="437967" y="5065"/>
                      <a:pt x="461394" y="16778"/>
                    </a:cubicBezTo>
                    <a:cubicBezTo>
                      <a:pt x="470412" y="21287"/>
                      <a:pt x="478172" y="27963"/>
                      <a:pt x="486561" y="33556"/>
                    </a:cubicBezTo>
                    <a:cubicBezTo>
                      <a:pt x="507647" y="96812"/>
                      <a:pt x="476750" y="21292"/>
                      <a:pt x="520117" y="75500"/>
                    </a:cubicBezTo>
                    <a:cubicBezTo>
                      <a:pt x="548976" y="111573"/>
                      <a:pt x="501444" y="94232"/>
                      <a:pt x="553673" y="117445"/>
                    </a:cubicBezTo>
                    <a:cubicBezTo>
                      <a:pt x="569834" y="124628"/>
                      <a:pt x="604007" y="134223"/>
                      <a:pt x="604007" y="134223"/>
                    </a:cubicBezTo>
                    <a:cubicBezTo>
                      <a:pt x="900413" y="125505"/>
                      <a:pt x="794117" y="125834"/>
                      <a:pt x="922789" y="125834"/>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grpSp>
      <p:grpSp>
        <p:nvGrpSpPr>
          <p:cNvPr id="7" name="Group 6"/>
          <p:cNvGrpSpPr/>
          <p:nvPr/>
        </p:nvGrpSpPr>
        <p:grpSpPr>
          <a:xfrm>
            <a:off x="1879329" y="883980"/>
            <a:ext cx="1260630" cy="1176588"/>
            <a:chOff x="2397689" y="1620475"/>
            <a:chExt cx="1589695" cy="1483715"/>
          </a:xfrm>
        </p:grpSpPr>
        <p:sp>
          <p:nvSpPr>
            <p:cNvPr id="80" name="Oval 79"/>
            <p:cNvSpPr/>
            <p:nvPr/>
          </p:nvSpPr>
          <p:spPr>
            <a:xfrm>
              <a:off x="2397689" y="1620475"/>
              <a:ext cx="1589695" cy="148371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86" name="Group 85"/>
            <p:cNvGrpSpPr/>
            <p:nvPr/>
          </p:nvGrpSpPr>
          <p:grpSpPr>
            <a:xfrm>
              <a:off x="2512786" y="2159816"/>
              <a:ext cx="1434517" cy="293614"/>
              <a:chOff x="3692803" y="4223001"/>
              <a:chExt cx="1434517" cy="293614"/>
            </a:xfrm>
          </p:grpSpPr>
          <p:sp>
            <p:nvSpPr>
              <p:cNvPr id="87" name="Freeform 86"/>
              <p:cNvSpPr/>
              <p:nvPr/>
            </p:nvSpPr>
            <p:spPr>
              <a:xfrm>
                <a:off x="3692803" y="4223001"/>
                <a:ext cx="794962" cy="293614"/>
              </a:xfrm>
              <a:custGeom>
                <a:avLst/>
                <a:gdLst>
                  <a:gd name="connsiteX0" fmla="*/ 0 w 1115736"/>
                  <a:gd name="connsiteY0" fmla="*/ 293614 h 293614"/>
                  <a:gd name="connsiteX1" fmla="*/ 41945 w 1115736"/>
                  <a:gd name="connsiteY1" fmla="*/ 184557 h 293614"/>
                  <a:gd name="connsiteX2" fmla="*/ 75501 w 1115736"/>
                  <a:gd name="connsiteY2" fmla="*/ 117445 h 293614"/>
                  <a:gd name="connsiteX3" fmla="*/ 92279 w 1115736"/>
                  <a:gd name="connsiteY3" fmla="*/ 92278 h 293614"/>
                  <a:gd name="connsiteX4" fmla="*/ 109057 w 1115736"/>
                  <a:gd name="connsiteY4" fmla="*/ 58722 h 293614"/>
                  <a:gd name="connsiteX5" fmla="*/ 167780 w 1115736"/>
                  <a:gd name="connsiteY5" fmla="*/ 8389 h 293614"/>
                  <a:gd name="connsiteX6" fmla="*/ 209725 w 1115736"/>
                  <a:gd name="connsiteY6" fmla="*/ 0 h 293614"/>
                  <a:gd name="connsiteX7" fmla="*/ 335560 w 1115736"/>
                  <a:gd name="connsiteY7" fmla="*/ 8389 h 293614"/>
                  <a:gd name="connsiteX8" fmla="*/ 377505 w 1115736"/>
                  <a:gd name="connsiteY8" fmla="*/ 25167 h 293614"/>
                  <a:gd name="connsiteX9" fmla="*/ 436228 w 1115736"/>
                  <a:gd name="connsiteY9" fmla="*/ 50333 h 293614"/>
                  <a:gd name="connsiteX10" fmla="*/ 494950 w 1115736"/>
                  <a:gd name="connsiteY10" fmla="*/ 83889 h 293614"/>
                  <a:gd name="connsiteX11" fmla="*/ 511728 w 1115736"/>
                  <a:gd name="connsiteY11" fmla="*/ 109056 h 293614"/>
                  <a:gd name="connsiteX12" fmla="*/ 562062 w 1115736"/>
                  <a:gd name="connsiteY12" fmla="*/ 125834 h 293614"/>
                  <a:gd name="connsiteX13" fmla="*/ 629174 w 1115736"/>
                  <a:gd name="connsiteY13" fmla="*/ 159390 h 293614"/>
                  <a:gd name="connsiteX14" fmla="*/ 654341 w 1115736"/>
                  <a:gd name="connsiteY14" fmla="*/ 167779 h 293614"/>
                  <a:gd name="connsiteX15" fmla="*/ 687897 w 1115736"/>
                  <a:gd name="connsiteY15" fmla="*/ 184557 h 293614"/>
                  <a:gd name="connsiteX16" fmla="*/ 738231 w 1115736"/>
                  <a:gd name="connsiteY16" fmla="*/ 201335 h 293614"/>
                  <a:gd name="connsiteX17" fmla="*/ 796954 w 1115736"/>
                  <a:gd name="connsiteY17" fmla="*/ 226502 h 293614"/>
                  <a:gd name="connsiteX18" fmla="*/ 947956 w 1115736"/>
                  <a:gd name="connsiteY18" fmla="*/ 218113 h 293614"/>
                  <a:gd name="connsiteX19" fmla="*/ 1065402 w 1115736"/>
                  <a:gd name="connsiteY19" fmla="*/ 184557 h 293614"/>
                  <a:gd name="connsiteX20" fmla="*/ 1115736 w 1115736"/>
                  <a:gd name="connsiteY20" fmla="*/ 176168 h 2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5736" h="293614">
                    <a:moveTo>
                      <a:pt x="0" y="293614"/>
                    </a:moveTo>
                    <a:cubicBezTo>
                      <a:pt x="13982" y="257262"/>
                      <a:pt x="24527" y="219394"/>
                      <a:pt x="41945" y="184557"/>
                    </a:cubicBezTo>
                    <a:lnTo>
                      <a:pt x="75501" y="117445"/>
                    </a:lnTo>
                    <a:cubicBezTo>
                      <a:pt x="80010" y="108427"/>
                      <a:pt x="87277" y="101032"/>
                      <a:pt x="92279" y="92278"/>
                    </a:cubicBezTo>
                    <a:cubicBezTo>
                      <a:pt x="98484" y="81420"/>
                      <a:pt x="101788" y="68898"/>
                      <a:pt x="109057" y="58722"/>
                    </a:cubicBezTo>
                    <a:cubicBezTo>
                      <a:pt x="117756" y="46543"/>
                      <a:pt x="155793" y="13717"/>
                      <a:pt x="167780" y="8389"/>
                    </a:cubicBezTo>
                    <a:cubicBezTo>
                      <a:pt x="180810" y="2598"/>
                      <a:pt x="195743" y="2796"/>
                      <a:pt x="209725" y="0"/>
                    </a:cubicBezTo>
                    <a:cubicBezTo>
                      <a:pt x="251670" y="2796"/>
                      <a:pt x="293987" y="2153"/>
                      <a:pt x="335560" y="8389"/>
                    </a:cubicBezTo>
                    <a:cubicBezTo>
                      <a:pt x="350452" y="10623"/>
                      <a:pt x="363405" y="19880"/>
                      <a:pt x="377505" y="25167"/>
                    </a:cubicBezTo>
                    <a:cubicBezTo>
                      <a:pt x="426882" y="43683"/>
                      <a:pt x="377302" y="20872"/>
                      <a:pt x="436228" y="50333"/>
                    </a:cubicBezTo>
                    <a:cubicBezTo>
                      <a:pt x="527516" y="141621"/>
                      <a:pt x="393552" y="16289"/>
                      <a:pt x="494950" y="83889"/>
                    </a:cubicBezTo>
                    <a:cubicBezTo>
                      <a:pt x="503339" y="89482"/>
                      <a:pt x="503178" y="103712"/>
                      <a:pt x="511728" y="109056"/>
                    </a:cubicBezTo>
                    <a:cubicBezTo>
                      <a:pt x="526725" y="118429"/>
                      <a:pt x="546244" y="117925"/>
                      <a:pt x="562062" y="125834"/>
                    </a:cubicBezTo>
                    <a:cubicBezTo>
                      <a:pt x="584433" y="137019"/>
                      <a:pt x="605446" y="151481"/>
                      <a:pt x="629174" y="159390"/>
                    </a:cubicBezTo>
                    <a:cubicBezTo>
                      <a:pt x="637563" y="162186"/>
                      <a:pt x="646213" y="164296"/>
                      <a:pt x="654341" y="167779"/>
                    </a:cubicBezTo>
                    <a:cubicBezTo>
                      <a:pt x="665835" y="172705"/>
                      <a:pt x="676286" y="179913"/>
                      <a:pt x="687897" y="184557"/>
                    </a:cubicBezTo>
                    <a:cubicBezTo>
                      <a:pt x="704318" y="191125"/>
                      <a:pt x="723516" y="191525"/>
                      <a:pt x="738231" y="201335"/>
                    </a:cubicBezTo>
                    <a:cubicBezTo>
                      <a:pt x="772991" y="224508"/>
                      <a:pt x="753617" y="215668"/>
                      <a:pt x="796954" y="226502"/>
                    </a:cubicBezTo>
                    <a:cubicBezTo>
                      <a:pt x="847288" y="223706"/>
                      <a:pt x="897877" y="223891"/>
                      <a:pt x="947956" y="218113"/>
                    </a:cubicBezTo>
                    <a:cubicBezTo>
                      <a:pt x="1046518" y="206740"/>
                      <a:pt x="982230" y="201191"/>
                      <a:pt x="1065402" y="184557"/>
                    </a:cubicBezTo>
                    <a:cubicBezTo>
                      <a:pt x="1110089" y="175620"/>
                      <a:pt x="1093088" y="176168"/>
                      <a:pt x="1115736" y="176168"/>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88" name="Freeform 87"/>
              <p:cNvSpPr/>
              <p:nvPr/>
            </p:nvSpPr>
            <p:spPr>
              <a:xfrm>
                <a:off x="4469833" y="4231390"/>
                <a:ext cx="657487" cy="176168"/>
              </a:xfrm>
              <a:custGeom>
                <a:avLst/>
                <a:gdLst>
                  <a:gd name="connsiteX0" fmla="*/ 0 w 922789"/>
                  <a:gd name="connsiteY0" fmla="*/ 176168 h 176168"/>
                  <a:gd name="connsiteX1" fmla="*/ 92279 w 922789"/>
                  <a:gd name="connsiteY1" fmla="*/ 159390 h 176168"/>
                  <a:gd name="connsiteX2" fmla="*/ 142613 w 922789"/>
                  <a:gd name="connsiteY2" fmla="*/ 125834 h 176168"/>
                  <a:gd name="connsiteX3" fmla="*/ 201336 w 922789"/>
                  <a:gd name="connsiteY3" fmla="*/ 100667 h 176168"/>
                  <a:gd name="connsiteX4" fmla="*/ 251670 w 922789"/>
                  <a:gd name="connsiteY4" fmla="*/ 67111 h 176168"/>
                  <a:gd name="connsiteX5" fmla="*/ 302003 w 922789"/>
                  <a:gd name="connsiteY5" fmla="*/ 33556 h 176168"/>
                  <a:gd name="connsiteX6" fmla="*/ 327170 w 922789"/>
                  <a:gd name="connsiteY6" fmla="*/ 16778 h 176168"/>
                  <a:gd name="connsiteX7" fmla="*/ 377504 w 922789"/>
                  <a:gd name="connsiteY7" fmla="*/ 0 h 176168"/>
                  <a:gd name="connsiteX8" fmla="*/ 461394 w 922789"/>
                  <a:gd name="connsiteY8" fmla="*/ 16778 h 176168"/>
                  <a:gd name="connsiteX9" fmla="*/ 486561 w 922789"/>
                  <a:gd name="connsiteY9" fmla="*/ 33556 h 176168"/>
                  <a:gd name="connsiteX10" fmla="*/ 520117 w 922789"/>
                  <a:gd name="connsiteY10" fmla="*/ 75500 h 176168"/>
                  <a:gd name="connsiteX11" fmla="*/ 553673 w 922789"/>
                  <a:gd name="connsiteY11" fmla="*/ 117445 h 176168"/>
                  <a:gd name="connsiteX12" fmla="*/ 604007 w 922789"/>
                  <a:gd name="connsiteY12" fmla="*/ 134223 h 176168"/>
                  <a:gd name="connsiteX13" fmla="*/ 922789 w 922789"/>
                  <a:gd name="connsiteY13" fmla="*/ 125834 h 1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2789" h="176168">
                    <a:moveTo>
                      <a:pt x="0" y="176168"/>
                    </a:moveTo>
                    <a:cubicBezTo>
                      <a:pt x="14626" y="174340"/>
                      <a:pt x="69752" y="171905"/>
                      <a:pt x="92279" y="159390"/>
                    </a:cubicBezTo>
                    <a:cubicBezTo>
                      <a:pt x="109906" y="149597"/>
                      <a:pt x="123483" y="132211"/>
                      <a:pt x="142613" y="125834"/>
                    </a:cubicBezTo>
                    <a:cubicBezTo>
                      <a:pt x="168649" y="117155"/>
                      <a:pt x="175420" y="116216"/>
                      <a:pt x="201336" y="100667"/>
                    </a:cubicBezTo>
                    <a:cubicBezTo>
                      <a:pt x="218627" y="90292"/>
                      <a:pt x="234892" y="78296"/>
                      <a:pt x="251670" y="67111"/>
                    </a:cubicBezTo>
                    <a:lnTo>
                      <a:pt x="302003" y="33556"/>
                    </a:lnTo>
                    <a:cubicBezTo>
                      <a:pt x="310392" y="27963"/>
                      <a:pt x="317605" y="19966"/>
                      <a:pt x="327170" y="16778"/>
                    </a:cubicBezTo>
                    <a:lnTo>
                      <a:pt x="377504" y="0"/>
                    </a:lnTo>
                    <a:cubicBezTo>
                      <a:pt x="399145" y="3092"/>
                      <a:pt x="437967" y="5065"/>
                      <a:pt x="461394" y="16778"/>
                    </a:cubicBezTo>
                    <a:cubicBezTo>
                      <a:pt x="470412" y="21287"/>
                      <a:pt x="478172" y="27963"/>
                      <a:pt x="486561" y="33556"/>
                    </a:cubicBezTo>
                    <a:cubicBezTo>
                      <a:pt x="507647" y="96812"/>
                      <a:pt x="476750" y="21292"/>
                      <a:pt x="520117" y="75500"/>
                    </a:cubicBezTo>
                    <a:cubicBezTo>
                      <a:pt x="548976" y="111573"/>
                      <a:pt x="501444" y="94232"/>
                      <a:pt x="553673" y="117445"/>
                    </a:cubicBezTo>
                    <a:cubicBezTo>
                      <a:pt x="569834" y="124628"/>
                      <a:pt x="604007" y="134223"/>
                      <a:pt x="604007" y="134223"/>
                    </a:cubicBezTo>
                    <a:cubicBezTo>
                      <a:pt x="900413" y="125505"/>
                      <a:pt x="794117" y="125834"/>
                      <a:pt x="922789" y="125834"/>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grpSp>
      <p:sp>
        <p:nvSpPr>
          <p:cNvPr id="78" name="Oval 77"/>
          <p:cNvSpPr/>
          <p:nvPr/>
        </p:nvSpPr>
        <p:spPr>
          <a:xfrm>
            <a:off x="4713062" y="46167"/>
            <a:ext cx="3216096" cy="3019993"/>
          </a:xfrm>
          <a:prstGeom prst="ellipse">
            <a:avLst/>
          </a:prstGeom>
          <a:solidFill>
            <a:srgbClr val="C7F7FD"/>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9" name="Group 78"/>
          <p:cNvGrpSpPr/>
          <p:nvPr/>
        </p:nvGrpSpPr>
        <p:grpSpPr>
          <a:xfrm>
            <a:off x="4762693" y="762790"/>
            <a:ext cx="1244833" cy="1161844"/>
            <a:chOff x="112214" y="1658284"/>
            <a:chExt cx="1589695" cy="1483715"/>
          </a:xfrm>
        </p:grpSpPr>
        <p:sp>
          <p:nvSpPr>
            <p:cNvPr id="96" name="Oval 95"/>
            <p:cNvSpPr/>
            <p:nvPr/>
          </p:nvSpPr>
          <p:spPr>
            <a:xfrm>
              <a:off x="112214" y="1658284"/>
              <a:ext cx="1589695" cy="148371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97" name="Group 96"/>
            <p:cNvGrpSpPr/>
            <p:nvPr/>
          </p:nvGrpSpPr>
          <p:grpSpPr>
            <a:xfrm>
              <a:off x="222854" y="2268873"/>
              <a:ext cx="1434517" cy="293614"/>
              <a:chOff x="3692803" y="4223001"/>
              <a:chExt cx="1434517" cy="293614"/>
            </a:xfrm>
          </p:grpSpPr>
          <p:sp>
            <p:nvSpPr>
              <p:cNvPr id="98" name="Freeform 97"/>
              <p:cNvSpPr/>
              <p:nvPr/>
            </p:nvSpPr>
            <p:spPr>
              <a:xfrm>
                <a:off x="3692803" y="4223001"/>
                <a:ext cx="794962" cy="293614"/>
              </a:xfrm>
              <a:custGeom>
                <a:avLst/>
                <a:gdLst>
                  <a:gd name="connsiteX0" fmla="*/ 0 w 1115736"/>
                  <a:gd name="connsiteY0" fmla="*/ 293614 h 293614"/>
                  <a:gd name="connsiteX1" fmla="*/ 41945 w 1115736"/>
                  <a:gd name="connsiteY1" fmla="*/ 184557 h 293614"/>
                  <a:gd name="connsiteX2" fmla="*/ 75501 w 1115736"/>
                  <a:gd name="connsiteY2" fmla="*/ 117445 h 293614"/>
                  <a:gd name="connsiteX3" fmla="*/ 92279 w 1115736"/>
                  <a:gd name="connsiteY3" fmla="*/ 92278 h 293614"/>
                  <a:gd name="connsiteX4" fmla="*/ 109057 w 1115736"/>
                  <a:gd name="connsiteY4" fmla="*/ 58722 h 293614"/>
                  <a:gd name="connsiteX5" fmla="*/ 167780 w 1115736"/>
                  <a:gd name="connsiteY5" fmla="*/ 8389 h 293614"/>
                  <a:gd name="connsiteX6" fmla="*/ 209725 w 1115736"/>
                  <a:gd name="connsiteY6" fmla="*/ 0 h 293614"/>
                  <a:gd name="connsiteX7" fmla="*/ 335560 w 1115736"/>
                  <a:gd name="connsiteY7" fmla="*/ 8389 h 293614"/>
                  <a:gd name="connsiteX8" fmla="*/ 377505 w 1115736"/>
                  <a:gd name="connsiteY8" fmla="*/ 25167 h 293614"/>
                  <a:gd name="connsiteX9" fmla="*/ 436228 w 1115736"/>
                  <a:gd name="connsiteY9" fmla="*/ 50333 h 293614"/>
                  <a:gd name="connsiteX10" fmla="*/ 494950 w 1115736"/>
                  <a:gd name="connsiteY10" fmla="*/ 83889 h 293614"/>
                  <a:gd name="connsiteX11" fmla="*/ 511728 w 1115736"/>
                  <a:gd name="connsiteY11" fmla="*/ 109056 h 293614"/>
                  <a:gd name="connsiteX12" fmla="*/ 562062 w 1115736"/>
                  <a:gd name="connsiteY12" fmla="*/ 125834 h 293614"/>
                  <a:gd name="connsiteX13" fmla="*/ 629174 w 1115736"/>
                  <a:gd name="connsiteY13" fmla="*/ 159390 h 293614"/>
                  <a:gd name="connsiteX14" fmla="*/ 654341 w 1115736"/>
                  <a:gd name="connsiteY14" fmla="*/ 167779 h 293614"/>
                  <a:gd name="connsiteX15" fmla="*/ 687897 w 1115736"/>
                  <a:gd name="connsiteY15" fmla="*/ 184557 h 293614"/>
                  <a:gd name="connsiteX16" fmla="*/ 738231 w 1115736"/>
                  <a:gd name="connsiteY16" fmla="*/ 201335 h 293614"/>
                  <a:gd name="connsiteX17" fmla="*/ 796954 w 1115736"/>
                  <a:gd name="connsiteY17" fmla="*/ 226502 h 293614"/>
                  <a:gd name="connsiteX18" fmla="*/ 947956 w 1115736"/>
                  <a:gd name="connsiteY18" fmla="*/ 218113 h 293614"/>
                  <a:gd name="connsiteX19" fmla="*/ 1065402 w 1115736"/>
                  <a:gd name="connsiteY19" fmla="*/ 184557 h 293614"/>
                  <a:gd name="connsiteX20" fmla="*/ 1115736 w 1115736"/>
                  <a:gd name="connsiteY20" fmla="*/ 176168 h 2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5736" h="293614">
                    <a:moveTo>
                      <a:pt x="0" y="293614"/>
                    </a:moveTo>
                    <a:cubicBezTo>
                      <a:pt x="13982" y="257262"/>
                      <a:pt x="24527" y="219394"/>
                      <a:pt x="41945" y="184557"/>
                    </a:cubicBezTo>
                    <a:lnTo>
                      <a:pt x="75501" y="117445"/>
                    </a:lnTo>
                    <a:cubicBezTo>
                      <a:pt x="80010" y="108427"/>
                      <a:pt x="87277" y="101032"/>
                      <a:pt x="92279" y="92278"/>
                    </a:cubicBezTo>
                    <a:cubicBezTo>
                      <a:pt x="98484" y="81420"/>
                      <a:pt x="101788" y="68898"/>
                      <a:pt x="109057" y="58722"/>
                    </a:cubicBezTo>
                    <a:cubicBezTo>
                      <a:pt x="117756" y="46543"/>
                      <a:pt x="155793" y="13717"/>
                      <a:pt x="167780" y="8389"/>
                    </a:cubicBezTo>
                    <a:cubicBezTo>
                      <a:pt x="180810" y="2598"/>
                      <a:pt x="195743" y="2796"/>
                      <a:pt x="209725" y="0"/>
                    </a:cubicBezTo>
                    <a:cubicBezTo>
                      <a:pt x="251670" y="2796"/>
                      <a:pt x="293987" y="2153"/>
                      <a:pt x="335560" y="8389"/>
                    </a:cubicBezTo>
                    <a:cubicBezTo>
                      <a:pt x="350452" y="10623"/>
                      <a:pt x="363405" y="19880"/>
                      <a:pt x="377505" y="25167"/>
                    </a:cubicBezTo>
                    <a:cubicBezTo>
                      <a:pt x="426882" y="43683"/>
                      <a:pt x="377302" y="20872"/>
                      <a:pt x="436228" y="50333"/>
                    </a:cubicBezTo>
                    <a:cubicBezTo>
                      <a:pt x="527516" y="141621"/>
                      <a:pt x="393552" y="16289"/>
                      <a:pt x="494950" y="83889"/>
                    </a:cubicBezTo>
                    <a:cubicBezTo>
                      <a:pt x="503339" y="89482"/>
                      <a:pt x="503178" y="103712"/>
                      <a:pt x="511728" y="109056"/>
                    </a:cubicBezTo>
                    <a:cubicBezTo>
                      <a:pt x="526725" y="118429"/>
                      <a:pt x="546244" y="117925"/>
                      <a:pt x="562062" y="125834"/>
                    </a:cubicBezTo>
                    <a:cubicBezTo>
                      <a:pt x="584433" y="137019"/>
                      <a:pt x="605446" y="151481"/>
                      <a:pt x="629174" y="159390"/>
                    </a:cubicBezTo>
                    <a:cubicBezTo>
                      <a:pt x="637563" y="162186"/>
                      <a:pt x="646213" y="164296"/>
                      <a:pt x="654341" y="167779"/>
                    </a:cubicBezTo>
                    <a:cubicBezTo>
                      <a:pt x="665835" y="172705"/>
                      <a:pt x="676286" y="179913"/>
                      <a:pt x="687897" y="184557"/>
                    </a:cubicBezTo>
                    <a:cubicBezTo>
                      <a:pt x="704318" y="191125"/>
                      <a:pt x="723516" y="191525"/>
                      <a:pt x="738231" y="201335"/>
                    </a:cubicBezTo>
                    <a:cubicBezTo>
                      <a:pt x="772991" y="224508"/>
                      <a:pt x="753617" y="215668"/>
                      <a:pt x="796954" y="226502"/>
                    </a:cubicBezTo>
                    <a:cubicBezTo>
                      <a:pt x="847288" y="223706"/>
                      <a:pt x="897877" y="223891"/>
                      <a:pt x="947956" y="218113"/>
                    </a:cubicBezTo>
                    <a:cubicBezTo>
                      <a:pt x="1046518" y="206740"/>
                      <a:pt x="982230" y="201191"/>
                      <a:pt x="1065402" y="184557"/>
                    </a:cubicBezTo>
                    <a:cubicBezTo>
                      <a:pt x="1110089" y="175620"/>
                      <a:pt x="1093088" y="176168"/>
                      <a:pt x="1115736" y="176168"/>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99" name="Freeform 98"/>
              <p:cNvSpPr/>
              <p:nvPr/>
            </p:nvSpPr>
            <p:spPr>
              <a:xfrm>
                <a:off x="4469833" y="4231390"/>
                <a:ext cx="657487" cy="176168"/>
              </a:xfrm>
              <a:custGeom>
                <a:avLst/>
                <a:gdLst>
                  <a:gd name="connsiteX0" fmla="*/ 0 w 922789"/>
                  <a:gd name="connsiteY0" fmla="*/ 176168 h 176168"/>
                  <a:gd name="connsiteX1" fmla="*/ 92279 w 922789"/>
                  <a:gd name="connsiteY1" fmla="*/ 159390 h 176168"/>
                  <a:gd name="connsiteX2" fmla="*/ 142613 w 922789"/>
                  <a:gd name="connsiteY2" fmla="*/ 125834 h 176168"/>
                  <a:gd name="connsiteX3" fmla="*/ 201336 w 922789"/>
                  <a:gd name="connsiteY3" fmla="*/ 100667 h 176168"/>
                  <a:gd name="connsiteX4" fmla="*/ 251670 w 922789"/>
                  <a:gd name="connsiteY4" fmla="*/ 67111 h 176168"/>
                  <a:gd name="connsiteX5" fmla="*/ 302003 w 922789"/>
                  <a:gd name="connsiteY5" fmla="*/ 33556 h 176168"/>
                  <a:gd name="connsiteX6" fmla="*/ 327170 w 922789"/>
                  <a:gd name="connsiteY6" fmla="*/ 16778 h 176168"/>
                  <a:gd name="connsiteX7" fmla="*/ 377504 w 922789"/>
                  <a:gd name="connsiteY7" fmla="*/ 0 h 176168"/>
                  <a:gd name="connsiteX8" fmla="*/ 461394 w 922789"/>
                  <a:gd name="connsiteY8" fmla="*/ 16778 h 176168"/>
                  <a:gd name="connsiteX9" fmla="*/ 486561 w 922789"/>
                  <a:gd name="connsiteY9" fmla="*/ 33556 h 176168"/>
                  <a:gd name="connsiteX10" fmla="*/ 520117 w 922789"/>
                  <a:gd name="connsiteY10" fmla="*/ 75500 h 176168"/>
                  <a:gd name="connsiteX11" fmla="*/ 553673 w 922789"/>
                  <a:gd name="connsiteY11" fmla="*/ 117445 h 176168"/>
                  <a:gd name="connsiteX12" fmla="*/ 604007 w 922789"/>
                  <a:gd name="connsiteY12" fmla="*/ 134223 h 176168"/>
                  <a:gd name="connsiteX13" fmla="*/ 922789 w 922789"/>
                  <a:gd name="connsiteY13" fmla="*/ 125834 h 1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2789" h="176168">
                    <a:moveTo>
                      <a:pt x="0" y="176168"/>
                    </a:moveTo>
                    <a:cubicBezTo>
                      <a:pt x="14626" y="174340"/>
                      <a:pt x="69752" y="171905"/>
                      <a:pt x="92279" y="159390"/>
                    </a:cubicBezTo>
                    <a:cubicBezTo>
                      <a:pt x="109906" y="149597"/>
                      <a:pt x="123483" y="132211"/>
                      <a:pt x="142613" y="125834"/>
                    </a:cubicBezTo>
                    <a:cubicBezTo>
                      <a:pt x="168649" y="117155"/>
                      <a:pt x="175420" y="116216"/>
                      <a:pt x="201336" y="100667"/>
                    </a:cubicBezTo>
                    <a:cubicBezTo>
                      <a:pt x="218627" y="90292"/>
                      <a:pt x="234892" y="78296"/>
                      <a:pt x="251670" y="67111"/>
                    </a:cubicBezTo>
                    <a:lnTo>
                      <a:pt x="302003" y="33556"/>
                    </a:lnTo>
                    <a:cubicBezTo>
                      <a:pt x="310392" y="27963"/>
                      <a:pt x="317605" y="19966"/>
                      <a:pt x="327170" y="16778"/>
                    </a:cubicBezTo>
                    <a:lnTo>
                      <a:pt x="377504" y="0"/>
                    </a:lnTo>
                    <a:cubicBezTo>
                      <a:pt x="399145" y="3092"/>
                      <a:pt x="437967" y="5065"/>
                      <a:pt x="461394" y="16778"/>
                    </a:cubicBezTo>
                    <a:cubicBezTo>
                      <a:pt x="470412" y="21287"/>
                      <a:pt x="478172" y="27963"/>
                      <a:pt x="486561" y="33556"/>
                    </a:cubicBezTo>
                    <a:cubicBezTo>
                      <a:pt x="507647" y="96812"/>
                      <a:pt x="476750" y="21292"/>
                      <a:pt x="520117" y="75500"/>
                    </a:cubicBezTo>
                    <a:cubicBezTo>
                      <a:pt x="548976" y="111573"/>
                      <a:pt x="501444" y="94232"/>
                      <a:pt x="553673" y="117445"/>
                    </a:cubicBezTo>
                    <a:cubicBezTo>
                      <a:pt x="569834" y="124628"/>
                      <a:pt x="604007" y="134223"/>
                      <a:pt x="604007" y="134223"/>
                    </a:cubicBezTo>
                    <a:cubicBezTo>
                      <a:pt x="900413" y="125505"/>
                      <a:pt x="794117" y="125834"/>
                      <a:pt x="922789" y="125834"/>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grpSp>
      <p:grpSp>
        <p:nvGrpSpPr>
          <p:cNvPr id="100" name="Group 99"/>
          <p:cNvGrpSpPr/>
          <p:nvPr/>
        </p:nvGrpSpPr>
        <p:grpSpPr>
          <a:xfrm>
            <a:off x="6593174" y="797146"/>
            <a:ext cx="1260630" cy="1176588"/>
            <a:chOff x="2397689" y="1620475"/>
            <a:chExt cx="1589695" cy="1483715"/>
          </a:xfrm>
        </p:grpSpPr>
        <p:sp>
          <p:nvSpPr>
            <p:cNvPr id="101" name="Oval 100"/>
            <p:cNvSpPr/>
            <p:nvPr/>
          </p:nvSpPr>
          <p:spPr>
            <a:xfrm>
              <a:off x="2397689" y="1620475"/>
              <a:ext cx="1589695" cy="1483715"/>
            </a:xfrm>
            <a:prstGeom prst="ellipse">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02" name="Group 101"/>
            <p:cNvGrpSpPr/>
            <p:nvPr/>
          </p:nvGrpSpPr>
          <p:grpSpPr>
            <a:xfrm>
              <a:off x="2512786" y="2159816"/>
              <a:ext cx="1434517" cy="293614"/>
              <a:chOff x="3692803" y="4223001"/>
              <a:chExt cx="1434517" cy="293614"/>
            </a:xfrm>
          </p:grpSpPr>
          <p:sp>
            <p:nvSpPr>
              <p:cNvPr id="103" name="Freeform 102"/>
              <p:cNvSpPr/>
              <p:nvPr/>
            </p:nvSpPr>
            <p:spPr>
              <a:xfrm>
                <a:off x="3692803" y="4223001"/>
                <a:ext cx="794962" cy="293614"/>
              </a:xfrm>
              <a:custGeom>
                <a:avLst/>
                <a:gdLst>
                  <a:gd name="connsiteX0" fmla="*/ 0 w 1115736"/>
                  <a:gd name="connsiteY0" fmla="*/ 293614 h 293614"/>
                  <a:gd name="connsiteX1" fmla="*/ 41945 w 1115736"/>
                  <a:gd name="connsiteY1" fmla="*/ 184557 h 293614"/>
                  <a:gd name="connsiteX2" fmla="*/ 75501 w 1115736"/>
                  <a:gd name="connsiteY2" fmla="*/ 117445 h 293614"/>
                  <a:gd name="connsiteX3" fmla="*/ 92279 w 1115736"/>
                  <a:gd name="connsiteY3" fmla="*/ 92278 h 293614"/>
                  <a:gd name="connsiteX4" fmla="*/ 109057 w 1115736"/>
                  <a:gd name="connsiteY4" fmla="*/ 58722 h 293614"/>
                  <a:gd name="connsiteX5" fmla="*/ 167780 w 1115736"/>
                  <a:gd name="connsiteY5" fmla="*/ 8389 h 293614"/>
                  <a:gd name="connsiteX6" fmla="*/ 209725 w 1115736"/>
                  <a:gd name="connsiteY6" fmla="*/ 0 h 293614"/>
                  <a:gd name="connsiteX7" fmla="*/ 335560 w 1115736"/>
                  <a:gd name="connsiteY7" fmla="*/ 8389 h 293614"/>
                  <a:gd name="connsiteX8" fmla="*/ 377505 w 1115736"/>
                  <a:gd name="connsiteY8" fmla="*/ 25167 h 293614"/>
                  <a:gd name="connsiteX9" fmla="*/ 436228 w 1115736"/>
                  <a:gd name="connsiteY9" fmla="*/ 50333 h 293614"/>
                  <a:gd name="connsiteX10" fmla="*/ 494950 w 1115736"/>
                  <a:gd name="connsiteY10" fmla="*/ 83889 h 293614"/>
                  <a:gd name="connsiteX11" fmla="*/ 511728 w 1115736"/>
                  <a:gd name="connsiteY11" fmla="*/ 109056 h 293614"/>
                  <a:gd name="connsiteX12" fmla="*/ 562062 w 1115736"/>
                  <a:gd name="connsiteY12" fmla="*/ 125834 h 293614"/>
                  <a:gd name="connsiteX13" fmla="*/ 629174 w 1115736"/>
                  <a:gd name="connsiteY13" fmla="*/ 159390 h 293614"/>
                  <a:gd name="connsiteX14" fmla="*/ 654341 w 1115736"/>
                  <a:gd name="connsiteY14" fmla="*/ 167779 h 293614"/>
                  <a:gd name="connsiteX15" fmla="*/ 687897 w 1115736"/>
                  <a:gd name="connsiteY15" fmla="*/ 184557 h 293614"/>
                  <a:gd name="connsiteX16" fmla="*/ 738231 w 1115736"/>
                  <a:gd name="connsiteY16" fmla="*/ 201335 h 293614"/>
                  <a:gd name="connsiteX17" fmla="*/ 796954 w 1115736"/>
                  <a:gd name="connsiteY17" fmla="*/ 226502 h 293614"/>
                  <a:gd name="connsiteX18" fmla="*/ 947956 w 1115736"/>
                  <a:gd name="connsiteY18" fmla="*/ 218113 h 293614"/>
                  <a:gd name="connsiteX19" fmla="*/ 1065402 w 1115736"/>
                  <a:gd name="connsiteY19" fmla="*/ 184557 h 293614"/>
                  <a:gd name="connsiteX20" fmla="*/ 1115736 w 1115736"/>
                  <a:gd name="connsiteY20" fmla="*/ 176168 h 29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5736" h="293614">
                    <a:moveTo>
                      <a:pt x="0" y="293614"/>
                    </a:moveTo>
                    <a:cubicBezTo>
                      <a:pt x="13982" y="257262"/>
                      <a:pt x="24527" y="219394"/>
                      <a:pt x="41945" y="184557"/>
                    </a:cubicBezTo>
                    <a:lnTo>
                      <a:pt x="75501" y="117445"/>
                    </a:lnTo>
                    <a:cubicBezTo>
                      <a:pt x="80010" y="108427"/>
                      <a:pt x="87277" y="101032"/>
                      <a:pt x="92279" y="92278"/>
                    </a:cubicBezTo>
                    <a:cubicBezTo>
                      <a:pt x="98484" y="81420"/>
                      <a:pt x="101788" y="68898"/>
                      <a:pt x="109057" y="58722"/>
                    </a:cubicBezTo>
                    <a:cubicBezTo>
                      <a:pt x="117756" y="46543"/>
                      <a:pt x="155793" y="13717"/>
                      <a:pt x="167780" y="8389"/>
                    </a:cubicBezTo>
                    <a:cubicBezTo>
                      <a:pt x="180810" y="2598"/>
                      <a:pt x="195743" y="2796"/>
                      <a:pt x="209725" y="0"/>
                    </a:cubicBezTo>
                    <a:cubicBezTo>
                      <a:pt x="251670" y="2796"/>
                      <a:pt x="293987" y="2153"/>
                      <a:pt x="335560" y="8389"/>
                    </a:cubicBezTo>
                    <a:cubicBezTo>
                      <a:pt x="350452" y="10623"/>
                      <a:pt x="363405" y="19880"/>
                      <a:pt x="377505" y="25167"/>
                    </a:cubicBezTo>
                    <a:cubicBezTo>
                      <a:pt x="426882" y="43683"/>
                      <a:pt x="377302" y="20872"/>
                      <a:pt x="436228" y="50333"/>
                    </a:cubicBezTo>
                    <a:cubicBezTo>
                      <a:pt x="527516" y="141621"/>
                      <a:pt x="393552" y="16289"/>
                      <a:pt x="494950" y="83889"/>
                    </a:cubicBezTo>
                    <a:cubicBezTo>
                      <a:pt x="503339" y="89482"/>
                      <a:pt x="503178" y="103712"/>
                      <a:pt x="511728" y="109056"/>
                    </a:cubicBezTo>
                    <a:cubicBezTo>
                      <a:pt x="526725" y="118429"/>
                      <a:pt x="546244" y="117925"/>
                      <a:pt x="562062" y="125834"/>
                    </a:cubicBezTo>
                    <a:cubicBezTo>
                      <a:pt x="584433" y="137019"/>
                      <a:pt x="605446" y="151481"/>
                      <a:pt x="629174" y="159390"/>
                    </a:cubicBezTo>
                    <a:cubicBezTo>
                      <a:pt x="637563" y="162186"/>
                      <a:pt x="646213" y="164296"/>
                      <a:pt x="654341" y="167779"/>
                    </a:cubicBezTo>
                    <a:cubicBezTo>
                      <a:pt x="665835" y="172705"/>
                      <a:pt x="676286" y="179913"/>
                      <a:pt x="687897" y="184557"/>
                    </a:cubicBezTo>
                    <a:cubicBezTo>
                      <a:pt x="704318" y="191125"/>
                      <a:pt x="723516" y="191525"/>
                      <a:pt x="738231" y="201335"/>
                    </a:cubicBezTo>
                    <a:cubicBezTo>
                      <a:pt x="772991" y="224508"/>
                      <a:pt x="753617" y="215668"/>
                      <a:pt x="796954" y="226502"/>
                    </a:cubicBezTo>
                    <a:cubicBezTo>
                      <a:pt x="847288" y="223706"/>
                      <a:pt x="897877" y="223891"/>
                      <a:pt x="947956" y="218113"/>
                    </a:cubicBezTo>
                    <a:cubicBezTo>
                      <a:pt x="1046518" y="206740"/>
                      <a:pt x="982230" y="201191"/>
                      <a:pt x="1065402" y="184557"/>
                    </a:cubicBezTo>
                    <a:cubicBezTo>
                      <a:pt x="1110089" y="175620"/>
                      <a:pt x="1093088" y="176168"/>
                      <a:pt x="1115736" y="176168"/>
                    </a:cubicBezTo>
                  </a:path>
                </a:pathLst>
              </a:custGeom>
              <a:ln>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04" name="Freeform 103"/>
              <p:cNvSpPr/>
              <p:nvPr/>
            </p:nvSpPr>
            <p:spPr>
              <a:xfrm>
                <a:off x="4469833" y="4231390"/>
                <a:ext cx="657487" cy="176168"/>
              </a:xfrm>
              <a:custGeom>
                <a:avLst/>
                <a:gdLst>
                  <a:gd name="connsiteX0" fmla="*/ 0 w 922789"/>
                  <a:gd name="connsiteY0" fmla="*/ 176168 h 176168"/>
                  <a:gd name="connsiteX1" fmla="*/ 92279 w 922789"/>
                  <a:gd name="connsiteY1" fmla="*/ 159390 h 176168"/>
                  <a:gd name="connsiteX2" fmla="*/ 142613 w 922789"/>
                  <a:gd name="connsiteY2" fmla="*/ 125834 h 176168"/>
                  <a:gd name="connsiteX3" fmla="*/ 201336 w 922789"/>
                  <a:gd name="connsiteY3" fmla="*/ 100667 h 176168"/>
                  <a:gd name="connsiteX4" fmla="*/ 251670 w 922789"/>
                  <a:gd name="connsiteY4" fmla="*/ 67111 h 176168"/>
                  <a:gd name="connsiteX5" fmla="*/ 302003 w 922789"/>
                  <a:gd name="connsiteY5" fmla="*/ 33556 h 176168"/>
                  <a:gd name="connsiteX6" fmla="*/ 327170 w 922789"/>
                  <a:gd name="connsiteY6" fmla="*/ 16778 h 176168"/>
                  <a:gd name="connsiteX7" fmla="*/ 377504 w 922789"/>
                  <a:gd name="connsiteY7" fmla="*/ 0 h 176168"/>
                  <a:gd name="connsiteX8" fmla="*/ 461394 w 922789"/>
                  <a:gd name="connsiteY8" fmla="*/ 16778 h 176168"/>
                  <a:gd name="connsiteX9" fmla="*/ 486561 w 922789"/>
                  <a:gd name="connsiteY9" fmla="*/ 33556 h 176168"/>
                  <a:gd name="connsiteX10" fmla="*/ 520117 w 922789"/>
                  <a:gd name="connsiteY10" fmla="*/ 75500 h 176168"/>
                  <a:gd name="connsiteX11" fmla="*/ 553673 w 922789"/>
                  <a:gd name="connsiteY11" fmla="*/ 117445 h 176168"/>
                  <a:gd name="connsiteX12" fmla="*/ 604007 w 922789"/>
                  <a:gd name="connsiteY12" fmla="*/ 134223 h 176168"/>
                  <a:gd name="connsiteX13" fmla="*/ 922789 w 922789"/>
                  <a:gd name="connsiteY13" fmla="*/ 125834 h 17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2789" h="176168">
                    <a:moveTo>
                      <a:pt x="0" y="176168"/>
                    </a:moveTo>
                    <a:cubicBezTo>
                      <a:pt x="14626" y="174340"/>
                      <a:pt x="69752" y="171905"/>
                      <a:pt x="92279" y="159390"/>
                    </a:cubicBezTo>
                    <a:cubicBezTo>
                      <a:pt x="109906" y="149597"/>
                      <a:pt x="123483" y="132211"/>
                      <a:pt x="142613" y="125834"/>
                    </a:cubicBezTo>
                    <a:cubicBezTo>
                      <a:pt x="168649" y="117155"/>
                      <a:pt x="175420" y="116216"/>
                      <a:pt x="201336" y="100667"/>
                    </a:cubicBezTo>
                    <a:cubicBezTo>
                      <a:pt x="218627" y="90292"/>
                      <a:pt x="234892" y="78296"/>
                      <a:pt x="251670" y="67111"/>
                    </a:cubicBezTo>
                    <a:lnTo>
                      <a:pt x="302003" y="33556"/>
                    </a:lnTo>
                    <a:cubicBezTo>
                      <a:pt x="310392" y="27963"/>
                      <a:pt x="317605" y="19966"/>
                      <a:pt x="327170" y="16778"/>
                    </a:cubicBezTo>
                    <a:lnTo>
                      <a:pt x="377504" y="0"/>
                    </a:lnTo>
                    <a:cubicBezTo>
                      <a:pt x="399145" y="3092"/>
                      <a:pt x="437967" y="5065"/>
                      <a:pt x="461394" y="16778"/>
                    </a:cubicBezTo>
                    <a:cubicBezTo>
                      <a:pt x="470412" y="21287"/>
                      <a:pt x="478172" y="27963"/>
                      <a:pt x="486561" y="33556"/>
                    </a:cubicBezTo>
                    <a:cubicBezTo>
                      <a:pt x="507647" y="96812"/>
                      <a:pt x="476750" y="21292"/>
                      <a:pt x="520117" y="75500"/>
                    </a:cubicBezTo>
                    <a:cubicBezTo>
                      <a:pt x="548976" y="111573"/>
                      <a:pt x="501444" y="94232"/>
                      <a:pt x="553673" y="117445"/>
                    </a:cubicBezTo>
                    <a:cubicBezTo>
                      <a:pt x="569834" y="124628"/>
                      <a:pt x="604007" y="134223"/>
                      <a:pt x="604007" y="134223"/>
                    </a:cubicBezTo>
                    <a:cubicBezTo>
                      <a:pt x="900413" y="125505"/>
                      <a:pt x="794117" y="125834"/>
                      <a:pt x="922789" y="125834"/>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347091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34 -1.85185E-6 L -0.00034 0.00023 C -0.00069 0.00417 -0.00104 0.00926 -0.00104 0.01412 C -0.00086 0.02292 0.0007 0.02732 0.00191 0.03496 C 0.00348 0.04445 0.00382 0.05533 0.0066 0.06389 C 0.00695 0.06551 0.00764 0.06713 0.00799 0.06898 C 0.01025 0.07871 0.01181 0.08982 0.01476 0.09908 L 0.02448 0.13148 C 0.02674 0.15 0.02431 0.13241 0.03368 0.16829 C 0.03403 0.16968 0.03403 0.17153 0.0342 0.17292 C 0.03473 0.17477 0.03542 0.17616 0.03594 0.17801 C 0.03785 0.18658 0.04011 0.19491 0.04184 0.20371 C 0.04219 0.20533 0.04236 0.20718 0.04254 0.2088 C 0.04601 0.22199 0.04966 0.23519 0.05313 0.24884 C 0.05521 0.25671 0.05209 0.25093 0.05608 0.25671 C 0.05868 0.2669 0.06094 0.27732 0.06372 0.28727 C 0.06441 0.29005 0.0658 0.29259 0.06684 0.29514 C 0.06962 0.30417 0.0724 0.3132 0.075 0.32269 C 0.07552 0.32408 0.07535 0.32593 0.07587 0.32755 C 0.07726 0.33403 0.079 0.34051 0.08108 0.34676 C 0.0816 0.34861 0.08264 0.34977 0.08334 0.35162 C 0.08473 0.35625 0.08577 0.36134 0.08698 0.36574 C 0.08907 0.37315 0.09167 0.37986 0.09393 0.38681 C 0.09792 0.39931 0.09184 0.38171 0.09983 0.40463 C 0.10157 0.41528 0.09931 0.40278 0.10434 0.41898 C 0.10486 0.42014 0.10486 0.42246 0.10521 0.42384 C 0.1132 0.45509 0.10643 0.42384 0.11441 0.45903 C 0.11459 0.46065 0.11476 0.4625 0.11493 0.46389 C 0.11598 0.46898 0.11702 0.47384 0.11806 0.47847 C 0.11875 0.48171 0.11945 0.48472 0.12032 0.48796 C 0.12049 0.48959 0.12084 0.49144 0.12101 0.49283 C 0.12136 0.49468 0.12205 0.49607 0.12257 0.49792 C 0.12292 0.49931 0.12309 0.50093 0.12327 0.50278 C 0.12344 0.50509 0.12379 0.50764 0.12396 0.51042 C 0.12431 0.51389 0.12448 0.51713 0.12483 0.52037 C 0.12518 0.52246 0.12587 0.52454 0.12622 0.52685 L 0.12726 0.53009 L 0.12726 0.53033 " pathEditMode="relative" rAng="0" ptsTypes="AAAAAAAAAAAAAAAAAAAAAAAAAAAAAAAAAAAAAA">
                                      <p:cBhvr>
                                        <p:cTn id="6" dur="2000" fill="hold"/>
                                        <p:tgtEl>
                                          <p:spTgt spid="105"/>
                                        </p:tgtEl>
                                        <p:attrNameLst>
                                          <p:attrName>ppt_x</p:attrName>
                                          <p:attrName>ppt_y</p:attrName>
                                        </p:attrNameLst>
                                      </p:cBhvr>
                                      <p:rCtr x="6337" y="26505"/>
                                    </p:animMotion>
                                  </p:childTnLst>
                                </p:cTn>
                              </p:par>
                              <p:par>
                                <p:cTn id="7" presetID="0" presetClass="path" presetSubtype="0" accel="50000" decel="50000" fill="hold" nodeType="withEffect">
                                  <p:stCondLst>
                                    <p:cond delay="0"/>
                                  </p:stCondLst>
                                  <p:childTnLst>
                                    <p:animMotion origin="layout" path="M -2.77778E-6 4.44444E-6 L -2.77778E-6 4.44444E-6 C -0.00035 0.00347 -0.00156 0.00717 -0.00104 0.01088 C -0.00035 0.01528 0.00209 0.01898 0.00365 0.02315 C 0.00677 0.03148 0.00452 0.02662 0.01094 0.03657 C 0.01268 0.04815 0.01181 0.04537 0.01927 0.06111 C 0.02014 0.06296 0.0217 0.06412 0.02292 0.06597 C 0.02639 0.07153 0.02969 0.07731 0.03299 0.0831 C 0.03368 0.08426 0.0342 0.08542 0.03472 0.0868 C 0.03542 0.08842 0.03594 0.09005 0.03663 0.09167 C 0.04427 0.10833 0.04584 0.11134 0.05139 0.12222 C 0.05504 0.12963 0.06024 0.13588 0.06233 0.14421 C 0.06268 0.14537 0.06268 0.14676 0.0632 0.14792 C 0.06389 0.1493 0.06528 0.15023 0.06597 0.15162 C 0.06684 0.15301 0.06719 0.15486 0.06788 0.15648 C 0.07118 0.16435 0.07448 0.17199 0.07795 0.17963 C 0.07986 0.18981 0.07726 0.17893 0.08247 0.1919 C 0.08524 0.19884 0.0882 0.20555 0.0908 0.21273 C 0.09254 0.21759 0.0934 0.22268 0.09531 0.22731 C 0.10313 0.24699 0.09983 0.24005 0.10452 0.2493 C 0.10712 0.25972 0.10504 0.25278 0.11372 0.27153 C 0.11806 0.28102 0.11441 0.26967 0.12188 0.28981 C 0.12274 0.29213 0.12274 0.29491 0.12379 0.29722 C 0.125 0.3 0.12639 0.30278 0.12743 0.30579 C 0.12795 0.30694 0.12795 0.3081 0.1283 0.30926 C 0.12986 0.31342 0.13143 0.31759 0.13299 0.32153 C 0.13334 0.32361 0.13351 0.32569 0.13386 0.32778 C 0.13403 0.32893 0.13455 0.33009 0.13472 0.33148 C 0.13577 0.33542 0.13663 0.33958 0.1375 0.34352 C 0.13802 0.34606 0.13854 0.34861 0.13941 0.35092 C 0.14531 0.36805 0.14514 0.36643 0.14948 0.38148 C 0.15278 0.39282 0.14531 0.37315 0.15677 0.39861 C 0.15764 0.40069 0.15868 0.40278 0.15955 0.40486 C 0.16007 0.40602 0.16042 0.40764 0.16146 0.40833 C 0.16302 0.41018 0.16511 0.41065 0.16684 0.41204 C 0.16788 0.41296 0.16858 0.41481 0.16962 0.41574 C 0.17066 0.4169 0.17205 0.41736 0.17327 0.41829 C 0.17431 0.41898 0.17518 0.41991 0.17604 0.4206 C 0.17726 0.42153 0.17865 0.42199 0.17969 0.42315 C 0.18073 0.42407 0.18143 0.42592 0.18247 0.42685 C 0.18472 0.4287 0.18768 0.4294 0.18976 0.43171 C 0.19497 0.4368 0.19202 0.43472 0.19896 0.43773 C 0.20018 0.43912 0.20139 0.44051 0.20261 0.44143 C 0.20677 0.44467 0.20643 0.43935 0.20903 0.45 C 0.21042 0.45509 0.21146 0.46111 0.21372 0.46597 C 0.21441 0.46759 0.21563 0.46921 0.21649 0.47083 C 0.21736 0.47268 0.21823 0.475 0.2191 0.47685 C 0.21979 0.47824 0.22014 0.47963 0.22101 0.48055 C 0.22153 0.48125 0.22222 0.48148 0.22292 0.48194 L 0.22292 0.48194 " pathEditMode="relative" ptsTypes="AAAAAAAAAAAAAAAAAAAAAAAAAAAAAAAAAAAAAAAAAAAAAAAAAA">
                                      <p:cBhvr>
                                        <p:cTn id="8" dur="2000" fill="hold"/>
                                        <p:tgtEl>
                                          <p:spTgt spid="79"/>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00035 -2.96296E-6 L 0.00035 -2.96296E-6 C -0.00017 0.00255 -0.00104 0.00579 -0.00086 0.0088 C -0.00069 0.01435 0.00226 0.01736 0.00469 0.02199 C 0.00782 0.02801 0.00816 0.03496 0.01355 0.04028 C 0.01424 0.04144 0.01546 0.04236 0.01615 0.04352 C 0.02066 0.04977 0.02362 0.05672 0.02917 0.06273 L 0.04757 0.0831 C 0.05191 0.09491 0.0474 0.0838 0.06511 0.10625 C 0.0658 0.10741 0.0658 0.10857 0.06632 0.10926 C 0.06737 0.11042 0.06841 0.11135 0.06945 0.1125 C 0.07327 0.11783 0.07743 0.12338 0.08073 0.12871 C 0.08143 0.12986 0.08178 0.13102 0.08212 0.13195 C 0.08872 0.14051 0.09584 0.14861 0.10226 0.15741 C 0.10643 0.16227 0.10035 0.15857 0.10816 0.16227 C 0.11285 0.16875 0.11719 0.17547 0.12257 0.18148 C 0.12396 0.18357 0.12657 0.18496 0.12848 0.18658 C 0.13386 0.19236 0.13907 0.19815 0.1441 0.20417 C 0.14514 0.20486 0.1448 0.20602 0.14549 0.20718 C 0.14844 0.21111 0.15174 0.21528 0.15556 0.21922 C 0.1566 0.22037 0.15868 0.22107 0.1599 0.22223 C 0.16268 0.22523 0.16459 0.22848 0.16684 0.23125 C 0.17101 0.23588 0.17587 0.24028 0.18004 0.24468 C 0.1875 0.25255 0.17605 0.24144 0.19132 0.25579 C 0.1948 0.26273 0.19046 0.25463 0.2 0.26505 C 0.20105 0.26574 0.20105 0.26713 0.20157 0.26806 C 0.21684 0.28773 0.20382 0.26806 0.21893 0.29028 C 0.21945 0.29144 0.2198 0.2926 0.22014 0.29329 C 0.22205 0.29653 0.22396 0.29954 0.22605 0.30255 C 0.22743 0.30463 0.22882 0.30648 0.23021 0.30857 C 0.23073 0.30973 0.23125 0.31088 0.23178 0.31158 C 0.23247 0.31273 0.23386 0.31366 0.23455 0.31482 C 0.23525 0.31574 0.23577 0.31667 0.23612 0.31783 C 0.23646 0.31945 0.23698 0.32107 0.2375 0.32292 C 0.23803 0.325 0.2382 0.32709 0.23889 0.32917 C 0.23959 0.33033 0.2408 0.33172 0.24184 0.3331 L 0.24358 0.33519 L 0.24358 0.33542 " pathEditMode="relative" rAng="0" ptsTypes="AAAAAAAAAAAAAAAAAAAAAAAAAAAAAAAAAAAAAA">
                                      <p:cBhvr>
                                        <p:cTn id="10" dur="2000" fill="hold"/>
                                        <p:tgtEl>
                                          <p:spTgt spid="106"/>
                                        </p:tgtEl>
                                        <p:attrNameLst>
                                          <p:attrName>ppt_x</p:attrName>
                                          <p:attrName>ppt_y</p:attrName>
                                        </p:attrNameLst>
                                      </p:cBhvr>
                                      <p:rCtr x="12083" y="16759"/>
                                    </p:animMotion>
                                  </p:childTnLst>
                                </p:cTn>
                              </p:par>
                              <p:par>
                                <p:cTn id="11" presetID="0" presetClass="path" presetSubtype="0" accel="50000" decel="50000" fill="hold" nodeType="withEffect">
                                  <p:stCondLst>
                                    <p:cond delay="0"/>
                                  </p:stCondLst>
                                  <p:childTnLst>
                                    <p:animMotion origin="layout" path="M -3.46945E-18 4.07407E-6 L -3.46945E-18 4.07407E-6 C 0.00174 0.00278 0.00365 0.00555 0.00538 0.00856 C 0.00955 0.01574 0.01007 0.01852 0.01371 0.0243 C 0.0158 0.02778 0.01823 0.03079 0.02014 0.03426 C 0.02101 0.03565 0.02118 0.0375 0.02187 0.03912 C 0.0243 0.04398 0.02691 0.04884 0.02934 0.0537 C 0.03142 0.0581 0.03385 0.0625 0.03576 0.06713 C 0.03906 0.07593 0.03802 0.07315 0.04219 0.0868 C 0.04253 0.08796 0.04271 0.08935 0.04305 0.09051 C 0.04531 0.09676 0.04792 0.10278 0.05035 0.1088 C 0.05104 0.11042 0.05156 0.11204 0.05226 0.11366 C 0.05278 0.11528 0.05347 0.1169 0.05399 0.11852 C 0.0566 0.12593 0.05885 0.13333 0.06146 0.14051 C 0.06371 0.14722 0.06337 0.14606 0.06684 0.14907 C 0.06944 0.15532 0.07205 0.16134 0.0743 0.16759 C 0.07483 0.16898 0.07448 0.17106 0.07517 0.17245 C 0.07587 0.17384 0.07708 0.17477 0.07795 0.17616 C 0.08021 0.17963 0.08229 0.18333 0.08437 0.18704 C 0.08507 0.18819 0.08542 0.18981 0.08628 0.19074 C 0.08906 0.19514 0.09236 0.19884 0.09531 0.20301 C 0.09635 0.20463 0.09722 0.20625 0.09809 0.20787 C 0.10017 0.21134 0.1026 0.21435 0.10451 0.21782 C 0.10538 0.21921 0.10555 0.22106 0.10642 0.22268 C 0.11649 0.24282 0.10573 0.21921 0.11198 0.23241 C 0.12153 0.25278 0.11076 0.22917 0.11562 0.24213 C 0.11701 0.24606 0.11875 0.24954 0.12014 0.25324 C 0.12083 0.25486 0.12135 0.25648 0.12205 0.2581 C 0.12326 0.26088 0.12465 0.26366 0.12569 0.26667 C 0.12604 0.26782 0.12621 0.26921 0.12656 0.27037 C 0.13281 0.28819 0.12969 0.28009 0.1349 0.28981 C 0.13542 0.2912 0.13594 0.29236 0.13663 0.29352 C 0.1375 0.29491 0.13854 0.29606 0.13941 0.29722 C 0.14062 0.30185 0.1401 0.30162 0.14305 0.30579 C 0.14514 0.3088 0.14826 0.31088 0.14948 0.31435 C 0.15017 0.31597 0.15069 0.31759 0.15139 0.31921 C 0.15191 0.3206 0.15278 0.32176 0.15312 0.32292 C 0.15694 0.3331 0.15069 0.31968 0.1559 0.33032 C 0.15625 0.33194 0.15642 0.33356 0.15694 0.33518 C 0.15729 0.33657 0.15816 0.3375 0.15868 0.33889 C 0.15903 0.33958 0.15937 0.34051 0.15972 0.34143 L 0.15972 0.34143 " pathEditMode="relative" ptsTypes="AAAAAAAAAAAAAAAAAAAAAAAAAAAAAAAAAAAAAAAAAA">
                                      <p:cBhvr>
                                        <p:cTn id="12" dur="2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Meiosis and Fertilization</a:t>
            </a:r>
            <a:endParaRPr lang="en-US" dirty="0"/>
          </a:p>
        </p:txBody>
      </p:sp>
      <p:sp>
        <p:nvSpPr>
          <p:cNvPr id="3" name="Content Placeholder 2"/>
          <p:cNvSpPr>
            <a:spLocks noGrp="1"/>
          </p:cNvSpPr>
          <p:nvPr>
            <p:ph idx="1"/>
          </p:nvPr>
        </p:nvSpPr>
        <p:spPr/>
        <p:txBody>
          <a:bodyPr/>
          <a:lstStyle/>
          <a:p>
            <a:r>
              <a:rPr lang="en-US" dirty="0" smtClean="0"/>
              <a:t>1. Meiosis will split (Segregate) your genotype, so that each allele goes into either a sperm or an egg depending on your gender.</a:t>
            </a:r>
            <a:br>
              <a:rPr lang="en-US" dirty="0" smtClean="0"/>
            </a:br>
            <a:r>
              <a:rPr lang="en-US" dirty="0" smtClean="0"/>
              <a:t/>
            </a:r>
            <a:br>
              <a:rPr lang="en-US" dirty="0" smtClean="0"/>
            </a:br>
            <a:endParaRPr lang="en-US" dirty="0" smtClean="0"/>
          </a:p>
          <a:p>
            <a:r>
              <a:rPr lang="en-US" dirty="0" smtClean="0"/>
              <a:t>2. Fertilization will put the genotype back together so that you have two alleles again.</a:t>
            </a:r>
            <a:endParaRPr lang="en-US" dirty="0"/>
          </a:p>
        </p:txBody>
      </p:sp>
    </p:spTree>
    <p:extLst>
      <p:ext uri="{BB962C8B-B14F-4D97-AF65-F5344CB8AC3E}">
        <p14:creationId xmlns:p14="http://schemas.microsoft.com/office/powerpoint/2010/main" val="29008554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239" y="1679707"/>
            <a:ext cx="1503459" cy="1126566"/>
            <a:chOff x="945512" y="1759214"/>
            <a:chExt cx="1503459" cy="1126566"/>
          </a:xfrm>
        </p:grpSpPr>
        <p:grpSp>
          <p:nvGrpSpPr>
            <p:cNvPr id="118" name="Group 117"/>
            <p:cNvGrpSpPr/>
            <p:nvPr/>
          </p:nvGrpSpPr>
          <p:grpSpPr>
            <a:xfrm>
              <a:off x="945512" y="1759214"/>
              <a:ext cx="1503459" cy="1126566"/>
              <a:chOff x="825045" y="3246397"/>
              <a:chExt cx="2608280" cy="1954427"/>
            </a:xfrm>
          </p:grpSpPr>
          <p:pic>
            <p:nvPicPr>
              <p:cNvPr id="119" name="Picture 118"/>
              <p:cNvPicPr>
                <a:picLocks noChangeAspect="1"/>
              </p:cNvPicPr>
              <p:nvPr/>
            </p:nvPicPr>
            <p:blipFill rotWithShape="1">
              <a:blip r:embed="rId2"/>
              <a:srcRect r="49135"/>
              <a:stretch/>
            </p:blipFill>
            <p:spPr>
              <a:xfrm>
                <a:off x="825045" y="3246397"/>
                <a:ext cx="1211220" cy="1905000"/>
              </a:xfrm>
              <a:prstGeom prst="rect">
                <a:avLst/>
              </a:prstGeom>
            </p:spPr>
          </p:pic>
          <p:pic>
            <p:nvPicPr>
              <p:cNvPr id="120" name="Picture 119"/>
              <p:cNvPicPr>
                <a:picLocks noChangeAspect="1"/>
              </p:cNvPicPr>
              <p:nvPr/>
            </p:nvPicPr>
            <p:blipFill rotWithShape="1">
              <a:blip r:embed="rId2"/>
              <a:srcRect r="49135"/>
              <a:stretch/>
            </p:blipFill>
            <p:spPr>
              <a:xfrm flipH="1">
                <a:off x="2222105" y="3295824"/>
                <a:ext cx="1211220" cy="1905000"/>
              </a:xfrm>
              <a:prstGeom prst="rect">
                <a:avLst/>
              </a:prstGeom>
            </p:spPr>
          </p:pic>
        </p:grpSp>
        <p:sp>
          <p:nvSpPr>
            <p:cNvPr id="127" name="TextBox 126"/>
            <p:cNvSpPr txBox="1"/>
            <p:nvPr/>
          </p:nvSpPr>
          <p:spPr>
            <a:xfrm flipH="1">
              <a:off x="1193729" y="2383962"/>
              <a:ext cx="438710" cy="369332"/>
            </a:xfrm>
            <a:prstGeom prst="rect">
              <a:avLst/>
            </a:prstGeom>
            <a:noFill/>
          </p:spPr>
          <p:txBody>
            <a:bodyPr wrap="square" rtlCol="0">
              <a:spAutoFit/>
            </a:bodyPr>
            <a:lstStyle/>
            <a:p>
              <a:r>
                <a:rPr lang="en-US" dirty="0" smtClean="0"/>
                <a:t>G</a:t>
              </a:r>
              <a:endParaRPr lang="en-US" dirty="0"/>
            </a:p>
          </p:txBody>
        </p:sp>
        <p:sp>
          <p:nvSpPr>
            <p:cNvPr id="128" name="TextBox 127"/>
            <p:cNvSpPr txBox="1"/>
            <p:nvPr/>
          </p:nvSpPr>
          <p:spPr>
            <a:xfrm flipH="1">
              <a:off x="1946548" y="2394696"/>
              <a:ext cx="438710" cy="369332"/>
            </a:xfrm>
            <a:prstGeom prst="rect">
              <a:avLst/>
            </a:prstGeom>
            <a:noFill/>
          </p:spPr>
          <p:txBody>
            <a:bodyPr wrap="square" rtlCol="0">
              <a:spAutoFit/>
            </a:bodyPr>
            <a:lstStyle/>
            <a:p>
              <a:r>
                <a:rPr lang="en-US" dirty="0" smtClean="0"/>
                <a:t>g</a:t>
              </a:r>
              <a:endParaRPr lang="en-US" dirty="0"/>
            </a:p>
          </p:txBody>
        </p:sp>
      </p:grpSp>
      <p:grpSp>
        <p:nvGrpSpPr>
          <p:cNvPr id="4" name="Group 3"/>
          <p:cNvGrpSpPr/>
          <p:nvPr/>
        </p:nvGrpSpPr>
        <p:grpSpPr>
          <a:xfrm>
            <a:off x="224616" y="2423460"/>
            <a:ext cx="3812298" cy="3358972"/>
            <a:chOff x="5342370" y="2820868"/>
            <a:chExt cx="3812298" cy="3358972"/>
          </a:xfrm>
        </p:grpSpPr>
        <p:sp>
          <p:nvSpPr>
            <p:cNvPr id="5" name="Oval 4"/>
            <p:cNvSpPr/>
            <p:nvPr/>
          </p:nvSpPr>
          <p:spPr>
            <a:xfrm>
              <a:off x="5342370" y="3187590"/>
              <a:ext cx="900189" cy="10132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p:nvSpPr>
          <p:spPr>
            <a:xfrm>
              <a:off x="5486646" y="3410465"/>
              <a:ext cx="307915" cy="369332"/>
            </a:xfrm>
            <a:prstGeom prst="rect">
              <a:avLst/>
            </a:prstGeom>
            <a:noFill/>
          </p:spPr>
          <p:txBody>
            <a:bodyPr wrap="square" rtlCol="0">
              <a:spAutoFit/>
            </a:bodyPr>
            <a:lstStyle/>
            <a:p>
              <a:r>
                <a:rPr lang="en-US" dirty="0" smtClean="0"/>
                <a:t>G</a:t>
              </a:r>
              <a:endParaRPr lang="en-US" dirty="0"/>
            </a:p>
          </p:txBody>
        </p:sp>
        <p:sp>
          <p:nvSpPr>
            <p:cNvPr id="7" name="TextBox 6"/>
            <p:cNvSpPr txBox="1"/>
            <p:nvPr/>
          </p:nvSpPr>
          <p:spPr>
            <a:xfrm>
              <a:off x="5662846" y="3385752"/>
              <a:ext cx="307915" cy="369332"/>
            </a:xfrm>
            <a:prstGeom prst="rect">
              <a:avLst/>
            </a:prstGeom>
            <a:noFill/>
          </p:spPr>
          <p:txBody>
            <a:bodyPr wrap="square" rtlCol="0">
              <a:spAutoFit/>
            </a:bodyPr>
            <a:lstStyle/>
            <a:p>
              <a:r>
                <a:rPr lang="en-US" dirty="0" smtClean="0"/>
                <a:t>g</a:t>
              </a:r>
              <a:endParaRPr lang="en-US" dirty="0"/>
            </a:p>
          </p:txBody>
        </p:sp>
        <p:sp>
          <p:nvSpPr>
            <p:cNvPr id="8" name="Oval 7"/>
            <p:cNvSpPr/>
            <p:nvPr/>
          </p:nvSpPr>
          <p:spPr>
            <a:xfrm>
              <a:off x="7141945" y="3125675"/>
              <a:ext cx="900189" cy="10132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extBox 8"/>
            <p:cNvSpPr txBox="1"/>
            <p:nvPr/>
          </p:nvSpPr>
          <p:spPr>
            <a:xfrm>
              <a:off x="7170142" y="3385752"/>
              <a:ext cx="307915" cy="369332"/>
            </a:xfrm>
            <a:prstGeom prst="rect">
              <a:avLst/>
            </a:prstGeom>
            <a:noFill/>
          </p:spPr>
          <p:txBody>
            <a:bodyPr wrap="square" rtlCol="0">
              <a:spAutoFit/>
            </a:bodyPr>
            <a:lstStyle/>
            <a:p>
              <a:r>
                <a:rPr lang="en-US" dirty="0" smtClean="0"/>
                <a:t>G</a:t>
              </a:r>
              <a:endParaRPr lang="en-US" dirty="0"/>
            </a:p>
          </p:txBody>
        </p:sp>
        <p:sp>
          <p:nvSpPr>
            <p:cNvPr id="10" name="TextBox 9"/>
            <p:cNvSpPr txBox="1"/>
            <p:nvPr/>
          </p:nvSpPr>
          <p:spPr>
            <a:xfrm>
              <a:off x="7583167" y="3356239"/>
              <a:ext cx="307915" cy="369332"/>
            </a:xfrm>
            <a:prstGeom prst="rect">
              <a:avLst/>
            </a:prstGeom>
            <a:noFill/>
          </p:spPr>
          <p:txBody>
            <a:bodyPr wrap="square" rtlCol="0">
              <a:spAutoFit/>
            </a:bodyPr>
            <a:lstStyle/>
            <a:p>
              <a:r>
                <a:rPr lang="en-US" dirty="0" smtClean="0"/>
                <a:t>g</a:t>
              </a:r>
              <a:endParaRPr lang="en-US" dirty="0"/>
            </a:p>
          </p:txBody>
        </p:sp>
        <p:sp>
          <p:nvSpPr>
            <p:cNvPr id="11" name="TextBox 10"/>
            <p:cNvSpPr txBox="1"/>
            <p:nvPr/>
          </p:nvSpPr>
          <p:spPr>
            <a:xfrm>
              <a:off x="7698496" y="3360355"/>
              <a:ext cx="307915" cy="369332"/>
            </a:xfrm>
            <a:prstGeom prst="rect">
              <a:avLst/>
            </a:prstGeom>
            <a:noFill/>
          </p:spPr>
          <p:txBody>
            <a:bodyPr wrap="square" rtlCol="0">
              <a:spAutoFit/>
            </a:bodyPr>
            <a:lstStyle/>
            <a:p>
              <a:r>
                <a:rPr lang="en-US" dirty="0" smtClean="0"/>
                <a:t>g</a:t>
              </a:r>
              <a:endParaRPr lang="en-US" dirty="0"/>
            </a:p>
          </p:txBody>
        </p:sp>
        <p:sp>
          <p:nvSpPr>
            <p:cNvPr id="12" name="TextBox 11"/>
            <p:cNvSpPr txBox="1"/>
            <p:nvPr/>
          </p:nvSpPr>
          <p:spPr>
            <a:xfrm>
              <a:off x="7324099" y="3377860"/>
              <a:ext cx="307915" cy="369332"/>
            </a:xfrm>
            <a:prstGeom prst="rect">
              <a:avLst/>
            </a:prstGeom>
            <a:noFill/>
          </p:spPr>
          <p:txBody>
            <a:bodyPr wrap="square" rtlCol="0">
              <a:spAutoFit/>
            </a:bodyPr>
            <a:lstStyle/>
            <a:p>
              <a:r>
                <a:rPr lang="en-US" dirty="0" smtClean="0"/>
                <a:t>G</a:t>
              </a:r>
              <a:endParaRPr lang="en-US" dirty="0"/>
            </a:p>
          </p:txBody>
        </p:sp>
        <p:sp>
          <p:nvSpPr>
            <p:cNvPr id="13" name="Oval 12"/>
            <p:cNvSpPr/>
            <p:nvPr/>
          </p:nvSpPr>
          <p:spPr>
            <a:xfrm>
              <a:off x="6611777" y="4600927"/>
              <a:ext cx="600044" cy="67541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Oval 13"/>
            <p:cNvSpPr/>
            <p:nvPr/>
          </p:nvSpPr>
          <p:spPr>
            <a:xfrm>
              <a:off x="7938032" y="4600927"/>
              <a:ext cx="600044" cy="67541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TextBox 14"/>
            <p:cNvSpPr txBox="1"/>
            <p:nvPr/>
          </p:nvSpPr>
          <p:spPr>
            <a:xfrm>
              <a:off x="6624886" y="4731436"/>
              <a:ext cx="307915" cy="369332"/>
            </a:xfrm>
            <a:prstGeom prst="rect">
              <a:avLst/>
            </a:prstGeom>
            <a:noFill/>
          </p:spPr>
          <p:txBody>
            <a:bodyPr wrap="square" rtlCol="0">
              <a:spAutoFit/>
            </a:bodyPr>
            <a:lstStyle/>
            <a:p>
              <a:r>
                <a:rPr lang="en-US" dirty="0" smtClean="0"/>
                <a:t>G</a:t>
              </a:r>
              <a:endParaRPr lang="en-US" dirty="0"/>
            </a:p>
          </p:txBody>
        </p:sp>
        <p:sp>
          <p:nvSpPr>
            <p:cNvPr id="16" name="TextBox 15"/>
            <p:cNvSpPr txBox="1"/>
            <p:nvPr/>
          </p:nvSpPr>
          <p:spPr>
            <a:xfrm>
              <a:off x="6778843" y="4723544"/>
              <a:ext cx="307915" cy="369332"/>
            </a:xfrm>
            <a:prstGeom prst="rect">
              <a:avLst/>
            </a:prstGeom>
            <a:noFill/>
          </p:spPr>
          <p:txBody>
            <a:bodyPr wrap="square" rtlCol="0">
              <a:spAutoFit/>
            </a:bodyPr>
            <a:lstStyle/>
            <a:p>
              <a:r>
                <a:rPr lang="en-US" dirty="0" smtClean="0"/>
                <a:t>G</a:t>
              </a:r>
              <a:endParaRPr lang="en-US" dirty="0"/>
            </a:p>
          </p:txBody>
        </p:sp>
        <p:sp>
          <p:nvSpPr>
            <p:cNvPr id="17" name="TextBox 16"/>
            <p:cNvSpPr txBox="1"/>
            <p:nvPr/>
          </p:nvSpPr>
          <p:spPr>
            <a:xfrm>
              <a:off x="8009083" y="4718152"/>
              <a:ext cx="307915" cy="369332"/>
            </a:xfrm>
            <a:prstGeom prst="rect">
              <a:avLst/>
            </a:prstGeom>
            <a:noFill/>
          </p:spPr>
          <p:txBody>
            <a:bodyPr wrap="square" rtlCol="0">
              <a:spAutoFit/>
            </a:bodyPr>
            <a:lstStyle/>
            <a:p>
              <a:r>
                <a:rPr lang="en-US" dirty="0" smtClean="0"/>
                <a:t>g</a:t>
              </a:r>
              <a:endParaRPr lang="en-US" dirty="0"/>
            </a:p>
          </p:txBody>
        </p:sp>
        <p:sp>
          <p:nvSpPr>
            <p:cNvPr id="18" name="TextBox 17"/>
            <p:cNvSpPr txBox="1"/>
            <p:nvPr/>
          </p:nvSpPr>
          <p:spPr>
            <a:xfrm>
              <a:off x="8124412" y="4722268"/>
              <a:ext cx="307915" cy="369332"/>
            </a:xfrm>
            <a:prstGeom prst="rect">
              <a:avLst/>
            </a:prstGeom>
            <a:noFill/>
          </p:spPr>
          <p:txBody>
            <a:bodyPr wrap="square" rtlCol="0">
              <a:spAutoFit/>
            </a:bodyPr>
            <a:lstStyle/>
            <a:p>
              <a:r>
                <a:rPr lang="en-US" dirty="0" smtClean="0"/>
                <a:t>g</a:t>
              </a:r>
              <a:endParaRPr lang="en-US" dirty="0"/>
            </a:p>
          </p:txBody>
        </p:sp>
        <p:sp>
          <p:nvSpPr>
            <p:cNvPr id="19" name="Oval 18"/>
            <p:cNvSpPr/>
            <p:nvPr/>
          </p:nvSpPr>
          <p:spPr>
            <a:xfrm>
              <a:off x="6179577" y="5577298"/>
              <a:ext cx="516689" cy="581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Oval 19"/>
            <p:cNvSpPr/>
            <p:nvPr/>
          </p:nvSpPr>
          <p:spPr>
            <a:xfrm>
              <a:off x="6911799" y="5582697"/>
              <a:ext cx="516689" cy="581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Oval 20"/>
            <p:cNvSpPr/>
            <p:nvPr/>
          </p:nvSpPr>
          <p:spPr>
            <a:xfrm>
              <a:off x="7723028" y="5598254"/>
              <a:ext cx="516689" cy="581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Oval 21"/>
            <p:cNvSpPr/>
            <p:nvPr/>
          </p:nvSpPr>
          <p:spPr>
            <a:xfrm>
              <a:off x="8466646" y="5598254"/>
              <a:ext cx="516689" cy="581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TextBox 22"/>
            <p:cNvSpPr txBox="1"/>
            <p:nvPr/>
          </p:nvSpPr>
          <p:spPr>
            <a:xfrm>
              <a:off x="6249045" y="5683425"/>
              <a:ext cx="307915" cy="369332"/>
            </a:xfrm>
            <a:prstGeom prst="rect">
              <a:avLst/>
            </a:prstGeom>
            <a:noFill/>
          </p:spPr>
          <p:txBody>
            <a:bodyPr wrap="square" rtlCol="0">
              <a:spAutoFit/>
            </a:bodyPr>
            <a:lstStyle/>
            <a:p>
              <a:r>
                <a:rPr lang="en-US" dirty="0" smtClean="0"/>
                <a:t>G</a:t>
              </a:r>
              <a:endParaRPr lang="en-US" dirty="0"/>
            </a:p>
          </p:txBody>
        </p:sp>
        <p:sp>
          <p:nvSpPr>
            <p:cNvPr id="24" name="TextBox 23"/>
            <p:cNvSpPr txBox="1"/>
            <p:nvPr/>
          </p:nvSpPr>
          <p:spPr>
            <a:xfrm>
              <a:off x="7016185" y="5684191"/>
              <a:ext cx="307915" cy="369332"/>
            </a:xfrm>
            <a:prstGeom prst="rect">
              <a:avLst/>
            </a:prstGeom>
            <a:noFill/>
          </p:spPr>
          <p:txBody>
            <a:bodyPr wrap="square" rtlCol="0">
              <a:spAutoFit/>
            </a:bodyPr>
            <a:lstStyle/>
            <a:p>
              <a:r>
                <a:rPr lang="en-US" dirty="0" smtClean="0"/>
                <a:t>G</a:t>
              </a:r>
              <a:endParaRPr lang="en-US" dirty="0"/>
            </a:p>
          </p:txBody>
        </p:sp>
        <p:sp>
          <p:nvSpPr>
            <p:cNvPr id="25" name="TextBox 24"/>
            <p:cNvSpPr txBox="1"/>
            <p:nvPr/>
          </p:nvSpPr>
          <p:spPr>
            <a:xfrm>
              <a:off x="7816497" y="5683425"/>
              <a:ext cx="307915" cy="369332"/>
            </a:xfrm>
            <a:prstGeom prst="rect">
              <a:avLst/>
            </a:prstGeom>
            <a:noFill/>
          </p:spPr>
          <p:txBody>
            <a:bodyPr wrap="square" rtlCol="0">
              <a:spAutoFit/>
            </a:bodyPr>
            <a:lstStyle/>
            <a:p>
              <a:r>
                <a:rPr lang="en-US" dirty="0" smtClean="0"/>
                <a:t>g</a:t>
              </a:r>
              <a:endParaRPr lang="en-US" dirty="0"/>
            </a:p>
          </p:txBody>
        </p:sp>
        <p:sp>
          <p:nvSpPr>
            <p:cNvPr id="26" name="TextBox 25"/>
            <p:cNvSpPr txBox="1"/>
            <p:nvPr/>
          </p:nvSpPr>
          <p:spPr>
            <a:xfrm>
              <a:off x="8549672" y="5683425"/>
              <a:ext cx="307915" cy="369332"/>
            </a:xfrm>
            <a:prstGeom prst="rect">
              <a:avLst/>
            </a:prstGeom>
            <a:noFill/>
          </p:spPr>
          <p:txBody>
            <a:bodyPr wrap="square" rtlCol="0">
              <a:spAutoFit/>
            </a:bodyPr>
            <a:lstStyle/>
            <a:p>
              <a:r>
                <a:rPr lang="en-US" dirty="0" smtClean="0"/>
                <a:t>g</a:t>
              </a:r>
              <a:endParaRPr lang="en-US" dirty="0"/>
            </a:p>
          </p:txBody>
        </p:sp>
        <p:cxnSp>
          <p:nvCxnSpPr>
            <p:cNvPr id="27" name="Straight Arrow Connector 26"/>
            <p:cNvCxnSpPr/>
            <p:nvPr/>
          </p:nvCxnSpPr>
          <p:spPr>
            <a:xfrm>
              <a:off x="6582334" y="3592387"/>
              <a:ext cx="3701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7086758" y="4138929"/>
              <a:ext cx="426686" cy="461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8" idx="4"/>
            </p:cNvCxnSpPr>
            <p:nvPr/>
          </p:nvCxnSpPr>
          <p:spPr>
            <a:xfrm>
              <a:off x="7592040" y="4138929"/>
              <a:ext cx="527737" cy="461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6624886" y="5166651"/>
              <a:ext cx="139643" cy="336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7092081" y="5194370"/>
              <a:ext cx="104017" cy="277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7953085" y="5253791"/>
              <a:ext cx="139643" cy="336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2" idx="0"/>
            </p:cNvCxnSpPr>
            <p:nvPr/>
          </p:nvCxnSpPr>
          <p:spPr>
            <a:xfrm>
              <a:off x="8436582" y="5208825"/>
              <a:ext cx="288409" cy="389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581267" y="2873703"/>
              <a:ext cx="594162" cy="276999"/>
            </a:xfrm>
            <a:prstGeom prst="rect">
              <a:avLst/>
            </a:prstGeom>
            <a:noFill/>
          </p:spPr>
          <p:txBody>
            <a:bodyPr wrap="square" rtlCol="0">
              <a:spAutoFit/>
            </a:bodyPr>
            <a:lstStyle/>
            <a:p>
              <a:r>
                <a:rPr lang="en-US" sz="1200" dirty="0" smtClean="0"/>
                <a:t>2N</a:t>
              </a:r>
              <a:endParaRPr lang="en-US" sz="1200" dirty="0"/>
            </a:p>
          </p:txBody>
        </p:sp>
        <p:sp>
          <p:nvSpPr>
            <p:cNvPr id="35" name="TextBox 34"/>
            <p:cNvSpPr txBox="1"/>
            <p:nvPr/>
          </p:nvSpPr>
          <p:spPr>
            <a:xfrm>
              <a:off x="7425947" y="2820868"/>
              <a:ext cx="594162" cy="276999"/>
            </a:xfrm>
            <a:prstGeom prst="rect">
              <a:avLst/>
            </a:prstGeom>
            <a:noFill/>
          </p:spPr>
          <p:txBody>
            <a:bodyPr wrap="square" rtlCol="0">
              <a:spAutoFit/>
            </a:bodyPr>
            <a:lstStyle/>
            <a:p>
              <a:r>
                <a:rPr lang="en-US" sz="1200" dirty="0" smtClean="0"/>
                <a:t>4N</a:t>
              </a:r>
              <a:endParaRPr lang="en-US" sz="1200" dirty="0"/>
            </a:p>
          </p:txBody>
        </p:sp>
        <p:sp>
          <p:nvSpPr>
            <p:cNvPr id="36" name="TextBox 35"/>
            <p:cNvSpPr txBox="1"/>
            <p:nvPr/>
          </p:nvSpPr>
          <p:spPr>
            <a:xfrm>
              <a:off x="6715121" y="4395798"/>
              <a:ext cx="594162" cy="276999"/>
            </a:xfrm>
            <a:prstGeom prst="rect">
              <a:avLst/>
            </a:prstGeom>
            <a:noFill/>
          </p:spPr>
          <p:txBody>
            <a:bodyPr wrap="square" rtlCol="0">
              <a:spAutoFit/>
            </a:bodyPr>
            <a:lstStyle/>
            <a:p>
              <a:r>
                <a:rPr lang="en-US" sz="1200" dirty="0" smtClean="0"/>
                <a:t>2N</a:t>
              </a:r>
              <a:endParaRPr lang="en-US" sz="1200" dirty="0"/>
            </a:p>
          </p:txBody>
        </p:sp>
        <p:sp>
          <p:nvSpPr>
            <p:cNvPr id="37" name="TextBox 36"/>
            <p:cNvSpPr txBox="1"/>
            <p:nvPr/>
          </p:nvSpPr>
          <p:spPr>
            <a:xfrm>
              <a:off x="8069679" y="4376168"/>
              <a:ext cx="594162" cy="276999"/>
            </a:xfrm>
            <a:prstGeom prst="rect">
              <a:avLst/>
            </a:prstGeom>
            <a:noFill/>
          </p:spPr>
          <p:txBody>
            <a:bodyPr wrap="square" rtlCol="0">
              <a:spAutoFit/>
            </a:bodyPr>
            <a:lstStyle/>
            <a:p>
              <a:r>
                <a:rPr lang="en-US" sz="1200" dirty="0" smtClean="0"/>
                <a:t>2N</a:t>
              </a:r>
              <a:endParaRPr lang="en-US" sz="1200" dirty="0"/>
            </a:p>
          </p:txBody>
        </p:sp>
        <p:sp>
          <p:nvSpPr>
            <p:cNvPr id="38" name="TextBox 37"/>
            <p:cNvSpPr txBox="1"/>
            <p:nvPr/>
          </p:nvSpPr>
          <p:spPr>
            <a:xfrm>
              <a:off x="6270864" y="5341170"/>
              <a:ext cx="594162" cy="276999"/>
            </a:xfrm>
            <a:prstGeom prst="rect">
              <a:avLst/>
            </a:prstGeom>
            <a:noFill/>
          </p:spPr>
          <p:txBody>
            <a:bodyPr wrap="square" rtlCol="0">
              <a:spAutoFit/>
            </a:bodyPr>
            <a:lstStyle/>
            <a:p>
              <a:r>
                <a:rPr lang="en-US" sz="1200" dirty="0" smtClean="0"/>
                <a:t>1N</a:t>
              </a:r>
              <a:endParaRPr lang="en-US" sz="1200" dirty="0"/>
            </a:p>
          </p:txBody>
        </p:sp>
        <p:sp>
          <p:nvSpPr>
            <p:cNvPr id="39" name="TextBox 38"/>
            <p:cNvSpPr txBox="1"/>
            <p:nvPr/>
          </p:nvSpPr>
          <p:spPr>
            <a:xfrm>
              <a:off x="7003734" y="5385575"/>
              <a:ext cx="594162" cy="276999"/>
            </a:xfrm>
            <a:prstGeom prst="rect">
              <a:avLst/>
            </a:prstGeom>
            <a:noFill/>
          </p:spPr>
          <p:txBody>
            <a:bodyPr wrap="square" rtlCol="0">
              <a:spAutoFit/>
            </a:bodyPr>
            <a:lstStyle/>
            <a:p>
              <a:r>
                <a:rPr lang="en-US" sz="1200" dirty="0" smtClean="0"/>
                <a:t>1N</a:t>
              </a:r>
              <a:endParaRPr lang="en-US" sz="1200" dirty="0"/>
            </a:p>
          </p:txBody>
        </p:sp>
        <p:sp>
          <p:nvSpPr>
            <p:cNvPr id="40" name="TextBox 39"/>
            <p:cNvSpPr txBox="1"/>
            <p:nvPr/>
          </p:nvSpPr>
          <p:spPr>
            <a:xfrm>
              <a:off x="7816517" y="5395471"/>
              <a:ext cx="594162" cy="276999"/>
            </a:xfrm>
            <a:prstGeom prst="rect">
              <a:avLst/>
            </a:prstGeom>
            <a:noFill/>
          </p:spPr>
          <p:txBody>
            <a:bodyPr wrap="square" rtlCol="0">
              <a:spAutoFit/>
            </a:bodyPr>
            <a:lstStyle/>
            <a:p>
              <a:r>
                <a:rPr lang="en-US" sz="1200" dirty="0" smtClean="0"/>
                <a:t>1N</a:t>
              </a:r>
              <a:endParaRPr lang="en-US" sz="1200" dirty="0"/>
            </a:p>
          </p:txBody>
        </p:sp>
        <p:sp>
          <p:nvSpPr>
            <p:cNvPr id="41" name="TextBox 40"/>
            <p:cNvSpPr txBox="1"/>
            <p:nvPr/>
          </p:nvSpPr>
          <p:spPr>
            <a:xfrm>
              <a:off x="8560506" y="5395470"/>
              <a:ext cx="594162" cy="276999"/>
            </a:xfrm>
            <a:prstGeom prst="rect">
              <a:avLst/>
            </a:prstGeom>
            <a:noFill/>
          </p:spPr>
          <p:txBody>
            <a:bodyPr wrap="square" rtlCol="0">
              <a:spAutoFit/>
            </a:bodyPr>
            <a:lstStyle/>
            <a:p>
              <a:r>
                <a:rPr lang="en-US" sz="1200" dirty="0" smtClean="0"/>
                <a:t>1N</a:t>
              </a:r>
              <a:endParaRPr lang="en-US" sz="1200" dirty="0"/>
            </a:p>
          </p:txBody>
        </p:sp>
        <p:sp>
          <p:nvSpPr>
            <p:cNvPr id="42" name="TextBox 41"/>
            <p:cNvSpPr txBox="1"/>
            <p:nvPr/>
          </p:nvSpPr>
          <p:spPr>
            <a:xfrm>
              <a:off x="6437139" y="3693882"/>
              <a:ext cx="755714" cy="276999"/>
            </a:xfrm>
            <a:prstGeom prst="rect">
              <a:avLst/>
            </a:prstGeom>
            <a:noFill/>
          </p:spPr>
          <p:txBody>
            <a:bodyPr wrap="square" rtlCol="0">
              <a:spAutoFit/>
            </a:bodyPr>
            <a:lstStyle/>
            <a:p>
              <a:r>
                <a:rPr lang="en-US" sz="1200" dirty="0" smtClean="0"/>
                <a:t>S Phase</a:t>
              </a:r>
              <a:endParaRPr lang="en-US" sz="1200" dirty="0"/>
            </a:p>
          </p:txBody>
        </p:sp>
        <p:sp>
          <p:nvSpPr>
            <p:cNvPr id="43" name="TextBox 42"/>
            <p:cNvSpPr txBox="1"/>
            <p:nvPr/>
          </p:nvSpPr>
          <p:spPr>
            <a:xfrm>
              <a:off x="7223750" y="4428595"/>
              <a:ext cx="914340" cy="276999"/>
            </a:xfrm>
            <a:prstGeom prst="rect">
              <a:avLst/>
            </a:prstGeom>
            <a:noFill/>
          </p:spPr>
          <p:txBody>
            <a:bodyPr wrap="square" rtlCol="0">
              <a:spAutoFit/>
            </a:bodyPr>
            <a:lstStyle/>
            <a:p>
              <a:r>
                <a:rPr lang="en-US" sz="1200" dirty="0" smtClean="0"/>
                <a:t>Meiosis 1</a:t>
              </a:r>
              <a:endParaRPr lang="en-US" sz="1200" dirty="0"/>
            </a:p>
          </p:txBody>
        </p:sp>
        <p:sp>
          <p:nvSpPr>
            <p:cNvPr id="44" name="TextBox 43"/>
            <p:cNvSpPr txBox="1"/>
            <p:nvPr/>
          </p:nvSpPr>
          <p:spPr>
            <a:xfrm>
              <a:off x="7211929" y="5161259"/>
              <a:ext cx="914340" cy="276999"/>
            </a:xfrm>
            <a:prstGeom prst="rect">
              <a:avLst/>
            </a:prstGeom>
            <a:noFill/>
          </p:spPr>
          <p:txBody>
            <a:bodyPr wrap="square" rtlCol="0">
              <a:spAutoFit/>
            </a:bodyPr>
            <a:lstStyle/>
            <a:p>
              <a:r>
                <a:rPr lang="en-US" sz="1200" dirty="0" smtClean="0"/>
                <a:t>Meiosis 2</a:t>
              </a:r>
              <a:endParaRPr lang="en-US" sz="1200" dirty="0"/>
            </a:p>
          </p:txBody>
        </p:sp>
      </p:grpSp>
      <p:grpSp>
        <p:nvGrpSpPr>
          <p:cNvPr id="130" name="Group 129"/>
          <p:cNvGrpSpPr/>
          <p:nvPr/>
        </p:nvGrpSpPr>
        <p:grpSpPr>
          <a:xfrm>
            <a:off x="4828497" y="2467166"/>
            <a:ext cx="3818155" cy="3366953"/>
            <a:chOff x="4828497" y="2467166"/>
            <a:chExt cx="3818155" cy="3366953"/>
          </a:xfrm>
        </p:grpSpPr>
        <p:sp>
          <p:nvSpPr>
            <p:cNvPr id="46" name="Oval 45"/>
            <p:cNvSpPr/>
            <p:nvPr/>
          </p:nvSpPr>
          <p:spPr>
            <a:xfrm>
              <a:off x="4828497" y="2833888"/>
              <a:ext cx="900189" cy="10132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TextBox 46"/>
            <p:cNvSpPr txBox="1"/>
            <p:nvPr/>
          </p:nvSpPr>
          <p:spPr>
            <a:xfrm>
              <a:off x="4972773" y="3056763"/>
              <a:ext cx="307915" cy="369332"/>
            </a:xfrm>
            <a:prstGeom prst="rect">
              <a:avLst/>
            </a:prstGeom>
            <a:noFill/>
          </p:spPr>
          <p:txBody>
            <a:bodyPr wrap="square" rtlCol="0">
              <a:spAutoFit/>
            </a:bodyPr>
            <a:lstStyle/>
            <a:p>
              <a:r>
                <a:rPr lang="en-US" dirty="0" smtClean="0"/>
                <a:t>g</a:t>
              </a:r>
              <a:endParaRPr lang="en-US" dirty="0"/>
            </a:p>
          </p:txBody>
        </p:sp>
        <p:sp>
          <p:nvSpPr>
            <p:cNvPr id="48" name="TextBox 47"/>
            <p:cNvSpPr txBox="1"/>
            <p:nvPr/>
          </p:nvSpPr>
          <p:spPr>
            <a:xfrm>
              <a:off x="5148973" y="3032050"/>
              <a:ext cx="307915" cy="369332"/>
            </a:xfrm>
            <a:prstGeom prst="rect">
              <a:avLst/>
            </a:prstGeom>
            <a:noFill/>
          </p:spPr>
          <p:txBody>
            <a:bodyPr wrap="square" rtlCol="0">
              <a:spAutoFit/>
            </a:bodyPr>
            <a:lstStyle/>
            <a:p>
              <a:r>
                <a:rPr lang="en-US" dirty="0" smtClean="0"/>
                <a:t>g</a:t>
              </a:r>
              <a:endParaRPr lang="en-US" dirty="0"/>
            </a:p>
          </p:txBody>
        </p:sp>
        <p:sp>
          <p:nvSpPr>
            <p:cNvPr id="49" name="Oval 48"/>
            <p:cNvSpPr/>
            <p:nvPr/>
          </p:nvSpPr>
          <p:spPr>
            <a:xfrm>
              <a:off x="6628072" y="2771973"/>
              <a:ext cx="900189" cy="101325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 name="TextBox 49"/>
            <p:cNvSpPr txBox="1"/>
            <p:nvPr/>
          </p:nvSpPr>
          <p:spPr>
            <a:xfrm>
              <a:off x="6656269" y="3032050"/>
              <a:ext cx="307915" cy="369332"/>
            </a:xfrm>
            <a:prstGeom prst="rect">
              <a:avLst/>
            </a:prstGeom>
            <a:noFill/>
          </p:spPr>
          <p:txBody>
            <a:bodyPr wrap="square" rtlCol="0">
              <a:spAutoFit/>
            </a:bodyPr>
            <a:lstStyle/>
            <a:p>
              <a:r>
                <a:rPr lang="en-US" dirty="0" smtClean="0"/>
                <a:t>g</a:t>
              </a:r>
              <a:endParaRPr lang="en-US" dirty="0"/>
            </a:p>
          </p:txBody>
        </p:sp>
        <p:sp>
          <p:nvSpPr>
            <p:cNvPr id="51" name="TextBox 50"/>
            <p:cNvSpPr txBox="1"/>
            <p:nvPr/>
          </p:nvSpPr>
          <p:spPr>
            <a:xfrm>
              <a:off x="7069294" y="3002537"/>
              <a:ext cx="307915" cy="369332"/>
            </a:xfrm>
            <a:prstGeom prst="rect">
              <a:avLst/>
            </a:prstGeom>
            <a:noFill/>
          </p:spPr>
          <p:txBody>
            <a:bodyPr wrap="square" rtlCol="0">
              <a:spAutoFit/>
            </a:bodyPr>
            <a:lstStyle/>
            <a:p>
              <a:r>
                <a:rPr lang="en-US" dirty="0" smtClean="0"/>
                <a:t>g</a:t>
              </a:r>
              <a:endParaRPr lang="en-US" dirty="0"/>
            </a:p>
          </p:txBody>
        </p:sp>
        <p:sp>
          <p:nvSpPr>
            <p:cNvPr id="52" name="TextBox 51"/>
            <p:cNvSpPr txBox="1"/>
            <p:nvPr/>
          </p:nvSpPr>
          <p:spPr>
            <a:xfrm>
              <a:off x="7184623" y="3006653"/>
              <a:ext cx="307915" cy="369332"/>
            </a:xfrm>
            <a:prstGeom prst="rect">
              <a:avLst/>
            </a:prstGeom>
            <a:noFill/>
          </p:spPr>
          <p:txBody>
            <a:bodyPr wrap="square" rtlCol="0">
              <a:spAutoFit/>
            </a:bodyPr>
            <a:lstStyle/>
            <a:p>
              <a:r>
                <a:rPr lang="en-US" dirty="0" smtClean="0"/>
                <a:t>g</a:t>
              </a:r>
              <a:endParaRPr lang="en-US" dirty="0"/>
            </a:p>
          </p:txBody>
        </p:sp>
        <p:sp>
          <p:nvSpPr>
            <p:cNvPr id="53" name="TextBox 52"/>
            <p:cNvSpPr txBox="1"/>
            <p:nvPr/>
          </p:nvSpPr>
          <p:spPr>
            <a:xfrm>
              <a:off x="6810226" y="3024158"/>
              <a:ext cx="307915" cy="369332"/>
            </a:xfrm>
            <a:prstGeom prst="rect">
              <a:avLst/>
            </a:prstGeom>
            <a:noFill/>
          </p:spPr>
          <p:txBody>
            <a:bodyPr wrap="square" rtlCol="0">
              <a:spAutoFit/>
            </a:bodyPr>
            <a:lstStyle/>
            <a:p>
              <a:r>
                <a:rPr lang="en-US" dirty="0" smtClean="0"/>
                <a:t>g</a:t>
              </a:r>
              <a:endParaRPr lang="en-US" dirty="0"/>
            </a:p>
          </p:txBody>
        </p:sp>
        <p:sp>
          <p:nvSpPr>
            <p:cNvPr id="54" name="Oval 53"/>
            <p:cNvSpPr/>
            <p:nvPr/>
          </p:nvSpPr>
          <p:spPr>
            <a:xfrm>
              <a:off x="6097904" y="4247225"/>
              <a:ext cx="600044" cy="67541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Oval 54"/>
            <p:cNvSpPr/>
            <p:nvPr/>
          </p:nvSpPr>
          <p:spPr>
            <a:xfrm>
              <a:off x="7424159" y="4247225"/>
              <a:ext cx="600044" cy="67541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6" name="TextBox 55"/>
            <p:cNvSpPr txBox="1"/>
            <p:nvPr/>
          </p:nvSpPr>
          <p:spPr>
            <a:xfrm>
              <a:off x="6111013" y="4377734"/>
              <a:ext cx="307915" cy="369332"/>
            </a:xfrm>
            <a:prstGeom prst="rect">
              <a:avLst/>
            </a:prstGeom>
            <a:noFill/>
          </p:spPr>
          <p:txBody>
            <a:bodyPr wrap="square" rtlCol="0">
              <a:spAutoFit/>
            </a:bodyPr>
            <a:lstStyle/>
            <a:p>
              <a:r>
                <a:rPr lang="en-US" dirty="0" smtClean="0"/>
                <a:t>g</a:t>
              </a:r>
              <a:endParaRPr lang="en-US" dirty="0"/>
            </a:p>
          </p:txBody>
        </p:sp>
        <p:sp>
          <p:nvSpPr>
            <p:cNvPr id="57" name="TextBox 56"/>
            <p:cNvSpPr txBox="1"/>
            <p:nvPr/>
          </p:nvSpPr>
          <p:spPr>
            <a:xfrm>
              <a:off x="6264970" y="4369842"/>
              <a:ext cx="307915" cy="369332"/>
            </a:xfrm>
            <a:prstGeom prst="rect">
              <a:avLst/>
            </a:prstGeom>
            <a:noFill/>
          </p:spPr>
          <p:txBody>
            <a:bodyPr wrap="square" rtlCol="0">
              <a:spAutoFit/>
            </a:bodyPr>
            <a:lstStyle/>
            <a:p>
              <a:r>
                <a:rPr lang="en-US" dirty="0" smtClean="0"/>
                <a:t>g</a:t>
              </a:r>
              <a:endParaRPr lang="en-US" dirty="0"/>
            </a:p>
          </p:txBody>
        </p:sp>
        <p:sp>
          <p:nvSpPr>
            <p:cNvPr id="58" name="TextBox 57"/>
            <p:cNvSpPr txBox="1"/>
            <p:nvPr/>
          </p:nvSpPr>
          <p:spPr>
            <a:xfrm>
              <a:off x="7495210" y="4364450"/>
              <a:ext cx="307915" cy="369332"/>
            </a:xfrm>
            <a:prstGeom prst="rect">
              <a:avLst/>
            </a:prstGeom>
            <a:noFill/>
          </p:spPr>
          <p:txBody>
            <a:bodyPr wrap="square" rtlCol="0">
              <a:spAutoFit/>
            </a:bodyPr>
            <a:lstStyle/>
            <a:p>
              <a:r>
                <a:rPr lang="en-US" dirty="0" smtClean="0"/>
                <a:t>g</a:t>
              </a:r>
              <a:endParaRPr lang="en-US" dirty="0"/>
            </a:p>
          </p:txBody>
        </p:sp>
        <p:sp>
          <p:nvSpPr>
            <p:cNvPr id="59" name="TextBox 58"/>
            <p:cNvSpPr txBox="1"/>
            <p:nvPr/>
          </p:nvSpPr>
          <p:spPr>
            <a:xfrm>
              <a:off x="7610539" y="4368566"/>
              <a:ext cx="307915" cy="369332"/>
            </a:xfrm>
            <a:prstGeom prst="rect">
              <a:avLst/>
            </a:prstGeom>
            <a:noFill/>
          </p:spPr>
          <p:txBody>
            <a:bodyPr wrap="square" rtlCol="0">
              <a:spAutoFit/>
            </a:bodyPr>
            <a:lstStyle/>
            <a:p>
              <a:r>
                <a:rPr lang="en-US" dirty="0" smtClean="0"/>
                <a:t>g</a:t>
              </a:r>
              <a:endParaRPr lang="en-US" dirty="0"/>
            </a:p>
          </p:txBody>
        </p:sp>
        <p:cxnSp>
          <p:nvCxnSpPr>
            <p:cNvPr id="68" name="Straight Arrow Connector 67"/>
            <p:cNvCxnSpPr/>
            <p:nvPr/>
          </p:nvCxnSpPr>
          <p:spPr>
            <a:xfrm>
              <a:off x="6068461" y="3238685"/>
              <a:ext cx="3701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6572885" y="3785227"/>
              <a:ext cx="426686" cy="461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49" idx="4"/>
            </p:cNvCxnSpPr>
            <p:nvPr/>
          </p:nvCxnSpPr>
          <p:spPr>
            <a:xfrm>
              <a:off x="7078167" y="3785227"/>
              <a:ext cx="527737" cy="461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6111013" y="4812949"/>
              <a:ext cx="139643" cy="336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6578208" y="4840668"/>
              <a:ext cx="104017" cy="277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7922709" y="4855123"/>
              <a:ext cx="288409" cy="389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067394" y="2520001"/>
              <a:ext cx="594162" cy="276999"/>
            </a:xfrm>
            <a:prstGeom prst="rect">
              <a:avLst/>
            </a:prstGeom>
            <a:noFill/>
          </p:spPr>
          <p:txBody>
            <a:bodyPr wrap="square" rtlCol="0">
              <a:spAutoFit/>
            </a:bodyPr>
            <a:lstStyle/>
            <a:p>
              <a:r>
                <a:rPr lang="en-US" sz="1200" dirty="0" smtClean="0"/>
                <a:t>2N</a:t>
              </a:r>
              <a:endParaRPr lang="en-US" sz="1200" dirty="0"/>
            </a:p>
          </p:txBody>
        </p:sp>
        <p:sp>
          <p:nvSpPr>
            <p:cNvPr id="76" name="TextBox 75"/>
            <p:cNvSpPr txBox="1"/>
            <p:nvPr/>
          </p:nvSpPr>
          <p:spPr>
            <a:xfrm>
              <a:off x="6912074" y="2467166"/>
              <a:ext cx="594162" cy="276999"/>
            </a:xfrm>
            <a:prstGeom prst="rect">
              <a:avLst/>
            </a:prstGeom>
            <a:noFill/>
          </p:spPr>
          <p:txBody>
            <a:bodyPr wrap="square" rtlCol="0">
              <a:spAutoFit/>
            </a:bodyPr>
            <a:lstStyle/>
            <a:p>
              <a:r>
                <a:rPr lang="en-US" sz="1200" dirty="0" smtClean="0"/>
                <a:t>4N</a:t>
              </a:r>
              <a:endParaRPr lang="en-US" sz="1200" dirty="0"/>
            </a:p>
          </p:txBody>
        </p:sp>
        <p:sp>
          <p:nvSpPr>
            <p:cNvPr id="77" name="TextBox 76"/>
            <p:cNvSpPr txBox="1"/>
            <p:nvPr/>
          </p:nvSpPr>
          <p:spPr>
            <a:xfrm>
              <a:off x="6201248" y="4042096"/>
              <a:ext cx="594162" cy="276999"/>
            </a:xfrm>
            <a:prstGeom prst="rect">
              <a:avLst/>
            </a:prstGeom>
            <a:noFill/>
          </p:spPr>
          <p:txBody>
            <a:bodyPr wrap="square" rtlCol="0">
              <a:spAutoFit/>
            </a:bodyPr>
            <a:lstStyle/>
            <a:p>
              <a:r>
                <a:rPr lang="en-US" sz="1200" dirty="0" smtClean="0"/>
                <a:t>2N</a:t>
              </a:r>
              <a:endParaRPr lang="en-US" sz="1200" dirty="0"/>
            </a:p>
          </p:txBody>
        </p:sp>
        <p:sp>
          <p:nvSpPr>
            <p:cNvPr id="78" name="TextBox 77"/>
            <p:cNvSpPr txBox="1"/>
            <p:nvPr/>
          </p:nvSpPr>
          <p:spPr>
            <a:xfrm>
              <a:off x="7555806" y="4022466"/>
              <a:ext cx="594162" cy="276999"/>
            </a:xfrm>
            <a:prstGeom prst="rect">
              <a:avLst/>
            </a:prstGeom>
            <a:noFill/>
          </p:spPr>
          <p:txBody>
            <a:bodyPr wrap="square" rtlCol="0">
              <a:spAutoFit/>
            </a:bodyPr>
            <a:lstStyle/>
            <a:p>
              <a:r>
                <a:rPr lang="en-US" sz="1200" dirty="0" smtClean="0"/>
                <a:t>2N</a:t>
              </a:r>
              <a:endParaRPr lang="en-US" sz="1200" dirty="0"/>
            </a:p>
          </p:txBody>
        </p:sp>
        <p:sp>
          <p:nvSpPr>
            <p:cNvPr id="83" name="TextBox 82"/>
            <p:cNvSpPr txBox="1"/>
            <p:nvPr/>
          </p:nvSpPr>
          <p:spPr>
            <a:xfrm>
              <a:off x="5923266" y="3340180"/>
              <a:ext cx="755714" cy="276999"/>
            </a:xfrm>
            <a:prstGeom prst="rect">
              <a:avLst/>
            </a:prstGeom>
            <a:noFill/>
          </p:spPr>
          <p:txBody>
            <a:bodyPr wrap="square" rtlCol="0">
              <a:spAutoFit/>
            </a:bodyPr>
            <a:lstStyle/>
            <a:p>
              <a:r>
                <a:rPr lang="en-US" sz="1200" dirty="0" smtClean="0"/>
                <a:t>S Phase</a:t>
              </a:r>
              <a:endParaRPr lang="en-US" sz="1200" dirty="0"/>
            </a:p>
          </p:txBody>
        </p:sp>
        <p:sp>
          <p:nvSpPr>
            <p:cNvPr id="84" name="TextBox 83"/>
            <p:cNvSpPr txBox="1"/>
            <p:nvPr/>
          </p:nvSpPr>
          <p:spPr>
            <a:xfrm>
              <a:off x="6709877" y="4074893"/>
              <a:ext cx="914340" cy="276999"/>
            </a:xfrm>
            <a:prstGeom prst="rect">
              <a:avLst/>
            </a:prstGeom>
            <a:noFill/>
          </p:spPr>
          <p:txBody>
            <a:bodyPr wrap="square" rtlCol="0">
              <a:spAutoFit/>
            </a:bodyPr>
            <a:lstStyle/>
            <a:p>
              <a:r>
                <a:rPr lang="en-US" sz="1200" dirty="0" smtClean="0"/>
                <a:t>Meiosis 1</a:t>
              </a:r>
              <a:endParaRPr lang="en-US" sz="1200" dirty="0"/>
            </a:p>
          </p:txBody>
        </p:sp>
        <p:sp>
          <p:nvSpPr>
            <p:cNvPr id="85" name="TextBox 84"/>
            <p:cNvSpPr txBox="1"/>
            <p:nvPr/>
          </p:nvSpPr>
          <p:spPr>
            <a:xfrm>
              <a:off x="6698056" y="4807557"/>
              <a:ext cx="914340" cy="276999"/>
            </a:xfrm>
            <a:prstGeom prst="rect">
              <a:avLst/>
            </a:prstGeom>
            <a:noFill/>
          </p:spPr>
          <p:txBody>
            <a:bodyPr wrap="square" rtlCol="0">
              <a:spAutoFit/>
            </a:bodyPr>
            <a:lstStyle/>
            <a:p>
              <a:r>
                <a:rPr lang="en-US" sz="1200" dirty="0" smtClean="0"/>
                <a:t>Meiosis 2</a:t>
              </a:r>
              <a:endParaRPr lang="en-US" sz="1200" dirty="0"/>
            </a:p>
          </p:txBody>
        </p:sp>
        <p:grpSp>
          <p:nvGrpSpPr>
            <p:cNvPr id="95" name="Group 94"/>
            <p:cNvGrpSpPr/>
            <p:nvPr/>
          </p:nvGrpSpPr>
          <p:grpSpPr>
            <a:xfrm>
              <a:off x="5375680" y="5111654"/>
              <a:ext cx="680565" cy="657288"/>
              <a:chOff x="6041511" y="4938269"/>
              <a:chExt cx="680565" cy="657288"/>
            </a:xfrm>
          </p:grpSpPr>
          <p:grpSp>
            <p:nvGrpSpPr>
              <p:cNvPr id="88" name="Group 87"/>
              <p:cNvGrpSpPr/>
              <p:nvPr/>
            </p:nvGrpSpPr>
            <p:grpSpPr>
              <a:xfrm>
                <a:off x="6041511" y="4938269"/>
                <a:ext cx="594162" cy="657288"/>
                <a:chOff x="6041511" y="4938269"/>
                <a:chExt cx="594162" cy="657288"/>
              </a:xfrm>
            </p:grpSpPr>
            <p:grpSp>
              <p:nvGrpSpPr>
                <p:cNvPr id="87" name="Group 86"/>
                <p:cNvGrpSpPr/>
                <p:nvPr/>
              </p:nvGrpSpPr>
              <p:grpSpPr>
                <a:xfrm>
                  <a:off x="6056314" y="5189138"/>
                  <a:ext cx="343296" cy="406419"/>
                  <a:chOff x="6056314" y="5189138"/>
                  <a:chExt cx="343296" cy="406419"/>
                </a:xfrm>
              </p:grpSpPr>
              <p:sp>
                <p:nvSpPr>
                  <p:cNvPr id="60" name="Oval 59"/>
                  <p:cNvSpPr/>
                  <p:nvPr/>
                </p:nvSpPr>
                <p:spPr>
                  <a:xfrm>
                    <a:off x="6056314" y="5189138"/>
                    <a:ext cx="343296" cy="406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TextBox 63"/>
                  <p:cNvSpPr txBox="1"/>
                  <p:nvPr/>
                </p:nvSpPr>
                <p:spPr>
                  <a:xfrm>
                    <a:off x="6070199" y="5215269"/>
                    <a:ext cx="307915" cy="369332"/>
                  </a:xfrm>
                  <a:prstGeom prst="rect">
                    <a:avLst/>
                  </a:prstGeom>
                  <a:noFill/>
                </p:spPr>
                <p:txBody>
                  <a:bodyPr wrap="square" rtlCol="0">
                    <a:spAutoFit/>
                  </a:bodyPr>
                  <a:lstStyle/>
                  <a:p>
                    <a:r>
                      <a:rPr lang="en-US" dirty="0" smtClean="0"/>
                      <a:t>g</a:t>
                    </a:r>
                    <a:endParaRPr lang="en-US" dirty="0"/>
                  </a:p>
                </p:txBody>
              </p:sp>
            </p:grpSp>
            <p:sp>
              <p:nvSpPr>
                <p:cNvPr id="79" name="TextBox 78"/>
                <p:cNvSpPr txBox="1"/>
                <p:nvPr/>
              </p:nvSpPr>
              <p:spPr>
                <a:xfrm>
                  <a:off x="6041511" y="4938269"/>
                  <a:ext cx="594162" cy="276999"/>
                </a:xfrm>
                <a:prstGeom prst="rect">
                  <a:avLst/>
                </a:prstGeom>
                <a:noFill/>
              </p:spPr>
              <p:txBody>
                <a:bodyPr wrap="square" rtlCol="0">
                  <a:spAutoFit/>
                </a:bodyPr>
                <a:lstStyle/>
                <a:p>
                  <a:r>
                    <a:rPr lang="en-US" sz="1200" dirty="0" smtClean="0"/>
                    <a:t>1N</a:t>
                  </a:r>
                  <a:endParaRPr lang="en-US" sz="1200" dirty="0"/>
                </a:p>
              </p:txBody>
            </p:sp>
          </p:grpSp>
          <p:sp>
            <p:nvSpPr>
              <p:cNvPr id="94" name="Freeform 93"/>
              <p:cNvSpPr/>
              <p:nvPr/>
            </p:nvSpPr>
            <p:spPr>
              <a:xfrm>
                <a:off x="6413157" y="5325562"/>
                <a:ext cx="308919" cy="124345"/>
              </a:xfrm>
              <a:custGeom>
                <a:avLst/>
                <a:gdLst>
                  <a:gd name="connsiteX0" fmla="*/ 0 w 308919"/>
                  <a:gd name="connsiteY0" fmla="*/ 86697 h 124345"/>
                  <a:gd name="connsiteX1" fmla="*/ 98854 w 308919"/>
                  <a:gd name="connsiteY1" fmla="*/ 37270 h 124345"/>
                  <a:gd name="connsiteX2" fmla="*/ 148281 w 308919"/>
                  <a:gd name="connsiteY2" fmla="*/ 49627 h 124345"/>
                  <a:gd name="connsiteX3" fmla="*/ 234778 w 308919"/>
                  <a:gd name="connsiteY3" fmla="*/ 111411 h 124345"/>
                  <a:gd name="connsiteX4" fmla="*/ 259492 w 308919"/>
                  <a:gd name="connsiteY4" fmla="*/ 74341 h 124345"/>
                  <a:gd name="connsiteX5" fmla="*/ 308919 w 308919"/>
                  <a:gd name="connsiteY5" fmla="*/ 200 h 12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9" h="124345">
                    <a:moveTo>
                      <a:pt x="0" y="86697"/>
                    </a:moveTo>
                    <a:cubicBezTo>
                      <a:pt x="11636" y="79716"/>
                      <a:pt x="72253" y="37270"/>
                      <a:pt x="98854" y="37270"/>
                    </a:cubicBezTo>
                    <a:cubicBezTo>
                      <a:pt x="115837" y="37270"/>
                      <a:pt x="131805" y="45508"/>
                      <a:pt x="148281" y="49627"/>
                    </a:cubicBezTo>
                    <a:cubicBezTo>
                      <a:pt x="179635" y="143693"/>
                      <a:pt x="147449" y="128877"/>
                      <a:pt x="234778" y="111411"/>
                    </a:cubicBezTo>
                    <a:cubicBezTo>
                      <a:pt x="243016" y="99054"/>
                      <a:pt x="253460" y="87912"/>
                      <a:pt x="259492" y="74341"/>
                    </a:cubicBezTo>
                    <a:cubicBezTo>
                      <a:pt x="295917" y="-7615"/>
                      <a:pt x="255275" y="200"/>
                      <a:pt x="308919" y="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6319006" y="5103922"/>
              <a:ext cx="680565" cy="657288"/>
              <a:chOff x="6041511" y="4938269"/>
              <a:chExt cx="680565" cy="657288"/>
            </a:xfrm>
          </p:grpSpPr>
          <p:grpSp>
            <p:nvGrpSpPr>
              <p:cNvPr id="97" name="Group 96"/>
              <p:cNvGrpSpPr/>
              <p:nvPr/>
            </p:nvGrpSpPr>
            <p:grpSpPr>
              <a:xfrm>
                <a:off x="6041511" y="4938269"/>
                <a:ext cx="594162" cy="657288"/>
                <a:chOff x="6041511" y="4938269"/>
                <a:chExt cx="594162" cy="657288"/>
              </a:xfrm>
            </p:grpSpPr>
            <p:grpSp>
              <p:nvGrpSpPr>
                <p:cNvPr id="99" name="Group 98"/>
                <p:cNvGrpSpPr/>
                <p:nvPr/>
              </p:nvGrpSpPr>
              <p:grpSpPr>
                <a:xfrm>
                  <a:off x="6056314" y="5189138"/>
                  <a:ext cx="343296" cy="406419"/>
                  <a:chOff x="6056314" y="5189138"/>
                  <a:chExt cx="343296" cy="406419"/>
                </a:xfrm>
              </p:grpSpPr>
              <p:sp>
                <p:nvSpPr>
                  <p:cNvPr id="101" name="Oval 100"/>
                  <p:cNvSpPr/>
                  <p:nvPr/>
                </p:nvSpPr>
                <p:spPr>
                  <a:xfrm>
                    <a:off x="6056314" y="5189138"/>
                    <a:ext cx="343296" cy="406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2" name="TextBox 101"/>
                  <p:cNvSpPr txBox="1"/>
                  <p:nvPr/>
                </p:nvSpPr>
                <p:spPr>
                  <a:xfrm>
                    <a:off x="6070199" y="5215269"/>
                    <a:ext cx="307915" cy="369332"/>
                  </a:xfrm>
                  <a:prstGeom prst="rect">
                    <a:avLst/>
                  </a:prstGeom>
                  <a:noFill/>
                </p:spPr>
                <p:txBody>
                  <a:bodyPr wrap="square" rtlCol="0">
                    <a:spAutoFit/>
                  </a:bodyPr>
                  <a:lstStyle/>
                  <a:p>
                    <a:r>
                      <a:rPr lang="en-US" dirty="0" smtClean="0"/>
                      <a:t>g</a:t>
                    </a:r>
                    <a:endParaRPr lang="en-US" dirty="0"/>
                  </a:p>
                </p:txBody>
              </p:sp>
            </p:grpSp>
            <p:sp>
              <p:nvSpPr>
                <p:cNvPr id="100" name="TextBox 99"/>
                <p:cNvSpPr txBox="1"/>
                <p:nvPr/>
              </p:nvSpPr>
              <p:spPr>
                <a:xfrm>
                  <a:off x="6041511" y="4938269"/>
                  <a:ext cx="594162" cy="276999"/>
                </a:xfrm>
                <a:prstGeom prst="rect">
                  <a:avLst/>
                </a:prstGeom>
                <a:noFill/>
              </p:spPr>
              <p:txBody>
                <a:bodyPr wrap="square" rtlCol="0">
                  <a:spAutoFit/>
                </a:bodyPr>
                <a:lstStyle/>
                <a:p>
                  <a:r>
                    <a:rPr lang="en-US" sz="1200" dirty="0" smtClean="0"/>
                    <a:t>1N</a:t>
                  </a:r>
                  <a:endParaRPr lang="en-US" sz="1200" dirty="0"/>
                </a:p>
              </p:txBody>
            </p:sp>
          </p:grpSp>
          <p:sp>
            <p:nvSpPr>
              <p:cNvPr id="98" name="Freeform 97"/>
              <p:cNvSpPr/>
              <p:nvPr/>
            </p:nvSpPr>
            <p:spPr>
              <a:xfrm>
                <a:off x="6413157" y="5325562"/>
                <a:ext cx="308919" cy="124345"/>
              </a:xfrm>
              <a:custGeom>
                <a:avLst/>
                <a:gdLst>
                  <a:gd name="connsiteX0" fmla="*/ 0 w 308919"/>
                  <a:gd name="connsiteY0" fmla="*/ 86697 h 124345"/>
                  <a:gd name="connsiteX1" fmla="*/ 98854 w 308919"/>
                  <a:gd name="connsiteY1" fmla="*/ 37270 h 124345"/>
                  <a:gd name="connsiteX2" fmla="*/ 148281 w 308919"/>
                  <a:gd name="connsiteY2" fmla="*/ 49627 h 124345"/>
                  <a:gd name="connsiteX3" fmla="*/ 234778 w 308919"/>
                  <a:gd name="connsiteY3" fmla="*/ 111411 h 124345"/>
                  <a:gd name="connsiteX4" fmla="*/ 259492 w 308919"/>
                  <a:gd name="connsiteY4" fmla="*/ 74341 h 124345"/>
                  <a:gd name="connsiteX5" fmla="*/ 308919 w 308919"/>
                  <a:gd name="connsiteY5" fmla="*/ 200 h 12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9" h="124345">
                    <a:moveTo>
                      <a:pt x="0" y="86697"/>
                    </a:moveTo>
                    <a:cubicBezTo>
                      <a:pt x="11636" y="79716"/>
                      <a:pt x="72253" y="37270"/>
                      <a:pt x="98854" y="37270"/>
                    </a:cubicBezTo>
                    <a:cubicBezTo>
                      <a:pt x="115837" y="37270"/>
                      <a:pt x="131805" y="45508"/>
                      <a:pt x="148281" y="49627"/>
                    </a:cubicBezTo>
                    <a:cubicBezTo>
                      <a:pt x="179635" y="143693"/>
                      <a:pt x="147449" y="128877"/>
                      <a:pt x="234778" y="111411"/>
                    </a:cubicBezTo>
                    <a:cubicBezTo>
                      <a:pt x="243016" y="99054"/>
                      <a:pt x="253460" y="87912"/>
                      <a:pt x="259492" y="74341"/>
                    </a:cubicBezTo>
                    <a:cubicBezTo>
                      <a:pt x="295917" y="-7615"/>
                      <a:pt x="255275" y="200"/>
                      <a:pt x="308919" y="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7084902" y="5118235"/>
              <a:ext cx="680565" cy="657288"/>
              <a:chOff x="6041511" y="4938269"/>
              <a:chExt cx="680565" cy="657288"/>
            </a:xfrm>
          </p:grpSpPr>
          <p:grpSp>
            <p:nvGrpSpPr>
              <p:cNvPr id="104" name="Group 103"/>
              <p:cNvGrpSpPr/>
              <p:nvPr/>
            </p:nvGrpSpPr>
            <p:grpSpPr>
              <a:xfrm>
                <a:off x="6041511" y="4938269"/>
                <a:ext cx="594162" cy="657288"/>
                <a:chOff x="6041511" y="4938269"/>
                <a:chExt cx="594162" cy="657288"/>
              </a:xfrm>
            </p:grpSpPr>
            <p:grpSp>
              <p:nvGrpSpPr>
                <p:cNvPr id="106" name="Group 105"/>
                <p:cNvGrpSpPr/>
                <p:nvPr/>
              </p:nvGrpSpPr>
              <p:grpSpPr>
                <a:xfrm>
                  <a:off x="6056314" y="5189138"/>
                  <a:ext cx="343296" cy="406419"/>
                  <a:chOff x="6056314" y="5189138"/>
                  <a:chExt cx="343296" cy="406419"/>
                </a:xfrm>
              </p:grpSpPr>
              <p:sp>
                <p:nvSpPr>
                  <p:cNvPr id="108" name="Oval 107"/>
                  <p:cNvSpPr/>
                  <p:nvPr/>
                </p:nvSpPr>
                <p:spPr>
                  <a:xfrm>
                    <a:off x="6056314" y="5189138"/>
                    <a:ext cx="343296" cy="406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9" name="TextBox 108"/>
                  <p:cNvSpPr txBox="1"/>
                  <p:nvPr/>
                </p:nvSpPr>
                <p:spPr>
                  <a:xfrm>
                    <a:off x="6070199" y="5215269"/>
                    <a:ext cx="307915" cy="369332"/>
                  </a:xfrm>
                  <a:prstGeom prst="rect">
                    <a:avLst/>
                  </a:prstGeom>
                  <a:noFill/>
                </p:spPr>
                <p:txBody>
                  <a:bodyPr wrap="square" rtlCol="0">
                    <a:spAutoFit/>
                  </a:bodyPr>
                  <a:lstStyle/>
                  <a:p>
                    <a:r>
                      <a:rPr lang="en-US" dirty="0" smtClean="0"/>
                      <a:t>g</a:t>
                    </a:r>
                    <a:endParaRPr lang="en-US" dirty="0"/>
                  </a:p>
                </p:txBody>
              </p:sp>
            </p:grpSp>
            <p:sp>
              <p:nvSpPr>
                <p:cNvPr id="107" name="TextBox 106"/>
                <p:cNvSpPr txBox="1"/>
                <p:nvPr/>
              </p:nvSpPr>
              <p:spPr>
                <a:xfrm>
                  <a:off x="6041511" y="4938269"/>
                  <a:ext cx="594162" cy="276999"/>
                </a:xfrm>
                <a:prstGeom prst="rect">
                  <a:avLst/>
                </a:prstGeom>
                <a:noFill/>
              </p:spPr>
              <p:txBody>
                <a:bodyPr wrap="square" rtlCol="0">
                  <a:spAutoFit/>
                </a:bodyPr>
                <a:lstStyle/>
                <a:p>
                  <a:r>
                    <a:rPr lang="en-US" sz="1200" dirty="0" smtClean="0"/>
                    <a:t>1N</a:t>
                  </a:r>
                  <a:endParaRPr lang="en-US" sz="1200" dirty="0"/>
                </a:p>
              </p:txBody>
            </p:sp>
          </p:grpSp>
          <p:sp>
            <p:nvSpPr>
              <p:cNvPr id="105" name="Freeform 104"/>
              <p:cNvSpPr/>
              <p:nvPr/>
            </p:nvSpPr>
            <p:spPr>
              <a:xfrm>
                <a:off x="6413157" y="5325562"/>
                <a:ext cx="308919" cy="124345"/>
              </a:xfrm>
              <a:custGeom>
                <a:avLst/>
                <a:gdLst>
                  <a:gd name="connsiteX0" fmla="*/ 0 w 308919"/>
                  <a:gd name="connsiteY0" fmla="*/ 86697 h 124345"/>
                  <a:gd name="connsiteX1" fmla="*/ 98854 w 308919"/>
                  <a:gd name="connsiteY1" fmla="*/ 37270 h 124345"/>
                  <a:gd name="connsiteX2" fmla="*/ 148281 w 308919"/>
                  <a:gd name="connsiteY2" fmla="*/ 49627 h 124345"/>
                  <a:gd name="connsiteX3" fmla="*/ 234778 w 308919"/>
                  <a:gd name="connsiteY3" fmla="*/ 111411 h 124345"/>
                  <a:gd name="connsiteX4" fmla="*/ 259492 w 308919"/>
                  <a:gd name="connsiteY4" fmla="*/ 74341 h 124345"/>
                  <a:gd name="connsiteX5" fmla="*/ 308919 w 308919"/>
                  <a:gd name="connsiteY5" fmla="*/ 200 h 12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9" h="124345">
                    <a:moveTo>
                      <a:pt x="0" y="86697"/>
                    </a:moveTo>
                    <a:cubicBezTo>
                      <a:pt x="11636" y="79716"/>
                      <a:pt x="72253" y="37270"/>
                      <a:pt x="98854" y="37270"/>
                    </a:cubicBezTo>
                    <a:cubicBezTo>
                      <a:pt x="115837" y="37270"/>
                      <a:pt x="131805" y="45508"/>
                      <a:pt x="148281" y="49627"/>
                    </a:cubicBezTo>
                    <a:cubicBezTo>
                      <a:pt x="179635" y="143693"/>
                      <a:pt x="147449" y="128877"/>
                      <a:pt x="234778" y="111411"/>
                    </a:cubicBezTo>
                    <a:cubicBezTo>
                      <a:pt x="243016" y="99054"/>
                      <a:pt x="253460" y="87912"/>
                      <a:pt x="259492" y="74341"/>
                    </a:cubicBezTo>
                    <a:cubicBezTo>
                      <a:pt x="295917" y="-7615"/>
                      <a:pt x="255275" y="200"/>
                      <a:pt x="308919" y="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7966087" y="5176831"/>
              <a:ext cx="680565" cy="657288"/>
              <a:chOff x="6041511" y="4938269"/>
              <a:chExt cx="680565" cy="657288"/>
            </a:xfrm>
          </p:grpSpPr>
          <p:grpSp>
            <p:nvGrpSpPr>
              <p:cNvPr id="111" name="Group 110"/>
              <p:cNvGrpSpPr/>
              <p:nvPr/>
            </p:nvGrpSpPr>
            <p:grpSpPr>
              <a:xfrm>
                <a:off x="6041511" y="4938269"/>
                <a:ext cx="594162" cy="657288"/>
                <a:chOff x="6041511" y="4938269"/>
                <a:chExt cx="594162" cy="657288"/>
              </a:xfrm>
            </p:grpSpPr>
            <p:grpSp>
              <p:nvGrpSpPr>
                <p:cNvPr id="113" name="Group 112"/>
                <p:cNvGrpSpPr/>
                <p:nvPr/>
              </p:nvGrpSpPr>
              <p:grpSpPr>
                <a:xfrm>
                  <a:off x="6056314" y="5189138"/>
                  <a:ext cx="343296" cy="406419"/>
                  <a:chOff x="6056314" y="5189138"/>
                  <a:chExt cx="343296" cy="406419"/>
                </a:xfrm>
              </p:grpSpPr>
              <p:sp>
                <p:nvSpPr>
                  <p:cNvPr id="115" name="Oval 114"/>
                  <p:cNvSpPr/>
                  <p:nvPr/>
                </p:nvSpPr>
                <p:spPr>
                  <a:xfrm>
                    <a:off x="6056314" y="5189138"/>
                    <a:ext cx="343296" cy="406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6" name="TextBox 115"/>
                  <p:cNvSpPr txBox="1"/>
                  <p:nvPr/>
                </p:nvSpPr>
                <p:spPr>
                  <a:xfrm>
                    <a:off x="6070199" y="5215269"/>
                    <a:ext cx="307915" cy="369332"/>
                  </a:xfrm>
                  <a:prstGeom prst="rect">
                    <a:avLst/>
                  </a:prstGeom>
                  <a:noFill/>
                </p:spPr>
                <p:txBody>
                  <a:bodyPr wrap="square" rtlCol="0">
                    <a:spAutoFit/>
                  </a:bodyPr>
                  <a:lstStyle/>
                  <a:p>
                    <a:r>
                      <a:rPr lang="en-US" dirty="0" smtClean="0"/>
                      <a:t>g</a:t>
                    </a:r>
                    <a:endParaRPr lang="en-US" dirty="0"/>
                  </a:p>
                </p:txBody>
              </p:sp>
            </p:grpSp>
            <p:sp>
              <p:nvSpPr>
                <p:cNvPr id="114" name="TextBox 113"/>
                <p:cNvSpPr txBox="1"/>
                <p:nvPr/>
              </p:nvSpPr>
              <p:spPr>
                <a:xfrm>
                  <a:off x="6041511" y="4938269"/>
                  <a:ext cx="594162" cy="276999"/>
                </a:xfrm>
                <a:prstGeom prst="rect">
                  <a:avLst/>
                </a:prstGeom>
                <a:noFill/>
              </p:spPr>
              <p:txBody>
                <a:bodyPr wrap="square" rtlCol="0">
                  <a:spAutoFit/>
                </a:bodyPr>
                <a:lstStyle/>
                <a:p>
                  <a:r>
                    <a:rPr lang="en-US" sz="1200" dirty="0" smtClean="0"/>
                    <a:t>1N</a:t>
                  </a:r>
                  <a:endParaRPr lang="en-US" sz="1200" dirty="0"/>
                </a:p>
              </p:txBody>
            </p:sp>
          </p:grpSp>
          <p:sp>
            <p:nvSpPr>
              <p:cNvPr id="112" name="Freeform 111"/>
              <p:cNvSpPr/>
              <p:nvPr/>
            </p:nvSpPr>
            <p:spPr>
              <a:xfrm>
                <a:off x="6413157" y="5325562"/>
                <a:ext cx="308919" cy="124345"/>
              </a:xfrm>
              <a:custGeom>
                <a:avLst/>
                <a:gdLst>
                  <a:gd name="connsiteX0" fmla="*/ 0 w 308919"/>
                  <a:gd name="connsiteY0" fmla="*/ 86697 h 124345"/>
                  <a:gd name="connsiteX1" fmla="*/ 98854 w 308919"/>
                  <a:gd name="connsiteY1" fmla="*/ 37270 h 124345"/>
                  <a:gd name="connsiteX2" fmla="*/ 148281 w 308919"/>
                  <a:gd name="connsiteY2" fmla="*/ 49627 h 124345"/>
                  <a:gd name="connsiteX3" fmla="*/ 234778 w 308919"/>
                  <a:gd name="connsiteY3" fmla="*/ 111411 h 124345"/>
                  <a:gd name="connsiteX4" fmla="*/ 259492 w 308919"/>
                  <a:gd name="connsiteY4" fmla="*/ 74341 h 124345"/>
                  <a:gd name="connsiteX5" fmla="*/ 308919 w 308919"/>
                  <a:gd name="connsiteY5" fmla="*/ 200 h 12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9" h="124345">
                    <a:moveTo>
                      <a:pt x="0" y="86697"/>
                    </a:moveTo>
                    <a:cubicBezTo>
                      <a:pt x="11636" y="79716"/>
                      <a:pt x="72253" y="37270"/>
                      <a:pt x="98854" y="37270"/>
                    </a:cubicBezTo>
                    <a:cubicBezTo>
                      <a:pt x="115837" y="37270"/>
                      <a:pt x="131805" y="45508"/>
                      <a:pt x="148281" y="49627"/>
                    </a:cubicBezTo>
                    <a:cubicBezTo>
                      <a:pt x="179635" y="143693"/>
                      <a:pt x="147449" y="128877"/>
                      <a:pt x="234778" y="111411"/>
                    </a:cubicBezTo>
                    <a:cubicBezTo>
                      <a:pt x="243016" y="99054"/>
                      <a:pt x="253460" y="87912"/>
                      <a:pt x="259492" y="74341"/>
                    </a:cubicBezTo>
                    <a:cubicBezTo>
                      <a:pt x="295917" y="-7615"/>
                      <a:pt x="255275" y="200"/>
                      <a:pt x="308919" y="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 name="Group 128"/>
          <p:cNvGrpSpPr/>
          <p:nvPr/>
        </p:nvGrpSpPr>
        <p:grpSpPr>
          <a:xfrm>
            <a:off x="4442233" y="1776903"/>
            <a:ext cx="1535385" cy="1038541"/>
            <a:chOff x="5024414" y="278621"/>
            <a:chExt cx="2828473" cy="1913191"/>
          </a:xfrm>
        </p:grpSpPr>
        <p:grpSp>
          <p:nvGrpSpPr>
            <p:cNvPr id="123" name="Group 122"/>
            <p:cNvGrpSpPr/>
            <p:nvPr/>
          </p:nvGrpSpPr>
          <p:grpSpPr>
            <a:xfrm>
              <a:off x="6674619" y="286812"/>
              <a:ext cx="1178268" cy="1905000"/>
              <a:chOff x="1970105" y="4731436"/>
              <a:chExt cx="1178268" cy="1905000"/>
            </a:xfrm>
          </p:grpSpPr>
          <p:pic>
            <p:nvPicPr>
              <p:cNvPr id="121" name="Picture 120"/>
              <p:cNvPicPr>
                <a:picLocks noChangeAspect="1"/>
              </p:cNvPicPr>
              <p:nvPr/>
            </p:nvPicPr>
            <p:blipFill rotWithShape="1">
              <a:blip r:embed="rId2"/>
              <a:srcRect l="50519"/>
              <a:stretch/>
            </p:blipFill>
            <p:spPr>
              <a:xfrm>
                <a:off x="1970105" y="4731436"/>
                <a:ext cx="1178268" cy="1905000"/>
              </a:xfrm>
              <a:prstGeom prst="rect">
                <a:avLst/>
              </a:prstGeom>
            </p:spPr>
          </p:pic>
          <p:sp>
            <p:nvSpPr>
              <p:cNvPr id="122" name="TextBox 121"/>
              <p:cNvSpPr txBox="1"/>
              <p:nvPr/>
            </p:nvSpPr>
            <p:spPr>
              <a:xfrm>
                <a:off x="2424908" y="6053813"/>
                <a:ext cx="438710" cy="369332"/>
              </a:xfrm>
              <a:prstGeom prst="rect">
                <a:avLst/>
              </a:prstGeom>
              <a:noFill/>
            </p:spPr>
            <p:txBody>
              <a:bodyPr wrap="square" rtlCol="0">
                <a:spAutoFit/>
              </a:bodyPr>
              <a:lstStyle/>
              <a:p>
                <a:r>
                  <a:rPr lang="en-US" dirty="0" smtClean="0"/>
                  <a:t>g</a:t>
                </a:r>
                <a:endParaRPr lang="en-US" dirty="0"/>
              </a:p>
            </p:txBody>
          </p:sp>
        </p:grpSp>
        <p:grpSp>
          <p:nvGrpSpPr>
            <p:cNvPr id="124" name="Group 123"/>
            <p:cNvGrpSpPr/>
            <p:nvPr/>
          </p:nvGrpSpPr>
          <p:grpSpPr>
            <a:xfrm flipH="1">
              <a:off x="5024414" y="278621"/>
              <a:ext cx="1178268" cy="1905000"/>
              <a:chOff x="1970105" y="4731436"/>
              <a:chExt cx="1178268" cy="1905000"/>
            </a:xfrm>
          </p:grpSpPr>
          <p:pic>
            <p:nvPicPr>
              <p:cNvPr id="125" name="Picture 124"/>
              <p:cNvPicPr>
                <a:picLocks noChangeAspect="1"/>
              </p:cNvPicPr>
              <p:nvPr/>
            </p:nvPicPr>
            <p:blipFill rotWithShape="1">
              <a:blip r:embed="rId2"/>
              <a:srcRect l="50519"/>
              <a:stretch/>
            </p:blipFill>
            <p:spPr>
              <a:xfrm>
                <a:off x="1970105" y="4731436"/>
                <a:ext cx="1178268" cy="1905000"/>
              </a:xfrm>
              <a:prstGeom prst="rect">
                <a:avLst/>
              </a:prstGeom>
            </p:spPr>
          </p:pic>
          <p:sp>
            <p:nvSpPr>
              <p:cNvPr id="126" name="TextBox 125"/>
              <p:cNvSpPr txBox="1"/>
              <p:nvPr/>
            </p:nvSpPr>
            <p:spPr>
              <a:xfrm>
                <a:off x="2424908" y="6053813"/>
                <a:ext cx="438710" cy="369332"/>
              </a:xfrm>
              <a:prstGeom prst="rect">
                <a:avLst/>
              </a:prstGeom>
              <a:noFill/>
            </p:spPr>
            <p:txBody>
              <a:bodyPr wrap="square" rtlCol="0">
                <a:spAutoFit/>
              </a:bodyPr>
              <a:lstStyle/>
              <a:p>
                <a:r>
                  <a:rPr lang="en-US" dirty="0" smtClean="0"/>
                  <a:t>g</a:t>
                </a:r>
                <a:endParaRPr lang="en-US" dirty="0"/>
              </a:p>
            </p:txBody>
          </p:sp>
        </p:grpSp>
      </p:grpSp>
      <p:sp>
        <p:nvSpPr>
          <p:cNvPr id="3" name="Title 2"/>
          <p:cNvSpPr>
            <a:spLocks noGrp="1"/>
          </p:cNvSpPr>
          <p:nvPr>
            <p:ph type="title"/>
          </p:nvPr>
        </p:nvSpPr>
        <p:spPr/>
        <p:txBody>
          <a:bodyPr/>
          <a:lstStyle/>
          <a:p>
            <a:r>
              <a:rPr lang="en-US" dirty="0" smtClean="0"/>
              <a:t>Law of Segregation: Meiosis</a:t>
            </a:r>
            <a:endParaRPr lang="en-US" dirty="0"/>
          </a:p>
        </p:txBody>
      </p:sp>
    </p:spTree>
    <p:extLst>
      <p:ext uri="{BB962C8B-B14F-4D97-AF65-F5344CB8AC3E}">
        <p14:creationId xmlns:p14="http://schemas.microsoft.com/office/powerpoint/2010/main" val="32568617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839" y="156210"/>
            <a:ext cx="8092331" cy="1450757"/>
          </a:xfrm>
        </p:spPr>
        <p:txBody>
          <a:bodyPr/>
          <a:lstStyle/>
          <a:p>
            <a:r>
              <a:rPr lang="en-US" dirty="0" smtClean="0"/>
              <a:t>Law of Segregation: Fertilization</a:t>
            </a:r>
            <a:endParaRPr lang="en-US" dirty="0"/>
          </a:p>
        </p:txBody>
      </p:sp>
      <p:grpSp>
        <p:nvGrpSpPr>
          <p:cNvPr id="22" name="Group 21"/>
          <p:cNvGrpSpPr/>
          <p:nvPr/>
        </p:nvGrpSpPr>
        <p:grpSpPr>
          <a:xfrm>
            <a:off x="1132645" y="2165827"/>
            <a:ext cx="663457" cy="838670"/>
            <a:chOff x="1085872" y="4760402"/>
            <a:chExt cx="663457" cy="838670"/>
          </a:xfrm>
        </p:grpSpPr>
        <p:grpSp>
          <p:nvGrpSpPr>
            <p:cNvPr id="21" name="Group 20"/>
            <p:cNvGrpSpPr/>
            <p:nvPr/>
          </p:nvGrpSpPr>
          <p:grpSpPr>
            <a:xfrm>
              <a:off x="1085872" y="5017486"/>
              <a:ext cx="516689" cy="581586"/>
              <a:chOff x="1063880" y="4996530"/>
              <a:chExt cx="516689" cy="581586"/>
            </a:xfrm>
          </p:grpSpPr>
          <p:sp>
            <p:nvSpPr>
              <p:cNvPr id="4" name="Oval 3"/>
              <p:cNvSpPr/>
              <p:nvPr/>
            </p:nvSpPr>
            <p:spPr>
              <a:xfrm>
                <a:off x="1063880" y="4996530"/>
                <a:ext cx="516689" cy="581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1133348" y="5102657"/>
                <a:ext cx="307915" cy="369332"/>
              </a:xfrm>
              <a:prstGeom prst="rect">
                <a:avLst/>
              </a:prstGeom>
              <a:noFill/>
            </p:spPr>
            <p:txBody>
              <a:bodyPr wrap="square" rtlCol="0">
                <a:spAutoFit/>
              </a:bodyPr>
              <a:lstStyle/>
              <a:p>
                <a:r>
                  <a:rPr lang="en-US" dirty="0" smtClean="0"/>
                  <a:t>G</a:t>
                </a:r>
                <a:endParaRPr lang="en-US" dirty="0"/>
              </a:p>
            </p:txBody>
          </p:sp>
        </p:grpSp>
        <p:sp>
          <p:nvSpPr>
            <p:cNvPr id="16" name="TextBox 15"/>
            <p:cNvSpPr txBox="1"/>
            <p:nvPr/>
          </p:nvSpPr>
          <p:spPr>
            <a:xfrm>
              <a:off x="1155167" y="4760402"/>
              <a:ext cx="594162" cy="276999"/>
            </a:xfrm>
            <a:prstGeom prst="rect">
              <a:avLst/>
            </a:prstGeom>
            <a:noFill/>
          </p:spPr>
          <p:txBody>
            <a:bodyPr wrap="square" rtlCol="0">
              <a:spAutoFit/>
            </a:bodyPr>
            <a:lstStyle/>
            <a:p>
              <a:r>
                <a:rPr lang="en-US" sz="1200" dirty="0" smtClean="0"/>
                <a:t>1N</a:t>
              </a:r>
              <a:endParaRPr lang="en-US" sz="1200" dirty="0"/>
            </a:p>
          </p:txBody>
        </p:sp>
      </p:grpSp>
      <p:grpSp>
        <p:nvGrpSpPr>
          <p:cNvPr id="23" name="Group 22"/>
          <p:cNvGrpSpPr/>
          <p:nvPr/>
        </p:nvGrpSpPr>
        <p:grpSpPr>
          <a:xfrm>
            <a:off x="1103129" y="3061141"/>
            <a:ext cx="686097" cy="778708"/>
            <a:chOff x="1796102" y="4804807"/>
            <a:chExt cx="686097" cy="778708"/>
          </a:xfrm>
        </p:grpSpPr>
        <p:sp>
          <p:nvSpPr>
            <p:cNvPr id="5" name="Oval 4"/>
            <p:cNvSpPr/>
            <p:nvPr/>
          </p:nvSpPr>
          <p:spPr>
            <a:xfrm>
              <a:off x="1796102" y="5001929"/>
              <a:ext cx="516689" cy="581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extBox 8"/>
            <p:cNvSpPr txBox="1"/>
            <p:nvPr/>
          </p:nvSpPr>
          <p:spPr>
            <a:xfrm>
              <a:off x="1900488" y="5103423"/>
              <a:ext cx="307915" cy="369332"/>
            </a:xfrm>
            <a:prstGeom prst="rect">
              <a:avLst/>
            </a:prstGeom>
            <a:noFill/>
          </p:spPr>
          <p:txBody>
            <a:bodyPr wrap="square" rtlCol="0">
              <a:spAutoFit/>
            </a:bodyPr>
            <a:lstStyle/>
            <a:p>
              <a:r>
                <a:rPr lang="en-US" dirty="0" smtClean="0"/>
                <a:t>G</a:t>
              </a:r>
              <a:endParaRPr lang="en-US" dirty="0"/>
            </a:p>
          </p:txBody>
        </p:sp>
        <p:sp>
          <p:nvSpPr>
            <p:cNvPr id="17" name="TextBox 16"/>
            <p:cNvSpPr txBox="1"/>
            <p:nvPr/>
          </p:nvSpPr>
          <p:spPr>
            <a:xfrm>
              <a:off x="1888037" y="4804807"/>
              <a:ext cx="594162" cy="276999"/>
            </a:xfrm>
            <a:prstGeom prst="rect">
              <a:avLst/>
            </a:prstGeom>
            <a:noFill/>
          </p:spPr>
          <p:txBody>
            <a:bodyPr wrap="square" rtlCol="0">
              <a:spAutoFit/>
            </a:bodyPr>
            <a:lstStyle/>
            <a:p>
              <a:r>
                <a:rPr lang="en-US" sz="1200" dirty="0" smtClean="0"/>
                <a:t>1N</a:t>
              </a:r>
              <a:endParaRPr lang="en-US" sz="1200" dirty="0"/>
            </a:p>
          </p:txBody>
        </p:sp>
      </p:grpSp>
      <p:grpSp>
        <p:nvGrpSpPr>
          <p:cNvPr id="24" name="Group 23"/>
          <p:cNvGrpSpPr/>
          <p:nvPr/>
        </p:nvGrpSpPr>
        <p:grpSpPr>
          <a:xfrm>
            <a:off x="1101575" y="3948222"/>
            <a:ext cx="687651" cy="784369"/>
            <a:chOff x="2607331" y="4814703"/>
            <a:chExt cx="687651" cy="784369"/>
          </a:xfrm>
        </p:grpSpPr>
        <p:sp>
          <p:nvSpPr>
            <p:cNvPr id="6" name="Oval 5"/>
            <p:cNvSpPr/>
            <p:nvPr/>
          </p:nvSpPr>
          <p:spPr>
            <a:xfrm>
              <a:off x="2607331" y="5017486"/>
              <a:ext cx="516689" cy="581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p:cNvSpPr txBox="1"/>
            <p:nvPr/>
          </p:nvSpPr>
          <p:spPr>
            <a:xfrm>
              <a:off x="2700800" y="5102657"/>
              <a:ext cx="307915" cy="369332"/>
            </a:xfrm>
            <a:prstGeom prst="rect">
              <a:avLst/>
            </a:prstGeom>
            <a:noFill/>
          </p:spPr>
          <p:txBody>
            <a:bodyPr wrap="square" rtlCol="0">
              <a:spAutoFit/>
            </a:bodyPr>
            <a:lstStyle/>
            <a:p>
              <a:r>
                <a:rPr lang="en-US" dirty="0" smtClean="0"/>
                <a:t>g</a:t>
              </a:r>
              <a:endParaRPr lang="en-US" dirty="0"/>
            </a:p>
          </p:txBody>
        </p:sp>
        <p:sp>
          <p:nvSpPr>
            <p:cNvPr id="18" name="TextBox 17"/>
            <p:cNvSpPr txBox="1"/>
            <p:nvPr/>
          </p:nvSpPr>
          <p:spPr>
            <a:xfrm>
              <a:off x="2700820" y="4814703"/>
              <a:ext cx="594162" cy="276999"/>
            </a:xfrm>
            <a:prstGeom prst="rect">
              <a:avLst/>
            </a:prstGeom>
            <a:noFill/>
          </p:spPr>
          <p:txBody>
            <a:bodyPr wrap="square" rtlCol="0">
              <a:spAutoFit/>
            </a:bodyPr>
            <a:lstStyle/>
            <a:p>
              <a:r>
                <a:rPr lang="en-US" sz="1200" dirty="0" smtClean="0"/>
                <a:t>1N</a:t>
              </a:r>
              <a:endParaRPr lang="en-US" sz="1200" dirty="0"/>
            </a:p>
          </p:txBody>
        </p:sp>
      </p:grpSp>
      <p:grpSp>
        <p:nvGrpSpPr>
          <p:cNvPr id="25" name="Group 24"/>
          <p:cNvGrpSpPr/>
          <p:nvPr/>
        </p:nvGrpSpPr>
        <p:grpSpPr>
          <a:xfrm>
            <a:off x="1101575" y="4917583"/>
            <a:ext cx="688022" cy="784370"/>
            <a:chOff x="3350949" y="4814702"/>
            <a:chExt cx="688022" cy="784370"/>
          </a:xfrm>
        </p:grpSpPr>
        <p:sp>
          <p:nvSpPr>
            <p:cNvPr id="7" name="Oval 6"/>
            <p:cNvSpPr/>
            <p:nvPr/>
          </p:nvSpPr>
          <p:spPr>
            <a:xfrm>
              <a:off x="3350949" y="5017486"/>
              <a:ext cx="516689" cy="581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TextBox 10"/>
            <p:cNvSpPr txBox="1"/>
            <p:nvPr/>
          </p:nvSpPr>
          <p:spPr>
            <a:xfrm>
              <a:off x="3433975" y="5102657"/>
              <a:ext cx="307915" cy="369332"/>
            </a:xfrm>
            <a:prstGeom prst="rect">
              <a:avLst/>
            </a:prstGeom>
            <a:noFill/>
          </p:spPr>
          <p:txBody>
            <a:bodyPr wrap="square" rtlCol="0">
              <a:spAutoFit/>
            </a:bodyPr>
            <a:lstStyle/>
            <a:p>
              <a:r>
                <a:rPr lang="en-US" dirty="0" smtClean="0"/>
                <a:t>g</a:t>
              </a:r>
              <a:endParaRPr lang="en-US" dirty="0"/>
            </a:p>
          </p:txBody>
        </p:sp>
        <p:sp>
          <p:nvSpPr>
            <p:cNvPr id="19" name="TextBox 18"/>
            <p:cNvSpPr txBox="1"/>
            <p:nvPr/>
          </p:nvSpPr>
          <p:spPr>
            <a:xfrm>
              <a:off x="3444809" y="4814702"/>
              <a:ext cx="594162" cy="276999"/>
            </a:xfrm>
            <a:prstGeom prst="rect">
              <a:avLst/>
            </a:prstGeom>
            <a:noFill/>
          </p:spPr>
          <p:txBody>
            <a:bodyPr wrap="square" rtlCol="0">
              <a:spAutoFit/>
            </a:bodyPr>
            <a:lstStyle/>
            <a:p>
              <a:r>
                <a:rPr lang="en-US" sz="1200" dirty="0" smtClean="0"/>
                <a:t>1N</a:t>
              </a:r>
              <a:endParaRPr lang="en-US" sz="1200" dirty="0"/>
            </a:p>
          </p:txBody>
        </p:sp>
      </p:grpSp>
      <p:grpSp>
        <p:nvGrpSpPr>
          <p:cNvPr id="26" name="Group 25"/>
          <p:cNvGrpSpPr/>
          <p:nvPr/>
        </p:nvGrpSpPr>
        <p:grpSpPr>
          <a:xfrm>
            <a:off x="7116265" y="2056416"/>
            <a:ext cx="680565" cy="657288"/>
            <a:chOff x="6041511" y="4938269"/>
            <a:chExt cx="680565" cy="657288"/>
          </a:xfrm>
        </p:grpSpPr>
        <p:grpSp>
          <p:nvGrpSpPr>
            <p:cNvPr id="27" name="Group 26"/>
            <p:cNvGrpSpPr/>
            <p:nvPr/>
          </p:nvGrpSpPr>
          <p:grpSpPr>
            <a:xfrm>
              <a:off x="6041511" y="4938269"/>
              <a:ext cx="594162" cy="657288"/>
              <a:chOff x="6041511" y="4938269"/>
              <a:chExt cx="594162" cy="657288"/>
            </a:xfrm>
          </p:grpSpPr>
          <p:grpSp>
            <p:nvGrpSpPr>
              <p:cNvPr id="29" name="Group 28"/>
              <p:cNvGrpSpPr/>
              <p:nvPr/>
            </p:nvGrpSpPr>
            <p:grpSpPr>
              <a:xfrm>
                <a:off x="6056314" y="5189138"/>
                <a:ext cx="343296" cy="406419"/>
                <a:chOff x="6056314" y="5189138"/>
                <a:chExt cx="343296" cy="406419"/>
              </a:xfrm>
            </p:grpSpPr>
            <p:sp>
              <p:nvSpPr>
                <p:cNvPr id="31" name="Oval 30"/>
                <p:cNvSpPr/>
                <p:nvPr/>
              </p:nvSpPr>
              <p:spPr>
                <a:xfrm>
                  <a:off x="6056314" y="5189138"/>
                  <a:ext cx="343296" cy="406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TextBox 31"/>
                <p:cNvSpPr txBox="1"/>
                <p:nvPr/>
              </p:nvSpPr>
              <p:spPr>
                <a:xfrm>
                  <a:off x="6070199" y="5215269"/>
                  <a:ext cx="307915" cy="369332"/>
                </a:xfrm>
                <a:prstGeom prst="rect">
                  <a:avLst/>
                </a:prstGeom>
                <a:noFill/>
              </p:spPr>
              <p:txBody>
                <a:bodyPr wrap="square" rtlCol="0">
                  <a:spAutoFit/>
                </a:bodyPr>
                <a:lstStyle/>
                <a:p>
                  <a:r>
                    <a:rPr lang="en-US" dirty="0" smtClean="0"/>
                    <a:t>g</a:t>
                  </a:r>
                  <a:endParaRPr lang="en-US" dirty="0"/>
                </a:p>
              </p:txBody>
            </p:sp>
          </p:grpSp>
          <p:sp>
            <p:nvSpPr>
              <p:cNvPr id="30" name="TextBox 29"/>
              <p:cNvSpPr txBox="1"/>
              <p:nvPr/>
            </p:nvSpPr>
            <p:spPr>
              <a:xfrm>
                <a:off x="6041511" y="4938269"/>
                <a:ext cx="594162" cy="276999"/>
              </a:xfrm>
              <a:prstGeom prst="rect">
                <a:avLst/>
              </a:prstGeom>
              <a:noFill/>
            </p:spPr>
            <p:txBody>
              <a:bodyPr wrap="square" rtlCol="0">
                <a:spAutoFit/>
              </a:bodyPr>
              <a:lstStyle/>
              <a:p>
                <a:r>
                  <a:rPr lang="en-US" sz="1200" dirty="0" smtClean="0"/>
                  <a:t>1N</a:t>
                </a:r>
                <a:endParaRPr lang="en-US" sz="1200" dirty="0"/>
              </a:p>
            </p:txBody>
          </p:sp>
        </p:grpSp>
        <p:sp>
          <p:nvSpPr>
            <p:cNvPr id="28" name="Freeform 27"/>
            <p:cNvSpPr/>
            <p:nvPr/>
          </p:nvSpPr>
          <p:spPr>
            <a:xfrm>
              <a:off x="6413157" y="5325562"/>
              <a:ext cx="308919" cy="124345"/>
            </a:xfrm>
            <a:custGeom>
              <a:avLst/>
              <a:gdLst>
                <a:gd name="connsiteX0" fmla="*/ 0 w 308919"/>
                <a:gd name="connsiteY0" fmla="*/ 86697 h 124345"/>
                <a:gd name="connsiteX1" fmla="*/ 98854 w 308919"/>
                <a:gd name="connsiteY1" fmla="*/ 37270 h 124345"/>
                <a:gd name="connsiteX2" fmla="*/ 148281 w 308919"/>
                <a:gd name="connsiteY2" fmla="*/ 49627 h 124345"/>
                <a:gd name="connsiteX3" fmla="*/ 234778 w 308919"/>
                <a:gd name="connsiteY3" fmla="*/ 111411 h 124345"/>
                <a:gd name="connsiteX4" fmla="*/ 259492 w 308919"/>
                <a:gd name="connsiteY4" fmla="*/ 74341 h 124345"/>
                <a:gd name="connsiteX5" fmla="*/ 308919 w 308919"/>
                <a:gd name="connsiteY5" fmla="*/ 200 h 12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9" h="124345">
                  <a:moveTo>
                    <a:pt x="0" y="86697"/>
                  </a:moveTo>
                  <a:cubicBezTo>
                    <a:pt x="11636" y="79716"/>
                    <a:pt x="72253" y="37270"/>
                    <a:pt x="98854" y="37270"/>
                  </a:cubicBezTo>
                  <a:cubicBezTo>
                    <a:pt x="115837" y="37270"/>
                    <a:pt x="131805" y="45508"/>
                    <a:pt x="148281" y="49627"/>
                  </a:cubicBezTo>
                  <a:cubicBezTo>
                    <a:pt x="179635" y="143693"/>
                    <a:pt x="147449" y="128877"/>
                    <a:pt x="234778" y="111411"/>
                  </a:cubicBezTo>
                  <a:cubicBezTo>
                    <a:pt x="243016" y="99054"/>
                    <a:pt x="253460" y="87912"/>
                    <a:pt x="259492" y="74341"/>
                  </a:cubicBezTo>
                  <a:cubicBezTo>
                    <a:pt x="295917" y="-7615"/>
                    <a:pt x="255275" y="200"/>
                    <a:pt x="308919" y="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112585" y="3009985"/>
            <a:ext cx="680565" cy="657288"/>
            <a:chOff x="6041511" y="4938269"/>
            <a:chExt cx="680565" cy="657288"/>
          </a:xfrm>
        </p:grpSpPr>
        <p:grpSp>
          <p:nvGrpSpPr>
            <p:cNvPr id="34" name="Group 33"/>
            <p:cNvGrpSpPr/>
            <p:nvPr/>
          </p:nvGrpSpPr>
          <p:grpSpPr>
            <a:xfrm>
              <a:off x="6041511" y="4938269"/>
              <a:ext cx="594162" cy="657288"/>
              <a:chOff x="6041511" y="4938269"/>
              <a:chExt cx="594162" cy="657288"/>
            </a:xfrm>
          </p:grpSpPr>
          <p:grpSp>
            <p:nvGrpSpPr>
              <p:cNvPr id="36" name="Group 35"/>
              <p:cNvGrpSpPr/>
              <p:nvPr/>
            </p:nvGrpSpPr>
            <p:grpSpPr>
              <a:xfrm>
                <a:off x="6056314" y="5189138"/>
                <a:ext cx="343296" cy="406419"/>
                <a:chOff x="6056314" y="5189138"/>
                <a:chExt cx="343296" cy="406419"/>
              </a:xfrm>
            </p:grpSpPr>
            <p:sp>
              <p:nvSpPr>
                <p:cNvPr id="38" name="Oval 37"/>
                <p:cNvSpPr/>
                <p:nvPr/>
              </p:nvSpPr>
              <p:spPr>
                <a:xfrm>
                  <a:off x="6056314" y="5189138"/>
                  <a:ext cx="343296" cy="406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TextBox 38"/>
                <p:cNvSpPr txBox="1"/>
                <p:nvPr/>
              </p:nvSpPr>
              <p:spPr>
                <a:xfrm>
                  <a:off x="6070199" y="5215269"/>
                  <a:ext cx="307915" cy="369332"/>
                </a:xfrm>
                <a:prstGeom prst="rect">
                  <a:avLst/>
                </a:prstGeom>
                <a:noFill/>
              </p:spPr>
              <p:txBody>
                <a:bodyPr wrap="square" rtlCol="0">
                  <a:spAutoFit/>
                </a:bodyPr>
                <a:lstStyle/>
                <a:p>
                  <a:r>
                    <a:rPr lang="en-US" dirty="0" smtClean="0"/>
                    <a:t>g</a:t>
                  </a:r>
                  <a:endParaRPr lang="en-US" dirty="0"/>
                </a:p>
              </p:txBody>
            </p:sp>
          </p:grpSp>
          <p:sp>
            <p:nvSpPr>
              <p:cNvPr id="37" name="TextBox 36"/>
              <p:cNvSpPr txBox="1"/>
              <p:nvPr/>
            </p:nvSpPr>
            <p:spPr>
              <a:xfrm>
                <a:off x="6041511" y="4938269"/>
                <a:ext cx="594162" cy="276999"/>
              </a:xfrm>
              <a:prstGeom prst="rect">
                <a:avLst/>
              </a:prstGeom>
              <a:noFill/>
            </p:spPr>
            <p:txBody>
              <a:bodyPr wrap="square" rtlCol="0">
                <a:spAutoFit/>
              </a:bodyPr>
              <a:lstStyle/>
              <a:p>
                <a:r>
                  <a:rPr lang="en-US" sz="1200" dirty="0" smtClean="0"/>
                  <a:t>1N</a:t>
                </a:r>
                <a:endParaRPr lang="en-US" sz="1200" dirty="0"/>
              </a:p>
            </p:txBody>
          </p:sp>
        </p:grpSp>
        <p:sp>
          <p:nvSpPr>
            <p:cNvPr id="35" name="Freeform 34"/>
            <p:cNvSpPr/>
            <p:nvPr/>
          </p:nvSpPr>
          <p:spPr>
            <a:xfrm>
              <a:off x="6413157" y="5325562"/>
              <a:ext cx="308919" cy="124345"/>
            </a:xfrm>
            <a:custGeom>
              <a:avLst/>
              <a:gdLst>
                <a:gd name="connsiteX0" fmla="*/ 0 w 308919"/>
                <a:gd name="connsiteY0" fmla="*/ 86697 h 124345"/>
                <a:gd name="connsiteX1" fmla="*/ 98854 w 308919"/>
                <a:gd name="connsiteY1" fmla="*/ 37270 h 124345"/>
                <a:gd name="connsiteX2" fmla="*/ 148281 w 308919"/>
                <a:gd name="connsiteY2" fmla="*/ 49627 h 124345"/>
                <a:gd name="connsiteX3" fmla="*/ 234778 w 308919"/>
                <a:gd name="connsiteY3" fmla="*/ 111411 h 124345"/>
                <a:gd name="connsiteX4" fmla="*/ 259492 w 308919"/>
                <a:gd name="connsiteY4" fmla="*/ 74341 h 124345"/>
                <a:gd name="connsiteX5" fmla="*/ 308919 w 308919"/>
                <a:gd name="connsiteY5" fmla="*/ 200 h 12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9" h="124345">
                  <a:moveTo>
                    <a:pt x="0" y="86697"/>
                  </a:moveTo>
                  <a:cubicBezTo>
                    <a:pt x="11636" y="79716"/>
                    <a:pt x="72253" y="37270"/>
                    <a:pt x="98854" y="37270"/>
                  </a:cubicBezTo>
                  <a:cubicBezTo>
                    <a:pt x="115837" y="37270"/>
                    <a:pt x="131805" y="45508"/>
                    <a:pt x="148281" y="49627"/>
                  </a:cubicBezTo>
                  <a:cubicBezTo>
                    <a:pt x="179635" y="143693"/>
                    <a:pt x="147449" y="128877"/>
                    <a:pt x="234778" y="111411"/>
                  </a:cubicBezTo>
                  <a:cubicBezTo>
                    <a:pt x="243016" y="99054"/>
                    <a:pt x="253460" y="87912"/>
                    <a:pt x="259492" y="74341"/>
                  </a:cubicBezTo>
                  <a:cubicBezTo>
                    <a:pt x="295917" y="-7615"/>
                    <a:pt x="255275" y="200"/>
                    <a:pt x="308919" y="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7127388" y="3920751"/>
            <a:ext cx="680565" cy="657288"/>
            <a:chOff x="6041511" y="4938269"/>
            <a:chExt cx="680565" cy="657288"/>
          </a:xfrm>
        </p:grpSpPr>
        <p:grpSp>
          <p:nvGrpSpPr>
            <p:cNvPr id="41" name="Group 40"/>
            <p:cNvGrpSpPr/>
            <p:nvPr/>
          </p:nvGrpSpPr>
          <p:grpSpPr>
            <a:xfrm>
              <a:off x="6041511" y="4938269"/>
              <a:ext cx="594162" cy="657288"/>
              <a:chOff x="6041511" y="4938269"/>
              <a:chExt cx="594162" cy="657288"/>
            </a:xfrm>
          </p:grpSpPr>
          <p:grpSp>
            <p:nvGrpSpPr>
              <p:cNvPr id="43" name="Group 42"/>
              <p:cNvGrpSpPr/>
              <p:nvPr/>
            </p:nvGrpSpPr>
            <p:grpSpPr>
              <a:xfrm>
                <a:off x="6056314" y="5189138"/>
                <a:ext cx="343296" cy="406419"/>
                <a:chOff x="6056314" y="5189138"/>
                <a:chExt cx="343296" cy="406419"/>
              </a:xfrm>
            </p:grpSpPr>
            <p:sp>
              <p:nvSpPr>
                <p:cNvPr id="45" name="Oval 44"/>
                <p:cNvSpPr/>
                <p:nvPr/>
              </p:nvSpPr>
              <p:spPr>
                <a:xfrm>
                  <a:off x="6056314" y="5189138"/>
                  <a:ext cx="343296" cy="406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TextBox 45"/>
                <p:cNvSpPr txBox="1"/>
                <p:nvPr/>
              </p:nvSpPr>
              <p:spPr>
                <a:xfrm>
                  <a:off x="6070199" y="5215269"/>
                  <a:ext cx="307915" cy="369332"/>
                </a:xfrm>
                <a:prstGeom prst="rect">
                  <a:avLst/>
                </a:prstGeom>
                <a:noFill/>
              </p:spPr>
              <p:txBody>
                <a:bodyPr wrap="square" rtlCol="0">
                  <a:spAutoFit/>
                </a:bodyPr>
                <a:lstStyle/>
                <a:p>
                  <a:r>
                    <a:rPr lang="en-US" dirty="0" smtClean="0"/>
                    <a:t>g</a:t>
                  </a:r>
                  <a:endParaRPr lang="en-US" dirty="0"/>
                </a:p>
              </p:txBody>
            </p:sp>
          </p:grpSp>
          <p:sp>
            <p:nvSpPr>
              <p:cNvPr id="44" name="TextBox 43"/>
              <p:cNvSpPr txBox="1"/>
              <p:nvPr/>
            </p:nvSpPr>
            <p:spPr>
              <a:xfrm>
                <a:off x="6041511" y="4938269"/>
                <a:ext cx="594162" cy="276999"/>
              </a:xfrm>
              <a:prstGeom prst="rect">
                <a:avLst/>
              </a:prstGeom>
              <a:noFill/>
            </p:spPr>
            <p:txBody>
              <a:bodyPr wrap="square" rtlCol="0">
                <a:spAutoFit/>
              </a:bodyPr>
              <a:lstStyle/>
              <a:p>
                <a:r>
                  <a:rPr lang="en-US" sz="1200" dirty="0" smtClean="0"/>
                  <a:t>1N</a:t>
                </a:r>
                <a:endParaRPr lang="en-US" sz="1200" dirty="0"/>
              </a:p>
            </p:txBody>
          </p:sp>
        </p:grpSp>
        <p:sp>
          <p:nvSpPr>
            <p:cNvPr id="42" name="Freeform 41"/>
            <p:cNvSpPr/>
            <p:nvPr/>
          </p:nvSpPr>
          <p:spPr>
            <a:xfrm>
              <a:off x="6413157" y="5325562"/>
              <a:ext cx="308919" cy="124345"/>
            </a:xfrm>
            <a:custGeom>
              <a:avLst/>
              <a:gdLst>
                <a:gd name="connsiteX0" fmla="*/ 0 w 308919"/>
                <a:gd name="connsiteY0" fmla="*/ 86697 h 124345"/>
                <a:gd name="connsiteX1" fmla="*/ 98854 w 308919"/>
                <a:gd name="connsiteY1" fmla="*/ 37270 h 124345"/>
                <a:gd name="connsiteX2" fmla="*/ 148281 w 308919"/>
                <a:gd name="connsiteY2" fmla="*/ 49627 h 124345"/>
                <a:gd name="connsiteX3" fmla="*/ 234778 w 308919"/>
                <a:gd name="connsiteY3" fmla="*/ 111411 h 124345"/>
                <a:gd name="connsiteX4" fmla="*/ 259492 w 308919"/>
                <a:gd name="connsiteY4" fmla="*/ 74341 h 124345"/>
                <a:gd name="connsiteX5" fmla="*/ 308919 w 308919"/>
                <a:gd name="connsiteY5" fmla="*/ 200 h 12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9" h="124345">
                  <a:moveTo>
                    <a:pt x="0" y="86697"/>
                  </a:moveTo>
                  <a:cubicBezTo>
                    <a:pt x="11636" y="79716"/>
                    <a:pt x="72253" y="37270"/>
                    <a:pt x="98854" y="37270"/>
                  </a:cubicBezTo>
                  <a:cubicBezTo>
                    <a:pt x="115837" y="37270"/>
                    <a:pt x="131805" y="45508"/>
                    <a:pt x="148281" y="49627"/>
                  </a:cubicBezTo>
                  <a:cubicBezTo>
                    <a:pt x="179635" y="143693"/>
                    <a:pt x="147449" y="128877"/>
                    <a:pt x="234778" y="111411"/>
                  </a:cubicBezTo>
                  <a:cubicBezTo>
                    <a:pt x="243016" y="99054"/>
                    <a:pt x="253460" y="87912"/>
                    <a:pt x="259492" y="74341"/>
                  </a:cubicBezTo>
                  <a:cubicBezTo>
                    <a:pt x="295917" y="-7615"/>
                    <a:pt x="255275" y="200"/>
                    <a:pt x="308919" y="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7112585" y="5078619"/>
            <a:ext cx="680565" cy="657288"/>
            <a:chOff x="6041511" y="4938269"/>
            <a:chExt cx="680565" cy="657288"/>
          </a:xfrm>
        </p:grpSpPr>
        <p:grpSp>
          <p:nvGrpSpPr>
            <p:cNvPr id="48" name="Group 47"/>
            <p:cNvGrpSpPr/>
            <p:nvPr/>
          </p:nvGrpSpPr>
          <p:grpSpPr>
            <a:xfrm>
              <a:off x="6041511" y="4938269"/>
              <a:ext cx="594162" cy="657288"/>
              <a:chOff x="6041511" y="4938269"/>
              <a:chExt cx="594162" cy="657288"/>
            </a:xfrm>
          </p:grpSpPr>
          <p:grpSp>
            <p:nvGrpSpPr>
              <p:cNvPr id="50" name="Group 49"/>
              <p:cNvGrpSpPr/>
              <p:nvPr/>
            </p:nvGrpSpPr>
            <p:grpSpPr>
              <a:xfrm>
                <a:off x="6056314" y="5189138"/>
                <a:ext cx="343296" cy="406419"/>
                <a:chOff x="6056314" y="5189138"/>
                <a:chExt cx="343296" cy="406419"/>
              </a:xfrm>
            </p:grpSpPr>
            <p:sp>
              <p:nvSpPr>
                <p:cNvPr id="52" name="Oval 51"/>
                <p:cNvSpPr/>
                <p:nvPr/>
              </p:nvSpPr>
              <p:spPr>
                <a:xfrm>
                  <a:off x="6056314" y="5189138"/>
                  <a:ext cx="343296" cy="406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TextBox 52"/>
                <p:cNvSpPr txBox="1"/>
                <p:nvPr/>
              </p:nvSpPr>
              <p:spPr>
                <a:xfrm>
                  <a:off x="6070199" y="5215269"/>
                  <a:ext cx="307915" cy="369332"/>
                </a:xfrm>
                <a:prstGeom prst="rect">
                  <a:avLst/>
                </a:prstGeom>
                <a:noFill/>
              </p:spPr>
              <p:txBody>
                <a:bodyPr wrap="square" rtlCol="0">
                  <a:spAutoFit/>
                </a:bodyPr>
                <a:lstStyle/>
                <a:p>
                  <a:r>
                    <a:rPr lang="en-US" dirty="0" smtClean="0"/>
                    <a:t>g</a:t>
                  </a:r>
                  <a:endParaRPr lang="en-US" dirty="0"/>
                </a:p>
              </p:txBody>
            </p:sp>
          </p:grpSp>
          <p:sp>
            <p:nvSpPr>
              <p:cNvPr id="51" name="TextBox 50"/>
              <p:cNvSpPr txBox="1"/>
              <p:nvPr/>
            </p:nvSpPr>
            <p:spPr>
              <a:xfrm>
                <a:off x="6041511" y="4938269"/>
                <a:ext cx="594162" cy="276999"/>
              </a:xfrm>
              <a:prstGeom prst="rect">
                <a:avLst/>
              </a:prstGeom>
              <a:noFill/>
            </p:spPr>
            <p:txBody>
              <a:bodyPr wrap="square" rtlCol="0">
                <a:spAutoFit/>
              </a:bodyPr>
              <a:lstStyle/>
              <a:p>
                <a:r>
                  <a:rPr lang="en-US" sz="1200" dirty="0" smtClean="0"/>
                  <a:t>1N</a:t>
                </a:r>
                <a:endParaRPr lang="en-US" sz="1200" dirty="0"/>
              </a:p>
            </p:txBody>
          </p:sp>
        </p:grpSp>
        <p:sp>
          <p:nvSpPr>
            <p:cNvPr id="49" name="Freeform 48"/>
            <p:cNvSpPr/>
            <p:nvPr/>
          </p:nvSpPr>
          <p:spPr>
            <a:xfrm>
              <a:off x="6413157" y="5325562"/>
              <a:ext cx="308919" cy="124345"/>
            </a:xfrm>
            <a:custGeom>
              <a:avLst/>
              <a:gdLst>
                <a:gd name="connsiteX0" fmla="*/ 0 w 308919"/>
                <a:gd name="connsiteY0" fmla="*/ 86697 h 124345"/>
                <a:gd name="connsiteX1" fmla="*/ 98854 w 308919"/>
                <a:gd name="connsiteY1" fmla="*/ 37270 h 124345"/>
                <a:gd name="connsiteX2" fmla="*/ 148281 w 308919"/>
                <a:gd name="connsiteY2" fmla="*/ 49627 h 124345"/>
                <a:gd name="connsiteX3" fmla="*/ 234778 w 308919"/>
                <a:gd name="connsiteY3" fmla="*/ 111411 h 124345"/>
                <a:gd name="connsiteX4" fmla="*/ 259492 w 308919"/>
                <a:gd name="connsiteY4" fmla="*/ 74341 h 124345"/>
                <a:gd name="connsiteX5" fmla="*/ 308919 w 308919"/>
                <a:gd name="connsiteY5" fmla="*/ 200 h 12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9" h="124345">
                  <a:moveTo>
                    <a:pt x="0" y="86697"/>
                  </a:moveTo>
                  <a:cubicBezTo>
                    <a:pt x="11636" y="79716"/>
                    <a:pt x="72253" y="37270"/>
                    <a:pt x="98854" y="37270"/>
                  </a:cubicBezTo>
                  <a:cubicBezTo>
                    <a:pt x="115837" y="37270"/>
                    <a:pt x="131805" y="45508"/>
                    <a:pt x="148281" y="49627"/>
                  </a:cubicBezTo>
                  <a:cubicBezTo>
                    <a:pt x="179635" y="143693"/>
                    <a:pt x="147449" y="128877"/>
                    <a:pt x="234778" y="111411"/>
                  </a:cubicBezTo>
                  <a:cubicBezTo>
                    <a:pt x="243016" y="99054"/>
                    <a:pt x="253460" y="87912"/>
                    <a:pt x="259492" y="74341"/>
                  </a:cubicBezTo>
                  <a:cubicBezTo>
                    <a:pt x="295917" y="-7615"/>
                    <a:pt x="255275" y="200"/>
                    <a:pt x="308919" y="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2570147" y="2867649"/>
            <a:ext cx="663457" cy="838670"/>
            <a:chOff x="1085872" y="4760402"/>
            <a:chExt cx="663457" cy="838670"/>
          </a:xfrm>
        </p:grpSpPr>
        <p:grpSp>
          <p:nvGrpSpPr>
            <p:cNvPr id="55" name="Group 54"/>
            <p:cNvGrpSpPr/>
            <p:nvPr/>
          </p:nvGrpSpPr>
          <p:grpSpPr>
            <a:xfrm>
              <a:off x="1085872" y="5017486"/>
              <a:ext cx="516689" cy="581586"/>
              <a:chOff x="1063880" y="4996530"/>
              <a:chExt cx="516689" cy="581586"/>
            </a:xfrm>
          </p:grpSpPr>
          <p:sp>
            <p:nvSpPr>
              <p:cNvPr id="57" name="Oval 56"/>
              <p:cNvSpPr/>
              <p:nvPr/>
            </p:nvSpPr>
            <p:spPr>
              <a:xfrm>
                <a:off x="1063880" y="4996530"/>
                <a:ext cx="516689" cy="581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 name="TextBox 57"/>
              <p:cNvSpPr txBox="1"/>
              <p:nvPr/>
            </p:nvSpPr>
            <p:spPr>
              <a:xfrm>
                <a:off x="1133348" y="5102657"/>
                <a:ext cx="307915" cy="369332"/>
              </a:xfrm>
              <a:prstGeom prst="rect">
                <a:avLst/>
              </a:prstGeom>
              <a:noFill/>
            </p:spPr>
            <p:txBody>
              <a:bodyPr wrap="square" rtlCol="0">
                <a:spAutoFit/>
              </a:bodyPr>
              <a:lstStyle/>
              <a:p>
                <a:r>
                  <a:rPr lang="en-US" dirty="0" smtClean="0"/>
                  <a:t>G</a:t>
                </a:r>
                <a:endParaRPr lang="en-US" dirty="0"/>
              </a:p>
            </p:txBody>
          </p:sp>
        </p:grpSp>
        <p:sp>
          <p:nvSpPr>
            <p:cNvPr id="56" name="TextBox 55"/>
            <p:cNvSpPr txBox="1"/>
            <p:nvPr/>
          </p:nvSpPr>
          <p:spPr>
            <a:xfrm>
              <a:off x="1155167" y="4760402"/>
              <a:ext cx="594162" cy="276999"/>
            </a:xfrm>
            <a:prstGeom prst="rect">
              <a:avLst/>
            </a:prstGeom>
            <a:noFill/>
          </p:spPr>
          <p:txBody>
            <a:bodyPr wrap="square" rtlCol="0">
              <a:spAutoFit/>
            </a:bodyPr>
            <a:lstStyle/>
            <a:p>
              <a:r>
                <a:rPr lang="en-US" sz="1200" dirty="0" smtClean="0"/>
                <a:t>1N</a:t>
              </a:r>
              <a:endParaRPr lang="en-US" sz="1200" dirty="0"/>
            </a:p>
          </p:txBody>
        </p:sp>
      </p:grpSp>
      <p:grpSp>
        <p:nvGrpSpPr>
          <p:cNvPr id="59" name="Group 58"/>
          <p:cNvGrpSpPr/>
          <p:nvPr/>
        </p:nvGrpSpPr>
        <p:grpSpPr>
          <a:xfrm>
            <a:off x="2534527" y="4407531"/>
            <a:ext cx="688022" cy="784370"/>
            <a:chOff x="3350949" y="4814702"/>
            <a:chExt cx="688022" cy="784370"/>
          </a:xfrm>
        </p:grpSpPr>
        <p:sp>
          <p:nvSpPr>
            <p:cNvPr id="60" name="Oval 59"/>
            <p:cNvSpPr/>
            <p:nvPr/>
          </p:nvSpPr>
          <p:spPr>
            <a:xfrm>
              <a:off x="3350949" y="5017486"/>
              <a:ext cx="516689" cy="581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TextBox 60"/>
            <p:cNvSpPr txBox="1"/>
            <p:nvPr/>
          </p:nvSpPr>
          <p:spPr>
            <a:xfrm>
              <a:off x="3433975" y="5102657"/>
              <a:ext cx="307915" cy="369332"/>
            </a:xfrm>
            <a:prstGeom prst="rect">
              <a:avLst/>
            </a:prstGeom>
            <a:noFill/>
          </p:spPr>
          <p:txBody>
            <a:bodyPr wrap="square" rtlCol="0">
              <a:spAutoFit/>
            </a:bodyPr>
            <a:lstStyle/>
            <a:p>
              <a:r>
                <a:rPr lang="en-US" dirty="0" smtClean="0"/>
                <a:t>g</a:t>
              </a:r>
              <a:endParaRPr lang="en-US" dirty="0"/>
            </a:p>
          </p:txBody>
        </p:sp>
        <p:sp>
          <p:nvSpPr>
            <p:cNvPr id="62" name="TextBox 61"/>
            <p:cNvSpPr txBox="1"/>
            <p:nvPr/>
          </p:nvSpPr>
          <p:spPr>
            <a:xfrm>
              <a:off x="3444809" y="4814702"/>
              <a:ext cx="594162" cy="276999"/>
            </a:xfrm>
            <a:prstGeom prst="rect">
              <a:avLst/>
            </a:prstGeom>
            <a:noFill/>
          </p:spPr>
          <p:txBody>
            <a:bodyPr wrap="square" rtlCol="0">
              <a:spAutoFit/>
            </a:bodyPr>
            <a:lstStyle/>
            <a:p>
              <a:r>
                <a:rPr lang="en-US" sz="1200" dirty="0" smtClean="0"/>
                <a:t>1N</a:t>
              </a:r>
              <a:endParaRPr lang="en-US" sz="1200" dirty="0"/>
            </a:p>
          </p:txBody>
        </p:sp>
      </p:grpSp>
      <p:grpSp>
        <p:nvGrpSpPr>
          <p:cNvPr id="63" name="Group 62"/>
          <p:cNvGrpSpPr/>
          <p:nvPr/>
        </p:nvGrpSpPr>
        <p:grpSpPr>
          <a:xfrm>
            <a:off x="3709635" y="2047127"/>
            <a:ext cx="680565" cy="657288"/>
            <a:chOff x="6041511" y="4938269"/>
            <a:chExt cx="680565" cy="657288"/>
          </a:xfrm>
        </p:grpSpPr>
        <p:grpSp>
          <p:nvGrpSpPr>
            <p:cNvPr id="64" name="Group 63"/>
            <p:cNvGrpSpPr/>
            <p:nvPr/>
          </p:nvGrpSpPr>
          <p:grpSpPr>
            <a:xfrm>
              <a:off x="6041511" y="4938269"/>
              <a:ext cx="594162" cy="657288"/>
              <a:chOff x="6041511" y="4938269"/>
              <a:chExt cx="594162" cy="657288"/>
            </a:xfrm>
          </p:grpSpPr>
          <p:grpSp>
            <p:nvGrpSpPr>
              <p:cNvPr id="66" name="Group 65"/>
              <p:cNvGrpSpPr/>
              <p:nvPr/>
            </p:nvGrpSpPr>
            <p:grpSpPr>
              <a:xfrm>
                <a:off x="6056314" y="5189138"/>
                <a:ext cx="343296" cy="406419"/>
                <a:chOff x="6056314" y="5189138"/>
                <a:chExt cx="343296" cy="406419"/>
              </a:xfrm>
            </p:grpSpPr>
            <p:sp>
              <p:nvSpPr>
                <p:cNvPr id="68" name="Oval 67"/>
                <p:cNvSpPr/>
                <p:nvPr/>
              </p:nvSpPr>
              <p:spPr>
                <a:xfrm>
                  <a:off x="6056314" y="5189138"/>
                  <a:ext cx="343296" cy="406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9" name="TextBox 68"/>
                <p:cNvSpPr txBox="1"/>
                <p:nvPr/>
              </p:nvSpPr>
              <p:spPr>
                <a:xfrm>
                  <a:off x="6070199" y="5215269"/>
                  <a:ext cx="307915" cy="369332"/>
                </a:xfrm>
                <a:prstGeom prst="rect">
                  <a:avLst/>
                </a:prstGeom>
                <a:noFill/>
              </p:spPr>
              <p:txBody>
                <a:bodyPr wrap="square" rtlCol="0">
                  <a:spAutoFit/>
                </a:bodyPr>
                <a:lstStyle/>
                <a:p>
                  <a:r>
                    <a:rPr lang="en-US" dirty="0" smtClean="0"/>
                    <a:t>g</a:t>
                  </a:r>
                  <a:endParaRPr lang="en-US" dirty="0"/>
                </a:p>
              </p:txBody>
            </p:sp>
          </p:grpSp>
          <p:sp>
            <p:nvSpPr>
              <p:cNvPr id="67" name="TextBox 66"/>
              <p:cNvSpPr txBox="1"/>
              <p:nvPr/>
            </p:nvSpPr>
            <p:spPr>
              <a:xfrm>
                <a:off x="6041511" y="4938269"/>
                <a:ext cx="594162" cy="276999"/>
              </a:xfrm>
              <a:prstGeom prst="rect">
                <a:avLst/>
              </a:prstGeom>
              <a:noFill/>
            </p:spPr>
            <p:txBody>
              <a:bodyPr wrap="square" rtlCol="0">
                <a:spAutoFit/>
              </a:bodyPr>
              <a:lstStyle/>
              <a:p>
                <a:r>
                  <a:rPr lang="en-US" sz="1200" dirty="0" smtClean="0"/>
                  <a:t>1N</a:t>
                </a:r>
                <a:endParaRPr lang="en-US" sz="1200" dirty="0"/>
              </a:p>
            </p:txBody>
          </p:sp>
        </p:grpSp>
        <p:sp>
          <p:nvSpPr>
            <p:cNvPr id="65" name="Freeform 64"/>
            <p:cNvSpPr/>
            <p:nvPr/>
          </p:nvSpPr>
          <p:spPr>
            <a:xfrm>
              <a:off x="6413157" y="5325562"/>
              <a:ext cx="308919" cy="124345"/>
            </a:xfrm>
            <a:custGeom>
              <a:avLst/>
              <a:gdLst>
                <a:gd name="connsiteX0" fmla="*/ 0 w 308919"/>
                <a:gd name="connsiteY0" fmla="*/ 86697 h 124345"/>
                <a:gd name="connsiteX1" fmla="*/ 98854 w 308919"/>
                <a:gd name="connsiteY1" fmla="*/ 37270 h 124345"/>
                <a:gd name="connsiteX2" fmla="*/ 148281 w 308919"/>
                <a:gd name="connsiteY2" fmla="*/ 49627 h 124345"/>
                <a:gd name="connsiteX3" fmla="*/ 234778 w 308919"/>
                <a:gd name="connsiteY3" fmla="*/ 111411 h 124345"/>
                <a:gd name="connsiteX4" fmla="*/ 259492 w 308919"/>
                <a:gd name="connsiteY4" fmla="*/ 74341 h 124345"/>
                <a:gd name="connsiteX5" fmla="*/ 308919 w 308919"/>
                <a:gd name="connsiteY5" fmla="*/ 200 h 12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9" h="124345">
                  <a:moveTo>
                    <a:pt x="0" y="86697"/>
                  </a:moveTo>
                  <a:cubicBezTo>
                    <a:pt x="11636" y="79716"/>
                    <a:pt x="72253" y="37270"/>
                    <a:pt x="98854" y="37270"/>
                  </a:cubicBezTo>
                  <a:cubicBezTo>
                    <a:pt x="115837" y="37270"/>
                    <a:pt x="131805" y="45508"/>
                    <a:pt x="148281" y="49627"/>
                  </a:cubicBezTo>
                  <a:cubicBezTo>
                    <a:pt x="179635" y="143693"/>
                    <a:pt x="147449" y="128877"/>
                    <a:pt x="234778" y="111411"/>
                  </a:cubicBezTo>
                  <a:cubicBezTo>
                    <a:pt x="243016" y="99054"/>
                    <a:pt x="253460" y="87912"/>
                    <a:pt x="259492" y="74341"/>
                  </a:cubicBezTo>
                  <a:cubicBezTo>
                    <a:pt x="295917" y="-7615"/>
                    <a:pt x="255275" y="200"/>
                    <a:pt x="308919" y="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4844633" y="2036171"/>
            <a:ext cx="680565" cy="657288"/>
            <a:chOff x="6041511" y="4938269"/>
            <a:chExt cx="680565" cy="657288"/>
          </a:xfrm>
        </p:grpSpPr>
        <p:grpSp>
          <p:nvGrpSpPr>
            <p:cNvPr id="71" name="Group 70"/>
            <p:cNvGrpSpPr/>
            <p:nvPr/>
          </p:nvGrpSpPr>
          <p:grpSpPr>
            <a:xfrm>
              <a:off x="6041511" y="4938269"/>
              <a:ext cx="594162" cy="657288"/>
              <a:chOff x="6041511" y="4938269"/>
              <a:chExt cx="594162" cy="657288"/>
            </a:xfrm>
          </p:grpSpPr>
          <p:grpSp>
            <p:nvGrpSpPr>
              <p:cNvPr id="73" name="Group 72"/>
              <p:cNvGrpSpPr/>
              <p:nvPr/>
            </p:nvGrpSpPr>
            <p:grpSpPr>
              <a:xfrm>
                <a:off x="6056314" y="5189138"/>
                <a:ext cx="343296" cy="406419"/>
                <a:chOff x="6056314" y="5189138"/>
                <a:chExt cx="343296" cy="406419"/>
              </a:xfrm>
            </p:grpSpPr>
            <p:sp>
              <p:nvSpPr>
                <p:cNvPr id="75" name="Oval 74"/>
                <p:cNvSpPr/>
                <p:nvPr/>
              </p:nvSpPr>
              <p:spPr>
                <a:xfrm>
                  <a:off x="6056314" y="5189138"/>
                  <a:ext cx="343296" cy="406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6" name="TextBox 75"/>
                <p:cNvSpPr txBox="1"/>
                <p:nvPr/>
              </p:nvSpPr>
              <p:spPr>
                <a:xfrm>
                  <a:off x="6070199" y="5215269"/>
                  <a:ext cx="307915" cy="369332"/>
                </a:xfrm>
                <a:prstGeom prst="rect">
                  <a:avLst/>
                </a:prstGeom>
                <a:noFill/>
              </p:spPr>
              <p:txBody>
                <a:bodyPr wrap="square" rtlCol="0">
                  <a:spAutoFit/>
                </a:bodyPr>
                <a:lstStyle/>
                <a:p>
                  <a:r>
                    <a:rPr lang="en-US" dirty="0" smtClean="0"/>
                    <a:t>g</a:t>
                  </a:r>
                  <a:endParaRPr lang="en-US" dirty="0"/>
                </a:p>
              </p:txBody>
            </p:sp>
          </p:grpSp>
          <p:sp>
            <p:nvSpPr>
              <p:cNvPr id="74" name="TextBox 73"/>
              <p:cNvSpPr txBox="1"/>
              <p:nvPr/>
            </p:nvSpPr>
            <p:spPr>
              <a:xfrm>
                <a:off x="6041511" y="4938269"/>
                <a:ext cx="594162" cy="276999"/>
              </a:xfrm>
              <a:prstGeom prst="rect">
                <a:avLst/>
              </a:prstGeom>
              <a:noFill/>
            </p:spPr>
            <p:txBody>
              <a:bodyPr wrap="square" rtlCol="0">
                <a:spAutoFit/>
              </a:bodyPr>
              <a:lstStyle/>
              <a:p>
                <a:r>
                  <a:rPr lang="en-US" sz="1200" dirty="0" smtClean="0"/>
                  <a:t>1N</a:t>
                </a:r>
                <a:endParaRPr lang="en-US" sz="1200" dirty="0"/>
              </a:p>
            </p:txBody>
          </p:sp>
        </p:grpSp>
        <p:sp>
          <p:nvSpPr>
            <p:cNvPr id="72" name="Freeform 71"/>
            <p:cNvSpPr/>
            <p:nvPr/>
          </p:nvSpPr>
          <p:spPr>
            <a:xfrm>
              <a:off x="6413157" y="5325562"/>
              <a:ext cx="308919" cy="124345"/>
            </a:xfrm>
            <a:custGeom>
              <a:avLst/>
              <a:gdLst>
                <a:gd name="connsiteX0" fmla="*/ 0 w 308919"/>
                <a:gd name="connsiteY0" fmla="*/ 86697 h 124345"/>
                <a:gd name="connsiteX1" fmla="*/ 98854 w 308919"/>
                <a:gd name="connsiteY1" fmla="*/ 37270 h 124345"/>
                <a:gd name="connsiteX2" fmla="*/ 148281 w 308919"/>
                <a:gd name="connsiteY2" fmla="*/ 49627 h 124345"/>
                <a:gd name="connsiteX3" fmla="*/ 234778 w 308919"/>
                <a:gd name="connsiteY3" fmla="*/ 111411 h 124345"/>
                <a:gd name="connsiteX4" fmla="*/ 259492 w 308919"/>
                <a:gd name="connsiteY4" fmla="*/ 74341 h 124345"/>
                <a:gd name="connsiteX5" fmla="*/ 308919 w 308919"/>
                <a:gd name="connsiteY5" fmla="*/ 200 h 12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9" h="124345">
                  <a:moveTo>
                    <a:pt x="0" y="86697"/>
                  </a:moveTo>
                  <a:cubicBezTo>
                    <a:pt x="11636" y="79716"/>
                    <a:pt x="72253" y="37270"/>
                    <a:pt x="98854" y="37270"/>
                  </a:cubicBezTo>
                  <a:cubicBezTo>
                    <a:pt x="115837" y="37270"/>
                    <a:pt x="131805" y="45508"/>
                    <a:pt x="148281" y="49627"/>
                  </a:cubicBezTo>
                  <a:cubicBezTo>
                    <a:pt x="179635" y="143693"/>
                    <a:pt x="147449" y="128877"/>
                    <a:pt x="234778" y="111411"/>
                  </a:cubicBezTo>
                  <a:cubicBezTo>
                    <a:pt x="243016" y="99054"/>
                    <a:pt x="253460" y="87912"/>
                    <a:pt x="259492" y="74341"/>
                  </a:cubicBezTo>
                  <a:cubicBezTo>
                    <a:pt x="295917" y="-7615"/>
                    <a:pt x="255275" y="200"/>
                    <a:pt x="308919" y="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2"/>
          <p:cNvGrpSpPr/>
          <p:nvPr/>
        </p:nvGrpSpPr>
        <p:grpSpPr>
          <a:xfrm>
            <a:off x="3349198" y="2854416"/>
            <a:ext cx="2785505" cy="2535788"/>
            <a:chOff x="3349198" y="2854416"/>
            <a:chExt cx="2785505" cy="2535788"/>
          </a:xfrm>
        </p:grpSpPr>
        <p:sp>
          <p:nvSpPr>
            <p:cNvPr id="77" name="Rectangle 76"/>
            <p:cNvSpPr/>
            <p:nvPr/>
          </p:nvSpPr>
          <p:spPr>
            <a:xfrm>
              <a:off x="3349198" y="2854416"/>
              <a:ext cx="2785505" cy="25357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9" name="Straight Connector 78"/>
            <p:cNvCxnSpPr>
              <a:stCxn id="77" idx="0"/>
              <a:endCxn id="77" idx="2"/>
            </p:cNvCxnSpPr>
            <p:nvPr/>
          </p:nvCxnSpPr>
          <p:spPr>
            <a:xfrm>
              <a:off x="4741951" y="2854416"/>
              <a:ext cx="0" cy="2535788"/>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Connector 79"/>
            <p:cNvCxnSpPr>
              <a:stCxn id="77" idx="1"/>
              <a:endCxn id="77" idx="3"/>
            </p:cNvCxnSpPr>
            <p:nvPr/>
          </p:nvCxnSpPr>
          <p:spPr>
            <a:xfrm>
              <a:off x="3349198" y="4122310"/>
              <a:ext cx="2785505" cy="0"/>
            </a:xfrm>
            <a:prstGeom prst="line">
              <a:avLst/>
            </a:prstGeom>
          </p:spPr>
          <p:style>
            <a:lnRef idx="1">
              <a:schemeClr val="dk1"/>
            </a:lnRef>
            <a:fillRef idx="0">
              <a:schemeClr val="dk1"/>
            </a:fillRef>
            <a:effectRef idx="0">
              <a:schemeClr val="dk1"/>
            </a:effectRef>
            <a:fontRef idx="minor">
              <a:schemeClr val="tx1"/>
            </a:fontRef>
          </p:style>
        </p:cxnSp>
      </p:grpSp>
      <p:grpSp>
        <p:nvGrpSpPr>
          <p:cNvPr id="84" name="Group 83"/>
          <p:cNvGrpSpPr/>
          <p:nvPr/>
        </p:nvGrpSpPr>
        <p:grpSpPr>
          <a:xfrm>
            <a:off x="2584365" y="2876859"/>
            <a:ext cx="663457" cy="838670"/>
            <a:chOff x="1085872" y="4760402"/>
            <a:chExt cx="663457" cy="838670"/>
          </a:xfrm>
        </p:grpSpPr>
        <p:grpSp>
          <p:nvGrpSpPr>
            <p:cNvPr id="85" name="Group 84"/>
            <p:cNvGrpSpPr/>
            <p:nvPr/>
          </p:nvGrpSpPr>
          <p:grpSpPr>
            <a:xfrm>
              <a:off x="1085872" y="5017486"/>
              <a:ext cx="516689" cy="581586"/>
              <a:chOff x="1063880" y="4996530"/>
              <a:chExt cx="516689" cy="581586"/>
            </a:xfrm>
          </p:grpSpPr>
          <p:sp>
            <p:nvSpPr>
              <p:cNvPr id="87" name="Oval 86"/>
              <p:cNvSpPr/>
              <p:nvPr/>
            </p:nvSpPr>
            <p:spPr>
              <a:xfrm>
                <a:off x="1063880" y="4996530"/>
                <a:ext cx="516689" cy="581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8" name="TextBox 87"/>
              <p:cNvSpPr txBox="1"/>
              <p:nvPr/>
            </p:nvSpPr>
            <p:spPr>
              <a:xfrm>
                <a:off x="1133348" y="5102657"/>
                <a:ext cx="307915" cy="369332"/>
              </a:xfrm>
              <a:prstGeom prst="rect">
                <a:avLst/>
              </a:prstGeom>
              <a:noFill/>
            </p:spPr>
            <p:txBody>
              <a:bodyPr wrap="square" rtlCol="0">
                <a:spAutoFit/>
              </a:bodyPr>
              <a:lstStyle/>
              <a:p>
                <a:r>
                  <a:rPr lang="en-US" dirty="0" smtClean="0"/>
                  <a:t>G</a:t>
                </a:r>
                <a:endParaRPr lang="en-US" dirty="0"/>
              </a:p>
            </p:txBody>
          </p:sp>
        </p:grpSp>
        <p:sp>
          <p:nvSpPr>
            <p:cNvPr id="86" name="TextBox 85"/>
            <p:cNvSpPr txBox="1"/>
            <p:nvPr/>
          </p:nvSpPr>
          <p:spPr>
            <a:xfrm>
              <a:off x="1155167" y="4760402"/>
              <a:ext cx="594162" cy="276999"/>
            </a:xfrm>
            <a:prstGeom prst="rect">
              <a:avLst/>
            </a:prstGeom>
            <a:noFill/>
          </p:spPr>
          <p:txBody>
            <a:bodyPr wrap="square" rtlCol="0">
              <a:spAutoFit/>
            </a:bodyPr>
            <a:lstStyle/>
            <a:p>
              <a:r>
                <a:rPr lang="en-US" sz="1200" dirty="0" smtClean="0"/>
                <a:t>1N</a:t>
              </a:r>
              <a:endParaRPr lang="en-US" sz="1200" dirty="0"/>
            </a:p>
          </p:txBody>
        </p:sp>
      </p:grpSp>
      <p:grpSp>
        <p:nvGrpSpPr>
          <p:cNvPr id="89" name="Group 88"/>
          <p:cNvGrpSpPr/>
          <p:nvPr/>
        </p:nvGrpSpPr>
        <p:grpSpPr>
          <a:xfrm>
            <a:off x="3732944" y="2039519"/>
            <a:ext cx="680565" cy="657288"/>
            <a:chOff x="6041511" y="4938269"/>
            <a:chExt cx="680565" cy="657288"/>
          </a:xfrm>
        </p:grpSpPr>
        <p:grpSp>
          <p:nvGrpSpPr>
            <p:cNvPr id="90" name="Group 89"/>
            <p:cNvGrpSpPr/>
            <p:nvPr/>
          </p:nvGrpSpPr>
          <p:grpSpPr>
            <a:xfrm>
              <a:off x="6041511" y="4938269"/>
              <a:ext cx="594162" cy="657288"/>
              <a:chOff x="6041511" y="4938269"/>
              <a:chExt cx="594162" cy="657288"/>
            </a:xfrm>
          </p:grpSpPr>
          <p:grpSp>
            <p:nvGrpSpPr>
              <p:cNvPr id="92" name="Group 91"/>
              <p:cNvGrpSpPr/>
              <p:nvPr/>
            </p:nvGrpSpPr>
            <p:grpSpPr>
              <a:xfrm>
                <a:off x="6056314" y="5189138"/>
                <a:ext cx="343296" cy="406419"/>
                <a:chOff x="6056314" y="5189138"/>
                <a:chExt cx="343296" cy="406419"/>
              </a:xfrm>
            </p:grpSpPr>
            <p:sp>
              <p:nvSpPr>
                <p:cNvPr id="94" name="Oval 93"/>
                <p:cNvSpPr/>
                <p:nvPr/>
              </p:nvSpPr>
              <p:spPr>
                <a:xfrm>
                  <a:off x="6056314" y="5189138"/>
                  <a:ext cx="343296" cy="406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5" name="TextBox 94"/>
                <p:cNvSpPr txBox="1"/>
                <p:nvPr/>
              </p:nvSpPr>
              <p:spPr>
                <a:xfrm>
                  <a:off x="6070199" y="5215269"/>
                  <a:ext cx="307915" cy="369332"/>
                </a:xfrm>
                <a:prstGeom prst="rect">
                  <a:avLst/>
                </a:prstGeom>
                <a:noFill/>
              </p:spPr>
              <p:txBody>
                <a:bodyPr wrap="square" rtlCol="0">
                  <a:spAutoFit/>
                </a:bodyPr>
                <a:lstStyle/>
                <a:p>
                  <a:r>
                    <a:rPr lang="en-US" dirty="0" smtClean="0"/>
                    <a:t>g</a:t>
                  </a:r>
                  <a:endParaRPr lang="en-US" dirty="0"/>
                </a:p>
              </p:txBody>
            </p:sp>
          </p:grpSp>
          <p:sp>
            <p:nvSpPr>
              <p:cNvPr id="93" name="TextBox 92"/>
              <p:cNvSpPr txBox="1"/>
              <p:nvPr/>
            </p:nvSpPr>
            <p:spPr>
              <a:xfrm>
                <a:off x="6041511" y="4938269"/>
                <a:ext cx="594162" cy="276999"/>
              </a:xfrm>
              <a:prstGeom prst="rect">
                <a:avLst/>
              </a:prstGeom>
              <a:noFill/>
            </p:spPr>
            <p:txBody>
              <a:bodyPr wrap="square" rtlCol="0">
                <a:spAutoFit/>
              </a:bodyPr>
              <a:lstStyle/>
              <a:p>
                <a:r>
                  <a:rPr lang="en-US" sz="1200" dirty="0" smtClean="0"/>
                  <a:t>1N</a:t>
                </a:r>
                <a:endParaRPr lang="en-US" sz="1200" dirty="0"/>
              </a:p>
            </p:txBody>
          </p:sp>
        </p:grpSp>
        <p:sp>
          <p:nvSpPr>
            <p:cNvPr id="91" name="Freeform 90"/>
            <p:cNvSpPr/>
            <p:nvPr/>
          </p:nvSpPr>
          <p:spPr>
            <a:xfrm>
              <a:off x="6413157" y="5325562"/>
              <a:ext cx="308919" cy="124345"/>
            </a:xfrm>
            <a:custGeom>
              <a:avLst/>
              <a:gdLst>
                <a:gd name="connsiteX0" fmla="*/ 0 w 308919"/>
                <a:gd name="connsiteY0" fmla="*/ 86697 h 124345"/>
                <a:gd name="connsiteX1" fmla="*/ 98854 w 308919"/>
                <a:gd name="connsiteY1" fmla="*/ 37270 h 124345"/>
                <a:gd name="connsiteX2" fmla="*/ 148281 w 308919"/>
                <a:gd name="connsiteY2" fmla="*/ 49627 h 124345"/>
                <a:gd name="connsiteX3" fmla="*/ 234778 w 308919"/>
                <a:gd name="connsiteY3" fmla="*/ 111411 h 124345"/>
                <a:gd name="connsiteX4" fmla="*/ 259492 w 308919"/>
                <a:gd name="connsiteY4" fmla="*/ 74341 h 124345"/>
                <a:gd name="connsiteX5" fmla="*/ 308919 w 308919"/>
                <a:gd name="connsiteY5" fmla="*/ 200 h 12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9" h="124345">
                  <a:moveTo>
                    <a:pt x="0" y="86697"/>
                  </a:moveTo>
                  <a:cubicBezTo>
                    <a:pt x="11636" y="79716"/>
                    <a:pt x="72253" y="37270"/>
                    <a:pt x="98854" y="37270"/>
                  </a:cubicBezTo>
                  <a:cubicBezTo>
                    <a:pt x="115837" y="37270"/>
                    <a:pt x="131805" y="45508"/>
                    <a:pt x="148281" y="49627"/>
                  </a:cubicBezTo>
                  <a:cubicBezTo>
                    <a:pt x="179635" y="143693"/>
                    <a:pt x="147449" y="128877"/>
                    <a:pt x="234778" y="111411"/>
                  </a:cubicBezTo>
                  <a:cubicBezTo>
                    <a:pt x="243016" y="99054"/>
                    <a:pt x="253460" y="87912"/>
                    <a:pt x="259492" y="74341"/>
                  </a:cubicBezTo>
                  <a:cubicBezTo>
                    <a:pt x="295917" y="-7615"/>
                    <a:pt x="255275" y="200"/>
                    <a:pt x="308919" y="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6" name="Picture 95"/>
          <p:cNvPicPr>
            <a:picLocks noChangeAspect="1"/>
          </p:cNvPicPr>
          <p:nvPr/>
        </p:nvPicPr>
        <p:blipFill rotWithShape="1">
          <a:blip r:embed="rId2">
            <a:clrChange>
              <a:clrFrom>
                <a:srgbClr val="FFFFFF"/>
              </a:clrFrom>
              <a:clrTo>
                <a:srgbClr val="FFFFFF">
                  <a:alpha val="0"/>
                </a:srgbClr>
              </a:clrTo>
            </a:clrChange>
          </a:blip>
          <a:srcRect r="49135"/>
          <a:stretch/>
        </p:blipFill>
        <p:spPr>
          <a:xfrm>
            <a:off x="4271320" y="3540861"/>
            <a:ext cx="440399" cy="692657"/>
          </a:xfrm>
          <a:prstGeom prst="rect">
            <a:avLst/>
          </a:prstGeom>
        </p:spPr>
      </p:pic>
      <p:grpSp>
        <p:nvGrpSpPr>
          <p:cNvPr id="107" name="Group 106"/>
          <p:cNvGrpSpPr/>
          <p:nvPr/>
        </p:nvGrpSpPr>
        <p:grpSpPr>
          <a:xfrm>
            <a:off x="2571052" y="2888595"/>
            <a:ext cx="663457" cy="838670"/>
            <a:chOff x="1085872" y="4760402"/>
            <a:chExt cx="663457" cy="838670"/>
          </a:xfrm>
        </p:grpSpPr>
        <p:grpSp>
          <p:nvGrpSpPr>
            <p:cNvPr id="108" name="Group 107"/>
            <p:cNvGrpSpPr/>
            <p:nvPr/>
          </p:nvGrpSpPr>
          <p:grpSpPr>
            <a:xfrm>
              <a:off x="1085872" y="5017486"/>
              <a:ext cx="516689" cy="581586"/>
              <a:chOff x="1063880" y="4996530"/>
              <a:chExt cx="516689" cy="581586"/>
            </a:xfrm>
          </p:grpSpPr>
          <p:sp>
            <p:nvSpPr>
              <p:cNvPr id="110" name="Oval 109"/>
              <p:cNvSpPr/>
              <p:nvPr/>
            </p:nvSpPr>
            <p:spPr>
              <a:xfrm>
                <a:off x="1063880" y="4996530"/>
                <a:ext cx="516689" cy="581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1" name="TextBox 110"/>
              <p:cNvSpPr txBox="1"/>
              <p:nvPr/>
            </p:nvSpPr>
            <p:spPr>
              <a:xfrm>
                <a:off x="1133348" y="5102657"/>
                <a:ext cx="307915" cy="369332"/>
              </a:xfrm>
              <a:prstGeom prst="rect">
                <a:avLst/>
              </a:prstGeom>
              <a:noFill/>
            </p:spPr>
            <p:txBody>
              <a:bodyPr wrap="square" rtlCol="0">
                <a:spAutoFit/>
              </a:bodyPr>
              <a:lstStyle/>
              <a:p>
                <a:r>
                  <a:rPr lang="en-US" dirty="0" smtClean="0"/>
                  <a:t>G</a:t>
                </a:r>
                <a:endParaRPr lang="en-US" dirty="0"/>
              </a:p>
            </p:txBody>
          </p:sp>
        </p:grpSp>
        <p:sp>
          <p:nvSpPr>
            <p:cNvPr id="109" name="TextBox 108"/>
            <p:cNvSpPr txBox="1"/>
            <p:nvPr/>
          </p:nvSpPr>
          <p:spPr>
            <a:xfrm>
              <a:off x="1155167" y="4760402"/>
              <a:ext cx="594162" cy="276999"/>
            </a:xfrm>
            <a:prstGeom prst="rect">
              <a:avLst/>
            </a:prstGeom>
            <a:noFill/>
          </p:spPr>
          <p:txBody>
            <a:bodyPr wrap="square" rtlCol="0">
              <a:spAutoFit/>
            </a:bodyPr>
            <a:lstStyle/>
            <a:p>
              <a:r>
                <a:rPr lang="en-US" sz="1200" dirty="0" smtClean="0"/>
                <a:t>1N</a:t>
              </a:r>
              <a:endParaRPr lang="en-US" sz="1200" dirty="0"/>
            </a:p>
          </p:txBody>
        </p:sp>
      </p:grpSp>
      <p:grpSp>
        <p:nvGrpSpPr>
          <p:cNvPr id="112" name="Group 111"/>
          <p:cNvGrpSpPr/>
          <p:nvPr/>
        </p:nvGrpSpPr>
        <p:grpSpPr>
          <a:xfrm>
            <a:off x="4829045" y="2056416"/>
            <a:ext cx="680565" cy="657288"/>
            <a:chOff x="6041511" y="4938269"/>
            <a:chExt cx="680565" cy="657288"/>
          </a:xfrm>
        </p:grpSpPr>
        <p:grpSp>
          <p:nvGrpSpPr>
            <p:cNvPr id="113" name="Group 112"/>
            <p:cNvGrpSpPr/>
            <p:nvPr/>
          </p:nvGrpSpPr>
          <p:grpSpPr>
            <a:xfrm>
              <a:off x="6041511" y="4938269"/>
              <a:ext cx="594162" cy="657288"/>
              <a:chOff x="6041511" y="4938269"/>
              <a:chExt cx="594162" cy="657288"/>
            </a:xfrm>
          </p:grpSpPr>
          <p:grpSp>
            <p:nvGrpSpPr>
              <p:cNvPr id="115" name="Group 114"/>
              <p:cNvGrpSpPr/>
              <p:nvPr/>
            </p:nvGrpSpPr>
            <p:grpSpPr>
              <a:xfrm>
                <a:off x="6056314" y="5189138"/>
                <a:ext cx="343296" cy="406419"/>
                <a:chOff x="6056314" y="5189138"/>
                <a:chExt cx="343296" cy="406419"/>
              </a:xfrm>
            </p:grpSpPr>
            <p:sp>
              <p:nvSpPr>
                <p:cNvPr id="117" name="Oval 116"/>
                <p:cNvSpPr/>
                <p:nvPr/>
              </p:nvSpPr>
              <p:spPr>
                <a:xfrm>
                  <a:off x="6056314" y="5189138"/>
                  <a:ext cx="343296" cy="406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8" name="TextBox 117"/>
                <p:cNvSpPr txBox="1"/>
                <p:nvPr/>
              </p:nvSpPr>
              <p:spPr>
                <a:xfrm>
                  <a:off x="6070199" y="5215269"/>
                  <a:ext cx="307915" cy="369332"/>
                </a:xfrm>
                <a:prstGeom prst="rect">
                  <a:avLst/>
                </a:prstGeom>
                <a:noFill/>
              </p:spPr>
              <p:txBody>
                <a:bodyPr wrap="square" rtlCol="0">
                  <a:spAutoFit/>
                </a:bodyPr>
                <a:lstStyle/>
                <a:p>
                  <a:r>
                    <a:rPr lang="en-US" dirty="0" smtClean="0"/>
                    <a:t>g</a:t>
                  </a:r>
                  <a:endParaRPr lang="en-US" dirty="0"/>
                </a:p>
              </p:txBody>
            </p:sp>
          </p:grpSp>
          <p:sp>
            <p:nvSpPr>
              <p:cNvPr id="116" name="TextBox 115"/>
              <p:cNvSpPr txBox="1"/>
              <p:nvPr/>
            </p:nvSpPr>
            <p:spPr>
              <a:xfrm>
                <a:off x="6041511" y="4938269"/>
                <a:ext cx="594162" cy="276999"/>
              </a:xfrm>
              <a:prstGeom prst="rect">
                <a:avLst/>
              </a:prstGeom>
              <a:noFill/>
            </p:spPr>
            <p:txBody>
              <a:bodyPr wrap="square" rtlCol="0">
                <a:spAutoFit/>
              </a:bodyPr>
              <a:lstStyle/>
              <a:p>
                <a:r>
                  <a:rPr lang="en-US" sz="1200" dirty="0" smtClean="0"/>
                  <a:t>1N</a:t>
                </a:r>
                <a:endParaRPr lang="en-US" sz="1200" dirty="0"/>
              </a:p>
            </p:txBody>
          </p:sp>
        </p:grpSp>
        <p:sp>
          <p:nvSpPr>
            <p:cNvPr id="114" name="Freeform 113"/>
            <p:cNvSpPr/>
            <p:nvPr/>
          </p:nvSpPr>
          <p:spPr>
            <a:xfrm>
              <a:off x="6413157" y="5325562"/>
              <a:ext cx="308919" cy="124345"/>
            </a:xfrm>
            <a:custGeom>
              <a:avLst/>
              <a:gdLst>
                <a:gd name="connsiteX0" fmla="*/ 0 w 308919"/>
                <a:gd name="connsiteY0" fmla="*/ 86697 h 124345"/>
                <a:gd name="connsiteX1" fmla="*/ 98854 w 308919"/>
                <a:gd name="connsiteY1" fmla="*/ 37270 h 124345"/>
                <a:gd name="connsiteX2" fmla="*/ 148281 w 308919"/>
                <a:gd name="connsiteY2" fmla="*/ 49627 h 124345"/>
                <a:gd name="connsiteX3" fmla="*/ 234778 w 308919"/>
                <a:gd name="connsiteY3" fmla="*/ 111411 h 124345"/>
                <a:gd name="connsiteX4" fmla="*/ 259492 w 308919"/>
                <a:gd name="connsiteY4" fmla="*/ 74341 h 124345"/>
                <a:gd name="connsiteX5" fmla="*/ 308919 w 308919"/>
                <a:gd name="connsiteY5" fmla="*/ 200 h 12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9" h="124345">
                  <a:moveTo>
                    <a:pt x="0" y="86697"/>
                  </a:moveTo>
                  <a:cubicBezTo>
                    <a:pt x="11636" y="79716"/>
                    <a:pt x="72253" y="37270"/>
                    <a:pt x="98854" y="37270"/>
                  </a:cubicBezTo>
                  <a:cubicBezTo>
                    <a:pt x="115837" y="37270"/>
                    <a:pt x="131805" y="45508"/>
                    <a:pt x="148281" y="49627"/>
                  </a:cubicBezTo>
                  <a:cubicBezTo>
                    <a:pt x="179635" y="143693"/>
                    <a:pt x="147449" y="128877"/>
                    <a:pt x="234778" y="111411"/>
                  </a:cubicBezTo>
                  <a:cubicBezTo>
                    <a:pt x="243016" y="99054"/>
                    <a:pt x="253460" y="87912"/>
                    <a:pt x="259492" y="74341"/>
                  </a:cubicBezTo>
                  <a:cubicBezTo>
                    <a:pt x="295917" y="-7615"/>
                    <a:pt x="255275" y="200"/>
                    <a:pt x="308919" y="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9" name="Picture 118"/>
          <p:cNvPicPr>
            <a:picLocks noChangeAspect="1"/>
          </p:cNvPicPr>
          <p:nvPr/>
        </p:nvPicPr>
        <p:blipFill rotWithShape="1">
          <a:blip r:embed="rId2">
            <a:clrChange>
              <a:clrFrom>
                <a:srgbClr val="FFFFFF"/>
              </a:clrFrom>
              <a:clrTo>
                <a:srgbClr val="FFFFFF">
                  <a:alpha val="0"/>
                </a:srgbClr>
              </a:clrTo>
            </a:clrChange>
          </a:blip>
          <a:srcRect r="49135"/>
          <a:stretch/>
        </p:blipFill>
        <p:spPr>
          <a:xfrm>
            <a:off x="5598800" y="3517422"/>
            <a:ext cx="440399" cy="692657"/>
          </a:xfrm>
          <a:prstGeom prst="rect">
            <a:avLst/>
          </a:prstGeom>
        </p:spPr>
      </p:pic>
      <p:grpSp>
        <p:nvGrpSpPr>
          <p:cNvPr id="13" name="Group 12"/>
          <p:cNvGrpSpPr/>
          <p:nvPr/>
        </p:nvGrpSpPr>
        <p:grpSpPr>
          <a:xfrm>
            <a:off x="3504327" y="3016562"/>
            <a:ext cx="842169" cy="832758"/>
            <a:chOff x="2771510" y="-1033771"/>
            <a:chExt cx="842169" cy="832758"/>
          </a:xfrm>
        </p:grpSpPr>
        <p:sp>
          <p:nvSpPr>
            <p:cNvPr id="3" name="Oval 2"/>
            <p:cNvSpPr/>
            <p:nvPr/>
          </p:nvSpPr>
          <p:spPr>
            <a:xfrm>
              <a:off x="2771510" y="-1033771"/>
              <a:ext cx="842169" cy="8327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extBox 11"/>
            <p:cNvSpPr txBox="1"/>
            <p:nvPr/>
          </p:nvSpPr>
          <p:spPr>
            <a:xfrm>
              <a:off x="2961748" y="-782893"/>
              <a:ext cx="634161" cy="369332"/>
            </a:xfrm>
            <a:prstGeom prst="rect">
              <a:avLst/>
            </a:prstGeom>
            <a:noFill/>
          </p:spPr>
          <p:txBody>
            <a:bodyPr wrap="square" rtlCol="0">
              <a:spAutoFit/>
            </a:bodyPr>
            <a:lstStyle/>
            <a:p>
              <a:r>
                <a:rPr lang="en-US" dirty="0" err="1" smtClean="0"/>
                <a:t>Gg</a:t>
              </a:r>
              <a:endParaRPr lang="en-US" dirty="0"/>
            </a:p>
          </p:txBody>
        </p:sp>
      </p:grpSp>
      <p:grpSp>
        <p:nvGrpSpPr>
          <p:cNvPr id="120" name="Group 119"/>
          <p:cNvGrpSpPr/>
          <p:nvPr/>
        </p:nvGrpSpPr>
        <p:grpSpPr>
          <a:xfrm>
            <a:off x="4864617" y="3035727"/>
            <a:ext cx="842169" cy="832758"/>
            <a:chOff x="2771510" y="-1033771"/>
            <a:chExt cx="842169" cy="832758"/>
          </a:xfrm>
        </p:grpSpPr>
        <p:sp>
          <p:nvSpPr>
            <p:cNvPr id="121" name="Oval 120"/>
            <p:cNvSpPr/>
            <p:nvPr/>
          </p:nvSpPr>
          <p:spPr>
            <a:xfrm>
              <a:off x="2771510" y="-1033771"/>
              <a:ext cx="842169" cy="8327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2" name="TextBox 121"/>
            <p:cNvSpPr txBox="1"/>
            <p:nvPr/>
          </p:nvSpPr>
          <p:spPr>
            <a:xfrm>
              <a:off x="2961748" y="-782893"/>
              <a:ext cx="634161" cy="369332"/>
            </a:xfrm>
            <a:prstGeom prst="rect">
              <a:avLst/>
            </a:prstGeom>
            <a:noFill/>
          </p:spPr>
          <p:txBody>
            <a:bodyPr wrap="square" rtlCol="0">
              <a:spAutoFit/>
            </a:bodyPr>
            <a:lstStyle/>
            <a:p>
              <a:r>
                <a:rPr lang="en-US" dirty="0" err="1" smtClean="0"/>
                <a:t>Gg</a:t>
              </a:r>
              <a:endParaRPr lang="en-US" dirty="0"/>
            </a:p>
          </p:txBody>
        </p:sp>
      </p:grpSp>
      <p:grpSp>
        <p:nvGrpSpPr>
          <p:cNvPr id="123" name="Group 122"/>
          <p:cNvGrpSpPr/>
          <p:nvPr/>
        </p:nvGrpSpPr>
        <p:grpSpPr>
          <a:xfrm>
            <a:off x="2530448" y="4407531"/>
            <a:ext cx="688022" cy="784370"/>
            <a:chOff x="3350949" y="4814702"/>
            <a:chExt cx="688022" cy="784370"/>
          </a:xfrm>
        </p:grpSpPr>
        <p:sp>
          <p:nvSpPr>
            <p:cNvPr id="124" name="Oval 123"/>
            <p:cNvSpPr/>
            <p:nvPr/>
          </p:nvSpPr>
          <p:spPr>
            <a:xfrm>
              <a:off x="3350949" y="5017486"/>
              <a:ext cx="516689" cy="581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5" name="TextBox 124"/>
            <p:cNvSpPr txBox="1"/>
            <p:nvPr/>
          </p:nvSpPr>
          <p:spPr>
            <a:xfrm>
              <a:off x="3433975" y="5102657"/>
              <a:ext cx="307915" cy="369332"/>
            </a:xfrm>
            <a:prstGeom prst="rect">
              <a:avLst/>
            </a:prstGeom>
            <a:noFill/>
          </p:spPr>
          <p:txBody>
            <a:bodyPr wrap="square" rtlCol="0">
              <a:spAutoFit/>
            </a:bodyPr>
            <a:lstStyle/>
            <a:p>
              <a:r>
                <a:rPr lang="en-US" dirty="0" smtClean="0"/>
                <a:t>g</a:t>
              </a:r>
              <a:endParaRPr lang="en-US" dirty="0"/>
            </a:p>
          </p:txBody>
        </p:sp>
        <p:sp>
          <p:nvSpPr>
            <p:cNvPr id="126" name="TextBox 125"/>
            <p:cNvSpPr txBox="1"/>
            <p:nvPr/>
          </p:nvSpPr>
          <p:spPr>
            <a:xfrm>
              <a:off x="3444809" y="4814702"/>
              <a:ext cx="594162" cy="276999"/>
            </a:xfrm>
            <a:prstGeom prst="rect">
              <a:avLst/>
            </a:prstGeom>
            <a:noFill/>
          </p:spPr>
          <p:txBody>
            <a:bodyPr wrap="square" rtlCol="0">
              <a:spAutoFit/>
            </a:bodyPr>
            <a:lstStyle/>
            <a:p>
              <a:r>
                <a:rPr lang="en-US" sz="1200" dirty="0" smtClean="0"/>
                <a:t>1N</a:t>
              </a:r>
              <a:endParaRPr lang="en-US" sz="1200" dirty="0"/>
            </a:p>
          </p:txBody>
        </p:sp>
      </p:grpSp>
      <p:grpSp>
        <p:nvGrpSpPr>
          <p:cNvPr id="127" name="Group 126"/>
          <p:cNvGrpSpPr/>
          <p:nvPr/>
        </p:nvGrpSpPr>
        <p:grpSpPr>
          <a:xfrm>
            <a:off x="2538511" y="4410133"/>
            <a:ext cx="688022" cy="784370"/>
            <a:chOff x="3350949" y="4814702"/>
            <a:chExt cx="688022" cy="784370"/>
          </a:xfrm>
        </p:grpSpPr>
        <p:sp>
          <p:nvSpPr>
            <p:cNvPr id="128" name="Oval 127"/>
            <p:cNvSpPr/>
            <p:nvPr/>
          </p:nvSpPr>
          <p:spPr>
            <a:xfrm>
              <a:off x="3350949" y="5017486"/>
              <a:ext cx="516689" cy="58158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9" name="TextBox 128"/>
            <p:cNvSpPr txBox="1"/>
            <p:nvPr/>
          </p:nvSpPr>
          <p:spPr>
            <a:xfrm>
              <a:off x="3433975" y="5102657"/>
              <a:ext cx="307915" cy="369332"/>
            </a:xfrm>
            <a:prstGeom prst="rect">
              <a:avLst/>
            </a:prstGeom>
            <a:noFill/>
          </p:spPr>
          <p:txBody>
            <a:bodyPr wrap="square" rtlCol="0">
              <a:spAutoFit/>
            </a:bodyPr>
            <a:lstStyle/>
            <a:p>
              <a:r>
                <a:rPr lang="en-US" dirty="0" smtClean="0"/>
                <a:t>g</a:t>
              </a:r>
              <a:endParaRPr lang="en-US" dirty="0"/>
            </a:p>
          </p:txBody>
        </p:sp>
        <p:sp>
          <p:nvSpPr>
            <p:cNvPr id="130" name="TextBox 129"/>
            <p:cNvSpPr txBox="1"/>
            <p:nvPr/>
          </p:nvSpPr>
          <p:spPr>
            <a:xfrm>
              <a:off x="3444809" y="4814702"/>
              <a:ext cx="594162" cy="276999"/>
            </a:xfrm>
            <a:prstGeom prst="rect">
              <a:avLst/>
            </a:prstGeom>
            <a:noFill/>
          </p:spPr>
          <p:txBody>
            <a:bodyPr wrap="square" rtlCol="0">
              <a:spAutoFit/>
            </a:bodyPr>
            <a:lstStyle/>
            <a:p>
              <a:r>
                <a:rPr lang="en-US" sz="1200" dirty="0" smtClean="0"/>
                <a:t>1N</a:t>
              </a:r>
              <a:endParaRPr lang="en-US" sz="1200" dirty="0"/>
            </a:p>
          </p:txBody>
        </p:sp>
      </p:grpSp>
      <p:grpSp>
        <p:nvGrpSpPr>
          <p:cNvPr id="131" name="Group 130"/>
          <p:cNvGrpSpPr/>
          <p:nvPr/>
        </p:nvGrpSpPr>
        <p:grpSpPr>
          <a:xfrm>
            <a:off x="4851195" y="2042099"/>
            <a:ext cx="680565" cy="657288"/>
            <a:chOff x="6041511" y="4938269"/>
            <a:chExt cx="680565" cy="657288"/>
          </a:xfrm>
        </p:grpSpPr>
        <p:grpSp>
          <p:nvGrpSpPr>
            <p:cNvPr id="132" name="Group 131"/>
            <p:cNvGrpSpPr/>
            <p:nvPr/>
          </p:nvGrpSpPr>
          <p:grpSpPr>
            <a:xfrm>
              <a:off x="6041511" y="4938269"/>
              <a:ext cx="594162" cy="657288"/>
              <a:chOff x="6041511" y="4938269"/>
              <a:chExt cx="594162" cy="657288"/>
            </a:xfrm>
          </p:grpSpPr>
          <p:grpSp>
            <p:nvGrpSpPr>
              <p:cNvPr id="134" name="Group 133"/>
              <p:cNvGrpSpPr/>
              <p:nvPr/>
            </p:nvGrpSpPr>
            <p:grpSpPr>
              <a:xfrm>
                <a:off x="6056314" y="5189138"/>
                <a:ext cx="343296" cy="406419"/>
                <a:chOff x="6056314" y="5189138"/>
                <a:chExt cx="343296" cy="406419"/>
              </a:xfrm>
            </p:grpSpPr>
            <p:sp>
              <p:nvSpPr>
                <p:cNvPr id="136" name="Oval 135"/>
                <p:cNvSpPr/>
                <p:nvPr/>
              </p:nvSpPr>
              <p:spPr>
                <a:xfrm>
                  <a:off x="6056314" y="5189138"/>
                  <a:ext cx="343296" cy="406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7" name="TextBox 136"/>
                <p:cNvSpPr txBox="1"/>
                <p:nvPr/>
              </p:nvSpPr>
              <p:spPr>
                <a:xfrm>
                  <a:off x="6070199" y="5215269"/>
                  <a:ext cx="307915" cy="369332"/>
                </a:xfrm>
                <a:prstGeom prst="rect">
                  <a:avLst/>
                </a:prstGeom>
                <a:noFill/>
              </p:spPr>
              <p:txBody>
                <a:bodyPr wrap="square" rtlCol="0">
                  <a:spAutoFit/>
                </a:bodyPr>
                <a:lstStyle/>
                <a:p>
                  <a:r>
                    <a:rPr lang="en-US" dirty="0" smtClean="0"/>
                    <a:t>g</a:t>
                  </a:r>
                  <a:endParaRPr lang="en-US" dirty="0"/>
                </a:p>
              </p:txBody>
            </p:sp>
          </p:grpSp>
          <p:sp>
            <p:nvSpPr>
              <p:cNvPr id="135" name="TextBox 134"/>
              <p:cNvSpPr txBox="1"/>
              <p:nvPr/>
            </p:nvSpPr>
            <p:spPr>
              <a:xfrm>
                <a:off x="6041511" y="4938269"/>
                <a:ext cx="594162" cy="276999"/>
              </a:xfrm>
              <a:prstGeom prst="rect">
                <a:avLst/>
              </a:prstGeom>
              <a:noFill/>
            </p:spPr>
            <p:txBody>
              <a:bodyPr wrap="square" rtlCol="0">
                <a:spAutoFit/>
              </a:bodyPr>
              <a:lstStyle/>
              <a:p>
                <a:r>
                  <a:rPr lang="en-US" sz="1200" dirty="0" smtClean="0"/>
                  <a:t>1N</a:t>
                </a:r>
                <a:endParaRPr lang="en-US" sz="1200" dirty="0"/>
              </a:p>
            </p:txBody>
          </p:sp>
        </p:grpSp>
        <p:sp>
          <p:nvSpPr>
            <p:cNvPr id="133" name="Freeform 132"/>
            <p:cNvSpPr/>
            <p:nvPr/>
          </p:nvSpPr>
          <p:spPr>
            <a:xfrm>
              <a:off x="6413157" y="5325562"/>
              <a:ext cx="308919" cy="124345"/>
            </a:xfrm>
            <a:custGeom>
              <a:avLst/>
              <a:gdLst>
                <a:gd name="connsiteX0" fmla="*/ 0 w 308919"/>
                <a:gd name="connsiteY0" fmla="*/ 86697 h 124345"/>
                <a:gd name="connsiteX1" fmla="*/ 98854 w 308919"/>
                <a:gd name="connsiteY1" fmla="*/ 37270 h 124345"/>
                <a:gd name="connsiteX2" fmla="*/ 148281 w 308919"/>
                <a:gd name="connsiteY2" fmla="*/ 49627 h 124345"/>
                <a:gd name="connsiteX3" fmla="*/ 234778 w 308919"/>
                <a:gd name="connsiteY3" fmla="*/ 111411 h 124345"/>
                <a:gd name="connsiteX4" fmla="*/ 259492 w 308919"/>
                <a:gd name="connsiteY4" fmla="*/ 74341 h 124345"/>
                <a:gd name="connsiteX5" fmla="*/ 308919 w 308919"/>
                <a:gd name="connsiteY5" fmla="*/ 200 h 12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9" h="124345">
                  <a:moveTo>
                    <a:pt x="0" y="86697"/>
                  </a:moveTo>
                  <a:cubicBezTo>
                    <a:pt x="11636" y="79716"/>
                    <a:pt x="72253" y="37270"/>
                    <a:pt x="98854" y="37270"/>
                  </a:cubicBezTo>
                  <a:cubicBezTo>
                    <a:pt x="115837" y="37270"/>
                    <a:pt x="131805" y="45508"/>
                    <a:pt x="148281" y="49627"/>
                  </a:cubicBezTo>
                  <a:cubicBezTo>
                    <a:pt x="179635" y="143693"/>
                    <a:pt x="147449" y="128877"/>
                    <a:pt x="234778" y="111411"/>
                  </a:cubicBezTo>
                  <a:cubicBezTo>
                    <a:pt x="243016" y="99054"/>
                    <a:pt x="253460" y="87912"/>
                    <a:pt x="259492" y="74341"/>
                  </a:cubicBezTo>
                  <a:cubicBezTo>
                    <a:pt x="295917" y="-7615"/>
                    <a:pt x="255275" y="200"/>
                    <a:pt x="308919" y="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3730910" y="2035640"/>
            <a:ext cx="680565" cy="657288"/>
            <a:chOff x="6041511" y="4938269"/>
            <a:chExt cx="680565" cy="657288"/>
          </a:xfrm>
        </p:grpSpPr>
        <p:grpSp>
          <p:nvGrpSpPr>
            <p:cNvPr id="139" name="Group 138"/>
            <p:cNvGrpSpPr/>
            <p:nvPr/>
          </p:nvGrpSpPr>
          <p:grpSpPr>
            <a:xfrm>
              <a:off x="6041511" y="4938269"/>
              <a:ext cx="594162" cy="657288"/>
              <a:chOff x="6041511" y="4938269"/>
              <a:chExt cx="594162" cy="657288"/>
            </a:xfrm>
          </p:grpSpPr>
          <p:grpSp>
            <p:nvGrpSpPr>
              <p:cNvPr id="141" name="Group 140"/>
              <p:cNvGrpSpPr/>
              <p:nvPr/>
            </p:nvGrpSpPr>
            <p:grpSpPr>
              <a:xfrm>
                <a:off x="6056314" y="5189138"/>
                <a:ext cx="343296" cy="406419"/>
                <a:chOff x="6056314" y="5189138"/>
                <a:chExt cx="343296" cy="406419"/>
              </a:xfrm>
            </p:grpSpPr>
            <p:sp>
              <p:nvSpPr>
                <p:cNvPr id="143" name="Oval 142"/>
                <p:cNvSpPr/>
                <p:nvPr/>
              </p:nvSpPr>
              <p:spPr>
                <a:xfrm>
                  <a:off x="6056314" y="5189138"/>
                  <a:ext cx="343296" cy="40641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4" name="TextBox 143"/>
                <p:cNvSpPr txBox="1"/>
                <p:nvPr/>
              </p:nvSpPr>
              <p:spPr>
                <a:xfrm>
                  <a:off x="6070199" y="5215269"/>
                  <a:ext cx="307915" cy="369332"/>
                </a:xfrm>
                <a:prstGeom prst="rect">
                  <a:avLst/>
                </a:prstGeom>
                <a:noFill/>
              </p:spPr>
              <p:txBody>
                <a:bodyPr wrap="square" rtlCol="0">
                  <a:spAutoFit/>
                </a:bodyPr>
                <a:lstStyle/>
                <a:p>
                  <a:r>
                    <a:rPr lang="en-US" dirty="0" smtClean="0"/>
                    <a:t>g</a:t>
                  </a:r>
                  <a:endParaRPr lang="en-US" dirty="0"/>
                </a:p>
              </p:txBody>
            </p:sp>
          </p:grpSp>
          <p:sp>
            <p:nvSpPr>
              <p:cNvPr id="142" name="TextBox 141"/>
              <p:cNvSpPr txBox="1"/>
              <p:nvPr/>
            </p:nvSpPr>
            <p:spPr>
              <a:xfrm>
                <a:off x="6041511" y="4938269"/>
                <a:ext cx="594162" cy="276999"/>
              </a:xfrm>
              <a:prstGeom prst="rect">
                <a:avLst/>
              </a:prstGeom>
              <a:noFill/>
            </p:spPr>
            <p:txBody>
              <a:bodyPr wrap="square" rtlCol="0">
                <a:spAutoFit/>
              </a:bodyPr>
              <a:lstStyle/>
              <a:p>
                <a:r>
                  <a:rPr lang="en-US" sz="1200" dirty="0" smtClean="0"/>
                  <a:t>1N</a:t>
                </a:r>
                <a:endParaRPr lang="en-US" sz="1200" dirty="0"/>
              </a:p>
            </p:txBody>
          </p:sp>
        </p:grpSp>
        <p:sp>
          <p:nvSpPr>
            <p:cNvPr id="140" name="Freeform 139"/>
            <p:cNvSpPr/>
            <p:nvPr/>
          </p:nvSpPr>
          <p:spPr>
            <a:xfrm>
              <a:off x="6413157" y="5325562"/>
              <a:ext cx="308919" cy="124345"/>
            </a:xfrm>
            <a:custGeom>
              <a:avLst/>
              <a:gdLst>
                <a:gd name="connsiteX0" fmla="*/ 0 w 308919"/>
                <a:gd name="connsiteY0" fmla="*/ 86697 h 124345"/>
                <a:gd name="connsiteX1" fmla="*/ 98854 w 308919"/>
                <a:gd name="connsiteY1" fmla="*/ 37270 h 124345"/>
                <a:gd name="connsiteX2" fmla="*/ 148281 w 308919"/>
                <a:gd name="connsiteY2" fmla="*/ 49627 h 124345"/>
                <a:gd name="connsiteX3" fmla="*/ 234778 w 308919"/>
                <a:gd name="connsiteY3" fmla="*/ 111411 h 124345"/>
                <a:gd name="connsiteX4" fmla="*/ 259492 w 308919"/>
                <a:gd name="connsiteY4" fmla="*/ 74341 h 124345"/>
                <a:gd name="connsiteX5" fmla="*/ 308919 w 308919"/>
                <a:gd name="connsiteY5" fmla="*/ 200 h 12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9" h="124345">
                  <a:moveTo>
                    <a:pt x="0" y="86697"/>
                  </a:moveTo>
                  <a:cubicBezTo>
                    <a:pt x="11636" y="79716"/>
                    <a:pt x="72253" y="37270"/>
                    <a:pt x="98854" y="37270"/>
                  </a:cubicBezTo>
                  <a:cubicBezTo>
                    <a:pt x="115837" y="37270"/>
                    <a:pt x="131805" y="45508"/>
                    <a:pt x="148281" y="49627"/>
                  </a:cubicBezTo>
                  <a:cubicBezTo>
                    <a:pt x="179635" y="143693"/>
                    <a:pt x="147449" y="128877"/>
                    <a:pt x="234778" y="111411"/>
                  </a:cubicBezTo>
                  <a:cubicBezTo>
                    <a:pt x="243016" y="99054"/>
                    <a:pt x="253460" y="87912"/>
                    <a:pt x="259492" y="74341"/>
                  </a:cubicBezTo>
                  <a:cubicBezTo>
                    <a:pt x="295917" y="-7615"/>
                    <a:pt x="255275" y="200"/>
                    <a:pt x="308919" y="2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3580885" y="4347429"/>
            <a:ext cx="842169" cy="832758"/>
            <a:chOff x="2771510" y="-1033771"/>
            <a:chExt cx="842169" cy="832758"/>
          </a:xfrm>
        </p:grpSpPr>
        <p:sp>
          <p:nvSpPr>
            <p:cNvPr id="146" name="Oval 145"/>
            <p:cNvSpPr/>
            <p:nvPr/>
          </p:nvSpPr>
          <p:spPr>
            <a:xfrm>
              <a:off x="2771510" y="-1033771"/>
              <a:ext cx="842169" cy="8327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7" name="TextBox 146"/>
            <p:cNvSpPr txBox="1"/>
            <p:nvPr/>
          </p:nvSpPr>
          <p:spPr>
            <a:xfrm>
              <a:off x="2961748" y="-782893"/>
              <a:ext cx="634161" cy="369332"/>
            </a:xfrm>
            <a:prstGeom prst="rect">
              <a:avLst/>
            </a:prstGeom>
            <a:noFill/>
          </p:spPr>
          <p:txBody>
            <a:bodyPr wrap="square" rtlCol="0">
              <a:spAutoFit/>
            </a:bodyPr>
            <a:lstStyle/>
            <a:p>
              <a:r>
                <a:rPr lang="en-US" dirty="0" err="1" smtClean="0"/>
                <a:t>gg</a:t>
              </a:r>
              <a:endParaRPr lang="en-US" dirty="0"/>
            </a:p>
          </p:txBody>
        </p:sp>
      </p:grpSp>
      <p:pic>
        <p:nvPicPr>
          <p:cNvPr id="148" name="Picture 147"/>
          <p:cNvPicPr>
            <a:picLocks noChangeAspect="1"/>
          </p:cNvPicPr>
          <p:nvPr/>
        </p:nvPicPr>
        <p:blipFill rotWithShape="1">
          <a:blip r:embed="rId2">
            <a:clrChange>
              <a:clrFrom>
                <a:srgbClr val="FFFFFF"/>
              </a:clrFrom>
              <a:clrTo>
                <a:srgbClr val="FFFFFF">
                  <a:alpha val="0"/>
                </a:srgbClr>
              </a:clrTo>
            </a:clrChange>
          </a:blip>
          <a:srcRect l="50519"/>
          <a:stretch/>
        </p:blipFill>
        <p:spPr>
          <a:xfrm flipH="1">
            <a:off x="4257015" y="4864291"/>
            <a:ext cx="454283" cy="734476"/>
          </a:xfrm>
          <a:prstGeom prst="rect">
            <a:avLst/>
          </a:prstGeom>
        </p:spPr>
      </p:pic>
      <p:grpSp>
        <p:nvGrpSpPr>
          <p:cNvPr id="149" name="Group 148"/>
          <p:cNvGrpSpPr/>
          <p:nvPr/>
        </p:nvGrpSpPr>
        <p:grpSpPr>
          <a:xfrm>
            <a:off x="4989869" y="4356456"/>
            <a:ext cx="842169" cy="832758"/>
            <a:chOff x="2771510" y="-1033771"/>
            <a:chExt cx="842169" cy="832758"/>
          </a:xfrm>
        </p:grpSpPr>
        <p:sp>
          <p:nvSpPr>
            <p:cNvPr id="150" name="Oval 149"/>
            <p:cNvSpPr/>
            <p:nvPr/>
          </p:nvSpPr>
          <p:spPr>
            <a:xfrm>
              <a:off x="2771510" y="-1033771"/>
              <a:ext cx="842169" cy="83275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1" name="TextBox 150"/>
            <p:cNvSpPr txBox="1"/>
            <p:nvPr/>
          </p:nvSpPr>
          <p:spPr>
            <a:xfrm>
              <a:off x="2961748" y="-782893"/>
              <a:ext cx="634161" cy="369332"/>
            </a:xfrm>
            <a:prstGeom prst="rect">
              <a:avLst/>
            </a:prstGeom>
            <a:noFill/>
          </p:spPr>
          <p:txBody>
            <a:bodyPr wrap="square" rtlCol="0">
              <a:spAutoFit/>
            </a:bodyPr>
            <a:lstStyle/>
            <a:p>
              <a:r>
                <a:rPr lang="en-US" dirty="0" err="1" smtClean="0"/>
                <a:t>gg</a:t>
              </a:r>
              <a:endParaRPr lang="en-US" dirty="0"/>
            </a:p>
          </p:txBody>
        </p:sp>
      </p:grpSp>
      <p:pic>
        <p:nvPicPr>
          <p:cNvPr id="152" name="Picture 151"/>
          <p:cNvPicPr>
            <a:picLocks noChangeAspect="1"/>
          </p:cNvPicPr>
          <p:nvPr/>
        </p:nvPicPr>
        <p:blipFill rotWithShape="1">
          <a:blip r:embed="rId2">
            <a:clrChange>
              <a:clrFrom>
                <a:srgbClr val="FFFFFF"/>
              </a:clrFrom>
              <a:clrTo>
                <a:srgbClr val="FFFFFF">
                  <a:alpha val="0"/>
                </a:srgbClr>
              </a:clrTo>
            </a:clrChange>
          </a:blip>
          <a:srcRect l="50519"/>
          <a:stretch/>
        </p:blipFill>
        <p:spPr>
          <a:xfrm flipH="1">
            <a:off x="5584916" y="4867685"/>
            <a:ext cx="454283" cy="734476"/>
          </a:xfrm>
          <a:prstGeom prst="rect">
            <a:avLst/>
          </a:prstGeom>
        </p:spPr>
      </p:pic>
    </p:spTree>
    <p:extLst>
      <p:ext uri="{BB962C8B-B14F-4D97-AF65-F5344CB8AC3E}">
        <p14:creationId xmlns:p14="http://schemas.microsoft.com/office/powerpoint/2010/main" val="128250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61111E-6 4.44444E-6 L -3.61111E-6 0.00023 C 0.00764 -0.0007 0.01528 -0.00186 0.02292 -0.00186 C 0.11962 -0.00186 0.10122 -0.03519 0.12171 0.00532 C 0.11337 0.00902 0.11893 0.00717 0.104 0.00717 L 0.104 0.0074 L 0.09184 0.01088 " pathEditMode="relative" rAng="0" ptsTypes="AAAAAAA">
                                      <p:cBhvr>
                                        <p:cTn id="6" dur="2000" fill="hold"/>
                                        <p:tgtEl>
                                          <p:spTgt spid="84"/>
                                        </p:tgtEl>
                                        <p:attrNameLst>
                                          <p:attrName>ppt_x</p:attrName>
                                          <p:attrName>ppt_y</p:attrName>
                                        </p:attrNameLst>
                                      </p:cBhvr>
                                      <p:rCtr x="6076" y="-208"/>
                                    </p:animMotion>
                                  </p:childTnLst>
                                </p:cTn>
                              </p:par>
                              <p:par>
                                <p:cTn id="7" presetID="0" presetClass="path" presetSubtype="0" accel="50000" decel="50000" fill="hold" nodeType="withEffect">
                                  <p:stCondLst>
                                    <p:cond delay="0"/>
                                  </p:stCondLst>
                                  <p:childTnLst>
                                    <p:animMotion origin="layout" path="M -0.00729 -3.7037E-7 L -0.00729 0.00023 C -0.0118 0.0162 -0.0125 0.01296 -0.00972 0.03333 C -0.00937 0.03588 -0.00798 0.03773 -0.00729 0.04005 C -0.00659 0.04167 -0.00659 0.04352 -0.00607 0.04514 C -0.00451 0.04861 -0.00104 0.05509 -0.00104 0.05532 C -0.00139 0.06921 -0.00208 0.0831 -0.00208 0.09699 C -0.00208 0.10486 -0.00243 0.11296 -0.00104 0.1206 C -0.00034 0.12454 0.00417 0.13079 0.00417 0.13125 L 0.00417 0.13079 " pathEditMode="relative" rAng="0" ptsTypes="AAAAAAAAAA">
                                      <p:cBhvr>
                                        <p:cTn id="8" dur="2000" fill="hold"/>
                                        <p:tgtEl>
                                          <p:spTgt spid="89"/>
                                        </p:tgtEl>
                                        <p:attrNameLst>
                                          <p:attrName>ppt_x</p:attrName>
                                          <p:attrName>ppt_y</p:attrName>
                                        </p:attrNameLst>
                                      </p:cBhvr>
                                      <p:rCtr x="365" y="6551"/>
                                    </p:animMotion>
                                  </p:childTnLst>
                                </p:cTn>
                              </p:par>
                            </p:childTnLst>
                          </p:cTn>
                        </p:par>
                        <p:par>
                          <p:cTn id="9" fill="hold">
                            <p:stCondLst>
                              <p:cond delay="2000"/>
                            </p:stCondLst>
                            <p:childTnLst>
                              <p:par>
                                <p:cTn id="10" presetID="10" presetClass="exit" presetSubtype="0" fill="hold" nodeType="afterEffect">
                                  <p:stCondLst>
                                    <p:cond delay="0"/>
                                  </p:stCondLst>
                                  <p:childTnLst>
                                    <p:animEffect transition="out" filter="fade">
                                      <p:cBhvr>
                                        <p:cTn id="11" dur="500"/>
                                        <p:tgtEl>
                                          <p:spTgt spid="84"/>
                                        </p:tgtEl>
                                      </p:cBhvr>
                                    </p:animEffect>
                                    <p:set>
                                      <p:cBhvr>
                                        <p:cTn id="12" dur="1" fill="hold">
                                          <p:stCondLst>
                                            <p:cond delay="499"/>
                                          </p:stCondLst>
                                        </p:cTn>
                                        <p:tgtEl>
                                          <p:spTgt spid="84"/>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89"/>
                                        </p:tgtEl>
                                      </p:cBhvr>
                                    </p:animEffect>
                                    <p:set>
                                      <p:cBhvr>
                                        <p:cTn id="15" dur="1" fill="hold">
                                          <p:stCondLst>
                                            <p:cond delay="499"/>
                                          </p:stCondLst>
                                        </p:cTn>
                                        <p:tgtEl>
                                          <p:spTgt spid="89"/>
                                        </p:tgtEl>
                                        <p:attrNameLst>
                                          <p:attrName>style.visibility</p:attrName>
                                        </p:attrNameLst>
                                      </p:cBhvr>
                                      <p:to>
                                        <p:strVal val="hidden"/>
                                      </p:to>
                                    </p:se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500"/>
                                        <p:tgtEl>
                                          <p:spTgt spid="96"/>
                                        </p:tgtEl>
                                      </p:cBhvr>
                                    </p:animEffect>
                                  </p:childTnLst>
                                </p:cTn>
                              </p:par>
                            </p:childTnLst>
                          </p:cTn>
                        </p:par>
                      </p:childTnLst>
                    </p:cTn>
                  </p:par>
                  <p:par>
                    <p:cTn id="24" fill="hold">
                      <p:stCondLst>
                        <p:cond delay="indefinite"/>
                      </p:stCondLst>
                      <p:childTnLst>
                        <p:par>
                          <p:cTn id="25" fill="hold">
                            <p:stCondLst>
                              <p:cond delay="0"/>
                            </p:stCondLst>
                            <p:childTnLst>
                              <p:par>
                                <p:cTn id="26" presetID="0" presetClass="path" presetSubtype="0" accel="50000" decel="50000" fill="hold" nodeType="clickEffect">
                                  <p:stCondLst>
                                    <p:cond delay="0"/>
                                  </p:stCondLst>
                                  <p:childTnLst>
                                    <p:animMotion origin="layout" path="M -1.11111E-6 0.00185 L -1.11111E-6 0.00162 L 0.11163 0.00463 C 0.11667 0.00486 0.1217 0.00694 0.12674 0.0074 C 0.14184 0.00856 0.15677 0.00972 0.1717 0.00995 C 0.20695 0.01041 0.24202 0.00995 0.27743 0.00995 L 0.27743 0.00972 " pathEditMode="relative" rAng="0" ptsTypes="AAAAAAA">
                                      <p:cBhvr>
                                        <p:cTn id="27" dur="2000" fill="hold"/>
                                        <p:tgtEl>
                                          <p:spTgt spid="107"/>
                                        </p:tgtEl>
                                        <p:attrNameLst>
                                          <p:attrName>ppt_x</p:attrName>
                                          <p:attrName>ppt_y</p:attrName>
                                        </p:attrNameLst>
                                      </p:cBhvr>
                                      <p:rCtr x="13872" y="417"/>
                                    </p:animMotion>
                                  </p:childTnLst>
                                </p:cTn>
                              </p:par>
                              <p:par>
                                <p:cTn id="28" presetID="0" presetClass="path" presetSubtype="0" accel="50000" decel="50000" fill="hold" nodeType="withEffect">
                                  <p:stCondLst>
                                    <p:cond delay="0"/>
                                  </p:stCondLst>
                                  <p:childTnLst>
                                    <p:animMotion origin="layout" path="M 2.22222E-6 4.81481E-6 L 2.22222E-6 0.00023 C 0.0059 0.0199 0.0026 0.01412 0.00781 0.02175 C 0.00989 0.03425 0.00712 0.01875 0.01024 0.03171 C 0.01059 0.03333 0.01059 0.03541 0.01111 0.0368 C 0.01198 0.04027 0.01302 0.04351 0.01423 0.04675 C 0.01475 0.04837 0.0151 0.05046 0.0158 0.05185 L 0.02048 0.0618 C 0.02135 0.06736 0.02187 0.06944 0.02222 0.07546 C 0.02257 0.08263 0.02257 0.09004 0.02291 0.09722 C 0.02326 0.10439 0.0243 0.10902 0.02535 0.11597 C 0.02621 0.12152 0.02621 0.12175 0.02778 0.12754 C 0.02812 0.12916 0.02864 0.13125 0.02934 0.1324 C 0.02986 0.13402 0.0309 0.13495 0.0316 0.13587 C 0.03212 0.13819 0.03264 0.14074 0.03333 0.14259 C 0.03385 0.14467 0.03507 0.1456 0.03559 0.14768 C 0.03819 0.15532 0.03472 0.15092 0.03819 0.15462 L 0.03819 0.15486 " pathEditMode="relative" rAng="0" ptsTypes="AAAAAAAAAAAAAAAAAA">
                                      <p:cBhvr>
                                        <p:cTn id="29" dur="2000" fill="hold"/>
                                        <p:tgtEl>
                                          <p:spTgt spid="112"/>
                                        </p:tgtEl>
                                        <p:attrNameLst>
                                          <p:attrName>ppt_x</p:attrName>
                                          <p:attrName>ppt_y</p:attrName>
                                        </p:attrNameLst>
                                      </p:cBhvr>
                                      <p:rCtr x="1910" y="7731"/>
                                    </p:animMotion>
                                  </p:childTnLst>
                                </p:cTn>
                              </p:par>
                            </p:childTnLst>
                          </p:cTn>
                        </p:par>
                        <p:par>
                          <p:cTn id="30" fill="hold">
                            <p:stCondLst>
                              <p:cond delay="2000"/>
                            </p:stCondLst>
                            <p:childTnLst>
                              <p:par>
                                <p:cTn id="31" presetID="10" presetClass="exit" presetSubtype="0" fill="hold" nodeType="afterEffect">
                                  <p:stCondLst>
                                    <p:cond delay="0"/>
                                  </p:stCondLst>
                                  <p:childTnLst>
                                    <p:animEffect transition="out" filter="fade">
                                      <p:cBhvr>
                                        <p:cTn id="32" dur="500"/>
                                        <p:tgtEl>
                                          <p:spTgt spid="107"/>
                                        </p:tgtEl>
                                      </p:cBhvr>
                                    </p:animEffect>
                                    <p:set>
                                      <p:cBhvr>
                                        <p:cTn id="33" dur="1" fill="hold">
                                          <p:stCondLst>
                                            <p:cond delay="499"/>
                                          </p:stCondLst>
                                        </p:cTn>
                                        <p:tgtEl>
                                          <p:spTgt spid="107"/>
                                        </p:tgtEl>
                                        <p:attrNameLst>
                                          <p:attrName>style.visibility</p:attrName>
                                        </p:attrNameLst>
                                      </p:cBhvr>
                                      <p:to>
                                        <p:strVal val="hidden"/>
                                      </p:to>
                                    </p:set>
                                  </p:childTnLst>
                                </p:cTn>
                              </p:par>
                            </p:childTnLst>
                          </p:cTn>
                        </p:par>
                        <p:par>
                          <p:cTn id="34" fill="hold">
                            <p:stCondLst>
                              <p:cond delay="2500"/>
                            </p:stCondLst>
                            <p:childTnLst>
                              <p:par>
                                <p:cTn id="35" presetID="10" presetClass="exit" presetSubtype="0" fill="hold" nodeType="afterEffect">
                                  <p:stCondLst>
                                    <p:cond delay="0"/>
                                  </p:stCondLst>
                                  <p:childTnLst>
                                    <p:animEffect transition="out" filter="fade">
                                      <p:cBhvr>
                                        <p:cTn id="36" dur="500"/>
                                        <p:tgtEl>
                                          <p:spTgt spid="112"/>
                                        </p:tgtEl>
                                      </p:cBhvr>
                                    </p:animEffect>
                                    <p:set>
                                      <p:cBhvr>
                                        <p:cTn id="37" dur="1" fill="hold">
                                          <p:stCondLst>
                                            <p:cond delay="499"/>
                                          </p:stCondLst>
                                        </p:cTn>
                                        <p:tgtEl>
                                          <p:spTgt spid="112"/>
                                        </p:tgtEl>
                                        <p:attrNameLst>
                                          <p:attrName>style.visibility</p:attrName>
                                        </p:attrNameLst>
                                      </p:cBhvr>
                                      <p:to>
                                        <p:strVal val="hidden"/>
                                      </p:to>
                                    </p:se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120"/>
                                        </p:tgtEl>
                                        <p:attrNameLst>
                                          <p:attrName>style.visibility</p:attrName>
                                        </p:attrNameLst>
                                      </p:cBhvr>
                                      <p:to>
                                        <p:strVal val="visible"/>
                                      </p:to>
                                    </p:set>
                                    <p:animEffect transition="in" filter="fade">
                                      <p:cBhvr>
                                        <p:cTn id="41" dur="500"/>
                                        <p:tgtEl>
                                          <p:spTgt spid="120"/>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119"/>
                                        </p:tgtEl>
                                        <p:attrNameLst>
                                          <p:attrName>style.visibility</p:attrName>
                                        </p:attrNameLst>
                                      </p:cBhvr>
                                      <p:to>
                                        <p:strVal val="visible"/>
                                      </p:to>
                                    </p:set>
                                    <p:animEffect transition="in" filter="fade">
                                      <p:cBhvr>
                                        <p:cTn id="45" dur="500"/>
                                        <p:tgtEl>
                                          <p:spTgt spid="119"/>
                                        </p:tgtEl>
                                      </p:cBhvr>
                                    </p:animEffect>
                                  </p:childTnLst>
                                </p:cTn>
                              </p:par>
                            </p:childTnLst>
                          </p:cTn>
                        </p:par>
                      </p:childTnLst>
                    </p:cTn>
                  </p:par>
                  <p:par>
                    <p:cTn id="46" fill="hold">
                      <p:stCondLst>
                        <p:cond delay="indefinite"/>
                      </p:stCondLst>
                      <p:childTnLst>
                        <p:par>
                          <p:cTn id="47" fill="hold">
                            <p:stCondLst>
                              <p:cond delay="0"/>
                            </p:stCondLst>
                            <p:childTnLst>
                              <p:par>
                                <p:cTn id="48" presetID="0" presetClass="path" presetSubtype="0" accel="50000" decel="50000" fill="hold" nodeType="clickEffect">
                                  <p:stCondLst>
                                    <p:cond delay="0"/>
                                  </p:stCondLst>
                                  <p:childTnLst>
                                    <p:animMotion origin="layout" path="M 3.88889E-6 1.48148E-6 L 3.88889E-6 0.00023 C 0.00642 0.00092 0.01302 0.00254 0.01961 0.00254 C 0.06458 0.00254 0.06267 0.00208 0.0927 -0.00232 C 0.10034 -0.00556 0.09635 -0.00463 0.10538 -0.00463 L 0.10538 -0.0044 " pathEditMode="relative" rAng="0" ptsTypes="AAAAAA">
                                      <p:cBhvr>
                                        <p:cTn id="49" dur="2000" fill="hold"/>
                                        <p:tgtEl>
                                          <p:spTgt spid="123"/>
                                        </p:tgtEl>
                                        <p:attrNameLst>
                                          <p:attrName>ppt_x</p:attrName>
                                          <p:attrName>ppt_y</p:attrName>
                                        </p:attrNameLst>
                                      </p:cBhvr>
                                      <p:rCtr x="5260" y="-116"/>
                                    </p:animMotion>
                                  </p:childTnLst>
                                </p:cTn>
                              </p:par>
                              <p:par>
                                <p:cTn id="50" presetID="0" presetClass="path" presetSubtype="0" accel="50000" decel="50000" fill="hold" nodeType="withEffect">
                                  <p:stCondLst>
                                    <p:cond delay="0"/>
                                  </p:stCondLst>
                                  <p:childTnLst>
                                    <p:animMotion origin="layout" path="M -5.27778E-6 -5.92593E-6 L -5.27778E-6 -5.92593E-6 C -0.00105 0.00578 -0.00556 0.03379 -0.00712 0.04027 L -0.00886 0.04745 C -0.00834 0.12684 -0.00886 0.20624 -0.00712 0.28541 C -0.00695 0.29189 -0.00174 0.31157 -5.27778E-6 0.31874 C 0.00225 0.32731 0.00173 0.32337 0.00173 0.33078 L 0.00173 0.33078 " pathEditMode="relative" ptsTypes="AAAAAAAA">
                                      <p:cBhvr>
                                        <p:cTn id="51" dur="2000" fill="hold"/>
                                        <p:tgtEl>
                                          <p:spTgt spid="138"/>
                                        </p:tgtEl>
                                        <p:attrNameLst>
                                          <p:attrName>ppt_x</p:attrName>
                                          <p:attrName>ppt_y</p:attrName>
                                        </p:attrNameLst>
                                      </p:cBhvr>
                                    </p:animMotion>
                                  </p:childTnLst>
                                </p:cTn>
                              </p:par>
                            </p:childTnLst>
                          </p:cTn>
                        </p:par>
                        <p:par>
                          <p:cTn id="52" fill="hold">
                            <p:stCondLst>
                              <p:cond delay="2000"/>
                            </p:stCondLst>
                            <p:childTnLst>
                              <p:par>
                                <p:cTn id="53" presetID="10" presetClass="exit" presetSubtype="0" fill="hold" nodeType="afterEffect">
                                  <p:stCondLst>
                                    <p:cond delay="0"/>
                                  </p:stCondLst>
                                  <p:childTnLst>
                                    <p:animEffect transition="out" filter="fade">
                                      <p:cBhvr>
                                        <p:cTn id="54" dur="500"/>
                                        <p:tgtEl>
                                          <p:spTgt spid="123"/>
                                        </p:tgtEl>
                                      </p:cBhvr>
                                    </p:animEffect>
                                    <p:set>
                                      <p:cBhvr>
                                        <p:cTn id="55" dur="1" fill="hold">
                                          <p:stCondLst>
                                            <p:cond delay="499"/>
                                          </p:stCondLst>
                                        </p:cTn>
                                        <p:tgtEl>
                                          <p:spTgt spid="12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38"/>
                                        </p:tgtEl>
                                      </p:cBhvr>
                                    </p:animEffect>
                                    <p:set>
                                      <p:cBhvr>
                                        <p:cTn id="58" dur="1" fill="hold">
                                          <p:stCondLst>
                                            <p:cond delay="499"/>
                                          </p:stCondLst>
                                        </p:cTn>
                                        <p:tgtEl>
                                          <p:spTgt spid="138"/>
                                        </p:tgtEl>
                                        <p:attrNameLst>
                                          <p:attrName>style.visibility</p:attrName>
                                        </p:attrNameLst>
                                      </p:cBhvr>
                                      <p:to>
                                        <p:strVal val="hidden"/>
                                      </p:to>
                                    </p:set>
                                  </p:childTnLst>
                                </p:cTn>
                              </p:par>
                            </p:childTnLst>
                          </p:cTn>
                        </p:par>
                        <p:par>
                          <p:cTn id="59" fill="hold">
                            <p:stCondLst>
                              <p:cond delay="2500"/>
                            </p:stCondLst>
                            <p:childTnLst>
                              <p:par>
                                <p:cTn id="60" presetID="10" presetClass="entr" presetSubtype="0" fill="hold" nodeType="afterEffect">
                                  <p:stCondLst>
                                    <p:cond delay="0"/>
                                  </p:stCondLst>
                                  <p:childTnLst>
                                    <p:set>
                                      <p:cBhvr>
                                        <p:cTn id="61" dur="1" fill="hold">
                                          <p:stCondLst>
                                            <p:cond delay="0"/>
                                          </p:stCondLst>
                                        </p:cTn>
                                        <p:tgtEl>
                                          <p:spTgt spid="145"/>
                                        </p:tgtEl>
                                        <p:attrNameLst>
                                          <p:attrName>style.visibility</p:attrName>
                                        </p:attrNameLst>
                                      </p:cBhvr>
                                      <p:to>
                                        <p:strVal val="visible"/>
                                      </p:to>
                                    </p:set>
                                    <p:animEffect transition="in" filter="fade">
                                      <p:cBhvr>
                                        <p:cTn id="62" dur="500"/>
                                        <p:tgtEl>
                                          <p:spTgt spid="14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48"/>
                                        </p:tgtEl>
                                        <p:attrNameLst>
                                          <p:attrName>style.visibility</p:attrName>
                                        </p:attrNameLst>
                                      </p:cBhvr>
                                      <p:to>
                                        <p:strVal val="visible"/>
                                      </p:to>
                                    </p:set>
                                    <p:animEffect transition="in" filter="fade">
                                      <p:cBhvr>
                                        <p:cTn id="67" dur="500"/>
                                        <p:tgtEl>
                                          <p:spTgt spid="148"/>
                                        </p:tgtEl>
                                      </p:cBhvr>
                                    </p:animEffect>
                                  </p:childTnLst>
                                </p:cTn>
                              </p:par>
                            </p:childTnLst>
                          </p:cTn>
                        </p:par>
                      </p:childTnLst>
                    </p:cTn>
                  </p:par>
                  <p:par>
                    <p:cTn id="68" fill="hold">
                      <p:stCondLst>
                        <p:cond delay="indefinite"/>
                      </p:stCondLst>
                      <p:childTnLst>
                        <p:par>
                          <p:cTn id="69" fill="hold">
                            <p:stCondLst>
                              <p:cond delay="0"/>
                            </p:stCondLst>
                            <p:childTnLst>
                              <p:par>
                                <p:cTn id="70" presetID="0" presetClass="path" presetSubtype="0" accel="50000" decel="50000" fill="hold" nodeType="clickEffect">
                                  <p:stCondLst>
                                    <p:cond delay="0"/>
                                  </p:stCondLst>
                                  <p:childTnLst>
                                    <p:animMotion origin="layout" path="M 2.77778E-7 -3.7037E-7 L 2.77778E-7 -3.7037E-7 C 0.01355 -0.02592 0.00556 -0.02083 0.01771 -0.02639 C 0.02171 -0.03426 0.02136 -0.03518 0.02848 -0.04051 C 0.03004 -0.0419 0.03212 -0.0419 0.03386 -0.04305 C 0.04775 -0.05231 0.03108 -0.04421 0.04462 -0.05 C 0.05938 -0.0493 0.07431 -0.04884 0.08924 -0.04768 C 0.09393 -0.04745 0.09879 -0.04722 0.10348 -0.04537 C 0.1073 -0.04398 0.11059 -0.04051 0.11424 -0.03819 C 0.11702 -0.03634 0.11997 -0.03472 0.12309 -0.03333 C 0.12778 -0.03148 0.13282 -0.03102 0.13733 -0.0287 C 0.14028 -0.02708 0.14323 -0.02523 0.14636 -0.02384 C 0.16407 -0.0169 0.14809 -0.02546 0.16059 -0.01921 C 0.16355 -0.01759 0.1665 -0.0162 0.16945 -0.01435 C 0.17188 -0.01296 0.17414 -0.01088 0.17657 -0.00972 C 0.179 -0.00856 0.18143 -0.0081 0.18386 -0.00717 C 0.20556 0.00139 0.18525 -0.00555 0.20157 -3.7037E-7 C 0.21302 -0.00092 0.22431 -0.00069 0.23559 -0.00254 C 0.23924 -0.00301 0.24636 -0.00717 0.24636 -0.00717 L 0.24636 -0.00717 " pathEditMode="relative" ptsTypes="AAAAAAAAAAAAAAAAAAAA">
                                      <p:cBhvr>
                                        <p:cTn id="71" dur="2000" fill="hold"/>
                                        <p:tgtEl>
                                          <p:spTgt spid="127"/>
                                        </p:tgtEl>
                                        <p:attrNameLst>
                                          <p:attrName>ppt_x</p:attrName>
                                          <p:attrName>ppt_y</p:attrName>
                                        </p:attrNameLst>
                                      </p:cBhvr>
                                    </p:animMotion>
                                  </p:childTnLst>
                                </p:cTn>
                              </p:par>
                            </p:childTnLst>
                          </p:cTn>
                        </p:par>
                      </p:childTnLst>
                    </p:cTn>
                  </p:par>
                  <p:par>
                    <p:cTn id="72" fill="hold">
                      <p:stCondLst>
                        <p:cond delay="indefinite"/>
                      </p:stCondLst>
                      <p:childTnLst>
                        <p:par>
                          <p:cTn id="73" fill="hold">
                            <p:stCondLst>
                              <p:cond delay="0"/>
                            </p:stCondLst>
                            <p:childTnLst>
                              <p:par>
                                <p:cTn id="74" presetID="0" presetClass="path" presetSubtype="0" accel="50000" decel="50000" fill="hold" nodeType="clickEffect">
                                  <p:stCondLst>
                                    <p:cond delay="0"/>
                                  </p:stCondLst>
                                  <p:childTnLst>
                                    <p:animMotion origin="layout" path="M 2.77778E-7 6.2963E-6 L 2.77778E-7 6.2963E-6 C 0.00052 0.00695 0.00087 0.01413 0.00173 0.0213 C 0.0026 0.0294 0.00364 0.03079 0.00521 0.03797 C 0.00972 0.05903 0.00451 0.03751 0.00885 0.05464 C 0.00937 0.07524 0.00972 0.09607 0.01059 0.11667 C 0.01076 0.12061 0.01198 0.12454 0.0125 0.12848 C 0.01719 0.17917 0.01128 0.14005 0.01597 0.16181 C 0.01666 0.16505 0.01684 0.16829 0.01788 0.1713 C 0.01979 0.17801 0.02326 0.18357 0.025 0.19051 C 0.02552 0.19283 0.02587 0.19538 0.02673 0.19746 C 0.02778 0.20024 0.02951 0.20209 0.03038 0.20464 C 0.03177 0.20926 0.03385 0.21899 0.03385 0.21899 C 0.03455 0.23496 0.03507 0.2507 0.03576 0.26667 C 0.03628 0.27848 0.03594 0.29051 0.0375 0.30232 C 0.03785 0.30464 0.03993 0.30556 0.04114 0.30718 C 0.03941 0.32709 0.04219 0.32431 0.03576 0.33565 C 0.03524 0.33658 0.03455 0.33727 0.03385 0.3382 L 0.03385 0.3382 " pathEditMode="relative" ptsTypes="AAAAAAAAAAAAAAAAAAA">
                                      <p:cBhvr>
                                        <p:cTn id="75" dur="2000" fill="hold"/>
                                        <p:tgtEl>
                                          <p:spTgt spid="131"/>
                                        </p:tgtEl>
                                        <p:attrNameLst>
                                          <p:attrName>ppt_x</p:attrName>
                                          <p:attrName>ppt_y</p:attrName>
                                        </p:attrNameLst>
                                      </p:cBhvr>
                                    </p:animMotion>
                                  </p:childTnLst>
                                </p:cTn>
                              </p:par>
                            </p:childTnLst>
                          </p:cTn>
                        </p:par>
                        <p:par>
                          <p:cTn id="76" fill="hold">
                            <p:stCondLst>
                              <p:cond delay="2000"/>
                            </p:stCondLst>
                            <p:childTnLst>
                              <p:par>
                                <p:cTn id="77" presetID="10" presetClass="exit" presetSubtype="0" fill="hold" nodeType="afterEffect">
                                  <p:stCondLst>
                                    <p:cond delay="0"/>
                                  </p:stCondLst>
                                  <p:childTnLst>
                                    <p:animEffect transition="out" filter="fade">
                                      <p:cBhvr>
                                        <p:cTn id="78" dur="500"/>
                                        <p:tgtEl>
                                          <p:spTgt spid="127"/>
                                        </p:tgtEl>
                                      </p:cBhvr>
                                    </p:animEffect>
                                    <p:set>
                                      <p:cBhvr>
                                        <p:cTn id="79" dur="1" fill="hold">
                                          <p:stCondLst>
                                            <p:cond delay="499"/>
                                          </p:stCondLst>
                                        </p:cTn>
                                        <p:tgtEl>
                                          <p:spTgt spid="127"/>
                                        </p:tgtEl>
                                        <p:attrNameLst>
                                          <p:attrName>style.visibility</p:attrName>
                                        </p:attrNameLst>
                                      </p:cBhvr>
                                      <p:to>
                                        <p:strVal val="hidden"/>
                                      </p:to>
                                    </p:set>
                                  </p:childTnLst>
                                </p:cTn>
                              </p:par>
                            </p:childTnLst>
                          </p:cTn>
                        </p:par>
                        <p:par>
                          <p:cTn id="80" fill="hold">
                            <p:stCondLst>
                              <p:cond delay="2500"/>
                            </p:stCondLst>
                            <p:childTnLst>
                              <p:par>
                                <p:cTn id="81" presetID="10" presetClass="exit" presetSubtype="0" fill="hold" nodeType="afterEffect">
                                  <p:stCondLst>
                                    <p:cond delay="0"/>
                                  </p:stCondLst>
                                  <p:childTnLst>
                                    <p:animEffect transition="out" filter="fade">
                                      <p:cBhvr>
                                        <p:cTn id="82" dur="500"/>
                                        <p:tgtEl>
                                          <p:spTgt spid="131"/>
                                        </p:tgtEl>
                                      </p:cBhvr>
                                    </p:animEffect>
                                    <p:set>
                                      <p:cBhvr>
                                        <p:cTn id="83" dur="1" fill="hold">
                                          <p:stCondLst>
                                            <p:cond delay="499"/>
                                          </p:stCondLst>
                                        </p:cTn>
                                        <p:tgtEl>
                                          <p:spTgt spid="131"/>
                                        </p:tgtEl>
                                        <p:attrNameLst>
                                          <p:attrName>style.visibility</p:attrName>
                                        </p:attrNameLst>
                                      </p:cBhvr>
                                      <p:to>
                                        <p:strVal val="hidden"/>
                                      </p:to>
                                    </p:set>
                                  </p:childTnLst>
                                </p:cTn>
                              </p:par>
                            </p:childTnLst>
                          </p:cTn>
                        </p:par>
                        <p:par>
                          <p:cTn id="84" fill="hold">
                            <p:stCondLst>
                              <p:cond delay="3000"/>
                            </p:stCondLst>
                            <p:childTnLst>
                              <p:par>
                                <p:cTn id="85" presetID="10" presetClass="entr" presetSubtype="0" fill="hold" nodeType="afterEffect">
                                  <p:stCondLst>
                                    <p:cond delay="0"/>
                                  </p:stCondLst>
                                  <p:childTnLst>
                                    <p:set>
                                      <p:cBhvr>
                                        <p:cTn id="86" dur="1" fill="hold">
                                          <p:stCondLst>
                                            <p:cond delay="0"/>
                                          </p:stCondLst>
                                        </p:cTn>
                                        <p:tgtEl>
                                          <p:spTgt spid="149"/>
                                        </p:tgtEl>
                                        <p:attrNameLst>
                                          <p:attrName>style.visibility</p:attrName>
                                        </p:attrNameLst>
                                      </p:cBhvr>
                                      <p:to>
                                        <p:strVal val="visible"/>
                                      </p:to>
                                    </p:set>
                                    <p:animEffect transition="in" filter="fade">
                                      <p:cBhvr>
                                        <p:cTn id="87" dur="500"/>
                                        <p:tgtEl>
                                          <p:spTgt spid="149"/>
                                        </p:tgtEl>
                                      </p:cBhvr>
                                    </p:animEffect>
                                  </p:childTnLst>
                                </p:cTn>
                              </p:par>
                            </p:childTnLst>
                          </p:cTn>
                        </p:par>
                        <p:par>
                          <p:cTn id="88" fill="hold">
                            <p:stCondLst>
                              <p:cond delay="3500"/>
                            </p:stCondLst>
                            <p:childTnLst>
                              <p:par>
                                <p:cTn id="89" presetID="10" presetClass="entr" presetSubtype="0" fill="hold" nodeType="afterEffect">
                                  <p:stCondLst>
                                    <p:cond delay="0"/>
                                  </p:stCondLst>
                                  <p:childTnLst>
                                    <p:set>
                                      <p:cBhvr>
                                        <p:cTn id="90" dur="1" fill="hold">
                                          <p:stCondLst>
                                            <p:cond delay="0"/>
                                          </p:stCondLst>
                                        </p:cTn>
                                        <p:tgtEl>
                                          <p:spTgt spid="152"/>
                                        </p:tgtEl>
                                        <p:attrNameLst>
                                          <p:attrName>style.visibility</p:attrName>
                                        </p:attrNameLst>
                                      </p:cBhvr>
                                      <p:to>
                                        <p:strVal val="visible"/>
                                      </p:to>
                                    </p:set>
                                    <p:animEffect transition="in" filter="fade">
                                      <p:cBhvr>
                                        <p:cTn id="91"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Meiosis and Genetic Diversity</a:t>
            </a:r>
            <a:endParaRPr lang="en-US" dirty="0"/>
          </a:p>
        </p:txBody>
      </p:sp>
      <p:sp>
        <p:nvSpPr>
          <p:cNvPr id="3" name="Content Placeholder 2"/>
          <p:cNvSpPr>
            <a:spLocks noGrp="1"/>
          </p:cNvSpPr>
          <p:nvPr>
            <p:ph idx="1"/>
          </p:nvPr>
        </p:nvSpPr>
        <p:spPr/>
        <p:txBody>
          <a:bodyPr/>
          <a:lstStyle/>
          <a:p>
            <a:r>
              <a:rPr lang="en-US" b="1" u="sng" dirty="0" smtClean="0">
                <a:effectLst>
                  <a:outerShdw blurRad="38100" dist="38100" dir="2700000" algn="tl">
                    <a:srgbClr val="000000">
                      <a:alpha val="43137"/>
                    </a:srgbClr>
                  </a:outerShdw>
                </a:effectLst>
              </a:rPr>
              <a:t>Meiosis creates genetic diversity in the following ways.</a:t>
            </a:r>
          </a:p>
          <a:p>
            <a:r>
              <a:rPr lang="en-US" dirty="0" smtClean="0"/>
              <a:t>1.  </a:t>
            </a:r>
            <a:r>
              <a:rPr lang="en-US" b="1" i="1" dirty="0" smtClean="0">
                <a:effectLst>
                  <a:outerShdw blurRad="38100" dist="38100" dir="2700000" algn="tl">
                    <a:srgbClr val="000000">
                      <a:alpha val="43137"/>
                    </a:srgbClr>
                  </a:outerShdw>
                </a:effectLst>
              </a:rPr>
              <a:t>Crossing over</a:t>
            </a:r>
          </a:p>
          <a:p>
            <a:pPr marL="292608" lvl="1" indent="0">
              <a:buNone/>
            </a:pPr>
            <a:r>
              <a:rPr lang="en-US" dirty="0" smtClean="0"/>
              <a:t>	Like shuffling cards.  </a:t>
            </a:r>
          </a:p>
          <a:p>
            <a:pPr marL="0" indent="0">
              <a:buNone/>
            </a:pPr>
            <a:r>
              <a:rPr lang="en-US" dirty="0" smtClean="0"/>
              <a:t>2</a:t>
            </a:r>
            <a:r>
              <a:rPr lang="en-US" b="1" i="1" dirty="0" smtClean="0">
                <a:effectLst>
                  <a:outerShdw blurRad="38100" dist="38100" dir="2700000" algn="tl">
                    <a:srgbClr val="000000">
                      <a:alpha val="43137"/>
                    </a:srgbClr>
                  </a:outerShdw>
                </a:effectLst>
              </a:rPr>
              <a:t>.  Randomly pulling tetrads apart</a:t>
            </a:r>
          </a:p>
          <a:p>
            <a:pPr marL="292608" lvl="1" indent="0">
              <a:buNone/>
            </a:pPr>
            <a:r>
              <a:rPr lang="en-US" dirty="0" smtClean="0"/>
              <a:t>	Whether or not a half of the tetrad goes to the left or right side of the cell during metaphase I and anaphase I is completely random.</a:t>
            </a:r>
            <a:br>
              <a:rPr lang="en-US" dirty="0" smtClean="0"/>
            </a:br>
            <a:endParaRPr lang="en-US" dirty="0" smtClean="0"/>
          </a:p>
          <a:p>
            <a:pPr marL="0" indent="0">
              <a:buNone/>
            </a:pPr>
            <a:r>
              <a:rPr lang="en-US" b="1" u="sng" dirty="0" smtClean="0">
                <a:effectLst>
                  <a:outerShdw blurRad="38100" dist="38100" dir="2700000" algn="tl">
                    <a:srgbClr val="000000">
                      <a:alpha val="43137"/>
                    </a:srgbClr>
                  </a:outerShdw>
                </a:effectLst>
              </a:rPr>
              <a:t>Fertilization creates genetic diversity in the following ways.</a:t>
            </a:r>
          </a:p>
          <a:p>
            <a:pPr marL="0" indent="0">
              <a:buNone/>
            </a:pPr>
            <a:r>
              <a:rPr lang="en-US" dirty="0" smtClean="0"/>
              <a:t>3. Every haploid cell has a random and unique combination of your parents alleles. </a:t>
            </a:r>
            <a:r>
              <a:rPr lang="en-US" b="1" i="1" dirty="0" smtClean="0">
                <a:effectLst>
                  <a:outerShdw blurRad="38100" dist="38100" dir="2700000" algn="tl">
                    <a:srgbClr val="000000">
                      <a:alpha val="43137"/>
                    </a:srgbClr>
                  </a:outerShdw>
                </a:effectLst>
              </a:rPr>
              <a:t>The sperm that fertilizes the egg is also completely random.</a:t>
            </a:r>
            <a:endParaRPr 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52635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Law of Dominance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241023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 of Dominance</a:t>
            </a:r>
            <a:endParaRPr lang="en-US" dirty="0"/>
          </a:p>
        </p:txBody>
      </p:sp>
      <p:sp>
        <p:nvSpPr>
          <p:cNvPr id="3" name="Content Placeholder 2"/>
          <p:cNvSpPr>
            <a:spLocks noGrp="1"/>
          </p:cNvSpPr>
          <p:nvPr>
            <p:ph idx="1"/>
          </p:nvPr>
        </p:nvSpPr>
        <p:spPr/>
        <p:txBody>
          <a:bodyPr/>
          <a:lstStyle/>
          <a:p>
            <a:r>
              <a:rPr lang="en-US" dirty="0" smtClean="0"/>
              <a:t>Some alleles will cover up other alleles.</a:t>
            </a:r>
          </a:p>
          <a:p>
            <a:r>
              <a:rPr lang="en-US" dirty="0" smtClean="0"/>
              <a:t>Alleles that cover up other alleles are called dominant</a:t>
            </a:r>
          </a:p>
          <a:p>
            <a:r>
              <a:rPr lang="en-US" dirty="0" smtClean="0"/>
              <a:t>Alleles that are covered up are called recessive.</a:t>
            </a:r>
          </a:p>
          <a:p>
            <a:endParaRPr lang="en-US" dirty="0"/>
          </a:p>
          <a:p>
            <a:r>
              <a:rPr lang="en-US" dirty="0" smtClean="0"/>
              <a:t>Dominant Alleles are written with capital letters</a:t>
            </a:r>
            <a:br>
              <a:rPr lang="en-US" dirty="0" smtClean="0"/>
            </a:br>
            <a:r>
              <a:rPr lang="en-US" dirty="0" smtClean="0"/>
              <a:t/>
            </a:r>
            <a:br>
              <a:rPr lang="en-US" dirty="0" smtClean="0"/>
            </a:br>
            <a:endParaRPr lang="en-US" dirty="0" smtClean="0"/>
          </a:p>
          <a:p>
            <a:r>
              <a:rPr lang="en-US" dirty="0" smtClean="0"/>
              <a:t>Recessive Alleles are written with lower case letters</a:t>
            </a:r>
            <a:endParaRPr lang="en-US" dirty="0"/>
          </a:p>
        </p:txBody>
      </p:sp>
      <p:sp>
        <p:nvSpPr>
          <p:cNvPr id="4" name="Rectangle 3"/>
          <p:cNvSpPr/>
          <p:nvPr/>
        </p:nvSpPr>
        <p:spPr>
          <a:xfrm>
            <a:off x="6462430" y="3154574"/>
            <a:ext cx="58541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A</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6385989" y="4271543"/>
            <a:ext cx="661858" cy="923330"/>
          </a:xfrm>
          <a:prstGeom prst="rect">
            <a:avLst/>
          </a:prstGeom>
          <a:noFill/>
        </p:spPr>
        <p:txBody>
          <a:bodyPr wrap="squar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a</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516458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 of Dominance</a:t>
            </a:r>
            <a:endParaRPr lang="en-US" dirty="0"/>
          </a:p>
        </p:txBody>
      </p:sp>
      <p:sp>
        <p:nvSpPr>
          <p:cNvPr id="3" name="Content Placeholder 2"/>
          <p:cNvSpPr>
            <a:spLocks noGrp="1"/>
          </p:cNvSpPr>
          <p:nvPr>
            <p:ph idx="1"/>
          </p:nvPr>
        </p:nvSpPr>
        <p:spPr/>
        <p:txBody>
          <a:bodyPr/>
          <a:lstStyle/>
          <a:p>
            <a:r>
              <a:rPr lang="en-US" dirty="0" smtClean="0"/>
              <a:t>This is how Gregor Mendel came up with the law of dominance.</a:t>
            </a:r>
          </a:p>
          <a:p>
            <a:endParaRPr lang="en-US" dirty="0" smtClean="0"/>
          </a:p>
          <a:p>
            <a:r>
              <a:rPr lang="en-US" dirty="0" smtClean="0"/>
              <a:t>1. Gregor self-pollinated flowers until they only expressed one trait.</a:t>
            </a:r>
          </a:p>
          <a:p>
            <a:r>
              <a:rPr lang="en-US" dirty="0" smtClean="0"/>
              <a:t>2.  Then he bred them together in what we call the parent cross.   </a:t>
            </a:r>
            <a:endParaRPr lang="en-US" dirty="0"/>
          </a:p>
        </p:txBody>
      </p:sp>
      <p:grpSp>
        <p:nvGrpSpPr>
          <p:cNvPr id="10" name="Group 9"/>
          <p:cNvGrpSpPr/>
          <p:nvPr/>
        </p:nvGrpSpPr>
        <p:grpSpPr>
          <a:xfrm>
            <a:off x="1261564" y="3659870"/>
            <a:ext cx="1168028" cy="1161530"/>
            <a:chOff x="1261564" y="3659870"/>
            <a:chExt cx="1168028" cy="1161530"/>
          </a:xfrm>
        </p:grpSpPr>
        <p:sp>
          <p:nvSpPr>
            <p:cNvPr id="5" name="Oval 4"/>
            <p:cNvSpPr/>
            <p:nvPr/>
          </p:nvSpPr>
          <p:spPr>
            <a:xfrm>
              <a:off x="1261564" y="3844428"/>
              <a:ext cx="486562" cy="545284"/>
            </a:xfrm>
            <a:prstGeom prst="ellipse">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Oval 5"/>
            <p:cNvSpPr/>
            <p:nvPr/>
          </p:nvSpPr>
          <p:spPr>
            <a:xfrm>
              <a:off x="1943030" y="3900881"/>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Oval 6"/>
            <p:cNvSpPr/>
            <p:nvPr/>
          </p:nvSpPr>
          <p:spPr>
            <a:xfrm>
              <a:off x="1797621" y="4276116"/>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Oval 7"/>
            <p:cNvSpPr/>
            <p:nvPr/>
          </p:nvSpPr>
          <p:spPr>
            <a:xfrm>
              <a:off x="1359016" y="4251294"/>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Oval 8"/>
            <p:cNvSpPr/>
            <p:nvPr/>
          </p:nvSpPr>
          <p:spPr>
            <a:xfrm>
              <a:off x="1623269" y="3659870"/>
              <a:ext cx="486562" cy="545284"/>
            </a:xfrm>
            <a:prstGeom prst="ellipse">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Oval 3"/>
            <p:cNvSpPr/>
            <p:nvPr/>
          </p:nvSpPr>
          <p:spPr>
            <a:xfrm>
              <a:off x="1635853" y="4035105"/>
              <a:ext cx="419450" cy="4110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5751072" y="3635048"/>
            <a:ext cx="1168028" cy="1161530"/>
            <a:chOff x="5751072" y="3635048"/>
            <a:chExt cx="1168028" cy="1161530"/>
          </a:xfrm>
        </p:grpSpPr>
        <p:sp>
          <p:nvSpPr>
            <p:cNvPr id="12" name="Oval 11"/>
            <p:cNvSpPr/>
            <p:nvPr/>
          </p:nvSpPr>
          <p:spPr>
            <a:xfrm>
              <a:off x="5751072" y="3819606"/>
              <a:ext cx="486562" cy="545284"/>
            </a:xfrm>
            <a:prstGeom prst="ellipse">
              <a:avLst/>
            </a:pr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Oval 12"/>
            <p:cNvSpPr/>
            <p:nvPr/>
          </p:nvSpPr>
          <p:spPr>
            <a:xfrm>
              <a:off x="6432538" y="3876059"/>
              <a:ext cx="486562" cy="545284"/>
            </a:xfrm>
            <a:prstGeom prst="ellipse">
              <a:avLst/>
            </a:prstGeom>
            <a:solidFill>
              <a:schemeClr val="bg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Oval 13"/>
            <p:cNvSpPr/>
            <p:nvPr/>
          </p:nvSpPr>
          <p:spPr>
            <a:xfrm>
              <a:off x="6287129" y="4251294"/>
              <a:ext cx="486562" cy="545284"/>
            </a:xfrm>
            <a:prstGeom prst="ellipse">
              <a:avLst/>
            </a:prstGeom>
            <a:solidFill>
              <a:schemeClr val="bg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Oval 14"/>
            <p:cNvSpPr/>
            <p:nvPr/>
          </p:nvSpPr>
          <p:spPr>
            <a:xfrm>
              <a:off x="5848524" y="4226472"/>
              <a:ext cx="486562" cy="545284"/>
            </a:xfrm>
            <a:prstGeom prst="ellipse">
              <a:avLst/>
            </a:prstGeom>
            <a:solidFill>
              <a:schemeClr val="bg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Oval 15"/>
            <p:cNvSpPr/>
            <p:nvPr/>
          </p:nvSpPr>
          <p:spPr>
            <a:xfrm>
              <a:off x="6112777" y="3635048"/>
              <a:ext cx="486562" cy="545284"/>
            </a:xfrm>
            <a:prstGeom prst="ellipse">
              <a:avLst/>
            </a:pr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Oval 16"/>
            <p:cNvSpPr/>
            <p:nvPr/>
          </p:nvSpPr>
          <p:spPr>
            <a:xfrm>
              <a:off x="6125361" y="4010283"/>
              <a:ext cx="419450" cy="4110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TextBox 18"/>
          <p:cNvSpPr txBox="1"/>
          <p:nvPr/>
        </p:nvSpPr>
        <p:spPr>
          <a:xfrm>
            <a:off x="822959" y="4997259"/>
            <a:ext cx="4161918" cy="646331"/>
          </a:xfrm>
          <a:prstGeom prst="rect">
            <a:avLst/>
          </a:prstGeom>
          <a:noFill/>
        </p:spPr>
        <p:txBody>
          <a:bodyPr wrap="square" rtlCol="0">
            <a:spAutoFit/>
          </a:bodyPr>
          <a:lstStyle/>
          <a:p>
            <a:r>
              <a:rPr lang="en-US" dirty="0" smtClean="0"/>
              <a:t>Genotype:  PP (Homozygous Dominant)</a:t>
            </a:r>
          </a:p>
          <a:p>
            <a:r>
              <a:rPr lang="en-US" dirty="0" smtClean="0"/>
              <a:t>Phenotype: Purple</a:t>
            </a:r>
            <a:endParaRPr lang="en-US" dirty="0"/>
          </a:p>
        </p:txBody>
      </p:sp>
      <p:sp>
        <p:nvSpPr>
          <p:cNvPr id="20" name="TextBox 19"/>
          <p:cNvSpPr txBox="1"/>
          <p:nvPr/>
        </p:nvSpPr>
        <p:spPr>
          <a:xfrm>
            <a:off x="5079324" y="5009670"/>
            <a:ext cx="3955620" cy="646331"/>
          </a:xfrm>
          <a:prstGeom prst="rect">
            <a:avLst/>
          </a:prstGeom>
          <a:noFill/>
        </p:spPr>
        <p:txBody>
          <a:bodyPr wrap="square" rtlCol="0">
            <a:spAutoFit/>
          </a:bodyPr>
          <a:lstStyle/>
          <a:p>
            <a:r>
              <a:rPr lang="en-US" dirty="0" smtClean="0"/>
              <a:t>Genotype:  pp (Homozygous Recessive)</a:t>
            </a:r>
          </a:p>
          <a:p>
            <a:r>
              <a:rPr lang="en-US" dirty="0" smtClean="0"/>
              <a:t>Phenotype: White</a:t>
            </a:r>
            <a:endParaRPr lang="en-US" dirty="0"/>
          </a:p>
        </p:txBody>
      </p:sp>
    </p:spTree>
    <p:extLst>
      <p:ext uri="{BB962C8B-B14F-4D97-AF65-F5344CB8AC3E}">
        <p14:creationId xmlns:p14="http://schemas.microsoft.com/office/powerpoint/2010/main" val="39303808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Cross (</a:t>
            </a:r>
            <a:r>
              <a:rPr lang="en-US" dirty="0" err="1" smtClean="0"/>
              <a:t>PPxpp</a:t>
            </a:r>
            <a:r>
              <a:rPr lang="en-US" dirty="0"/>
              <a:t>)</a:t>
            </a:r>
          </a:p>
        </p:txBody>
      </p:sp>
      <p:sp>
        <p:nvSpPr>
          <p:cNvPr id="3" name="Content Placeholder 2"/>
          <p:cNvSpPr>
            <a:spLocks noGrp="1"/>
          </p:cNvSpPr>
          <p:nvPr>
            <p:ph idx="1"/>
          </p:nvPr>
        </p:nvSpPr>
        <p:spPr/>
        <p:txBody>
          <a:bodyPr/>
          <a:lstStyle/>
          <a:p>
            <a:r>
              <a:rPr lang="en-US" dirty="0" smtClean="0"/>
              <a:t>First we have to segregate our genotypes.</a:t>
            </a:r>
            <a:endParaRPr lang="en-US" dirty="0"/>
          </a:p>
        </p:txBody>
      </p:sp>
      <p:grpSp>
        <p:nvGrpSpPr>
          <p:cNvPr id="10" name="Group 9"/>
          <p:cNvGrpSpPr/>
          <p:nvPr/>
        </p:nvGrpSpPr>
        <p:grpSpPr>
          <a:xfrm>
            <a:off x="951171" y="2259967"/>
            <a:ext cx="1168028" cy="1161530"/>
            <a:chOff x="1261564" y="3659870"/>
            <a:chExt cx="1168028" cy="1161530"/>
          </a:xfrm>
        </p:grpSpPr>
        <p:sp>
          <p:nvSpPr>
            <p:cNvPr id="5" name="Oval 4"/>
            <p:cNvSpPr/>
            <p:nvPr/>
          </p:nvSpPr>
          <p:spPr>
            <a:xfrm>
              <a:off x="1261564" y="3844428"/>
              <a:ext cx="486562" cy="545284"/>
            </a:xfrm>
            <a:prstGeom prst="ellipse">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Oval 5"/>
            <p:cNvSpPr/>
            <p:nvPr/>
          </p:nvSpPr>
          <p:spPr>
            <a:xfrm>
              <a:off x="1943030" y="3900881"/>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Oval 6"/>
            <p:cNvSpPr/>
            <p:nvPr/>
          </p:nvSpPr>
          <p:spPr>
            <a:xfrm>
              <a:off x="1797621" y="4276116"/>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Oval 7"/>
            <p:cNvSpPr/>
            <p:nvPr/>
          </p:nvSpPr>
          <p:spPr>
            <a:xfrm>
              <a:off x="1359016" y="4251294"/>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Oval 8"/>
            <p:cNvSpPr/>
            <p:nvPr/>
          </p:nvSpPr>
          <p:spPr>
            <a:xfrm>
              <a:off x="1623269" y="3659870"/>
              <a:ext cx="486562" cy="545284"/>
            </a:xfrm>
            <a:prstGeom prst="ellipse">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Oval 3"/>
            <p:cNvSpPr/>
            <p:nvPr/>
          </p:nvSpPr>
          <p:spPr>
            <a:xfrm>
              <a:off x="1635853" y="4035105"/>
              <a:ext cx="419450" cy="4110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388635" y="2295448"/>
            <a:ext cx="1168028" cy="1161530"/>
            <a:chOff x="5751072" y="3635048"/>
            <a:chExt cx="1168028" cy="1161530"/>
          </a:xfrm>
        </p:grpSpPr>
        <p:sp>
          <p:nvSpPr>
            <p:cNvPr id="12" name="Oval 11"/>
            <p:cNvSpPr/>
            <p:nvPr/>
          </p:nvSpPr>
          <p:spPr>
            <a:xfrm>
              <a:off x="5751072" y="3819606"/>
              <a:ext cx="486562" cy="545284"/>
            </a:xfrm>
            <a:prstGeom prst="ellipse">
              <a:avLst/>
            </a:pr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Oval 12"/>
            <p:cNvSpPr/>
            <p:nvPr/>
          </p:nvSpPr>
          <p:spPr>
            <a:xfrm>
              <a:off x="6432538" y="3876059"/>
              <a:ext cx="486562" cy="545284"/>
            </a:xfrm>
            <a:prstGeom prst="ellipse">
              <a:avLst/>
            </a:prstGeom>
            <a:solidFill>
              <a:schemeClr val="bg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Oval 13"/>
            <p:cNvSpPr/>
            <p:nvPr/>
          </p:nvSpPr>
          <p:spPr>
            <a:xfrm>
              <a:off x="6287129" y="4251294"/>
              <a:ext cx="486562" cy="545284"/>
            </a:xfrm>
            <a:prstGeom prst="ellipse">
              <a:avLst/>
            </a:prstGeom>
            <a:solidFill>
              <a:schemeClr val="bg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Oval 14"/>
            <p:cNvSpPr/>
            <p:nvPr/>
          </p:nvSpPr>
          <p:spPr>
            <a:xfrm>
              <a:off x="5848524" y="4226472"/>
              <a:ext cx="486562" cy="545284"/>
            </a:xfrm>
            <a:prstGeom prst="ellipse">
              <a:avLst/>
            </a:prstGeom>
            <a:solidFill>
              <a:schemeClr val="bg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Oval 15"/>
            <p:cNvSpPr/>
            <p:nvPr/>
          </p:nvSpPr>
          <p:spPr>
            <a:xfrm>
              <a:off x="6112777" y="3635048"/>
              <a:ext cx="486562" cy="545284"/>
            </a:xfrm>
            <a:prstGeom prst="ellipse">
              <a:avLst/>
            </a:pr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Oval 16"/>
            <p:cNvSpPr/>
            <p:nvPr/>
          </p:nvSpPr>
          <p:spPr>
            <a:xfrm>
              <a:off x="6125361" y="4010283"/>
              <a:ext cx="419450" cy="4110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TextBox 18"/>
          <p:cNvSpPr txBox="1"/>
          <p:nvPr/>
        </p:nvSpPr>
        <p:spPr>
          <a:xfrm>
            <a:off x="673705" y="3427824"/>
            <a:ext cx="4098307" cy="646331"/>
          </a:xfrm>
          <a:prstGeom prst="rect">
            <a:avLst/>
          </a:prstGeom>
          <a:noFill/>
        </p:spPr>
        <p:txBody>
          <a:bodyPr wrap="square" rtlCol="0">
            <a:spAutoFit/>
          </a:bodyPr>
          <a:lstStyle/>
          <a:p>
            <a:r>
              <a:rPr lang="en-US" dirty="0" smtClean="0"/>
              <a:t>Genotype:  PP (Homozygous Dominant)</a:t>
            </a:r>
          </a:p>
          <a:p>
            <a:r>
              <a:rPr lang="en-US" dirty="0" smtClean="0"/>
              <a:t>Phenotype: Purple</a:t>
            </a:r>
            <a:endParaRPr lang="en-US" dirty="0"/>
          </a:p>
        </p:txBody>
      </p:sp>
      <p:sp>
        <p:nvSpPr>
          <p:cNvPr id="20" name="TextBox 19"/>
          <p:cNvSpPr txBox="1"/>
          <p:nvPr/>
        </p:nvSpPr>
        <p:spPr>
          <a:xfrm>
            <a:off x="5258975" y="3449469"/>
            <a:ext cx="3885026" cy="646331"/>
          </a:xfrm>
          <a:prstGeom prst="rect">
            <a:avLst/>
          </a:prstGeom>
          <a:noFill/>
        </p:spPr>
        <p:txBody>
          <a:bodyPr wrap="square" rtlCol="0">
            <a:spAutoFit/>
          </a:bodyPr>
          <a:lstStyle/>
          <a:p>
            <a:r>
              <a:rPr lang="en-US" dirty="0" smtClean="0"/>
              <a:t>Genotype:  pp (Homozygous Recessive)</a:t>
            </a:r>
          </a:p>
          <a:p>
            <a:r>
              <a:rPr lang="en-US" dirty="0" smtClean="0"/>
              <a:t>Phenotype: White</a:t>
            </a:r>
            <a:endParaRPr lang="en-US" dirty="0"/>
          </a:p>
        </p:txBody>
      </p:sp>
      <p:grpSp>
        <p:nvGrpSpPr>
          <p:cNvPr id="21" name="Group 20"/>
          <p:cNvGrpSpPr/>
          <p:nvPr/>
        </p:nvGrpSpPr>
        <p:grpSpPr>
          <a:xfrm>
            <a:off x="3013639" y="4150577"/>
            <a:ext cx="2785505" cy="2535788"/>
            <a:chOff x="3349198" y="2854416"/>
            <a:chExt cx="2785505" cy="2535788"/>
          </a:xfrm>
        </p:grpSpPr>
        <p:sp>
          <p:nvSpPr>
            <p:cNvPr id="22" name="Rectangle 21"/>
            <p:cNvSpPr/>
            <p:nvPr/>
          </p:nvSpPr>
          <p:spPr>
            <a:xfrm>
              <a:off x="3349198" y="2854416"/>
              <a:ext cx="2785505" cy="25357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3" name="Straight Connector 22"/>
            <p:cNvCxnSpPr>
              <a:stCxn id="22" idx="0"/>
              <a:endCxn id="22" idx="2"/>
            </p:cNvCxnSpPr>
            <p:nvPr/>
          </p:nvCxnSpPr>
          <p:spPr>
            <a:xfrm>
              <a:off x="4741951" y="2854416"/>
              <a:ext cx="0" cy="2535788"/>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a:stCxn id="22" idx="1"/>
              <a:endCxn id="22" idx="3"/>
            </p:cNvCxnSpPr>
            <p:nvPr/>
          </p:nvCxnSpPr>
          <p:spPr>
            <a:xfrm>
              <a:off x="3349198" y="4122310"/>
              <a:ext cx="2785505" cy="0"/>
            </a:xfrm>
            <a:prstGeom prst="line">
              <a:avLst/>
            </a:prstGeom>
          </p:spPr>
          <p:style>
            <a:lnRef idx="1">
              <a:schemeClr val="dk1"/>
            </a:lnRef>
            <a:fillRef idx="0">
              <a:schemeClr val="dk1"/>
            </a:fillRef>
            <a:effectRef idx="0">
              <a:schemeClr val="dk1"/>
            </a:effectRef>
            <a:fontRef idx="minor">
              <a:schemeClr val="tx1"/>
            </a:fontRef>
          </p:style>
        </p:cxnSp>
      </p:grpSp>
      <p:sp>
        <p:nvSpPr>
          <p:cNvPr id="11" name="TextBox 10"/>
          <p:cNvSpPr txBox="1"/>
          <p:nvPr/>
        </p:nvSpPr>
        <p:spPr>
          <a:xfrm>
            <a:off x="2283273" y="2250400"/>
            <a:ext cx="354923" cy="523220"/>
          </a:xfrm>
          <a:prstGeom prst="rect">
            <a:avLst/>
          </a:prstGeom>
          <a:noFill/>
        </p:spPr>
        <p:txBody>
          <a:bodyPr wrap="square" rtlCol="0">
            <a:spAutoFit/>
          </a:bodyPr>
          <a:lstStyle/>
          <a:p>
            <a:r>
              <a:rPr lang="en-US" sz="2800" dirty="0"/>
              <a:t>P</a:t>
            </a:r>
          </a:p>
        </p:txBody>
      </p:sp>
      <p:sp>
        <p:nvSpPr>
          <p:cNvPr id="25" name="TextBox 24"/>
          <p:cNvSpPr txBox="1"/>
          <p:nvPr/>
        </p:nvSpPr>
        <p:spPr>
          <a:xfrm>
            <a:off x="5679592" y="2141190"/>
            <a:ext cx="354923" cy="523220"/>
          </a:xfrm>
          <a:prstGeom prst="rect">
            <a:avLst/>
          </a:prstGeom>
          <a:noFill/>
        </p:spPr>
        <p:txBody>
          <a:bodyPr wrap="square" rtlCol="0">
            <a:spAutoFit/>
          </a:bodyPr>
          <a:lstStyle/>
          <a:p>
            <a:r>
              <a:rPr lang="en-US" sz="2800" dirty="0" smtClean="0"/>
              <a:t>p</a:t>
            </a:r>
            <a:endParaRPr lang="en-US" sz="2800" dirty="0"/>
          </a:p>
        </p:txBody>
      </p:sp>
      <p:sp>
        <p:nvSpPr>
          <p:cNvPr id="26" name="TextBox 25"/>
          <p:cNvSpPr txBox="1"/>
          <p:nvPr/>
        </p:nvSpPr>
        <p:spPr>
          <a:xfrm>
            <a:off x="2295857" y="2820133"/>
            <a:ext cx="354923" cy="523220"/>
          </a:xfrm>
          <a:prstGeom prst="rect">
            <a:avLst/>
          </a:prstGeom>
          <a:noFill/>
        </p:spPr>
        <p:txBody>
          <a:bodyPr wrap="square" rtlCol="0">
            <a:spAutoFit/>
          </a:bodyPr>
          <a:lstStyle/>
          <a:p>
            <a:r>
              <a:rPr lang="en-US" sz="2800" dirty="0"/>
              <a:t>P</a:t>
            </a:r>
          </a:p>
        </p:txBody>
      </p:sp>
      <p:sp>
        <p:nvSpPr>
          <p:cNvPr id="27" name="TextBox 26"/>
          <p:cNvSpPr txBox="1"/>
          <p:nvPr/>
        </p:nvSpPr>
        <p:spPr>
          <a:xfrm>
            <a:off x="5664351" y="2703717"/>
            <a:ext cx="354923" cy="523220"/>
          </a:xfrm>
          <a:prstGeom prst="rect">
            <a:avLst/>
          </a:prstGeom>
          <a:noFill/>
        </p:spPr>
        <p:txBody>
          <a:bodyPr wrap="square" rtlCol="0">
            <a:spAutoFit/>
          </a:bodyPr>
          <a:lstStyle/>
          <a:p>
            <a:r>
              <a:rPr lang="en-US" sz="2800" dirty="0" smtClean="0"/>
              <a:t>p</a:t>
            </a:r>
            <a:endParaRPr lang="en-US" sz="2800" dirty="0"/>
          </a:p>
        </p:txBody>
      </p:sp>
      <p:sp>
        <p:nvSpPr>
          <p:cNvPr id="28" name="TextBox 27"/>
          <p:cNvSpPr txBox="1"/>
          <p:nvPr/>
        </p:nvSpPr>
        <p:spPr>
          <a:xfrm>
            <a:off x="3083850" y="4158626"/>
            <a:ext cx="864066" cy="507831"/>
          </a:xfrm>
          <a:prstGeom prst="rect">
            <a:avLst/>
          </a:prstGeom>
          <a:noFill/>
        </p:spPr>
        <p:txBody>
          <a:bodyPr wrap="square" rtlCol="0">
            <a:spAutoFit/>
          </a:bodyPr>
          <a:lstStyle/>
          <a:p>
            <a:r>
              <a:rPr lang="en-US" dirty="0" smtClean="0"/>
              <a:t>Pp</a:t>
            </a:r>
          </a:p>
          <a:p>
            <a:r>
              <a:rPr lang="en-US" sz="900" dirty="0" smtClean="0"/>
              <a:t>Heterozygous</a:t>
            </a:r>
            <a:endParaRPr lang="en-US" sz="900" dirty="0"/>
          </a:p>
        </p:txBody>
      </p:sp>
      <p:grpSp>
        <p:nvGrpSpPr>
          <p:cNvPr id="32" name="Group 31"/>
          <p:cNvGrpSpPr/>
          <p:nvPr/>
        </p:nvGrpSpPr>
        <p:grpSpPr>
          <a:xfrm>
            <a:off x="3721029" y="4784524"/>
            <a:ext cx="563997" cy="560859"/>
            <a:chOff x="1261564" y="3659870"/>
            <a:chExt cx="1168028" cy="1161530"/>
          </a:xfrm>
        </p:grpSpPr>
        <p:sp>
          <p:nvSpPr>
            <p:cNvPr id="33" name="Oval 32"/>
            <p:cNvSpPr/>
            <p:nvPr/>
          </p:nvSpPr>
          <p:spPr>
            <a:xfrm>
              <a:off x="1261564" y="3844428"/>
              <a:ext cx="486562" cy="545284"/>
            </a:xfrm>
            <a:prstGeom prst="ellipse">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1943030" y="3900881"/>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Oval 34"/>
            <p:cNvSpPr/>
            <p:nvPr/>
          </p:nvSpPr>
          <p:spPr>
            <a:xfrm>
              <a:off x="1797621" y="4276116"/>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Oval 35"/>
            <p:cNvSpPr/>
            <p:nvPr/>
          </p:nvSpPr>
          <p:spPr>
            <a:xfrm>
              <a:off x="1359016" y="4251294"/>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Oval 36"/>
            <p:cNvSpPr/>
            <p:nvPr/>
          </p:nvSpPr>
          <p:spPr>
            <a:xfrm>
              <a:off x="1623269" y="3659870"/>
              <a:ext cx="486562" cy="545284"/>
            </a:xfrm>
            <a:prstGeom prst="ellipse">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1635853" y="4035105"/>
              <a:ext cx="419450" cy="4110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5135958" y="4819681"/>
            <a:ext cx="563997" cy="560859"/>
            <a:chOff x="1261564" y="3659870"/>
            <a:chExt cx="1168028" cy="1161530"/>
          </a:xfrm>
        </p:grpSpPr>
        <p:sp>
          <p:nvSpPr>
            <p:cNvPr id="47" name="Oval 46"/>
            <p:cNvSpPr/>
            <p:nvPr/>
          </p:nvSpPr>
          <p:spPr>
            <a:xfrm>
              <a:off x="1261564" y="3844428"/>
              <a:ext cx="486562" cy="545284"/>
            </a:xfrm>
            <a:prstGeom prst="ellipse">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 name="Oval 47"/>
            <p:cNvSpPr/>
            <p:nvPr/>
          </p:nvSpPr>
          <p:spPr>
            <a:xfrm>
              <a:off x="1943030" y="3900881"/>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9" name="Oval 48"/>
            <p:cNvSpPr/>
            <p:nvPr/>
          </p:nvSpPr>
          <p:spPr>
            <a:xfrm>
              <a:off x="1797621" y="4276116"/>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Oval 49"/>
            <p:cNvSpPr/>
            <p:nvPr/>
          </p:nvSpPr>
          <p:spPr>
            <a:xfrm>
              <a:off x="1359016" y="4251294"/>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1" name="Oval 50"/>
            <p:cNvSpPr/>
            <p:nvPr/>
          </p:nvSpPr>
          <p:spPr>
            <a:xfrm>
              <a:off x="1623269" y="3659870"/>
              <a:ext cx="486562" cy="545284"/>
            </a:xfrm>
            <a:prstGeom prst="ellipse">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Oval 51"/>
            <p:cNvSpPr/>
            <p:nvPr/>
          </p:nvSpPr>
          <p:spPr>
            <a:xfrm>
              <a:off x="1635853" y="4035105"/>
              <a:ext cx="419450" cy="4110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3730904" y="6017366"/>
            <a:ext cx="563997" cy="560859"/>
            <a:chOff x="1261564" y="3659870"/>
            <a:chExt cx="1168028" cy="1161530"/>
          </a:xfrm>
        </p:grpSpPr>
        <p:sp>
          <p:nvSpPr>
            <p:cNvPr id="54" name="Oval 53"/>
            <p:cNvSpPr/>
            <p:nvPr/>
          </p:nvSpPr>
          <p:spPr>
            <a:xfrm>
              <a:off x="1261564" y="3844428"/>
              <a:ext cx="486562" cy="545284"/>
            </a:xfrm>
            <a:prstGeom prst="ellipse">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 name="Oval 54"/>
            <p:cNvSpPr/>
            <p:nvPr/>
          </p:nvSpPr>
          <p:spPr>
            <a:xfrm>
              <a:off x="1943030" y="3900881"/>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Oval 55"/>
            <p:cNvSpPr/>
            <p:nvPr/>
          </p:nvSpPr>
          <p:spPr>
            <a:xfrm>
              <a:off x="1797621" y="4276116"/>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7" name="Oval 56"/>
            <p:cNvSpPr/>
            <p:nvPr/>
          </p:nvSpPr>
          <p:spPr>
            <a:xfrm>
              <a:off x="1359016" y="4251294"/>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8" name="Oval 57"/>
            <p:cNvSpPr/>
            <p:nvPr/>
          </p:nvSpPr>
          <p:spPr>
            <a:xfrm>
              <a:off x="1623269" y="3659870"/>
              <a:ext cx="486562" cy="545284"/>
            </a:xfrm>
            <a:prstGeom prst="ellipse">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9" name="Oval 58"/>
            <p:cNvSpPr/>
            <p:nvPr/>
          </p:nvSpPr>
          <p:spPr>
            <a:xfrm>
              <a:off x="1635853" y="4035105"/>
              <a:ext cx="419450" cy="4110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5084320" y="6061682"/>
            <a:ext cx="563997" cy="560859"/>
            <a:chOff x="1261564" y="3659870"/>
            <a:chExt cx="1168028" cy="1161530"/>
          </a:xfrm>
        </p:grpSpPr>
        <p:sp>
          <p:nvSpPr>
            <p:cNvPr id="61" name="Oval 60"/>
            <p:cNvSpPr/>
            <p:nvPr/>
          </p:nvSpPr>
          <p:spPr>
            <a:xfrm>
              <a:off x="1261564" y="3844428"/>
              <a:ext cx="486562" cy="545284"/>
            </a:xfrm>
            <a:prstGeom prst="ellipse">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2" name="Oval 61"/>
            <p:cNvSpPr/>
            <p:nvPr/>
          </p:nvSpPr>
          <p:spPr>
            <a:xfrm>
              <a:off x="1943030" y="3900881"/>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3" name="Oval 62"/>
            <p:cNvSpPr/>
            <p:nvPr/>
          </p:nvSpPr>
          <p:spPr>
            <a:xfrm>
              <a:off x="1797621" y="4276116"/>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4" name="Oval 63"/>
            <p:cNvSpPr/>
            <p:nvPr/>
          </p:nvSpPr>
          <p:spPr>
            <a:xfrm>
              <a:off x="1359016" y="4251294"/>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5" name="Oval 64"/>
            <p:cNvSpPr/>
            <p:nvPr/>
          </p:nvSpPr>
          <p:spPr>
            <a:xfrm>
              <a:off x="1623269" y="3659870"/>
              <a:ext cx="486562" cy="545284"/>
            </a:xfrm>
            <a:prstGeom prst="ellipse">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6" name="Oval 65"/>
            <p:cNvSpPr/>
            <p:nvPr/>
          </p:nvSpPr>
          <p:spPr>
            <a:xfrm>
              <a:off x="1635853" y="4035105"/>
              <a:ext cx="419450" cy="4110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7" name="TextBox 66"/>
          <p:cNvSpPr txBox="1"/>
          <p:nvPr/>
        </p:nvSpPr>
        <p:spPr>
          <a:xfrm>
            <a:off x="415977" y="4455717"/>
            <a:ext cx="2302254" cy="1754326"/>
          </a:xfrm>
          <a:prstGeom prst="rect">
            <a:avLst/>
          </a:prstGeom>
          <a:noFill/>
        </p:spPr>
        <p:txBody>
          <a:bodyPr wrap="square" rtlCol="0">
            <a:spAutoFit/>
          </a:bodyPr>
          <a:lstStyle/>
          <a:p>
            <a:r>
              <a:rPr lang="en-US" dirty="0"/>
              <a:t>*</a:t>
            </a:r>
            <a:r>
              <a:rPr lang="en-US" dirty="0" smtClean="0"/>
              <a:t>Gregor Mendel noted that the white trait completely disappeared.  Almost like it was being covered up.</a:t>
            </a:r>
            <a:endParaRPr lang="en-US" dirty="0"/>
          </a:p>
        </p:txBody>
      </p:sp>
      <p:sp>
        <p:nvSpPr>
          <p:cNvPr id="68" name="TextBox 67"/>
          <p:cNvSpPr txBox="1"/>
          <p:nvPr/>
        </p:nvSpPr>
        <p:spPr>
          <a:xfrm>
            <a:off x="6271841" y="4498241"/>
            <a:ext cx="2302254" cy="1477328"/>
          </a:xfrm>
          <a:prstGeom prst="rect">
            <a:avLst/>
          </a:prstGeom>
          <a:noFill/>
        </p:spPr>
        <p:txBody>
          <a:bodyPr wrap="square" rtlCol="0">
            <a:spAutoFit/>
          </a:bodyPr>
          <a:lstStyle/>
          <a:p>
            <a:r>
              <a:rPr lang="en-US" dirty="0" smtClean="0"/>
              <a:t>He decided to breed two of the offspring together to see if the white flower trait showed up again.</a:t>
            </a:r>
            <a:endParaRPr lang="en-US" dirty="0"/>
          </a:p>
        </p:txBody>
      </p:sp>
      <p:sp>
        <p:nvSpPr>
          <p:cNvPr id="69" name="TextBox 68"/>
          <p:cNvSpPr txBox="1"/>
          <p:nvPr/>
        </p:nvSpPr>
        <p:spPr>
          <a:xfrm>
            <a:off x="4394908" y="4119662"/>
            <a:ext cx="864066" cy="507831"/>
          </a:xfrm>
          <a:prstGeom prst="rect">
            <a:avLst/>
          </a:prstGeom>
          <a:noFill/>
        </p:spPr>
        <p:txBody>
          <a:bodyPr wrap="square" rtlCol="0">
            <a:spAutoFit/>
          </a:bodyPr>
          <a:lstStyle/>
          <a:p>
            <a:r>
              <a:rPr lang="en-US" dirty="0" smtClean="0"/>
              <a:t>Pp</a:t>
            </a:r>
          </a:p>
          <a:p>
            <a:r>
              <a:rPr lang="en-US" sz="900" dirty="0" smtClean="0"/>
              <a:t>Heterozygous</a:t>
            </a:r>
            <a:endParaRPr lang="en-US" sz="900" dirty="0"/>
          </a:p>
        </p:txBody>
      </p:sp>
      <p:sp>
        <p:nvSpPr>
          <p:cNvPr id="70" name="TextBox 69"/>
          <p:cNvSpPr txBox="1"/>
          <p:nvPr/>
        </p:nvSpPr>
        <p:spPr>
          <a:xfrm>
            <a:off x="3023134" y="5392178"/>
            <a:ext cx="864066" cy="507831"/>
          </a:xfrm>
          <a:prstGeom prst="rect">
            <a:avLst/>
          </a:prstGeom>
          <a:noFill/>
        </p:spPr>
        <p:txBody>
          <a:bodyPr wrap="square" rtlCol="0">
            <a:spAutoFit/>
          </a:bodyPr>
          <a:lstStyle/>
          <a:p>
            <a:r>
              <a:rPr lang="en-US" dirty="0" smtClean="0"/>
              <a:t>Pp</a:t>
            </a:r>
          </a:p>
          <a:p>
            <a:r>
              <a:rPr lang="en-US" sz="900" dirty="0" smtClean="0"/>
              <a:t>Heterozygous</a:t>
            </a:r>
            <a:endParaRPr lang="en-US" sz="900" dirty="0"/>
          </a:p>
        </p:txBody>
      </p:sp>
      <p:sp>
        <p:nvSpPr>
          <p:cNvPr id="71" name="TextBox 70"/>
          <p:cNvSpPr txBox="1"/>
          <p:nvPr/>
        </p:nvSpPr>
        <p:spPr>
          <a:xfrm>
            <a:off x="4442744" y="5392178"/>
            <a:ext cx="864066" cy="507831"/>
          </a:xfrm>
          <a:prstGeom prst="rect">
            <a:avLst/>
          </a:prstGeom>
          <a:noFill/>
        </p:spPr>
        <p:txBody>
          <a:bodyPr wrap="square" rtlCol="0">
            <a:spAutoFit/>
          </a:bodyPr>
          <a:lstStyle/>
          <a:p>
            <a:r>
              <a:rPr lang="en-US" dirty="0" smtClean="0"/>
              <a:t>Pp</a:t>
            </a:r>
          </a:p>
          <a:p>
            <a:r>
              <a:rPr lang="en-US" sz="900" dirty="0" smtClean="0"/>
              <a:t>Heterozygous</a:t>
            </a:r>
            <a:endParaRPr lang="en-US" sz="900" dirty="0"/>
          </a:p>
        </p:txBody>
      </p:sp>
    </p:spTree>
    <p:extLst>
      <p:ext uri="{BB962C8B-B14F-4D97-AF65-F5344CB8AC3E}">
        <p14:creationId xmlns:p14="http://schemas.microsoft.com/office/powerpoint/2010/main" val="213394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7778E-6 -3.7037E-6 L 2.77778E-6 -3.7037E-6 C 0.00382 0.00093 0.00816 0.00162 0.01198 0.00301 C 0.01458 0.00417 0.01701 0.00625 0.01944 0.00764 C 0.02274 0.00903 0.02587 0.01019 0.02882 0.01204 C 0.03229 0.01389 0.03507 0.01667 0.03837 0.01852 C 0.03923 0.01899 0.04028 0.01899 0.04114 0.01968 C 0.04305 0.02107 0.04479 0.02292 0.04687 0.02408 C 0.05191 0.02755 0.05746 0.03079 0.06284 0.0338 C 0.0658 0.03588 0.06927 0.03727 0.07205 0.03959 C 0.07743 0.04375 0.07639 0.04306 0.08524 0.04723 C 0.08646 0.04792 0.08784 0.04792 0.08906 0.04838 C 0.09288 0.05116 0.09653 0.05417 0.10034 0.05718 C 0.10156 0.05834 0.10278 0.05949 0.10399 0.06042 C 0.10746 0.06297 0.11093 0.06505 0.11441 0.06713 C 0.11528 0.0676 0.11632 0.0676 0.11718 0.06806 C 0.13281 0.07848 0.12413 0.07547 0.13316 0.07824 C 0.13646 0.08033 0.13941 0.08264 0.14253 0.08473 C 0.14357 0.08519 0.14462 0.08519 0.14548 0.08588 C 0.14913 0.08843 0.15295 0.09121 0.15659 0.09352 C 0.15746 0.09422 0.15868 0.09422 0.15955 0.09468 C 0.16232 0.0963 0.16493 0.09861 0.16805 0.10024 C 0.16892 0.1007 0.16996 0.1007 0.17066 0.10139 C 0.17708 0.10556 0.18333 0.10996 0.18958 0.11459 L 0.18958 0.11482 C 0.19236 0.11713 0.19514 0.11991 0.19809 0.12246 C 0.19896 0.12292 0.2 0.12361 0.20087 0.12454 C 0.20295 0.12662 0.20503 0.12894 0.20746 0.13102 C 0.21163 0.13473 0.21597 0.13774 0.22066 0.14098 C 0.22517 0.14422 0.23038 0.14676 0.23472 0.15093 C 0.23646 0.15278 0.23819 0.15486 0.24028 0.15649 C 0.24392 0.15926 0.24774 0.16158 0.25156 0.16436 C 0.25312 0.16528 0.25468 0.16621 0.25607 0.16736 C 0.25746 0.16875 0.25868 0.16968 0.26007 0.17084 C 0.2618 0.17246 0.26406 0.17338 0.26562 0.17524 L 0.27118 0.18172 C 0.27257 0.18334 0.27361 0.18519 0.275 0.18611 C 0.27778 0.18843 0.2783 0.18843 0.28073 0.1919 C 0.28142 0.19283 0.28159 0.19445 0.28246 0.19514 C 0.2875 0.19954 0.28385 0.19283 0.28646 0.19861 L 0.28646 0.19885 " pathEditMode="relative" rAng="0" ptsTypes="AAAAAAAAAAAAAAAAAAAAAAAAAAAAAAAAAAAAAAAAA">
                                      <p:cBhvr>
                                        <p:cTn id="6" dur="2000" fill="hold"/>
                                        <p:tgtEl>
                                          <p:spTgt spid="11"/>
                                        </p:tgtEl>
                                        <p:attrNameLst>
                                          <p:attrName>ppt_x</p:attrName>
                                          <p:attrName>ppt_y</p:attrName>
                                        </p:attrNameLst>
                                      </p:cBhvr>
                                      <p:rCtr x="14323" y="9931"/>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7.5E-6 -7.40741E-7 L -7.5E-6 -7.40741E-7 L 0.03749 0.00231 C 0.04062 0.00254 0.04374 0.00277 0.0467 0.00347 C 0.04965 0.00439 0.05225 0.00601 0.05503 0.00717 L 0.05781 0.00856 C 0.05902 0.00972 0.06006 0.01111 0.06145 0.01203 C 0.06388 0.01389 0.06874 0.01713 0.06874 0.01713 C 0.0736 0.02569 0.06979 0.01805 0.0743 0.02916 C 0.07517 0.03125 0.07621 0.03333 0.07708 0.03541 C 0.07812 0.03773 0.07881 0.04027 0.07985 0.04282 C 0.08055 0.04444 0.08176 0.04583 0.08263 0.04768 C 0.08367 0.05 0.08437 0.05254 0.08524 0.05486 C 0.0861 0.05717 0.08715 0.05902 0.08801 0.06111 C 0.08871 0.06226 0.08923 0.06365 0.08992 0.06481 C 0.09079 0.06643 0.09183 0.06782 0.0927 0.06967 C 0.0934 0.07129 0.09392 0.07291 0.09444 0.07453 C 0.09531 0.07662 0.09635 0.0787 0.09722 0.08078 C 0.09808 0.0824 0.09913 0.08379 0.09999 0.08564 C 0.10104 0.0875 0.10173 0.08958 0.10277 0.09166 C 0.10399 0.09421 0.10468 0.09745 0.10642 0.09907 C 0.10729 0.09976 0.10833 0.10046 0.1092 0.10139 C 0.11024 0.10254 0.11093 0.10416 0.11197 0.10509 C 0.11371 0.10694 0.11753 0.11018 0.11753 0.11018 C 0.12517 0.10879 0.12239 0.10879 0.12569 0.10879 L 0.12673 0.10764 " pathEditMode="relative" ptsTypes="AAAAAAAAAAAAAAAAAAAAAAAAAA">
                                      <p:cBhvr>
                                        <p:cTn id="10" dur="2000" fill="hold"/>
                                        <p:tgtEl>
                                          <p:spTgt spid="26"/>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3.05556E-6 7.40741E-7 L -3.05556E-6 7.40741E-7 C -0.0026 0.00162 -0.00486 0.00324 -0.00746 0.00486 C -0.00833 0.00532 -0.00937 0.00532 -0.01024 0.00602 C -0.01423 0.00949 -0.01805 0.01342 -0.02205 0.01689 C -0.02482 0.01944 -0.02743 0.02245 -0.03038 0.0243 C -0.03524 0.02754 -0.04114 0.02893 -0.04496 0.03402 C -0.04618 0.03564 -0.04722 0.03773 -0.04878 0.03912 C -0.06232 0.05115 -0.05903 0.04953 -0.06805 0.05254 C -0.09548 0.07523 -0.08472 0.07014 -0.09739 0.07569 L -0.11753 0.09398 C -0.11875 0.09514 -0.11979 0.09676 -0.12118 0.09768 C -0.12257 0.09884 -0.1243 0.09907 -0.12569 0.10023 C -0.13298 0.10602 -0.13993 0.11227 -0.14687 0.11852 C -0.14982 0.12106 -0.15225 0.12453 -0.15521 0.12708 L -0.17535 0.14537 C -0.18003 0.15486 -0.17326 0.14305 -0.18177 0.15023 C -0.18975 0.15694 -0.19705 0.16481 -0.20469 0.17245 C -0.20573 0.17338 -0.20642 0.175 -0.20746 0.17592 C -0.2085 0.17708 -0.20989 0.17731 -0.21111 0.17847 C -0.21771 0.18472 -0.22413 0.1912 -0.23038 0.19791 C -0.23229 0.20023 -0.23385 0.20324 -0.23594 0.20532 C -0.24253 0.21273 -0.24948 0.21967 -0.25607 0.22731 C -0.25694 0.22824 -0.25712 0.23009 -0.25781 0.23102 C -0.26441 0.24027 -0.27135 0.24884 -0.27812 0.25787 C -0.29531 0.28171 -0.28281 0.26412 -0.29184 0.27986 C -0.29635 0.28796 -0.30642 0.3037 -0.31024 0.31296 C -0.31232 0.31828 -0.31441 0.32361 -0.31666 0.32893 C -0.31719 0.33009 -0.31788 0.33125 -0.3184 0.33264 C -0.31996 0.33657 -0.32135 0.34074 -0.32309 0.3449 C -0.32361 0.34606 -0.3243 0.34722 -0.32482 0.34838 C -0.32604 0.35139 -0.32743 0.35416 -0.32847 0.35694 C -0.32986 0.36064 -0.3309 0.36435 -0.33212 0.36805 C -0.33246 0.37014 -0.33264 0.37222 -0.33316 0.37407 C -0.3335 0.37592 -0.33437 0.37731 -0.33489 0.37893 C -0.33524 0.38032 -0.33559 0.38148 -0.33576 0.38264 C -0.33559 0.39606 -0.33576 0.40972 -0.33489 0.42314 C -0.33472 0.42569 -0.3342 0.42824 -0.33316 0.43032 C -0.33107 0.43449 -0.33125 0.43264 -0.33125 0.43541 L -0.33125 0.43541 " pathEditMode="relative" ptsTypes="AAAAAAAAAAAAAAAAAAAAAAAAAAAAAAAAAAAAAAAA">
                                      <p:cBhvr>
                                        <p:cTn id="14" dur="2000" fill="hold"/>
                                        <p:tgtEl>
                                          <p:spTgt spid="27"/>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1.38889E-6 2.96296E-6 L -1.38889E-6 2.96296E-6 C -0.00399 0.00324 -0.00798 0.00671 -0.01198 0.00972 C -0.02118 0.0162 -0.02326 0.01597 -0.03316 0.0206 L -0.06528 0.03657 C -0.0717 0.03981 -0.07847 0.04213 -0.08455 0.04629 L -0.12587 0.07454 C -0.13246 0.07893 -0.13906 0.08356 -0.14601 0.0868 C -0.14687 0.08704 -0.14792 0.08727 -0.14878 0.08796 C -0.16198 0.09722 -0.17587 0.10486 -0.18819 0.11597 C -0.1941 0.12129 -0.2 0.12639 -0.20573 0.13194 C -0.20764 0.13379 -0.2092 0.13634 -0.21111 0.13796 C -0.21875 0.14444 -0.21753 0.14051 -0.22309 0.14792 C -0.22969 0.15671 -0.23594 0.16574 -0.24236 0.17477 C -0.24618 0.18009 -0.25 0.18518 -0.25347 0.19074 C -0.26024 0.20162 -0.26476 0.20833 -0.27083 0.21991 C -0.27378 0.22546 -0.27639 0.23148 -0.27917 0.23704 C -0.2816 0.24213 -0.28455 0.24653 -0.28646 0.25185 C -0.28802 0.25625 -0.28941 0.26088 -0.29097 0.26528 C -0.29219 0.26805 -0.29375 0.27083 -0.29479 0.27384 C -0.30226 0.29514 -0.29271 0.27315 -0.30121 0.29097 C -0.30208 0.29282 -0.30295 0.29514 -0.30382 0.29699 C -0.30555 0.30046 -0.30798 0.30324 -0.30937 0.30671 C -0.31007 0.30833 -0.31059 0.31018 -0.31128 0.31157 C -0.31198 0.31342 -0.31319 0.31481 -0.31406 0.31667 C -0.31614 0.3206 -0.31857 0.32454 -0.32048 0.3287 C -0.32135 0.33079 -0.32222 0.33287 -0.32309 0.33495 C -0.32378 0.33611 -0.32448 0.33727 -0.325 0.33866 C -0.32552 0.33981 -0.32552 0.34097 -0.32587 0.34236 C -0.32639 0.34398 -0.32708 0.3456 -0.32778 0.34722 C -0.3283 0.34838 -0.32951 0.35092 -0.32951 0.35092 L -0.32951 0.35092 " pathEditMode="relative" ptsTypes="AAAAAAAAAAAAAAAAAAAAAAAAAAAAAAAA">
                                      <p:cBhvr>
                                        <p:cTn id="18" dur="2000" fill="hold"/>
                                        <p:tgtEl>
                                          <p:spTgt spid="25"/>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500"/>
                                        <p:tgtEl>
                                          <p:spTgt spid="70"/>
                                        </p:tgtEl>
                                      </p:cBhvr>
                                    </p:animEffect>
                                  </p:childTnLst>
                                </p:cTn>
                              </p:par>
                              <p:par>
                                <p:cTn id="40" presetID="10"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500"/>
                                        <p:tgtEl>
                                          <p:spTgt spid="71"/>
                                        </p:tgtEl>
                                      </p:cBhvr>
                                    </p:animEffect>
                                  </p:childTnLst>
                                </p:cTn>
                              </p:par>
                              <p:par>
                                <p:cTn id="48" presetID="10" presetClass="entr" presetSubtype="0" fill="hold" nodeType="with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5" grpId="0"/>
      <p:bldP spid="26" grpId="0"/>
      <p:bldP spid="27" grpId="0"/>
      <p:bldP spid="28" grpId="0"/>
      <p:bldP spid="69" grpId="0"/>
      <p:bldP spid="70" grpId="0"/>
      <p:bldP spid="7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F1 Cross (Pp x Pp)</a:t>
            </a:r>
            <a:endParaRPr lang="en-US" dirty="0"/>
          </a:p>
        </p:txBody>
      </p:sp>
      <p:sp>
        <p:nvSpPr>
          <p:cNvPr id="3" name="Content Placeholder 2"/>
          <p:cNvSpPr>
            <a:spLocks noGrp="1"/>
          </p:cNvSpPr>
          <p:nvPr>
            <p:ph idx="1"/>
          </p:nvPr>
        </p:nvSpPr>
        <p:spPr/>
        <p:txBody>
          <a:bodyPr/>
          <a:lstStyle/>
          <a:p>
            <a:r>
              <a:rPr lang="en-US" dirty="0" smtClean="0"/>
              <a:t>First we have to segregate our genotypes.</a:t>
            </a:r>
            <a:endParaRPr lang="en-US" dirty="0"/>
          </a:p>
        </p:txBody>
      </p:sp>
      <p:grpSp>
        <p:nvGrpSpPr>
          <p:cNvPr id="10" name="Group 9"/>
          <p:cNvGrpSpPr/>
          <p:nvPr/>
        </p:nvGrpSpPr>
        <p:grpSpPr>
          <a:xfrm>
            <a:off x="951171" y="2259967"/>
            <a:ext cx="1168028" cy="1161530"/>
            <a:chOff x="1261564" y="3659870"/>
            <a:chExt cx="1168028" cy="1161530"/>
          </a:xfrm>
        </p:grpSpPr>
        <p:sp>
          <p:nvSpPr>
            <p:cNvPr id="5" name="Oval 4"/>
            <p:cNvSpPr/>
            <p:nvPr/>
          </p:nvSpPr>
          <p:spPr>
            <a:xfrm>
              <a:off x="1261564" y="3844428"/>
              <a:ext cx="486562" cy="545284"/>
            </a:xfrm>
            <a:prstGeom prst="ellipse">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Oval 5"/>
            <p:cNvSpPr/>
            <p:nvPr/>
          </p:nvSpPr>
          <p:spPr>
            <a:xfrm>
              <a:off x="1943030" y="3900881"/>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Oval 6"/>
            <p:cNvSpPr/>
            <p:nvPr/>
          </p:nvSpPr>
          <p:spPr>
            <a:xfrm>
              <a:off x="1797621" y="4276116"/>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Oval 7"/>
            <p:cNvSpPr/>
            <p:nvPr/>
          </p:nvSpPr>
          <p:spPr>
            <a:xfrm>
              <a:off x="1359016" y="4251294"/>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Oval 8"/>
            <p:cNvSpPr/>
            <p:nvPr/>
          </p:nvSpPr>
          <p:spPr>
            <a:xfrm>
              <a:off x="1623269" y="3659870"/>
              <a:ext cx="486562" cy="545284"/>
            </a:xfrm>
            <a:prstGeom prst="ellipse">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Oval 3"/>
            <p:cNvSpPr/>
            <p:nvPr/>
          </p:nvSpPr>
          <p:spPr>
            <a:xfrm>
              <a:off x="1635853" y="4035105"/>
              <a:ext cx="419450" cy="4110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TextBox 18"/>
          <p:cNvSpPr txBox="1"/>
          <p:nvPr/>
        </p:nvSpPr>
        <p:spPr>
          <a:xfrm>
            <a:off x="346827" y="3436837"/>
            <a:ext cx="3054760" cy="646331"/>
          </a:xfrm>
          <a:prstGeom prst="rect">
            <a:avLst/>
          </a:prstGeom>
          <a:noFill/>
        </p:spPr>
        <p:txBody>
          <a:bodyPr wrap="square" rtlCol="0">
            <a:spAutoFit/>
          </a:bodyPr>
          <a:lstStyle/>
          <a:p>
            <a:r>
              <a:rPr lang="en-US" dirty="0" smtClean="0"/>
              <a:t>Genotype: Pp (Heterozygous) Phenotype: Purple</a:t>
            </a:r>
            <a:endParaRPr lang="en-US" dirty="0"/>
          </a:p>
        </p:txBody>
      </p:sp>
      <p:sp>
        <p:nvSpPr>
          <p:cNvPr id="20" name="TextBox 19"/>
          <p:cNvSpPr txBox="1"/>
          <p:nvPr/>
        </p:nvSpPr>
        <p:spPr>
          <a:xfrm>
            <a:off x="5772534" y="3373810"/>
            <a:ext cx="3032831" cy="646331"/>
          </a:xfrm>
          <a:prstGeom prst="rect">
            <a:avLst/>
          </a:prstGeom>
          <a:noFill/>
        </p:spPr>
        <p:txBody>
          <a:bodyPr wrap="square" rtlCol="0">
            <a:spAutoFit/>
          </a:bodyPr>
          <a:lstStyle/>
          <a:p>
            <a:r>
              <a:rPr lang="en-US" dirty="0" smtClean="0"/>
              <a:t>Genotype:  Pp (Heterozygous)</a:t>
            </a:r>
          </a:p>
          <a:p>
            <a:r>
              <a:rPr lang="en-US" dirty="0" smtClean="0"/>
              <a:t>Phenotype: Purple</a:t>
            </a:r>
            <a:endParaRPr lang="en-US" dirty="0"/>
          </a:p>
        </p:txBody>
      </p:sp>
      <p:grpSp>
        <p:nvGrpSpPr>
          <p:cNvPr id="21" name="Group 20"/>
          <p:cNvGrpSpPr/>
          <p:nvPr/>
        </p:nvGrpSpPr>
        <p:grpSpPr>
          <a:xfrm>
            <a:off x="3013639" y="4150577"/>
            <a:ext cx="2785505" cy="2535788"/>
            <a:chOff x="3349198" y="2854416"/>
            <a:chExt cx="2785505" cy="2535788"/>
          </a:xfrm>
        </p:grpSpPr>
        <p:sp>
          <p:nvSpPr>
            <p:cNvPr id="22" name="Rectangle 21"/>
            <p:cNvSpPr/>
            <p:nvPr/>
          </p:nvSpPr>
          <p:spPr>
            <a:xfrm>
              <a:off x="3349198" y="2854416"/>
              <a:ext cx="2785505" cy="25357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3" name="Straight Connector 22"/>
            <p:cNvCxnSpPr>
              <a:stCxn id="22" idx="0"/>
              <a:endCxn id="22" idx="2"/>
            </p:cNvCxnSpPr>
            <p:nvPr/>
          </p:nvCxnSpPr>
          <p:spPr>
            <a:xfrm>
              <a:off x="4741951" y="2854416"/>
              <a:ext cx="0" cy="2535788"/>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a:stCxn id="22" idx="1"/>
              <a:endCxn id="22" idx="3"/>
            </p:cNvCxnSpPr>
            <p:nvPr/>
          </p:nvCxnSpPr>
          <p:spPr>
            <a:xfrm>
              <a:off x="3349198" y="4122310"/>
              <a:ext cx="2785505" cy="0"/>
            </a:xfrm>
            <a:prstGeom prst="line">
              <a:avLst/>
            </a:prstGeom>
          </p:spPr>
          <p:style>
            <a:lnRef idx="1">
              <a:schemeClr val="dk1"/>
            </a:lnRef>
            <a:fillRef idx="0">
              <a:schemeClr val="dk1"/>
            </a:fillRef>
            <a:effectRef idx="0">
              <a:schemeClr val="dk1"/>
            </a:effectRef>
            <a:fontRef idx="minor">
              <a:schemeClr val="tx1"/>
            </a:fontRef>
          </p:style>
        </p:cxnSp>
      </p:grpSp>
      <p:sp>
        <p:nvSpPr>
          <p:cNvPr id="11" name="TextBox 10"/>
          <p:cNvSpPr txBox="1"/>
          <p:nvPr/>
        </p:nvSpPr>
        <p:spPr>
          <a:xfrm>
            <a:off x="2283273" y="2250400"/>
            <a:ext cx="354923" cy="523220"/>
          </a:xfrm>
          <a:prstGeom prst="rect">
            <a:avLst/>
          </a:prstGeom>
          <a:noFill/>
        </p:spPr>
        <p:txBody>
          <a:bodyPr wrap="square" rtlCol="0">
            <a:spAutoFit/>
          </a:bodyPr>
          <a:lstStyle/>
          <a:p>
            <a:r>
              <a:rPr lang="en-US" sz="2800" dirty="0"/>
              <a:t>P</a:t>
            </a:r>
          </a:p>
        </p:txBody>
      </p:sp>
      <p:sp>
        <p:nvSpPr>
          <p:cNvPr id="25" name="TextBox 24"/>
          <p:cNvSpPr txBox="1"/>
          <p:nvPr/>
        </p:nvSpPr>
        <p:spPr>
          <a:xfrm>
            <a:off x="5679592" y="2141190"/>
            <a:ext cx="354923" cy="523220"/>
          </a:xfrm>
          <a:prstGeom prst="rect">
            <a:avLst/>
          </a:prstGeom>
          <a:noFill/>
        </p:spPr>
        <p:txBody>
          <a:bodyPr wrap="square" rtlCol="0">
            <a:spAutoFit/>
          </a:bodyPr>
          <a:lstStyle/>
          <a:p>
            <a:r>
              <a:rPr lang="en-US" sz="2800" dirty="0" smtClean="0"/>
              <a:t>P</a:t>
            </a:r>
            <a:endParaRPr lang="en-US" sz="2800" dirty="0"/>
          </a:p>
        </p:txBody>
      </p:sp>
      <p:sp>
        <p:nvSpPr>
          <p:cNvPr id="26" name="TextBox 25"/>
          <p:cNvSpPr txBox="1"/>
          <p:nvPr/>
        </p:nvSpPr>
        <p:spPr>
          <a:xfrm>
            <a:off x="2295857" y="2820133"/>
            <a:ext cx="354923" cy="523220"/>
          </a:xfrm>
          <a:prstGeom prst="rect">
            <a:avLst/>
          </a:prstGeom>
          <a:noFill/>
        </p:spPr>
        <p:txBody>
          <a:bodyPr wrap="square" rtlCol="0">
            <a:spAutoFit/>
          </a:bodyPr>
          <a:lstStyle/>
          <a:p>
            <a:r>
              <a:rPr lang="en-US" sz="2800" dirty="0" smtClean="0"/>
              <a:t>p</a:t>
            </a:r>
            <a:endParaRPr lang="en-US" sz="2800" dirty="0"/>
          </a:p>
        </p:txBody>
      </p:sp>
      <p:sp>
        <p:nvSpPr>
          <p:cNvPr id="27" name="TextBox 26"/>
          <p:cNvSpPr txBox="1"/>
          <p:nvPr/>
        </p:nvSpPr>
        <p:spPr>
          <a:xfrm>
            <a:off x="5664351" y="2703717"/>
            <a:ext cx="354923" cy="523220"/>
          </a:xfrm>
          <a:prstGeom prst="rect">
            <a:avLst/>
          </a:prstGeom>
          <a:noFill/>
        </p:spPr>
        <p:txBody>
          <a:bodyPr wrap="square" rtlCol="0">
            <a:spAutoFit/>
          </a:bodyPr>
          <a:lstStyle/>
          <a:p>
            <a:r>
              <a:rPr lang="en-US" sz="2800" dirty="0" smtClean="0"/>
              <a:t>p</a:t>
            </a:r>
            <a:endParaRPr lang="en-US" sz="2800" dirty="0"/>
          </a:p>
        </p:txBody>
      </p:sp>
      <p:grpSp>
        <p:nvGrpSpPr>
          <p:cNvPr id="32" name="Group 31"/>
          <p:cNvGrpSpPr/>
          <p:nvPr/>
        </p:nvGrpSpPr>
        <p:grpSpPr>
          <a:xfrm>
            <a:off x="3721029" y="4784524"/>
            <a:ext cx="563997" cy="560859"/>
            <a:chOff x="1261564" y="3659870"/>
            <a:chExt cx="1168028" cy="1161530"/>
          </a:xfrm>
        </p:grpSpPr>
        <p:sp>
          <p:nvSpPr>
            <p:cNvPr id="33" name="Oval 32"/>
            <p:cNvSpPr/>
            <p:nvPr/>
          </p:nvSpPr>
          <p:spPr>
            <a:xfrm>
              <a:off x="1261564" y="3844428"/>
              <a:ext cx="486562" cy="545284"/>
            </a:xfrm>
            <a:prstGeom prst="ellipse">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4" name="Oval 33"/>
            <p:cNvSpPr/>
            <p:nvPr/>
          </p:nvSpPr>
          <p:spPr>
            <a:xfrm>
              <a:off x="1943030" y="3900881"/>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Oval 34"/>
            <p:cNvSpPr/>
            <p:nvPr/>
          </p:nvSpPr>
          <p:spPr>
            <a:xfrm>
              <a:off x="1797621" y="4276116"/>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Oval 35"/>
            <p:cNvSpPr/>
            <p:nvPr/>
          </p:nvSpPr>
          <p:spPr>
            <a:xfrm>
              <a:off x="1359016" y="4251294"/>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Oval 36"/>
            <p:cNvSpPr/>
            <p:nvPr/>
          </p:nvSpPr>
          <p:spPr>
            <a:xfrm>
              <a:off x="1623269" y="3659870"/>
              <a:ext cx="486562" cy="545284"/>
            </a:xfrm>
            <a:prstGeom prst="ellipse">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8" name="Oval 37"/>
            <p:cNvSpPr/>
            <p:nvPr/>
          </p:nvSpPr>
          <p:spPr>
            <a:xfrm>
              <a:off x="1635853" y="4035105"/>
              <a:ext cx="419450" cy="4110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5135958" y="4819681"/>
            <a:ext cx="563997" cy="560859"/>
            <a:chOff x="1261564" y="3659870"/>
            <a:chExt cx="1168028" cy="1161530"/>
          </a:xfrm>
        </p:grpSpPr>
        <p:sp>
          <p:nvSpPr>
            <p:cNvPr id="47" name="Oval 46"/>
            <p:cNvSpPr/>
            <p:nvPr/>
          </p:nvSpPr>
          <p:spPr>
            <a:xfrm>
              <a:off x="1261564" y="3844428"/>
              <a:ext cx="486562" cy="545284"/>
            </a:xfrm>
            <a:prstGeom prst="ellipse">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8" name="Oval 47"/>
            <p:cNvSpPr/>
            <p:nvPr/>
          </p:nvSpPr>
          <p:spPr>
            <a:xfrm>
              <a:off x="1943030" y="3900881"/>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9" name="Oval 48"/>
            <p:cNvSpPr/>
            <p:nvPr/>
          </p:nvSpPr>
          <p:spPr>
            <a:xfrm>
              <a:off x="1797621" y="4276116"/>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Oval 49"/>
            <p:cNvSpPr/>
            <p:nvPr/>
          </p:nvSpPr>
          <p:spPr>
            <a:xfrm>
              <a:off x="1359016" y="4251294"/>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1" name="Oval 50"/>
            <p:cNvSpPr/>
            <p:nvPr/>
          </p:nvSpPr>
          <p:spPr>
            <a:xfrm>
              <a:off x="1623269" y="3659870"/>
              <a:ext cx="486562" cy="545284"/>
            </a:xfrm>
            <a:prstGeom prst="ellipse">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2" name="Oval 51"/>
            <p:cNvSpPr/>
            <p:nvPr/>
          </p:nvSpPr>
          <p:spPr>
            <a:xfrm>
              <a:off x="1635853" y="4035105"/>
              <a:ext cx="419450" cy="4110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3730904" y="6017366"/>
            <a:ext cx="563997" cy="560859"/>
            <a:chOff x="1261564" y="3659870"/>
            <a:chExt cx="1168028" cy="1161530"/>
          </a:xfrm>
        </p:grpSpPr>
        <p:sp>
          <p:nvSpPr>
            <p:cNvPr id="54" name="Oval 53"/>
            <p:cNvSpPr/>
            <p:nvPr/>
          </p:nvSpPr>
          <p:spPr>
            <a:xfrm>
              <a:off x="1261564" y="3844428"/>
              <a:ext cx="486562" cy="545284"/>
            </a:xfrm>
            <a:prstGeom prst="ellipse">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5" name="Oval 54"/>
            <p:cNvSpPr/>
            <p:nvPr/>
          </p:nvSpPr>
          <p:spPr>
            <a:xfrm>
              <a:off x="1943030" y="3900881"/>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6" name="Oval 55"/>
            <p:cNvSpPr/>
            <p:nvPr/>
          </p:nvSpPr>
          <p:spPr>
            <a:xfrm>
              <a:off x="1797621" y="4276116"/>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7" name="Oval 56"/>
            <p:cNvSpPr/>
            <p:nvPr/>
          </p:nvSpPr>
          <p:spPr>
            <a:xfrm>
              <a:off x="1359016" y="4251294"/>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8" name="Oval 57"/>
            <p:cNvSpPr/>
            <p:nvPr/>
          </p:nvSpPr>
          <p:spPr>
            <a:xfrm>
              <a:off x="1623269" y="3659870"/>
              <a:ext cx="486562" cy="545284"/>
            </a:xfrm>
            <a:prstGeom prst="ellipse">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9" name="Oval 58"/>
            <p:cNvSpPr/>
            <p:nvPr/>
          </p:nvSpPr>
          <p:spPr>
            <a:xfrm>
              <a:off x="1635853" y="4035105"/>
              <a:ext cx="419450" cy="4110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7" name="TextBox 66"/>
          <p:cNvSpPr txBox="1"/>
          <p:nvPr/>
        </p:nvSpPr>
        <p:spPr>
          <a:xfrm>
            <a:off x="346827" y="4439004"/>
            <a:ext cx="2302254" cy="923330"/>
          </a:xfrm>
          <a:prstGeom prst="rect">
            <a:avLst/>
          </a:prstGeom>
          <a:noFill/>
        </p:spPr>
        <p:txBody>
          <a:bodyPr wrap="square" rtlCol="0">
            <a:spAutoFit/>
          </a:bodyPr>
          <a:lstStyle/>
          <a:p>
            <a:r>
              <a:rPr lang="en-US" dirty="0" smtClean="0"/>
              <a:t>*White flowers showed up roughly 25% of the time.  </a:t>
            </a:r>
            <a:endParaRPr lang="en-US" dirty="0"/>
          </a:p>
        </p:txBody>
      </p:sp>
      <p:sp>
        <p:nvSpPr>
          <p:cNvPr id="68" name="TextBox 67"/>
          <p:cNvSpPr txBox="1"/>
          <p:nvPr/>
        </p:nvSpPr>
        <p:spPr>
          <a:xfrm>
            <a:off x="6261146" y="4343651"/>
            <a:ext cx="2302254" cy="2031325"/>
          </a:xfrm>
          <a:prstGeom prst="rect">
            <a:avLst/>
          </a:prstGeom>
          <a:noFill/>
        </p:spPr>
        <p:txBody>
          <a:bodyPr wrap="square" rtlCol="0">
            <a:spAutoFit/>
          </a:bodyPr>
          <a:lstStyle/>
          <a:p>
            <a:r>
              <a:rPr lang="en-US" dirty="0" smtClean="0"/>
              <a:t>Gregor </a:t>
            </a:r>
            <a:r>
              <a:rPr lang="en-US" dirty="0" err="1" smtClean="0"/>
              <a:t>mendel</a:t>
            </a:r>
            <a:r>
              <a:rPr lang="en-US" dirty="0" smtClean="0"/>
              <a:t> hypothesized that some alleles cover up other alleles.  Some alleles are dominant and some are recessive.  </a:t>
            </a:r>
            <a:endParaRPr lang="en-US" dirty="0"/>
          </a:p>
        </p:txBody>
      </p:sp>
      <p:grpSp>
        <p:nvGrpSpPr>
          <p:cNvPr id="69" name="Group 68"/>
          <p:cNvGrpSpPr/>
          <p:nvPr/>
        </p:nvGrpSpPr>
        <p:grpSpPr>
          <a:xfrm>
            <a:off x="6476391" y="2164014"/>
            <a:ext cx="1168028" cy="1161530"/>
            <a:chOff x="1261564" y="3659870"/>
            <a:chExt cx="1168028" cy="1161530"/>
          </a:xfrm>
        </p:grpSpPr>
        <p:sp>
          <p:nvSpPr>
            <p:cNvPr id="70" name="Oval 69"/>
            <p:cNvSpPr/>
            <p:nvPr/>
          </p:nvSpPr>
          <p:spPr>
            <a:xfrm>
              <a:off x="1261564" y="3844428"/>
              <a:ext cx="486562" cy="545284"/>
            </a:xfrm>
            <a:prstGeom prst="ellipse">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1" name="Oval 70"/>
            <p:cNvSpPr/>
            <p:nvPr/>
          </p:nvSpPr>
          <p:spPr>
            <a:xfrm>
              <a:off x="1943030" y="3900881"/>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2" name="Oval 71"/>
            <p:cNvSpPr/>
            <p:nvPr/>
          </p:nvSpPr>
          <p:spPr>
            <a:xfrm>
              <a:off x="1797621" y="4276116"/>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3" name="Oval 72"/>
            <p:cNvSpPr/>
            <p:nvPr/>
          </p:nvSpPr>
          <p:spPr>
            <a:xfrm>
              <a:off x="1359016" y="4251294"/>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4" name="Oval 73"/>
            <p:cNvSpPr/>
            <p:nvPr/>
          </p:nvSpPr>
          <p:spPr>
            <a:xfrm>
              <a:off x="1623269" y="3659870"/>
              <a:ext cx="486562" cy="545284"/>
            </a:xfrm>
            <a:prstGeom prst="ellipse">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5" name="Oval 74"/>
            <p:cNvSpPr/>
            <p:nvPr/>
          </p:nvSpPr>
          <p:spPr>
            <a:xfrm>
              <a:off x="1635853" y="4035105"/>
              <a:ext cx="419450" cy="4110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5056295" y="5954168"/>
            <a:ext cx="603043" cy="599688"/>
            <a:chOff x="5751072" y="3635048"/>
            <a:chExt cx="1168028" cy="1161530"/>
          </a:xfrm>
        </p:grpSpPr>
        <p:sp>
          <p:nvSpPr>
            <p:cNvPr id="77" name="Oval 76"/>
            <p:cNvSpPr/>
            <p:nvPr/>
          </p:nvSpPr>
          <p:spPr>
            <a:xfrm>
              <a:off x="5751072" y="3819606"/>
              <a:ext cx="486562" cy="545284"/>
            </a:xfrm>
            <a:prstGeom prst="ellipse">
              <a:avLst/>
            </a:pr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8" name="Oval 77"/>
            <p:cNvSpPr/>
            <p:nvPr/>
          </p:nvSpPr>
          <p:spPr>
            <a:xfrm>
              <a:off x="6432538" y="3876059"/>
              <a:ext cx="486562" cy="545284"/>
            </a:xfrm>
            <a:prstGeom prst="ellipse">
              <a:avLst/>
            </a:prstGeom>
            <a:solidFill>
              <a:schemeClr val="bg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9" name="Oval 78"/>
            <p:cNvSpPr/>
            <p:nvPr/>
          </p:nvSpPr>
          <p:spPr>
            <a:xfrm>
              <a:off x="6287129" y="4251294"/>
              <a:ext cx="486562" cy="545284"/>
            </a:xfrm>
            <a:prstGeom prst="ellipse">
              <a:avLst/>
            </a:prstGeom>
            <a:solidFill>
              <a:schemeClr val="bg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0" name="Oval 79"/>
            <p:cNvSpPr/>
            <p:nvPr/>
          </p:nvSpPr>
          <p:spPr>
            <a:xfrm>
              <a:off x="5848524" y="4226472"/>
              <a:ext cx="486562" cy="545284"/>
            </a:xfrm>
            <a:prstGeom prst="ellipse">
              <a:avLst/>
            </a:prstGeom>
            <a:solidFill>
              <a:schemeClr val="bg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1" name="Oval 80"/>
            <p:cNvSpPr/>
            <p:nvPr/>
          </p:nvSpPr>
          <p:spPr>
            <a:xfrm>
              <a:off x="6112777" y="3635048"/>
              <a:ext cx="486562" cy="545284"/>
            </a:xfrm>
            <a:prstGeom prst="ellipse">
              <a:avLst/>
            </a:pr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2" name="Oval 81"/>
            <p:cNvSpPr/>
            <p:nvPr/>
          </p:nvSpPr>
          <p:spPr>
            <a:xfrm>
              <a:off x="6125361" y="4010283"/>
              <a:ext cx="419450" cy="4110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3" name="TextBox 82"/>
          <p:cNvSpPr txBox="1"/>
          <p:nvPr/>
        </p:nvSpPr>
        <p:spPr>
          <a:xfrm>
            <a:off x="3012435" y="4147980"/>
            <a:ext cx="1387482" cy="507831"/>
          </a:xfrm>
          <a:prstGeom prst="rect">
            <a:avLst/>
          </a:prstGeom>
          <a:noFill/>
        </p:spPr>
        <p:txBody>
          <a:bodyPr wrap="square" rtlCol="0">
            <a:spAutoFit/>
          </a:bodyPr>
          <a:lstStyle/>
          <a:p>
            <a:r>
              <a:rPr lang="en-US" dirty="0" smtClean="0"/>
              <a:t>PP</a:t>
            </a:r>
          </a:p>
          <a:p>
            <a:r>
              <a:rPr lang="en-US" sz="900" dirty="0" smtClean="0"/>
              <a:t>Homozygous Dominant</a:t>
            </a:r>
            <a:endParaRPr lang="en-US" sz="900" dirty="0"/>
          </a:p>
        </p:txBody>
      </p:sp>
      <p:sp>
        <p:nvSpPr>
          <p:cNvPr id="84" name="TextBox 83"/>
          <p:cNvSpPr txBox="1"/>
          <p:nvPr/>
        </p:nvSpPr>
        <p:spPr>
          <a:xfrm>
            <a:off x="4362554" y="5366395"/>
            <a:ext cx="1387482" cy="507831"/>
          </a:xfrm>
          <a:prstGeom prst="rect">
            <a:avLst/>
          </a:prstGeom>
          <a:noFill/>
        </p:spPr>
        <p:txBody>
          <a:bodyPr wrap="square" rtlCol="0">
            <a:spAutoFit/>
          </a:bodyPr>
          <a:lstStyle/>
          <a:p>
            <a:r>
              <a:rPr lang="en-US" dirty="0" smtClean="0"/>
              <a:t>pp</a:t>
            </a:r>
          </a:p>
          <a:p>
            <a:r>
              <a:rPr lang="en-US" sz="900" dirty="0" smtClean="0"/>
              <a:t>Homozygous </a:t>
            </a:r>
            <a:r>
              <a:rPr lang="en-US" sz="900" dirty="0" err="1" smtClean="0"/>
              <a:t>Recessivet</a:t>
            </a:r>
            <a:endParaRPr lang="en-US" sz="900" dirty="0"/>
          </a:p>
        </p:txBody>
      </p:sp>
      <p:sp>
        <p:nvSpPr>
          <p:cNvPr id="85" name="TextBox 84"/>
          <p:cNvSpPr txBox="1"/>
          <p:nvPr/>
        </p:nvSpPr>
        <p:spPr>
          <a:xfrm>
            <a:off x="4362554" y="4076080"/>
            <a:ext cx="1387482" cy="507831"/>
          </a:xfrm>
          <a:prstGeom prst="rect">
            <a:avLst/>
          </a:prstGeom>
          <a:noFill/>
        </p:spPr>
        <p:txBody>
          <a:bodyPr wrap="square" rtlCol="0">
            <a:spAutoFit/>
          </a:bodyPr>
          <a:lstStyle/>
          <a:p>
            <a:r>
              <a:rPr lang="en-US" dirty="0" smtClean="0"/>
              <a:t>Pp</a:t>
            </a:r>
          </a:p>
          <a:p>
            <a:r>
              <a:rPr lang="en-US" sz="900" dirty="0" smtClean="0"/>
              <a:t>Heterozygous</a:t>
            </a:r>
            <a:endParaRPr lang="en-US" sz="900" dirty="0"/>
          </a:p>
        </p:txBody>
      </p:sp>
      <p:sp>
        <p:nvSpPr>
          <p:cNvPr id="86" name="TextBox 85"/>
          <p:cNvSpPr txBox="1"/>
          <p:nvPr/>
        </p:nvSpPr>
        <p:spPr>
          <a:xfrm>
            <a:off x="2995898" y="5368992"/>
            <a:ext cx="1387482" cy="507831"/>
          </a:xfrm>
          <a:prstGeom prst="rect">
            <a:avLst/>
          </a:prstGeom>
          <a:noFill/>
        </p:spPr>
        <p:txBody>
          <a:bodyPr wrap="square" rtlCol="0">
            <a:spAutoFit/>
          </a:bodyPr>
          <a:lstStyle/>
          <a:p>
            <a:r>
              <a:rPr lang="en-US" dirty="0" smtClean="0"/>
              <a:t>Pp</a:t>
            </a:r>
          </a:p>
          <a:p>
            <a:r>
              <a:rPr lang="en-US" sz="900" dirty="0" smtClean="0"/>
              <a:t>Heterozygous</a:t>
            </a:r>
            <a:endParaRPr lang="en-US" sz="900" dirty="0"/>
          </a:p>
        </p:txBody>
      </p:sp>
    </p:spTree>
    <p:extLst>
      <p:ext uri="{BB962C8B-B14F-4D97-AF65-F5344CB8AC3E}">
        <p14:creationId xmlns:p14="http://schemas.microsoft.com/office/powerpoint/2010/main" val="17193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7778E-6 -3.7037E-6 L 2.77778E-6 -3.7037E-6 C 0.00382 0.00093 0.00816 0.00162 0.01198 0.00301 C 0.01458 0.00417 0.01701 0.00625 0.01944 0.00764 C 0.02274 0.00903 0.02587 0.01019 0.02882 0.01204 C 0.03229 0.01389 0.03507 0.01667 0.03837 0.01852 C 0.03923 0.01899 0.04028 0.01899 0.04114 0.01968 C 0.04305 0.02107 0.04479 0.02292 0.04687 0.02408 C 0.05191 0.02755 0.05746 0.03079 0.06284 0.0338 C 0.0658 0.03588 0.06927 0.03727 0.07205 0.03959 C 0.07743 0.04375 0.07639 0.04306 0.08524 0.04723 C 0.08646 0.04792 0.08784 0.04792 0.08906 0.04838 C 0.09288 0.05116 0.09653 0.05417 0.10034 0.05718 C 0.10156 0.05834 0.10278 0.05949 0.10399 0.06042 C 0.10746 0.06297 0.11093 0.06505 0.11441 0.06713 C 0.11528 0.0676 0.11632 0.0676 0.11718 0.06806 C 0.13281 0.07848 0.12413 0.07547 0.13316 0.07824 C 0.13646 0.08033 0.13941 0.08264 0.14253 0.08473 C 0.14357 0.08519 0.14462 0.08519 0.14548 0.08588 C 0.14913 0.08843 0.15295 0.09121 0.15659 0.09352 C 0.15746 0.09422 0.15868 0.09422 0.15955 0.09468 C 0.16232 0.0963 0.16493 0.09861 0.16805 0.10024 C 0.16892 0.1007 0.16996 0.1007 0.17066 0.10139 C 0.17708 0.10556 0.18333 0.10996 0.18958 0.11459 L 0.18958 0.11482 C 0.19236 0.11713 0.19514 0.11991 0.19809 0.12246 C 0.19896 0.12292 0.2 0.12361 0.20087 0.12454 C 0.20295 0.12662 0.20503 0.12894 0.20746 0.13102 C 0.21163 0.13473 0.21597 0.13774 0.22066 0.14098 C 0.22517 0.14422 0.23038 0.14676 0.23472 0.15093 C 0.23646 0.15278 0.23819 0.15486 0.24028 0.15649 C 0.24392 0.15926 0.24774 0.16158 0.25156 0.16436 C 0.25312 0.16528 0.25468 0.16621 0.25607 0.16736 C 0.25746 0.16875 0.25868 0.16968 0.26007 0.17084 C 0.2618 0.17246 0.26406 0.17338 0.26562 0.17524 L 0.27118 0.18172 C 0.27257 0.18334 0.27361 0.18519 0.275 0.18611 C 0.27778 0.18843 0.2783 0.18843 0.28073 0.1919 C 0.28142 0.19283 0.28159 0.19445 0.28246 0.19514 C 0.2875 0.19954 0.28385 0.19283 0.28646 0.19861 L 0.28646 0.19885 " pathEditMode="relative" rAng="0" ptsTypes="AAAAAAAAAAAAAAAAAAAAAAAAAAAAAAAAAAAAAAAAA">
                                      <p:cBhvr>
                                        <p:cTn id="6" dur="2000" fill="hold"/>
                                        <p:tgtEl>
                                          <p:spTgt spid="11"/>
                                        </p:tgtEl>
                                        <p:attrNameLst>
                                          <p:attrName>ppt_x</p:attrName>
                                          <p:attrName>ppt_y</p:attrName>
                                        </p:attrNameLst>
                                      </p:cBhvr>
                                      <p:rCtr x="14323" y="9931"/>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7.5E-6 -7.40741E-7 L -7.5E-6 -7.40741E-7 L 0.03749 0.00231 C 0.04062 0.00254 0.04374 0.00277 0.0467 0.00347 C 0.04965 0.00439 0.05225 0.00601 0.05503 0.00717 L 0.05781 0.00856 C 0.05902 0.00972 0.06006 0.01111 0.06145 0.01203 C 0.06388 0.01389 0.06874 0.01713 0.06874 0.01713 C 0.0736 0.02569 0.06979 0.01805 0.0743 0.02916 C 0.07517 0.03125 0.07621 0.03333 0.07708 0.03541 C 0.07812 0.03773 0.07881 0.04027 0.07985 0.04282 C 0.08055 0.04444 0.08176 0.04583 0.08263 0.04768 C 0.08367 0.05 0.08437 0.05254 0.08524 0.05486 C 0.0861 0.05717 0.08715 0.05902 0.08801 0.06111 C 0.08871 0.06226 0.08923 0.06365 0.08992 0.06481 C 0.09079 0.06643 0.09183 0.06782 0.0927 0.06967 C 0.0934 0.07129 0.09392 0.07291 0.09444 0.07453 C 0.09531 0.07662 0.09635 0.0787 0.09722 0.08078 C 0.09808 0.0824 0.09913 0.08379 0.09999 0.08564 C 0.10104 0.0875 0.10173 0.08958 0.10277 0.09166 C 0.10399 0.09421 0.10468 0.09745 0.10642 0.09907 C 0.10729 0.09976 0.10833 0.10046 0.1092 0.10139 C 0.11024 0.10254 0.11093 0.10416 0.11197 0.10509 C 0.11371 0.10694 0.11753 0.11018 0.11753 0.11018 C 0.12517 0.10879 0.12239 0.10879 0.12569 0.10879 L 0.12673 0.10764 " pathEditMode="relative" ptsTypes="AAAAAAAAAAAAAAAAAAAAAAAAAA">
                                      <p:cBhvr>
                                        <p:cTn id="10" dur="2000" fill="hold"/>
                                        <p:tgtEl>
                                          <p:spTgt spid="26"/>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3.05556E-6 7.40741E-7 L -3.05556E-6 7.40741E-7 C -0.0026 0.00162 -0.00486 0.00324 -0.00746 0.00486 C -0.00833 0.00532 -0.00937 0.00532 -0.01024 0.00602 C -0.01423 0.00949 -0.01805 0.01342 -0.02205 0.01689 C -0.02482 0.01944 -0.02743 0.02245 -0.03038 0.0243 C -0.03524 0.02754 -0.04114 0.02893 -0.04496 0.03402 C -0.04618 0.03564 -0.04722 0.03773 -0.04878 0.03912 C -0.06232 0.05115 -0.05903 0.04953 -0.06805 0.05254 C -0.09548 0.07523 -0.08472 0.07014 -0.09739 0.07569 L -0.11753 0.09398 C -0.11875 0.09514 -0.11979 0.09676 -0.12118 0.09768 C -0.12257 0.09884 -0.1243 0.09907 -0.12569 0.10023 C -0.13298 0.10602 -0.13993 0.11227 -0.14687 0.11852 C -0.14982 0.12106 -0.15225 0.12453 -0.15521 0.12708 L -0.17535 0.14537 C -0.18003 0.15486 -0.17326 0.14305 -0.18177 0.15023 C -0.18975 0.15694 -0.19705 0.16481 -0.20469 0.17245 C -0.20573 0.17338 -0.20642 0.175 -0.20746 0.17592 C -0.2085 0.17708 -0.20989 0.17731 -0.21111 0.17847 C -0.21771 0.18472 -0.22413 0.1912 -0.23038 0.19791 C -0.23229 0.20023 -0.23385 0.20324 -0.23594 0.20532 C -0.24253 0.21273 -0.24948 0.21967 -0.25607 0.22731 C -0.25694 0.22824 -0.25712 0.23009 -0.25781 0.23102 C -0.26441 0.24027 -0.27135 0.24884 -0.27812 0.25787 C -0.29531 0.28171 -0.28281 0.26412 -0.29184 0.27986 C -0.29635 0.28796 -0.30642 0.3037 -0.31024 0.31296 C -0.31232 0.31828 -0.31441 0.32361 -0.31666 0.32893 C -0.31719 0.33009 -0.31788 0.33125 -0.3184 0.33264 C -0.31996 0.33657 -0.32135 0.34074 -0.32309 0.3449 C -0.32361 0.34606 -0.3243 0.34722 -0.32482 0.34838 C -0.32604 0.35139 -0.32743 0.35416 -0.32847 0.35694 C -0.32986 0.36064 -0.3309 0.36435 -0.33212 0.36805 C -0.33246 0.37014 -0.33264 0.37222 -0.33316 0.37407 C -0.3335 0.37592 -0.33437 0.37731 -0.33489 0.37893 C -0.33524 0.38032 -0.33559 0.38148 -0.33576 0.38264 C -0.33559 0.39606 -0.33576 0.40972 -0.33489 0.42314 C -0.33472 0.42569 -0.3342 0.42824 -0.33316 0.43032 C -0.33107 0.43449 -0.33125 0.43264 -0.33125 0.43541 L -0.33125 0.43541 " pathEditMode="relative" ptsTypes="AAAAAAAAAAAAAAAAAAAAAAAAAAAAAAAAAAAAAAAA">
                                      <p:cBhvr>
                                        <p:cTn id="14" dur="2000" fill="hold"/>
                                        <p:tgtEl>
                                          <p:spTgt spid="27"/>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1.38889E-6 2.96296E-6 L -1.38889E-6 2.96296E-6 C -0.00399 0.00324 -0.00798 0.00671 -0.01198 0.00972 C -0.02118 0.0162 -0.02326 0.01597 -0.03316 0.0206 L -0.06528 0.03657 C -0.0717 0.03981 -0.07847 0.04213 -0.08455 0.04629 L -0.12587 0.07454 C -0.13246 0.07893 -0.13906 0.08356 -0.14601 0.0868 C -0.14687 0.08704 -0.14792 0.08727 -0.14878 0.08796 C -0.16198 0.09722 -0.17587 0.10486 -0.18819 0.11597 C -0.1941 0.12129 -0.2 0.12639 -0.20573 0.13194 C -0.20764 0.13379 -0.2092 0.13634 -0.21111 0.13796 C -0.21875 0.14444 -0.21753 0.14051 -0.22309 0.14792 C -0.22969 0.15671 -0.23594 0.16574 -0.24236 0.17477 C -0.24618 0.18009 -0.25 0.18518 -0.25347 0.19074 C -0.26024 0.20162 -0.26476 0.20833 -0.27083 0.21991 C -0.27378 0.22546 -0.27639 0.23148 -0.27917 0.23704 C -0.2816 0.24213 -0.28455 0.24653 -0.28646 0.25185 C -0.28802 0.25625 -0.28941 0.26088 -0.29097 0.26528 C -0.29219 0.26805 -0.29375 0.27083 -0.29479 0.27384 C -0.30226 0.29514 -0.29271 0.27315 -0.30121 0.29097 C -0.30208 0.29282 -0.30295 0.29514 -0.30382 0.29699 C -0.30555 0.30046 -0.30798 0.30324 -0.30937 0.30671 C -0.31007 0.30833 -0.31059 0.31018 -0.31128 0.31157 C -0.31198 0.31342 -0.31319 0.31481 -0.31406 0.31667 C -0.31614 0.3206 -0.31857 0.32454 -0.32048 0.3287 C -0.32135 0.33079 -0.32222 0.33287 -0.32309 0.33495 C -0.32378 0.33611 -0.32448 0.33727 -0.325 0.33866 C -0.32552 0.33981 -0.32552 0.34097 -0.32587 0.34236 C -0.32639 0.34398 -0.32708 0.3456 -0.32778 0.34722 C -0.3283 0.34838 -0.32951 0.35092 -0.32951 0.35092 L -0.32951 0.35092 " pathEditMode="relative" ptsTypes="AAAAAAAAAAAAAAAAAAAAAAAAAAAAAAAA">
                                      <p:cBhvr>
                                        <p:cTn id="18" dur="2000" fill="hold"/>
                                        <p:tgtEl>
                                          <p:spTgt spid="25"/>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fade">
                                      <p:cBhvr>
                                        <p:cTn id="23" dur="500"/>
                                        <p:tgtEl>
                                          <p:spTgt spid="83"/>
                                        </p:tgtEl>
                                      </p:cBhvr>
                                    </p:animEffect>
                                  </p:childTnLst>
                                </p:cTn>
                              </p:par>
                              <p:par>
                                <p:cTn id="24" presetID="10"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fade">
                                      <p:cBhvr>
                                        <p:cTn id="31" dur="500"/>
                                        <p:tgtEl>
                                          <p:spTgt spid="85"/>
                                        </p:tgtEl>
                                      </p:cBhvr>
                                    </p:animEffect>
                                  </p:childTnLst>
                                </p:cTn>
                              </p:par>
                              <p:par>
                                <p:cTn id="32" presetID="10" presetClass="entr" presetSubtype="0"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fade">
                                      <p:cBhvr>
                                        <p:cTn id="39" dur="500"/>
                                        <p:tgtEl>
                                          <p:spTgt spid="86"/>
                                        </p:tgtEl>
                                      </p:cBhvr>
                                    </p:animEffect>
                                  </p:childTnLst>
                                </p:cTn>
                              </p:par>
                              <p:par>
                                <p:cTn id="40" presetID="10" presetClass="entr" presetSubtype="0" fill="hold"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fade">
                                      <p:cBhvr>
                                        <p:cTn id="47" dur="500"/>
                                        <p:tgtEl>
                                          <p:spTgt spid="84"/>
                                        </p:tgtEl>
                                      </p:cBhvr>
                                    </p:animEffect>
                                  </p:childTnLst>
                                </p:cTn>
                              </p:par>
                              <p:par>
                                <p:cTn id="48" presetID="10" presetClass="entr" presetSubtype="0"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Effect transition="in" filter="fade">
                                      <p:cBhvr>
                                        <p:cTn id="5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5" grpId="0"/>
      <p:bldP spid="26" grpId="0"/>
      <p:bldP spid="27" grpId="0"/>
      <p:bldP spid="83" grpId="0"/>
      <p:bldP spid="84" grpId="0"/>
      <p:bldP spid="85" grpId="0"/>
      <p:bldP spid="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Heredity in Photos</a:t>
            </a:r>
            <a:endParaRPr lang="en-US" dirty="0"/>
          </a:p>
        </p:txBody>
      </p:sp>
      <p:sp>
        <p:nvSpPr>
          <p:cNvPr id="3" name="Content Placeholder 2"/>
          <p:cNvSpPr>
            <a:spLocks noGrp="1"/>
          </p:cNvSpPr>
          <p:nvPr>
            <p:ph idx="1"/>
          </p:nvPr>
        </p:nvSpPr>
        <p:spPr/>
        <p:txBody>
          <a:bodyPr/>
          <a:lstStyle/>
          <a:p>
            <a:r>
              <a:rPr lang="en-US" dirty="0">
                <a:hlinkClick r:id="rId2"/>
              </a:rPr>
              <a:t>http://www.bbc.com/future/story/20130712-genetic-portraits-of-families</a:t>
            </a:r>
            <a:r>
              <a:rPr lang="en-US" dirty="0"/>
              <a:t> </a:t>
            </a:r>
          </a:p>
          <a:p>
            <a:endParaRPr lang="en-US" dirty="0" smtClean="0"/>
          </a:p>
          <a:p>
            <a:r>
              <a:rPr lang="en-US" dirty="0" smtClean="0"/>
              <a:t>What did you inherit from your parents?</a:t>
            </a:r>
            <a:endParaRPr lang="en-US" dirty="0"/>
          </a:p>
        </p:txBody>
      </p:sp>
    </p:spTree>
    <p:extLst>
      <p:ext uri="{BB962C8B-B14F-4D97-AF65-F5344CB8AC3E}">
        <p14:creationId xmlns:p14="http://schemas.microsoft.com/office/powerpoint/2010/main" val="2415546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Punnet</a:t>
            </a:r>
            <a:r>
              <a:rPr lang="en-US" dirty="0" smtClean="0"/>
              <a:t> Squares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509554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Traits</a:t>
            </a:r>
            <a:endParaRPr lang="en-US" dirty="0"/>
          </a:p>
        </p:txBody>
      </p:sp>
      <p:sp>
        <p:nvSpPr>
          <p:cNvPr id="3" name="Content Placeholder 2"/>
          <p:cNvSpPr>
            <a:spLocks noGrp="1"/>
          </p:cNvSpPr>
          <p:nvPr>
            <p:ph idx="1"/>
          </p:nvPr>
        </p:nvSpPr>
        <p:spPr/>
        <p:txBody>
          <a:bodyPr/>
          <a:lstStyle/>
          <a:p>
            <a:r>
              <a:rPr lang="en-US" dirty="0" smtClean="0"/>
              <a:t>We can predict traits using Punnett Squares.</a:t>
            </a:r>
            <a:endParaRPr lang="en-US" dirty="0"/>
          </a:p>
        </p:txBody>
      </p:sp>
    </p:spTree>
    <p:extLst>
      <p:ext uri="{BB962C8B-B14F-4D97-AF65-F5344CB8AC3E}">
        <p14:creationId xmlns:p14="http://schemas.microsoft.com/office/powerpoint/2010/main" val="33263762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38069" y="75501"/>
            <a:ext cx="8791662" cy="67097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138069" y="75501"/>
            <a:ext cx="8458200" cy="2831544"/>
          </a:xfrm>
          <a:prstGeom prst="rect">
            <a:avLst/>
          </a:prstGeom>
          <a:noFill/>
        </p:spPr>
        <p:txBody>
          <a:bodyPr wrap="square" rtlCol="0">
            <a:spAutoFit/>
          </a:bodyPr>
          <a:lstStyle/>
          <a:p>
            <a:r>
              <a:rPr lang="en-US" sz="2000" dirty="0" smtClean="0"/>
              <a:t>In a Punnett square, you will be given two genotypes to cross.</a:t>
            </a:r>
          </a:p>
          <a:p>
            <a:r>
              <a:rPr lang="en-US" sz="2000" dirty="0" smtClean="0"/>
              <a:t>		Genotype = DD x </a:t>
            </a:r>
            <a:r>
              <a:rPr lang="en-US" sz="2000" dirty="0" err="1" smtClean="0"/>
              <a:t>dd</a:t>
            </a:r>
            <a:endParaRPr lang="en-US" sz="2000" dirty="0" smtClean="0"/>
          </a:p>
          <a:p>
            <a:endParaRPr lang="en-US" sz="2000" dirty="0"/>
          </a:p>
          <a:p>
            <a:r>
              <a:rPr lang="en-US" sz="2000" dirty="0" smtClean="0">
                <a:effectLst>
                  <a:glow rad="228600">
                    <a:schemeClr val="accent1">
                      <a:satMod val="175000"/>
                      <a:alpha val="40000"/>
                    </a:schemeClr>
                  </a:glow>
                </a:effectLst>
              </a:rPr>
              <a:t>Step 1: Draw your Punnett square.</a:t>
            </a:r>
          </a:p>
          <a:p>
            <a:endParaRPr lang="en-US" sz="2000" dirty="0"/>
          </a:p>
          <a:p>
            <a:r>
              <a:rPr lang="en-US" sz="2000" dirty="0" smtClean="0">
                <a:effectLst>
                  <a:glow rad="228600">
                    <a:schemeClr val="accent1">
                      <a:satMod val="175000"/>
                      <a:alpha val="40000"/>
                    </a:schemeClr>
                  </a:glow>
                </a:effectLst>
              </a:rPr>
              <a:t>Step 2: Segregate your genotypes to your Punnett squares.</a:t>
            </a:r>
          </a:p>
          <a:p>
            <a:r>
              <a:rPr lang="en-US" sz="2000" dirty="0"/>
              <a:t>	</a:t>
            </a:r>
            <a:r>
              <a:rPr lang="en-US" sz="2000" dirty="0" smtClean="0"/>
              <a:t>one genotype goes to the left hand side of the Punnett square</a:t>
            </a:r>
          </a:p>
          <a:p>
            <a:r>
              <a:rPr lang="en-US" sz="2000" dirty="0"/>
              <a:t>	</a:t>
            </a:r>
            <a:r>
              <a:rPr lang="en-US" sz="2000" dirty="0" smtClean="0"/>
              <a:t>one genotype goes to the top of the Punnett square</a:t>
            </a:r>
          </a:p>
          <a:p>
            <a:endParaRPr lang="en-US" dirty="0"/>
          </a:p>
        </p:txBody>
      </p:sp>
      <p:grpSp>
        <p:nvGrpSpPr>
          <p:cNvPr id="5" name="Group 4"/>
          <p:cNvGrpSpPr/>
          <p:nvPr/>
        </p:nvGrpSpPr>
        <p:grpSpPr>
          <a:xfrm>
            <a:off x="5181600" y="3733800"/>
            <a:ext cx="2971800" cy="2590800"/>
            <a:chOff x="3657600" y="3505200"/>
            <a:chExt cx="2362200" cy="2057400"/>
          </a:xfrm>
        </p:grpSpPr>
        <p:sp>
          <p:nvSpPr>
            <p:cNvPr id="6" name="Rectangle 5"/>
            <p:cNvSpPr/>
            <p:nvPr/>
          </p:nvSpPr>
          <p:spPr>
            <a:xfrm>
              <a:off x="3657600" y="3505200"/>
              <a:ext cx="2362200" cy="2057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838700" y="3505200"/>
              <a:ext cx="0" cy="2057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57600" y="4533900"/>
              <a:ext cx="2362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3200400" y="5867400"/>
            <a:ext cx="457200" cy="584775"/>
          </a:xfrm>
          <a:prstGeom prst="rect">
            <a:avLst/>
          </a:prstGeom>
          <a:noFill/>
        </p:spPr>
        <p:txBody>
          <a:bodyPr wrap="square" rtlCol="0">
            <a:spAutoFit/>
          </a:bodyPr>
          <a:lstStyle/>
          <a:p>
            <a:r>
              <a:rPr lang="en-US" sz="3200" dirty="0" smtClean="0"/>
              <a:t>D</a:t>
            </a:r>
            <a:endParaRPr lang="en-US" sz="3200" dirty="0"/>
          </a:p>
        </p:txBody>
      </p:sp>
      <p:sp>
        <p:nvSpPr>
          <p:cNvPr id="10" name="TextBox 9"/>
          <p:cNvSpPr txBox="1"/>
          <p:nvPr/>
        </p:nvSpPr>
        <p:spPr>
          <a:xfrm>
            <a:off x="3581400" y="5867400"/>
            <a:ext cx="457200" cy="584775"/>
          </a:xfrm>
          <a:prstGeom prst="rect">
            <a:avLst/>
          </a:prstGeom>
          <a:noFill/>
        </p:spPr>
        <p:txBody>
          <a:bodyPr wrap="square" rtlCol="0">
            <a:spAutoFit/>
          </a:bodyPr>
          <a:lstStyle/>
          <a:p>
            <a:r>
              <a:rPr lang="en-US" sz="3200" dirty="0" smtClean="0"/>
              <a:t>D</a:t>
            </a:r>
            <a:endParaRPr lang="en-US" sz="3200" dirty="0"/>
          </a:p>
        </p:txBody>
      </p:sp>
      <p:sp>
        <p:nvSpPr>
          <p:cNvPr id="11" name="TextBox 10"/>
          <p:cNvSpPr txBox="1"/>
          <p:nvPr/>
        </p:nvSpPr>
        <p:spPr>
          <a:xfrm>
            <a:off x="6289996" y="2259777"/>
            <a:ext cx="457200" cy="584775"/>
          </a:xfrm>
          <a:prstGeom prst="rect">
            <a:avLst/>
          </a:prstGeom>
          <a:noFill/>
        </p:spPr>
        <p:txBody>
          <a:bodyPr wrap="square" rtlCol="0">
            <a:spAutoFit/>
          </a:bodyPr>
          <a:lstStyle/>
          <a:p>
            <a:r>
              <a:rPr lang="en-US" sz="3200" dirty="0" smtClean="0"/>
              <a:t>d</a:t>
            </a:r>
            <a:endParaRPr lang="en-US" sz="3200" dirty="0"/>
          </a:p>
        </p:txBody>
      </p:sp>
      <p:sp>
        <p:nvSpPr>
          <p:cNvPr id="12" name="TextBox 11"/>
          <p:cNvSpPr txBox="1"/>
          <p:nvPr/>
        </p:nvSpPr>
        <p:spPr>
          <a:xfrm>
            <a:off x="6985932" y="2208938"/>
            <a:ext cx="457200" cy="584775"/>
          </a:xfrm>
          <a:prstGeom prst="rect">
            <a:avLst/>
          </a:prstGeom>
          <a:noFill/>
        </p:spPr>
        <p:txBody>
          <a:bodyPr wrap="square" rtlCol="0">
            <a:spAutoFit/>
          </a:bodyPr>
          <a:lstStyle/>
          <a:p>
            <a:r>
              <a:rPr lang="en-US" sz="3200" dirty="0" smtClean="0"/>
              <a:t>d</a:t>
            </a:r>
            <a:endParaRPr lang="en-US" sz="3200" dirty="0"/>
          </a:p>
        </p:txBody>
      </p:sp>
      <p:sp>
        <p:nvSpPr>
          <p:cNvPr id="15" name="TextBox 14"/>
          <p:cNvSpPr txBox="1"/>
          <p:nvPr/>
        </p:nvSpPr>
        <p:spPr>
          <a:xfrm>
            <a:off x="311267" y="2511105"/>
            <a:ext cx="2819400" cy="646331"/>
          </a:xfrm>
          <a:prstGeom prst="rect">
            <a:avLst/>
          </a:prstGeom>
          <a:noFill/>
        </p:spPr>
        <p:txBody>
          <a:bodyPr wrap="square" rtlCol="0">
            <a:spAutoFit/>
          </a:bodyPr>
          <a:lstStyle/>
          <a:p>
            <a:r>
              <a:rPr lang="en-US" dirty="0" smtClean="0"/>
              <a:t>D = Black</a:t>
            </a:r>
          </a:p>
          <a:p>
            <a:r>
              <a:rPr lang="en-US" dirty="0" smtClean="0"/>
              <a:t>d = White</a:t>
            </a:r>
            <a:endParaRPr lang="en-US" dirty="0"/>
          </a:p>
        </p:txBody>
      </p:sp>
      <p:sp>
        <p:nvSpPr>
          <p:cNvPr id="16" name="Oval 15"/>
          <p:cNvSpPr/>
          <p:nvPr/>
        </p:nvSpPr>
        <p:spPr>
          <a:xfrm>
            <a:off x="7848600" y="1752600"/>
            <a:ext cx="9144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124200" y="4191000"/>
            <a:ext cx="914400" cy="914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297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2.77556E-17 -8.62827E-7 L 0.1 -0.24242 " pathEditMode="relative" rAng="0" ptsTypes="AA">
                                      <p:cBhvr>
                                        <p:cTn id="6" dur="2000" fill="hold"/>
                                        <p:tgtEl>
                                          <p:spTgt spid="10"/>
                                        </p:tgtEl>
                                        <p:attrNameLst>
                                          <p:attrName>ppt_x</p:attrName>
                                          <p:attrName>ppt_y</p:attrName>
                                        </p:attrNameLst>
                                      </p:cBhvr>
                                      <p:rCtr x="5000" y="-1210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3.33333E-6 -8.62827E-7 L 0.14167 -0.05367 " pathEditMode="relative" rAng="0" ptsTypes="AA">
                                      <p:cBhvr>
                                        <p:cTn id="10" dur="2000" fill="hold"/>
                                        <p:tgtEl>
                                          <p:spTgt spid="9"/>
                                        </p:tgtEl>
                                        <p:attrNameLst>
                                          <p:attrName>ppt_x</p:attrName>
                                          <p:attrName>ppt_y</p:attrName>
                                        </p:attrNameLst>
                                      </p:cBhvr>
                                      <p:rCtr x="7100" y="-270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77778E-6 -7.40741E-7 L -0.0533 0.13565 " pathEditMode="relative" rAng="0" ptsTypes="AA">
                                      <p:cBhvr>
                                        <p:cTn id="14" dur="2000" fill="hold"/>
                                        <p:tgtEl>
                                          <p:spTgt spid="11"/>
                                        </p:tgtEl>
                                        <p:attrNameLst>
                                          <p:attrName>ppt_x</p:attrName>
                                          <p:attrName>ppt_y</p:attrName>
                                        </p:attrNameLst>
                                      </p:cBhvr>
                                      <p:rCtr x="-2674" y="6782"/>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5E-6 -3.33333E-6 L 0.01372 0.12477 " pathEditMode="relative" rAng="0" ptsTypes="AA">
                                      <p:cBhvr>
                                        <p:cTn id="18" dur="2000" fill="hold"/>
                                        <p:tgtEl>
                                          <p:spTgt spid="12"/>
                                        </p:tgtEl>
                                        <p:attrNameLst>
                                          <p:attrName>ppt_x</p:attrName>
                                          <p:attrName>ppt_y</p:attrName>
                                        </p:attrNameLst>
                                      </p:cBhvr>
                                      <p:rCtr x="677" y="6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0" y="117446"/>
            <a:ext cx="9144000" cy="67405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0" y="39376"/>
            <a:ext cx="9144000" cy="4001095"/>
          </a:xfrm>
          <a:prstGeom prst="rect">
            <a:avLst/>
          </a:prstGeom>
          <a:noFill/>
        </p:spPr>
        <p:txBody>
          <a:bodyPr wrap="square" rtlCol="0">
            <a:spAutoFit/>
          </a:bodyPr>
          <a:lstStyle/>
          <a:p>
            <a:r>
              <a:rPr lang="en-US" sz="2000" dirty="0" smtClean="0"/>
              <a:t>	Now that your Punnett square is set up you can use it to determine the types of genotypes that would be possible.  Each box represents the possible combination that a sperm and egg could produce if they were to become fertilized. You can find the probability of the combination occurring by dividing the number of times it appears by the total number of boxes.</a:t>
            </a:r>
          </a:p>
          <a:p>
            <a:endParaRPr lang="en-US" sz="2000" dirty="0"/>
          </a:p>
          <a:p>
            <a:r>
              <a:rPr lang="en-US" sz="2000" dirty="0" smtClean="0">
                <a:effectLst>
                  <a:glow rad="228600">
                    <a:schemeClr val="accent1">
                      <a:satMod val="175000"/>
                      <a:alpha val="40000"/>
                    </a:schemeClr>
                  </a:glow>
                </a:effectLst>
              </a:rPr>
              <a:t>Step 3:  Determine the probabilities of your genotypes and phenotypes by pairing the genes together.</a:t>
            </a:r>
            <a:br>
              <a:rPr lang="en-US" sz="2000" dirty="0" smtClean="0">
                <a:effectLst>
                  <a:glow rad="228600">
                    <a:schemeClr val="accent1">
                      <a:satMod val="175000"/>
                      <a:alpha val="40000"/>
                    </a:schemeClr>
                  </a:glow>
                </a:effectLst>
              </a:rPr>
            </a:br>
            <a:endParaRPr lang="en-US" sz="2000" dirty="0">
              <a:effectLst>
                <a:glow rad="228600">
                  <a:schemeClr val="accent1">
                    <a:satMod val="175000"/>
                    <a:alpha val="40000"/>
                  </a:schemeClr>
                </a:glow>
              </a:effectLst>
            </a:endParaRPr>
          </a:p>
          <a:p>
            <a:r>
              <a:rPr lang="en-US" sz="2000" dirty="0" smtClean="0">
                <a:effectLst>
                  <a:glow rad="228600">
                    <a:schemeClr val="accent1">
                      <a:satMod val="175000"/>
                      <a:alpha val="40000"/>
                    </a:schemeClr>
                  </a:glow>
                </a:effectLst>
              </a:rPr>
              <a:t>Step 4: Write your Genotype Ratio and Phenotype ratio to the side of your Punnett square.</a:t>
            </a:r>
          </a:p>
          <a:p>
            <a:endParaRPr lang="en-US" sz="1600" dirty="0"/>
          </a:p>
          <a:p>
            <a:endParaRPr lang="en-US" dirty="0"/>
          </a:p>
        </p:txBody>
      </p:sp>
      <p:grpSp>
        <p:nvGrpSpPr>
          <p:cNvPr id="2" name="Group 4"/>
          <p:cNvGrpSpPr/>
          <p:nvPr/>
        </p:nvGrpSpPr>
        <p:grpSpPr>
          <a:xfrm>
            <a:off x="5181600" y="3733800"/>
            <a:ext cx="2971800" cy="2590800"/>
            <a:chOff x="3657600" y="3505200"/>
            <a:chExt cx="2362200" cy="2057400"/>
          </a:xfrm>
        </p:grpSpPr>
        <p:sp>
          <p:nvSpPr>
            <p:cNvPr id="6" name="Rectangle 5"/>
            <p:cNvSpPr/>
            <p:nvPr/>
          </p:nvSpPr>
          <p:spPr>
            <a:xfrm>
              <a:off x="3657600" y="3505200"/>
              <a:ext cx="2362200" cy="2057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838700" y="3505200"/>
              <a:ext cx="0" cy="2057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657600" y="4533900"/>
              <a:ext cx="2362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4648200" y="3962400"/>
            <a:ext cx="457200" cy="584775"/>
          </a:xfrm>
          <a:prstGeom prst="rect">
            <a:avLst/>
          </a:prstGeom>
          <a:noFill/>
        </p:spPr>
        <p:txBody>
          <a:bodyPr wrap="square" rtlCol="0">
            <a:spAutoFit/>
          </a:bodyPr>
          <a:lstStyle/>
          <a:p>
            <a:r>
              <a:rPr lang="en-US" sz="3200" dirty="0" smtClean="0"/>
              <a:t>D</a:t>
            </a:r>
            <a:endParaRPr lang="en-US" sz="3200" dirty="0"/>
          </a:p>
        </p:txBody>
      </p:sp>
      <p:sp>
        <p:nvSpPr>
          <p:cNvPr id="10" name="TextBox 9"/>
          <p:cNvSpPr txBox="1"/>
          <p:nvPr/>
        </p:nvSpPr>
        <p:spPr>
          <a:xfrm>
            <a:off x="4648200" y="5410200"/>
            <a:ext cx="457200" cy="584775"/>
          </a:xfrm>
          <a:prstGeom prst="rect">
            <a:avLst/>
          </a:prstGeom>
          <a:noFill/>
        </p:spPr>
        <p:txBody>
          <a:bodyPr wrap="square" rtlCol="0">
            <a:spAutoFit/>
          </a:bodyPr>
          <a:lstStyle/>
          <a:p>
            <a:r>
              <a:rPr lang="en-US" sz="3200" dirty="0" smtClean="0"/>
              <a:t>D</a:t>
            </a:r>
            <a:endParaRPr lang="en-US" sz="3200" dirty="0"/>
          </a:p>
        </p:txBody>
      </p:sp>
      <p:sp>
        <p:nvSpPr>
          <p:cNvPr id="11" name="TextBox 10"/>
          <p:cNvSpPr txBox="1"/>
          <p:nvPr/>
        </p:nvSpPr>
        <p:spPr>
          <a:xfrm>
            <a:off x="5943600" y="2971800"/>
            <a:ext cx="457200" cy="584775"/>
          </a:xfrm>
          <a:prstGeom prst="rect">
            <a:avLst/>
          </a:prstGeom>
          <a:noFill/>
        </p:spPr>
        <p:txBody>
          <a:bodyPr wrap="square" rtlCol="0">
            <a:spAutoFit/>
          </a:bodyPr>
          <a:lstStyle/>
          <a:p>
            <a:r>
              <a:rPr lang="en-US" sz="3200" dirty="0" smtClean="0"/>
              <a:t>d</a:t>
            </a:r>
            <a:endParaRPr lang="en-US" sz="3200" dirty="0"/>
          </a:p>
        </p:txBody>
      </p:sp>
      <p:sp>
        <p:nvSpPr>
          <p:cNvPr id="12" name="TextBox 11"/>
          <p:cNvSpPr txBox="1"/>
          <p:nvPr/>
        </p:nvSpPr>
        <p:spPr>
          <a:xfrm>
            <a:off x="7315200" y="2971800"/>
            <a:ext cx="457200" cy="584775"/>
          </a:xfrm>
          <a:prstGeom prst="rect">
            <a:avLst/>
          </a:prstGeom>
          <a:noFill/>
        </p:spPr>
        <p:txBody>
          <a:bodyPr wrap="square" rtlCol="0">
            <a:spAutoFit/>
          </a:bodyPr>
          <a:lstStyle/>
          <a:p>
            <a:r>
              <a:rPr lang="en-US" sz="3200" dirty="0" smtClean="0"/>
              <a:t>d</a:t>
            </a:r>
            <a:endParaRPr lang="en-US" sz="3200" dirty="0"/>
          </a:p>
        </p:txBody>
      </p:sp>
      <p:sp>
        <p:nvSpPr>
          <p:cNvPr id="13" name="TextBox 12"/>
          <p:cNvSpPr txBox="1"/>
          <p:nvPr/>
        </p:nvSpPr>
        <p:spPr>
          <a:xfrm>
            <a:off x="4648200" y="5410200"/>
            <a:ext cx="457200" cy="584775"/>
          </a:xfrm>
          <a:prstGeom prst="rect">
            <a:avLst/>
          </a:prstGeom>
          <a:noFill/>
        </p:spPr>
        <p:txBody>
          <a:bodyPr wrap="square" rtlCol="0">
            <a:spAutoFit/>
          </a:bodyPr>
          <a:lstStyle/>
          <a:p>
            <a:r>
              <a:rPr lang="en-US" sz="3200" dirty="0" smtClean="0"/>
              <a:t>D</a:t>
            </a:r>
            <a:endParaRPr lang="en-US" sz="3200" dirty="0"/>
          </a:p>
        </p:txBody>
      </p:sp>
      <p:sp>
        <p:nvSpPr>
          <p:cNvPr id="14" name="TextBox 13"/>
          <p:cNvSpPr txBox="1"/>
          <p:nvPr/>
        </p:nvSpPr>
        <p:spPr>
          <a:xfrm>
            <a:off x="4648200" y="3962400"/>
            <a:ext cx="457200" cy="584775"/>
          </a:xfrm>
          <a:prstGeom prst="rect">
            <a:avLst/>
          </a:prstGeom>
          <a:noFill/>
        </p:spPr>
        <p:txBody>
          <a:bodyPr wrap="square" rtlCol="0">
            <a:spAutoFit/>
          </a:bodyPr>
          <a:lstStyle/>
          <a:p>
            <a:r>
              <a:rPr lang="en-US" sz="3200" dirty="0" smtClean="0"/>
              <a:t>D</a:t>
            </a:r>
            <a:endParaRPr lang="en-US" sz="3200" dirty="0"/>
          </a:p>
        </p:txBody>
      </p:sp>
      <p:sp>
        <p:nvSpPr>
          <p:cNvPr id="15" name="TextBox 14"/>
          <p:cNvSpPr txBox="1"/>
          <p:nvPr/>
        </p:nvSpPr>
        <p:spPr>
          <a:xfrm>
            <a:off x="4648200" y="5410200"/>
            <a:ext cx="457200" cy="584775"/>
          </a:xfrm>
          <a:prstGeom prst="rect">
            <a:avLst/>
          </a:prstGeom>
          <a:noFill/>
        </p:spPr>
        <p:txBody>
          <a:bodyPr wrap="square" rtlCol="0">
            <a:spAutoFit/>
          </a:bodyPr>
          <a:lstStyle/>
          <a:p>
            <a:r>
              <a:rPr lang="en-US" sz="3200" dirty="0" smtClean="0"/>
              <a:t>D</a:t>
            </a:r>
            <a:endParaRPr lang="en-US" sz="3200" dirty="0"/>
          </a:p>
        </p:txBody>
      </p:sp>
      <p:sp>
        <p:nvSpPr>
          <p:cNvPr id="16" name="TextBox 15"/>
          <p:cNvSpPr txBox="1"/>
          <p:nvPr/>
        </p:nvSpPr>
        <p:spPr>
          <a:xfrm>
            <a:off x="4648200" y="3962400"/>
            <a:ext cx="457200" cy="584775"/>
          </a:xfrm>
          <a:prstGeom prst="rect">
            <a:avLst/>
          </a:prstGeom>
          <a:noFill/>
        </p:spPr>
        <p:txBody>
          <a:bodyPr wrap="square" rtlCol="0">
            <a:spAutoFit/>
          </a:bodyPr>
          <a:lstStyle/>
          <a:p>
            <a:r>
              <a:rPr lang="en-US" sz="3200" dirty="0" smtClean="0"/>
              <a:t>D</a:t>
            </a:r>
            <a:endParaRPr lang="en-US" sz="3200" dirty="0"/>
          </a:p>
        </p:txBody>
      </p:sp>
      <p:sp>
        <p:nvSpPr>
          <p:cNvPr id="17" name="TextBox 16"/>
          <p:cNvSpPr txBox="1"/>
          <p:nvPr/>
        </p:nvSpPr>
        <p:spPr>
          <a:xfrm>
            <a:off x="5943600" y="2971800"/>
            <a:ext cx="457200" cy="584775"/>
          </a:xfrm>
          <a:prstGeom prst="rect">
            <a:avLst/>
          </a:prstGeom>
          <a:noFill/>
        </p:spPr>
        <p:txBody>
          <a:bodyPr wrap="square" rtlCol="0">
            <a:spAutoFit/>
          </a:bodyPr>
          <a:lstStyle/>
          <a:p>
            <a:r>
              <a:rPr lang="en-US" sz="3200" dirty="0" smtClean="0"/>
              <a:t>d</a:t>
            </a:r>
            <a:endParaRPr lang="en-US" sz="3200" dirty="0"/>
          </a:p>
        </p:txBody>
      </p:sp>
      <p:sp>
        <p:nvSpPr>
          <p:cNvPr id="18" name="TextBox 17"/>
          <p:cNvSpPr txBox="1"/>
          <p:nvPr/>
        </p:nvSpPr>
        <p:spPr>
          <a:xfrm>
            <a:off x="7315200" y="2971800"/>
            <a:ext cx="457200" cy="584775"/>
          </a:xfrm>
          <a:prstGeom prst="rect">
            <a:avLst/>
          </a:prstGeom>
          <a:noFill/>
        </p:spPr>
        <p:txBody>
          <a:bodyPr wrap="square" rtlCol="0">
            <a:spAutoFit/>
          </a:bodyPr>
          <a:lstStyle/>
          <a:p>
            <a:r>
              <a:rPr lang="en-US" sz="3200" dirty="0" smtClean="0"/>
              <a:t>d</a:t>
            </a:r>
            <a:endParaRPr lang="en-US" sz="3200" dirty="0"/>
          </a:p>
        </p:txBody>
      </p:sp>
      <p:sp>
        <p:nvSpPr>
          <p:cNvPr id="19" name="TextBox 18"/>
          <p:cNvSpPr txBox="1"/>
          <p:nvPr/>
        </p:nvSpPr>
        <p:spPr>
          <a:xfrm>
            <a:off x="5943600" y="2971800"/>
            <a:ext cx="457200" cy="584775"/>
          </a:xfrm>
          <a:prstGeom prst="rect">
            <a:avLst/>
          </a:prstGeom>
          <a:noFill/>
        </p:spPr>
        <p:txBody>
          <a:bodyPr wrap="square" rtlCol="0">
            <a:spAutoFit/>
          </a:bodyPr>
          <a:lstStyle/>
          <a:p>
            <a:r>
              <a:rPr lang="en-US" sz="3200" dirty="0" smtClean="0"/>
              <a:t>d</a:t>
            </a:r>
            <a:endParaRPr lang="en-US" sz="3200" dirty="0"/>
          </a:p>
        </p:txBody>
      </p:sp>
      <p:sp>
        <p:nvSpPr>
          <p:cNvPr id="20" name="TextBox 19"/>
          <p:cNvSpPr txBox="1"/>
          <p:nvPr/>
        </p:nvSpPr>
        <p:spPr>
          <a:xfrm>
            <a:off x="7315200" y="2971800"/>
            <a:ext cx="457200" cy="584775"/>
          </a:xfrm>
          <a:prstGeom prst="rect">
            <a:avLst/>
          </a:prstGeom>
          <a:noFill/>
        </p:spPr>
        <p:txBody>
          <a:bodyPr wrap="square" rtlCol="0">
            <a:spAutoFit/>
          </a:bodyPr>
          <a:lstStyle/>
          <a:p>
            <a:r>
              <a:rPr lang="en-US" sz="3200" dirty="0" smtClean="0"/>
              <a:t>d</a:t>
            </a:r>
            <a:endParaRPr lang="en-US" sz="3200" dirty="0"/>
          </a:p>
        </p:txBody>
      </p:sp>
      <p:sp>
        <p:nvSpPr>
          <p:cNvPr id="21" name="TextBox 20"/>
          <p:cNvSpPr txBox="1"/>
          <p:nvPr/>
        </p:nvSpPr>
        <p:spPr>
          <a:xfrm>
            <a:off x="1213338" y="3264187"/>
            <a:ext cx="3511062" cy="3816429"/>
          </a:xfrm>
          <a:prstGeom prst="rect">
            <a:avLst/>
          </a:prstGeom>
          <a:noFill/>
        </p:spPr>
        <p:txBody>
          <a:bodyPr wrap="square" rtlCol="0">
            <a:spAutoFit/>
          </a:bodyPr>
          <a:lstStyle/>
          <a:p>
            <a:r>
              <a:rPr lang="en-US" sz="1400" b="1" u="sng" dirty="0" smtClean="0"/>
              <a:t>Genotype Ratio</a:t>
            </a:r>
          </a:p>
          <a:p>
            <a:r>
              <a:rPr lang="en-US" sz="1400" dirty="0" smtClean="0"/>
              <a:t>Homozygous Dominant 	         DD = 0/4</a:t>
            </a:r>
          </a:p>
          <a:p>
            <a:r>
              <a:rPr lang="en-US" sz="1400" dirty="0" smtClean="0"/>
              <a:t>Heterozygous                	         </a:t>
            </a:r>
            <a:r>
              <a:rPr lang="en-US" sz="1400" dirty="0" err="1" smtClean="0"/>
              <a:t>Dd</a:t>
            </a:r>
            <a:r>
              <a:rPr lang="en-US" sz="1400" dirty="0" smtClean="0"/>
              <a:t> = 4/4</a:t>
            </a:r>
          </a:p>
          <a:p>
            <a:r>
              <a:rPr lang="en-US" sz="1400" dirty="0" smtClean="0"/>
              <a:t>Homozygous Recessive 	         </a:t>
            </a:r>
            <a:r>
              <a:rPr lang="en-US" sz="1400" dirty="0" err="1" smtClean="0"/>
              <a:t>dd</a:t>
            </a:r>
            <a:r>
              <a:rPr lang="en-US" sz="1400" dirty="0" smtClean="0"/>
              <a:t> = 0/4</a:t>
            </a:r>
          </a:p>
          <a:p>
            <a:r>
              <a:rPr lang="en-US" sz="1400" dirty="0" smtClean="0"/>
              <a:t>Or</a:t>
            </a:r>
          </a:p>
          <a:p>
            <a:r>
              <a:rPr lang="en-US" sz="1400" dirty="0" smtClean="0"/>
              <a:t>0:4:0</a:t>
            </a:r>
          </a:p>
          <a:p>
            <a:endParaRPr lang="en-US" sz="1400" dirty="0" smtClean="0"/>
          </a:p>
          <a:p>
            <a:r>
              <a:rPr lang="en-US" sz="1400" b="1" u="sng" dirty="0" smtClean="0"/>
              <a:t>Phenotype Ratio</a:t>
            </a:r>
          </a:p>
          <a:p>
            <a:r>
              <a:rPr lang="en-US" sz="1400" dirty="0" smtClean="0"/>
              <a:t>Black:    4/4</a:t>
            </a:r>
          </a:p>
          <a:p>
            <a:r>
              <a:rPr lang="en-US" sz="1400" dirty="0" smtClean="0"/>
              <a:t>White:  0/4</a:t>
            </a:r>
          </a:p>
          <a:p>
            <a:r>
              <a:rPr lang="en-US" sz="1400" dirty="0" smtClean="0"/>
              <a:t>Or</a:t>
            </a:r>
          </a:p>
          <a:p>
            <a:r>
              <a:rPr lang="en-US" sz="1400" dirty="0" smtClean="0"/>
              <a:t>4:0</a:t>
            </a:r>
            <a:endParaRPr lang="en-US" sz="1400" dirty="0"/>
          </a:p>
          <a:p>
            <a:endParaRPr lang="en-US" sz="1400" dirty="0" smtClean="0"/>
          </a:p>
          <a:p>
            <a:r>
              <a:rPr lang="en-US" sz="1400" dirty="0" smtClean="0"/>
              <a:t>There is a 100 percent chance that the offspring will have a heterozygous genotype and a black phenotype.</a:t>
            </a:r>
          </a:p>
          <a:p>
            <a:endParaRPr lang="en-US" dirty="0"/>
          </a:p>
        </p:txBody>
      </p:sp>
      <p:sp>
        <p:nvSpPr>
          <p:cNvPr id="22" name="Oval 21"/>
          <p:cNvSpPr/>
          <p:nvPr/>
        </p:nvSpPr>
        <p:spPr>
          <a:xfrm>
            <a:off x="5257800" y="4572000"/>
            <a:ext cx="381000" cy="381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781800" y="4572000"/>
            <a:ext cx="381000" cy="381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334000" y="5867400"/>
            <a:ext cx="381000" cy="381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781800" y="5867400"/>
            <a:ext cx="381000" cy="381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53865" y="3574160"/>
            <a:ext cx="1219200" cy="646331"/>
          </a:xfrm>
          <a:prstGeom prst="rect">
            <a:avLst/>
          </a:prstGeom>
          <a:noFill/>
        </p:spPr>
        <p:txBody>
          <a:bodyPr wrap="square" rtlCol="0">
            <a:spAutoFit/>
          </a:bodyPr>
          <a:lstStyle/>
          <a:p>
            <a:r>
              <a:rPr lang="en-US" dirty="0" smtClean="0"/>
              <a:t>D = Black</a:t>
            </a:r>
          </a:p>
          <a:p>
            <a:r>
              <a:rPr lang="en-US" dirty="0" smtClean="0"/>
              <a:t>d = White</a:t>
            </a:r>
            <a:endParaRPr lang="en-US" dirty="0"/>
          </a:p>
        </p:txBody>
      </p:sp>
    </p:spTree>
    <p:extLst>
      <p:ext uri="{BB962C8B-B14F-4D97-AF65-F5344CB8AC3E}">
        <p14:creationId xmlns:p14="http://schemas.microsoft.com/office/powerpoint/2010/main" val="375360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33333E-6 1.43419E-7 L 0.10834 0.00185 " pathEditMode="relative" rAng="0" ptsTypes="AA">
                                      <p:cBhvr>
                                        <p:cTn id="6" dur="2000" fill="hold"/>
                                        <p:tgtEl>
                                          <p:spTgt spid="9"/>
                                        </p:tgtEl>
                                        <p:attrNameLst>
                                          <p:attrName>ppt_x</p:attrName>
                                          <p:attrName>ppt_y</p:attrName>
                                        </p:attrNameLst>
                                      </p:cBhvr>
                                      <p:rCtr x="54" y="1"/>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33333E-6 4.34883E-6 L -3.33333E-6 0.15729 " pathEditMode="relative" rAng="0" ptsTypes="AA">
                                      <p:cBhvr>
                                        <p:cTn id="10" dur="2000" fill="hold"/>
                                        <p:tgtEl>
                                          <p:spTgt spid="11"/>
                                        </p:tgtEl>
                                        <p:attrNameLst>
                                          <p:attrName>ppt_x</p:attrName>
                                          <p:attrName>ppt_y</p:attrName>
                                        </p:attrNameLst>
                                      </p:cBhvr>
                                      <p:rCtr x="0" y="79"/>
                                    </p:animMotion>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0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grpId="0" nodeType="clickEffect">
                                  <p:stCondLst>
                                    <p:cond delay="0"/>
                                  </p:stCondLst>
                                  <p:childTnLst>
                                    <p:animMotion origin="layout" path="M -3.33333E-6 1.43419E-7 L 0.25834 0.00185 " pathEditMode="relative" rAng="0" ptsTypes="AA">
                                      <p:cBhvr>
                                        <p:cTn id="19" dur="2000" fill="hold"/>
                                        <p:tgtEl>
                                          <p:spTgt spid="14"/>
                                        </p:tgtEl>
                                        <p:attrNameLst>
                                          <p:attrName>ppt_x</p:attrName>
                                          <p:attrName>ppt_y</p:attrName>
                                        </p:attrNameLst>
                                      </p:cBhvr>
                                      <p:rCtr x="129" y="1"/>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0 4.34883E-6 L 0 0.15729 " pathEditMode="relative" rAng="0" ptsTypes="AA">
                                      <p:cBhvr>
                                        <p:cTn id="23" dur="2000" fill="hold"/>
                                        <p:tgtEl>
                                          <p:spTgt spid="12"/>
                                        </p:tgtEl>
                                        <p:attrNameLst>
                                          <p:attrName>ppt_x</p:attrName>
                                          <p:attrName>ppt_y</p:attrName>
                                        </p:attrNameLst>
                                      </p:cBhvr>
                                      <p:rCtr x="0" y="79"/>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20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path" presetSubtype="0" accel="50000" decel="50000" fill="hold" grpId="0" nodeType="clickEffect">
                                  <p:stCondLst>
                                    <p:cond delay="0"/>
                                  </p:stCondLst>
                                  <p:childTnLst>
                                    <p:animMotion origin="layout" path="M -3.33333E-6 -4.46449E-6 L 0.1 0.00186 " pathEditMode="relative" rAng="0" ptsTypes="AA">
                                      <p:cBhvr>
                                        <p:cTn id="32" dur="2000" fill="hold"/>
                                        <p:tgtEl>
                                          <p:spTgt spid="10"/>
                                        </p:tgtEl>
                                        <p:attrNameLst>
                                          <p:attrName>ppt_x</p:attrName>
                                          <p:attrName>ppt_y</p:attrName>
                                        </p:attrNameLst>
                                      </p:cBhvr>
                                      <p:rCtr x="50" y="1"/>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1.11022E-16 4.34883E-6 L 1.11022E-16 0.36826 " pathEditMode="relative" rAng="0" ptsTypes="AA">
                                      <p:cBhvr>
                                        <p:cTn id="36" dur="2000" fill="hold"/>
                                        <p:tgtEl>
                                          <p:spTgt spid="17"/>
                                        </p:tgtEl>
                                        <p:attrNameLst>
                                          <p:attrName>ppt_x</p:attrName>
                                          <p:attrName>ppt_y</p:attrName>
                                        </p:attrNameLst>
                                      </p:cBhvr>
                                      <p:rCtr x="0" y="184"/>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20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35" presetClass="path" presetSubtype="0" accel="50000" decel="50000" fill="hold" grpId="0" nodeType="clickEffect">
                                  <p:stCondLst>
                                    <p:cond delay="0"/>
                                  </p:stCondLst>
                                  <p:childTnLst>
                                    <p:animMotion origin="layout" path="M -3.33333E-6 -4.46449E-6 L 0.25 0.00186 " pathEditMode="relative" rAng="0" ptsTypes="AA">
                                      <p:cBhvr>
                                        <p:cTn id="45" dur="2000" fill="hold"/>
                                        <p:tgtEl>
                                          <p:spTgt spid="13"/>
                                        </p:tgtEl>
                                        <p:attrNameLst>
                                          <p:attrName>ppt_x</p:attrName>
                                          <p:attrName>ppt_y</p:attrName>
                                        </p:attrNameLst>
                                      </p:cBhvr>
                                      <p:rCtr x="125" y="1"/>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0" nodeType="clickEffect">
                                  <p:stCondLst>
                                    <p:cond delay="0"/>
                                  </p:stCondLst>
                                  <p:childTnLst>
                                    <p:animMotion origin="layout" path="M 0 3.21536E-6 L 0 0.36456 " pathEditMode="relative" rAng="0" ptsTypes="AA">
                                      <p:cBhvr>
                                        <p:cTn id="49" dur="2000" fill="hold"/>
                                        <p:tgtEl>
                                          <p:spTgt spid="18"/>
                                        </p:tgtEl>
                                        <p:attrNameLst>
                                          <p:attrName>ppt_x</p:attrName>
                                          <p:attrName>ppt_y</p:attrName>
                                        </p:attrNameLst>
                                      </p:cBhvr>
                                      <p:rCtr x="0" y="182"/>
                                    </p:animMotion>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7" grpId="0"/>
      <p:bldP spid="18" grpId="0"/>
      <p:bldP spid="22" grpId="0" animBg="1"/>
      <p:bldP spid="26" grpId="0" animBg="1"/>
      <p:bldP spid="27" grpId="0" animBg="1"/>
      <p:bldP spid="2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Genotypic and Phenotypic Ratios</a:t>
            </a:r>
            <a:endParaRPr lang="en-US" dirty="0"/>
          </a:p>
        </p:txBody>
      </p:sp>
      <p:sp>
        <p:nvSpPr>
          <p:cNvPr id="3" name="Content Placeholder 2"/>
          <p:cNvSpPr>
            <a:spLocks noGrp="1"/>
          </p:cNvSpPr>
          <p:nvPr>
            <p:ph idx="1"/>
          </p:nvPr>
        </p:nvSpPr>
        <p:spPr/>
        <p:txBody>
          <a:bodyPr>
            <a:normAutofit lnSpcReduction="10000"/>
          </a:bodyPr>
          <a:lstStyle/>
          <a:p>
            <a:pPr algn="ctr"/>
            <a:r>
              <a:rPr lang="en-US" b="1" u="sng" dirty="0" smtClean="0">
                <a:effectLst>
                  <a:outerShdw blurRad="38100" dist="38100" dir="2700000" algn="tl">
                    <a:srgbClr val="000000">
                      <a:alpha val="43137"/>
                    </a:srgbClr>
                  </a:outerShdw>
                </a:effectLst>
              </a:rPr>
              <a:t>GENOTYPIC RATIO </a:t>
            </a:r>
          </a:p>
          <a:p>
            <a:pPr marL="201168" lvl="1" indent="0" algn="ctr">
              <a:buNone/>
            </a:pPr>
            <a:r>
              <a:rPr lang="en-US" dirty="0" smtClean="0"/>
              <a:t/>
            </a:r>
            <a:br>
              <a:rPr lang="en-US" dirty="0" smtClean="0"/>
            </a:br>
            <a:endParaRPr lang="en-US" dirty="0"/>
          </a:p>
          <a:p>
            <a:pPr marL="201168" lvl="1" indent="0" algn="ctr">
              <a:buNone/>
            </a:pPr>
            <a:r>
              <a:rPr lang="en-US" dirty="0" smtClean="0"/>
              <a:t>	________________:______________:_____________________</a:t>
            </a:r>
          </a:p>
          <a:p>
            <a:pPr marL="201168" lvl="1" indent="0" algn="ctr">
              <a:buNone/>
            </a:pPr>
            <a:r>
              <a:rPr lang="en-US" dirty="0" smtClean="0"/>
              <a:t/>
            </a:r>
            <a:br>
              <a:rPr lang="en-US" dirty="0" smtClean="0"/>
            </a:br>
            <a:r>
              <a:rPr lang="en-US" dirty="0" smtClean="0"/>
              <a:t>HOMOZYGOUS DOMINANT:  HETEROZYGOUS:  HOMOZYGOUS RECESSIVE</a:t>
            </a:r>
          </a:p>
          <a:p>
            <a:pPr marL="201168" lvl="1" indent="0" algn="ctr">
              <a:buNone/>
            </a:pPr>
            <a:r>
              <a:rPr lang="en-US" dirty="0" smtClean="0"/>
              <a:t>AA:                                                         </a:t>
            </a:r>
            <a:r>
              <a:rPr lang="en-US" dirty="0" err="1" smtClean="0"/>
              <a:t>Aa</a:t>
            </a:r>
            <a:r>
              <a:rPr lang="en-US" dirty="0" smtClean="0"/>
              <a:t>:                                                </a:t>
            </a:r>
            <a:r>
              <a:rPr lang="en-US" dirty="0" err="1" smtClean="0"/>
              <a:t>aa</a:t>
            </a:r>
            <a:endParaRPr lang="en-US" dirty="0" smtClean="0"/>
          </a:p>
          <a:p>
            <a:pPr marL="201168" lvl="1" indent="0" algn="ctr">
              <a:buNone/>
            </a:pPr>
            <a:endParaRPr lang="en-US" dirty="0"/>
          </a:p>
          <a:p>
            <a:pPr marL="201168" lvl="1" indent="0" algn="ctr">
              <a:buNone/>
            </a:pPr>
            <a:endParaRPr lang="en-US" dirty="0" smtClean="0"/>
          </a:p>
          <a:p>
            <a:pPr marL="201168" lvl="1" indent="0" algn="ctr">
              <a:buNone/>
            </a:pPr>
            <a:r>
              <a:rPr lang="en-US" b="1" u="sng" dirty="0" smtClean="0">
                <a:effectLst>
                  <a:outerShdw blurRad="38100" dist="38100" dir="2700000" algn="tl">
                    <a:srgbClr val="000000">
                      <a:alpha val="43137"/>
                    </a:srgbClr>
                  </a:outerShdw>
                </a:effectLst>
              </a:rPr>
              <a:t>PHENOTYPIC RATIO</a:t>
            </a:r>
            <a:br>
              <a:rPr lang="en-US" b="1" u="sng" dirty="0" smtClean="0">
                <a:effectLst>
                  <a:outerShdw blurRad="38100" dist="38100" dir="2700000" algn="tl">
                    <a:srgbClr val="000000">
                      <a:alpha val="43137"/>
                    </a:srgbClr>
                  </a:outerShdw>
                </a:effectLst>
              </a:rPr>
            </a:br>
            <a:r>
              <a:rPr lang="en-US" b="1" u="sng" dirty="0" smtClean="0">
                <a:effectLst>
                  <a:outerShdw blurRad="38100" dist="38100" dir="2700000" algn="tl">
                    <a:srgbClr val="000000">
                      <a:alpha val="43137"/>
                    </a:srgbClr>
                  </a:outerShdw>
                </a:effectLst>
              </a:rPr>
              <a:t/>
            </a:r>
            <a:br>
              <a:rPr lang="en-US" b="1" u="sng" dirty="0" smtClean="0">
                <a:effectLst>
                  <a:outerShdw blurRad="38100" dist="38100" dir="2700000" algn="tl">
                    <a:srgbClr val="000000">
                      <a:alpha val="43137"/>
                    </a:srgbClr>
                  </a:outerShdw>
                </a:effectLst>
              </a:rPr>
            </a:br>
            <a:endParaRPr lang="en-US" b="1" u="sng" dirty="0" smtClean="0">
              <a:effectLst>
                <a:outerShdw blurRad="38100" dist="38100" dir="2700000" algn="tl">
                  <a:srgbClr val="000000">
                    <a:alpha val="43137"/>
                  </a:srgbClr>
                </a:outerShdw>
              </a:effectLst>
            </a:endParaRPr>
          </a:p>
          <a:p>
            <a:pPr marL="201168" lvl="1" indent="0" algn="ctr">
              <a:buNone/>
            </a:pPr>
            <a:r>
              <a:rPr lang="en-US" dirty="0" smtClean="0"/>
              <a:t>_______________:_______________</a:t>
            </a:r>
            <a:endParaRPr lang="en-US" dirty="0"/>
          </a:p>
          <a:p>
            <a:pPr marL="201168" lvl="1" indent="0" algn="ctr">
              <a:buNone/>
            </a:pPr>
            <a:r>
              <a:rPr lang="en-US" dirty="0" smtClean="0"/>
              <a:t>DOMINANT TRAIT:  RECESSIVE TRAIT</a:t>
            </a:r>
            <a:endParaRPr lang="en-US" dirty="0"/>
          </a:p>
        </p:txBody>
      </p:sp>
    </p:spTree>
    <p:extLst>
      <p:ext uri="{BB962C8B-B14F-4D97-AF65-F5344CB8AC3E}">
        <p14:creationId xmlns:p14="http://schemas.microsoft.com/office/powerpoint/2010/main" val="4851469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ounded Rectangle 50"/>
          <p:cNvSpPr/>
          <p:nvPr/>
        </p:nvSpPr>
        <p:spPr>
          <a:xfrm>
            <a:off x="4858809" y="1795777"/>
            <a:ext cx="3727055" cy="2429789"/>
          </a:xfrm>
          <a:prstGeom prst="roundRect">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Writing Genotypic and Phenotypic Ratios Example</a:t>
            </a:r>
            <a:endParaRPr lang="en-US" dirty="0"/>
          </a:p>
        </p:txBody>
      </p:sp>
      <p:grpSp>
        <p:nvGrpSpPr>
          <p:cNvPr id="40" name="Group 39"/>
          <p:cNvGrpSpPr/>
          <p:nvPr/>
        </p:nvGrpSpPr>
        <p:grpSpPr>
          <a:xfrm>
            <a:off x="1068927" y="2953421"/>
            <a:ext cx="2803246" cy="2610285"/>
            <a:chOff x="2995898" y="4076080"/>
            <a:chExt cx="2803246" cy="2610285"/>
          </a:xfrm>
        </p:grpSpPr>
        <p:grpSp>
          <p:nvGrpSpPr>
            <p:cNvPr id="4" name="Group 3"/>
            <p:cNvGrpSpPr/>
            <p:nvPr/>
          </p:nvGrpSpPr>
          <p:grpSpPr>
            <a:xfrm>
              <a:off x="3013639" y="4150577"/>
              <a:ext cx="2785505" cy="2535788"/>
              <a:chOff x="3349198" y="2854416"/>
              <a:chExt cx="2785505" cy="2535788"/>
            </a:xfrm>
          </p:grpSpPr>
          <p:sp>
            <p:nvSpPr>
              <p:cNvPr id="5" name="Rectangle 4"/>
              <p:cNvSpPr/>
              <p:nvPr/>
            </p:nvSpPr>
            <p:spPr>
              <a:xfrm>
                <a:off x="3349198" y="2854416"/>
                <a:ext cx="2785505" cy="25357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 name="Straight Connector 5"/>
              <p:cNvCxnSpPr>
                <a:stCxn id="5" idx="0"/>
                <a:endCxn id="5" idx="2"/>
              </p:cNvCxnSpPr>
              <p:nvPr/>
            </p:nvCxnSpPr>
            <p:spPr>
              <a:xfrm>
                <a:off x="4741951" y="2854416"/>
                <a:ext cx="0" cy="2535788"/>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a:stCxn id="5" idx="1"/>
                <a:endCxn id="5" idx="3"/>
              </p:cNvCxnSpPr>
              <p:nvPr/>
            </p:nvCxnSpPr>
            <p:spPr>
              <a:xfrm>
                <a:off x="3349198" y="4122310"/>
                <a:ext cx="2785505" cy="0"/>
              </a:xfrm>
              <a:prstGeom prst="line">
                <a:avLst/>
              </a:prstGeom>
            </p:spPr>
            <p:style>
              <a:lnRef idx="1">
                <a:schemeClr val="dk1"/>
              </a:lnRef>
              <a:fillRef idx="0">
                <a:schemeClr val="dk1"/>
              </a:fillRef>
              <a:effectRef idx="0">
                <a:schemeClr val="dk1"/>
              </a:effectRef>
              <a:fontRef idx="minor">
                <a:schemeClr val="tx1"/>
              </a:fontRef>
            </p:style>
          </p:cxnSp>
        </p:grpSp>
        <p:grpSp>
          <p:nvGrpSpPr>
            <p:cNvPr id="8" name="Group 7"/>
            <p:cNvGrpSpPr/>
            <p:nvPr/>
          </p:nvGrpSpPr>
          <p:grpSpPr>
            <a:xfrm>
              <a:off x="3721029" y="4784524"/>
              <a:ext cx="563997" cy="560859"/>
              <a:chOff x="1261564" y="3659870"/>
              <a:chExt cx="1168028" cy="1161530"/>
            </a:xfrm>
          </p:grpSpPr>
          <p:sp>
            <p:nvSpPr>
              <p:cNvPr id="9" name="Oval 8"/>
              <p:cNvSpPr/>
              <p:nvPr/>
            </p:nvSpPr>
            <p:spPr>
              <a:xfrm>
                <a:off x="1261564" y="3844428"/>
                <a:ext cx="486562" cy="545284"/>
              </a:xfrm>
              <a:prstGeom prst="ellipse">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Oval 9"/>
              <p:cNvSpPr/>
              <p:nvPr/>
            </p:nvSpPr>
            <p:spPr>
              <a:xfrm>
                <a:off x="1943030" y="3900881"/>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Oval 10"/>
              <p:cNvSpPr/>
              <p:nvPr/>
            </p:nvSpPr>
            <p:spPr>
              <a:xfrm>
                <a:off x="1797621" y="4276116"/>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Oval 11"/>
              <p:cNvSpPr/>
              <p:nvPr/>
            </p:nvSpPr>
            <p:spPr>
              <a:xfrm>
                <a:off x="1359016" y="4251294"/>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p:cNvSpPr/>
              <p:nvPr/>
            </p:nvSpPr>
            <p:spPr>
              <a:xfrm>
                <a:off x="1623269" y="3659870"/>
                <a:ext cx="486562" cy="545284"/>
              </a:xfrm>
              <a:prstGeom prst="ellipse">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4" name="Oval 13"/>
              <p:cNvSpPr/>
              <p:nvPr/>
            </p:nvSpPr>
            <p:spPr>
              <a:xfrm>
                <a:off x="1635853" y="4035105"/>
                <a:ext cx="419450" cy="4110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5135958" y="4819681"/>
              <a:ext cx="563997" cy="560859"/>
              <a:chOff x="1261564" y="3659870"/>
              <a:chExt cx="1168028" cy="1161530"/>
            </a:xfrm>
          </p:grpSpPr>
          <p:sp>
            <p:nvSpPr>
              <p:cNvPr id="16" name="Oval 15"/>
              <p:cNvSpPr/>
              <p:nvPr/>
            </p:nvSpPr>
            <p:spPr>
              <a:xfrm>
                <a:off x="1261564" y="3844428"/>
                <a:ext cx="486562" cy="545284"/>
              </a:xfrm>
              <a:prstGeom prst="ellipse">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Oval 16"/>
              <p:cNvSpPr/>
              <p:nvPr/>
            </p:nvSpPr>
            <p:spPr>
              <a:xfrm>
                <a:off x="1943030" y="3900881"/>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Oval 17"/>
              <p:cNvSpPr/>
              <p:nvPr/>
            </p:nvSpPr>
            <p:spPr>
              <a:xfrm>
                <a:off x="1797621" y="4276116"/>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Oval 18"/>
              <p:cNvSpPr/>
              <p:nvPr/>
            </p:nvSpPr>
            <p:spPr>
              <a:xfrm>
                <a:off x="1359016" y="4251294"/>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Oval 19"/>
              <p:cNvSpPr/>
              <p:nvPr/>
            </p:nvSpPr>
            <p:spPr>
              <a:xfrm>
                <a:off x="1623269" y="3659870"/>
                <a:ext cx="486562" cy="545284"/>
              </a:xfrm>
              <a:prstGeom prst="ellipse">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Oval 20"/>
              <p:cNvSpPr/>
              <p:nvPr/>
            </p:nvSpPr>
            <p:spPr>
              <a:xfrm>
                <a:off x="1635853" y="4035105"/>
                <a:ext cx="419450" cy="4110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3730904" y="6017366"/>
              <a:ext cx="563997" cy="560859"/>
              <a:chOff x="1261564" y="3659870"/>
              <a:chExt cx="1168028" cy="1161530"/>
            </a:xfrm>
          </p:grpSpPr>
          <p:sp>
            <p:nvSpPr>
              <p:cNvPr id="23" name="Oval 22"/>
              <p:cNvSpPr/>
              <p:nvPr/>
            </p:nvSpPr>
            <p:spPr>
              <a:xfrm>
                <a:off x="1261564" y="3844428"/>
                <a:ext cx="486562" cy="545284"/>
              </a:xfrm>
              <a:prstGeom prst="ellipse">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Oval 23"/>
              <p:cNvSpPr/>
              <p:nvPr/>
            </p:nvSpPr>
            <p:spPr>
              <a:xfrm>
                <a:off x="1943030" y="3900881"/>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5" name="Oval 24"/>
              <p:cNvSpPr/>
              <p:nvPr/>
            </p:nvSpPr>
            <p:spPr>
              <a:xfrm>
                <a:off x="1797621" y="4276116"/>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Oval 25"/>
              <p:cNvSpPr/>
              <p:nvPr/>
            </p:nvSpPr>
            <p:spPr>
              <a:xfrm>
                <a:off x="1359016" y="4251294"/>
                <a:ext cx="486562" cy="545284"/>
              </a:xfrm>
              <a:prstGeom prst="ellipse">
                <a:avLst/>
              </a:prstGeom>
              <a:solidFill>
                <a:srgbClr val="7030A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Oval 26"/>
              <p:cNvSpPr/>
              <p:nvPr/>
            </p:nvSpPr>
            <p:spPr>
              <a:xfrm>
                <a:off x="1623269" y="3659870"/>
                <a:ext cx="486562" cy="545284"/>
              </a:xfrm>
              <a:prstGeom prst="ellipse">
                <a:avLst/>
              </a:prstGeom>
              <a:solidFill>
                <a:srgbClr val="7030A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8" name="Oval 27"/>
              <p:cNvSpPr/>
              <p:nvPr/>
            </p:nvSpPr>
            <p:spPr>
              <a:xfrm>
                <a:off x="1635853" y="4035105"/>
                <a:ext cx="419450" cy="4110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5056295" y="5954168"/>
              <a:ext cx="603043" cy="599688"/>
              <a:chOff x="5751072" y="3635048"/>
              <a:chExt cx="1168028" cy="1161530"/>
            </a:xfrm>
          </p:grpSpPr>
          <p:sp>
            <p:nvSpPr>
              <p:cNvPr id="30" name="Oval 29"/>
              <p:cNvSpPr/>
              <p:nvPr/>
            </p:nvSpPr>
            <p:spPr>
              <a:xfrm>
                <a:off x="5751072" y="3819606"/>
                <a:ext cx="486562" cy="545284"/>
              </a:xfrm>
              <a:prstGeom prst="ellipse">
                <a:avLst/>
              </a:pr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1" name="Oval 30"/>
              <p:cNvSpPr/>
              <p:nvPr/>
            </p:nvSpPr>
            <p:spPr>
              <a:xfrm>
                <a:off x="6432538" y="3876059"/>
                <a:ext cx="486562" cy="545284"/>
              </a:xfrm>
              <a:prstGeom prst="ellipse">
                <a:avLst/>
              </a:prstGeom>
              <a:solidFill>
                <a:schemeClr val="bg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Oval 31"/>
              <p:cNvSpPr/>
              <p:nvPr/>
            </p:nvSpPr>
            <p:spPr>
              <a:xfrm>
                <a:off x="6287129" y="4251294"/>
                <a:ext cx="486562" cy="545284"/>
              </a:xfrm>
              <a:prstGeom prst="ellipse">
                <a:avLst/>
              </a:prstGeom>
              <a:solidFill>
                <a:schemeClr val="bg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Oval 32"/>
              <p:cNvSpPr/>
              <p:nvPr/>
            </p:nvSpPr>
            <p:spPr>
              <a:xfrm>
                <a:off x="5848524" y="4226472"/>
                <a:ext cx="486562" cy="545284"/>
              </a:xfrm>
              <a:prstGeom prst="ellipse">
                <a:avLst/>
              </a:prstGeom>
              <a:solidFill>
                <a:schemeClr val="bg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Oval 33"/>
              <p:cNvSpPr/>
              <p:nvPr/>
            </p:nvSpPr>
            <p:spPr>
              <a:xfrm>
                <a:off x="6112777" y="3635048"/>
                <a:ext cx="486562" cy="545284"/>
              </a:xfrm>
              <a:prstGeom prst="ellipse">
                <a:avLst/>
              </a:prstGeom>
              <a:solidFill>
                <a:schemeClr val="bg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35" name="Oval 34"/>
              <p:cNvSpPr/>
              <p:nvPr/>
            </p:nvSpPr>
            <p:spPr>
              <a:xfrm>
                <a:off x="6125361" y="4010283"/>
                <a:ext cx="419450" cy="4110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 name="TextBox 35"/>
            <p:cNvSpPr txBox="1"/>
            <p:nvPr/>
          </p:nvSpPr>
          <p:spPr>
            <a:xfrm>
              <a:off x="3012435" y="4147980"/>
              <a:ext cx="1387482" cy="507831"/>
            </a:xfrm>
            <a:prstGeom prst="rect">
              <a:avLst/>
            </a:prstGeom>
            <a:noFill/>
          </p:spPr>
          <p:txBody>
            <a:bodyPr wrap="square" rtlCol="0">
              <a:spAutoFit/>
            </a:bodyPr>
            <a:lstStyle/>
            <a:p>
              <a:r>
                <a:rPr lang="en-US" dirty="0" smtClean="0"/>
                <a:t>PP</a:t>
              </a:r>
            </a:p>
            <a:p>
              <a:r>
                <a:rPr lang="en-US" sz="900" dirty="0" smtClean="0"/>
                <a:t>Homozygous Dominant</a:t>
              </a:r>
              <a:endParaRPr lang="en-US" sz="900" dirty="0"/>
            </a:p>
          </p:txBody>
        </p:sp>
        <p:sp>
          <p:nvSpPr>
            <p:cNvPr id="37" name="TextBox 36"/>
            <p:cNvSpPr txBox="1"/>
            <p:nvPr/>
          </p:nvSpPr>
          <p:spPr>
            <a:xfrm>
              <a:off x="4362554" y="5366395"/>
              <a:ext cx="1387482" cy="507831"/>
            </a:xfrm>
            <a:prstGeom prst="rect">
              <a:avLst/>
            </a:prstGeom>
            <a:noFill/>
          </p:spPr>
          <p:txBody>
            <a:bodyPr wrap="square" rtlCol="0">
              <a:spAutoFit/>
            </a:bodyPr>
            <a:lstStyle/>
            <a:p>
              <a:r>
                <a:rPr lang="en-US" dirty="0" smtClean="0"/>
                <a:t>pp</a:t>
              </a:r>
            </a:p>
            <a:p>
              <a:r>
                <a:rPr lang="en-US" sz="900" dirty="0" smtClean="0"/>
                <a:t>Homozygous Recessive</a:t>
              </a:r>
              <a:endParaRPr lang="en-US" sz="900" dirty="0"/>
            </a:p>
          </p:txBody>
        </p:sp>
        <p:sp>
          <p:nvSpPr>
            <p:cNvPr id="38" name="TextBox 37"/>
            <p:cNvSpPr txBox="1"/>
            <p:nvPr/>
          </p:nvSpPr>
          <p:spPr>
            <a:xfrm>
              <a:off x="4362554" y="4076080"/>
              <a:ext cx="1387482" cy="507831"/>
            </a:xfrm>
            <a:prstGeom prst="rect">
              <a:avLst/>
            </a:prstGeom>
            <a:noFill/>
          </p:spPr>
          <p:txBody>
            <a:bodyPr wrap="square" rtlCol="0">
              <a:spAutoFit/>
            </a:bodyPr>
            <a:lstStyle/>
            <a:p>
              <a:r>
                <a:rPr lang="en-US" dirty="0" smtClean="0"/>
                <a:t>Pp</a:t>
              </a:r>
            </a:p>
            <a:p>
              <a:r>
                <a:rPr lang="en-US" sz="900" dirty="0" smtClean="0"/>
                <a:t>Heterozygous</a:t>
              </a:r>
              <a:endParaRPr lang="en-US" sz="900" dirty="0"/>
            </a:p>
          </p:txBody>
        </p:sp>
        <p:sp>
          <p:nvSpPr>
            <p:cNvPr id="39" name="TextBox 38"/>
            <p:cNvSpPr txBox="1"/>
            <p:nvPr/>
          </p:nvSpPr>
          <p:spPr>
            <a:xfrm>
              <a:off x="2995898" y="5368992"/>
              <a:ext cx="1387482" cy="507831"/>
            </a:xfrm>
            <a:prstGeom prst="rect">
              <a:avLst/>
            </a:prstGeom>
            <a:noFill/>
          </p:spPr>
          <p:txBody>
            <a:bodyPr wrap="square" rtlCol="0">
              <a:spAutoFit/>
            </a:bodyPr>
            <a:lstStyle/>
            <a:p>
              <a:r>
                <a:rPr lang="en-US" dirty="0" smtClean="0"/>
                <a:t>Pp</a:t>
              </a:r>
            </a:p>
            <a:p>
              <a:r>
                <a:rPr lang="en-US" sz="900" dirty="0" smtClean="0"/>
                <a:t>Heterozygous</a:t>
              </a:r>
              <a:endParaRPr lang="en-US" sz="900" dirty="0"/>
            </a:p>
          </p:txBody>
        </p:sp>
      </p:grpSp>
      <p:sp>
        <p:nvSpPr>
          <p:cNvPr id="41" name="TextBox 40"/>
          <p:cNvSpPr txBox="1"/>
          <p:nvPr/>
        </p:nvSpPr>
        <p:spPr>
          <a:xfrm>
            <a:off x="450415" y="3228688"/>
            <a:ext cx="742072" cy="707886"/>
          </a:xfrm>
          <a:prstGeom prst="rect">
            <a:avLst/>
          </a:prstGeom>
          <a:noFill/>
        </p:spPr>
        <p:txBody>
          <a:bodyPr wrap="square" rtlCol="0">
            <a:spAutoFit/>
          </a:bodyPr>
          <a:lstStyle/>
          <a:p>
            <a:r>
              <a:rPr lang="en-US" sz="4000" dirty="0" smtClean="0"/>
              <a:t>P</a:t>
            </a:r>
            <a:endParaRPr lang="en-US" sz="4000" dirty="0"/>
          </a:p>
        </p:txBody>
      </p:sp>
      <p:sp>
        <p:nvSpPr>
          <p:cNvPr id="42" name="TextBox 41"/>
          <p:cNvSpPr txBox="1"/>
          <p:nvPr/>
        </p:nvSpPr>
        <p:spPr>
          <a:xfrm>
            <a:off x="494871" y="4596329"/>
            <a:ext cx="742072" cy="707886"/>
          </a:xfrm>
          <a:prstGeom prst="rect">
            <a:avLst/>
          </a:prstGeom>
          <a:noFill/>
        </p:spPr>
        <p:txBody>
          <a:bodyPr wrap="square" rtlCol="0">
            <a:spAutoFit/>
          </a:bodyPr>
          <a:lstStyle/>
          <a:p>
            <a:r>
              <a:rPr lang="en-US" sz="4000" dirty="0" smtClean="0"/>
              <a:t>p</a:t>
            </a:r>
            <a:endParaRPr lang="en-US" sz="4000" dirty="0"/>
          </a:p>
        </p:txBody>
      </p:sp>
      <p:sp>
        <p:nvSpPr>
          <p:cNvPr id="43" name="TextBox 42"/>
          <p:cNvSpPr txBox="1"/>
          <p:nvPr/>
        </p:nvSpPr>
        <p:spPr>
          <a:xfrm>
            <a:off x="1464217" y="2273139"/>
            <a:ext cx="742072" cy="707886"/>
          </a:xfrm>
          <a:prstGeom prst="rect">
            <a:avLst/>
          </a:prstGeom>
          <a:noFill/>
        </p:spPr>
        <p:txBody>
          <a:bodyPr wrap="square" rtlCol="0">
            <a:spAutoFit/>
          </a:bodyPr>
          <a:lstStyle/>
          <a:p>
            <a:r>
              <a:rPr lang="en-US" sz="4000" dirty="0" smtClean="0"/>
              <a:t>P</a:t>
            </a:r>
            <a:endParaRPr lang="en-US" sz="4000" dirty="0"/>
          </a:p>
        </p:txBody>
      </p:sp>
      <p:sp>
        <p:nvSpPr>
          <p:cNvPr id="44" name="TextBox 43"/>
          <p:cNvSpPr txBox="1"/>
          <p:nvPr/>
        </p:nvSpPr>
        <p:spPr>
          <a:xfrm>
            <a:off x="2883892" y="2183319"/>
            <a:ext cx="742072" cy="707886"/>
          </a:xfrm>
          <a:prstGeom prst="rect">
            <a:avLst/>
          </a:prstGeom>
          <a:noFill/>
        </p:spPr>
        <p:txBody>
          <a:bodyPr wrap="square" rtlCol="0">
            <a:spAutoFit/>
          </a:bodyPr>
          <a:lstStyle/>
          <a:p>
            <a:r>
              <a:rPr lang="en-US" sz="4000" dirty="0" smtClean="0"/>
              <a:t>p</a:t>
            </a:r>
            <a:endParaRPr lang="en-US" sz="4000" dirty="0"/>
          </a:p>
        </p:txBody>
      </p:sp>
      <p:sp>
        <p:nvSpPr>
          <p:cNvPr id="45" name="TextBox 44"/>
          <p:cNvSpPr txBox="1"/>
          <p:nvPr/>
        </p:nvSpPr>
        <p:spPr>
          <a:xfrm>
            <a:off x="4612600" y="1795777"/>
            <a:ext cx="4306966" cy="2062103"/>
          </a:xfrm>
          <a:prstGeom prst="rect">
            <a:avLst/>
          </a:prstGeom>
          <a:noFill/>
        </p:spPr>
        <p:txBody>
          <a:bodyPr wrap="square" rtlCol="0">
            <a:spAutoFit/>
          </a:bodyPr>
          <a:lstStyle/>
          <a:p>
            <a:pPr algn="ctr"/>
            <a:r>
              <a:rPr lang="en-US" sz="3200" dirty="0" smtClean="0"/>
              <a:t>Genotypic Ratio: </a:t>
            </a:r>
          </a:p>
          <a:p>
            <a:pPr algn="ctr"/>
            <a:r>
              <a:rPr lang="en-US" sz="4800" dirty="0" smtClean="0"/>
              <a:t>1:2:1</a:t>
            </a:r>
          </a:p>
          <a:p>
            <a:pPr algn="ctr"/>
            <a:r>
              <a:rPr lang="en-US" sz="4800" dirty="0" smtClean="0"/>
              <a:t>25%:50%:25%</a:t>
            </a:r>
            <a:endParaRPr lang="en-US" sz="4800" dirty="0"/>
          </a:p>
        </p:txBody>
      </p:sp>
      <p:sp>
        <p:nvSpPr>
          <p:cNvPr id="46" name="TextBox 45"/>
          <p:cNvSpPr txBox="1"/>
          <p:nvPr/>
        </p:nvSpPr>
        <p:spPr>
          <a:xfrm>
            <a:off x="5202079" y="4225566"/>
            <a:ext cx="3383785" cy="2062103"/>
          </a:xfrm>
          <a:prstGeom prst="rect">
            <a:avLst/>
          </a:prstGeom>
          <a:noFill/>
        </p:spPr>
        <p:txBody>
          <a:bodyPr wrap="square" rtlCol="0">
            <a:spAutoFit/>
          </a:bodyPr>
          <a:lstStyle/>
          <a:p>
            <a:pPr algn="ctr"/>
            <a:r>
              <a:rPr lang="en-US" sz="3200" dirty="0" smtClean="0"/>
              <a:t>Phenotypic Ratio: </a:t>
            </a:r>
            <a:r>
              <a:rPr lang="en-US" sz="4800" dirty="0" smtClean="0"/>
              <a:t>3:1</a:t>
            </a:r>
          </a:p>
          <a:p>
            <a:pPr algn="ctr"/>
            <a:r>
              <a:rPr lang="en-US" sz="4800" dirty="0" smtClean="0"/>
              <a:t>75%: 25%</a:t>
            </a:r>
            <a:endParaRPr lang="en-US" sz="4800" dirty="0"/>
          </a:p>
        </p:txBody>
      </p:sp>
      <p:sp>
        <p:nvSpPr>
          <p:cNvPr id="47" name="TextBox 46"/>
          <p:cNvSpPr txBox="1"/>
          <p:nvPr/>
        </p:nvSpPr>
        <p:spPr>
          <a:xfrm>
            <a:off x="6093840" y="2874184"/>
            <a:ext cx="1459523" cy="369332"/>
          </a:xfrm>
          <a:prstGeom prst="rect">
            <a:avLst/>
          </a:prstGeom>
          <a:noFill/>
        </p:spPr>
        <p:txBody>
          <a:bodyPr wrap="square" rtlCol="0">
            <a:spAutoFit/>
          </a:bodyPr>
          <a:lstStyle/>
          <a:p>
            <a:r>
              <a:rPr lang="en-US" dirty="0" smtClean="0"/>
              <a:t>PP    </a:t>
            </a:r>
            <a:r>
              <a:rPr lang="en-US" dirty="0" err="1" smtClean="0"/>
              <a:t>Pp</a:t>
            </a:r>
            <a:r>
              <a:rPr lang="en-US" dirty="0" smtClean="0"/>
              <a:t>     </a:t>
            </a:r>
            <a:r>
              <a:rPr lang="en-US" dirty="0" err="1" smtClean="0"/>
              <a:t>pp</a:t>
            </a:r>
            <a:endParaRPr lang="en-US" dirty="0"/>
          </a:p>
        </p:txBody>
      </p:sp>
      <p:sp>
        <p:nvSpPr>
          <p:cNvPr id="48" name="TextBox 47"/>
          <p:cNvSpPr txBox="1"/>
          <p:nvPr/>
        </p:nvSpPr>
        <p:spPr>
          <a:xfrm>
            <a:off x="6093840" y="5319043"/>
            <a:ext cx="1739873" cy="369332"/>
          </a:xfrm>
          <a:prstGeom prst="rect">
            <a:avLst/>
          </a:prstGeom>
          <a:noFill/>
        </p:spPr>
        <p:txBody>
          <a:bodyPr wrap="square" rtlCol="0">
            <a:spAutoFit/>
          </a:bodyPr>
          <a:lstStyle/>
          <a:p>
            <a:r>
              <a:rPr lang="en-US" dirty="0" smtClean="0"/>
              <a:t>Purple      White</a:t>
            </a:r>
            <a:endParaRPr lang="en-US" dirty="0"/>
          </a:p>
        </p:txBody>
      </p:sp>
      <p:sp>
        <p:nvSpPr>
          <p:cNvPr id="49" name="TextBox 48"/>
          <p:cNvSpPr txBox="1"/>
          <p:nvPr/>
        </p:nvSpPr>
        <p:spPr>
          <a:xfrm>
            <a:off x="5107574" y="3694930"/>
            <a:ext cx="3259185" cy="369332"/>
          </a:xfrm>
          <a:prstGeom prst="rect">
            <a:avLst/>
          </a:prstGeom>
          <a:noFill/>
        </p:spPr>
        <p:txBody>
          <a:bodyPr wrap="square" rtlCol="0">
            <a:spAutoFit/>
          </a:bodyPr>
          <a:lstStyle/>
          <a:p>
            <a:r>
              <a:rPr lang="en-US" dirty="0" smtClean="0"/>
              <a:t>PP                   </a:t>
            </a:r>
            <a:r>
              <a:rPr lang="en-US" dirty="0" err="1" smtClean="0"/>
              <a:t>Pp</a:t>
            </a:r>
            <a:r>
              <a:rPr lang="en-US" dirty="0" smtClean="0"/>
              <a:t>                   </a:t>
            </a:r>
            <a:r>
              <a:rPr lang="en-US" dirty="0" err="1" smtClean="0"/>
              <a:t>pp</a:t>
            </a:r>
            <a:endParaRPr lang="en-US" dirty="0"/>
          </a:p>
        </p:txBody>
      </p:sp>
      <p:sp>
        <p:nvSpPr>
          <p:cNvPr id="50" name="TextBox 49"/>
          <p:cNvSpPr txBox="1"/>
          <p:nvPr/>
        </p:nvSpPr>
        <p:spPr>
          <a:xfrm>
            <a:off x="5867229" y="6033318"/>
            <a:ext cx="2292033" cy="369332"/>
          </a:xfrm>
          <a:prstGeom prst="rect">
            <a:avLst/>
          </a:prstGeom>
          <a:noFill/>
        </p:spPr>
        <p:txBody>
          <a:bodyPr wrap="square" rtlCol="0">
            <a:spAutoFit/>
          </a:bodyPr>
          <a:lstStyle/>
          <a:p>
            <a:r>
              <a:rPr lang="en-US" dirty="0" smtClean="0"/>
              <a:t>Purple            White</a:t>
            </a:r>
            <a:endParaRPr lang="en-US" dirty="0"/>
          </a:p>
        </p:txBody>
      </p:sp>
      <p:sp>
        <p:nvSpPr>
          <p:cNvPr id="52" name="Rounded Rectangle 51"/>
          <p:cNvSpPr/>
          <p:nvPr/>
        </p:nvSpPr>
        <p:spPr>
          <a:xfrm>
            <a:off x="4853585" y="4258564"/>
            <a:ext cx="3727055" cy="2389539"/>
          </a:xfrm>
          <a:prstGeom prst="roundRect">
            <a:avLst/>
          </a:prstGeom>
          <a:solidFill>
            <a:srgbClr val="00206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2715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Probability and Punnett Squares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1633721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8013" y="-43313"/>
            <a:ext cx="7543800" cy="1450757"/>
          </a:xfrm>
        </p:spPr>
        <p:txBody>
          <a:bodyPr/>
          <a:lstStyle/>
          <a:p>
            <a:r>
              <a:rPr lang="en-US" dirty="0" smtClean="0"/>
              <a:t>Probability</a:t>
            </a:r>
            <a:endParaRPr lang="en-US" dirty="0"/>
          </a:p>
        </p:txBody>
      </p:sp>
      <p:sp>
        <p:nvSpPr>
          <p:cNvPr id="5" name="Content Placeholder 4"/>
          <p:cNvSpPr>
            <a:spLocks noGrp="1"/>
          </p:cNvSpPr>
          <p:nvPr>
            <p:ph idx="1"/>
          </p:nvPr>
        </p:nvSpPr>
        <p:spPr>
          <a:xfrm>
            <a:off x="0" y="1737361"/>
            <a:ext cx="9143999" cy="4587150"/>
          </a:xfrm>
        </p:spPr>
        <p:txBody>
          <a:bodyPr>
            <a:noAutofit/>
          </a:bodyPr>
          <a:lstStyle/>
          <a:p>
            <a:r>
              <a:rPr lang="en-US" sz="3200" dirty="0" smtClean="0"/>
              <a:t>Probability:  The likelihood that something will happen.</a:t>
            </a:r>
          </a:p>
          <a:p>
            <a:pPr lvl="1"/>
            <a:r>
              <a:rPr lang="en-US" sz="2800" dirty="0" smtClean="0"/>
              <a:t>Example:  A coin flip</a:t>
            </a:r>
          </a:p>
          <a:p>
            <a:pPr lvl="2"/>
            <a:r>
              <a:rPr lang="en-US" sz="2000" dirty="0" smtClean="0"/>
              <a:t>Two possible outcomes:  Heads (1/2) or Tails (1/2)</a:t>
            </a:r>
          </a:p>
          <a:p>
            <a:pPr lvl="1"/>
            <a:r>
              <a:rPr lang="en-US" sz="2400" dirty="0" smtClean="0"/>
              <a:t>Example: A Punnett Square</a:t>
            </a:r>
          </a:p>
          <a:p>
            <a:pPr lvl="2"/>
            <a:r>
              <a:rPr lang="en-US" sz="1600" dirty="0" smtClean="0"/>
              <a:t>Four possible outcomes:</a:t>
            </a:r>
          </a:p>
          <a:p>
            <a:pPr lvl="3"/>
            <a:r>
              <a:rPr lang="en-US" sz="1600" dirty="0" smtClean="0"/>
              <a:t>Egg 1 + Sperm 1         ¼</a:t>
            </a:r>
          </a:p>
          <a:p>
            <a:pPr lvl="3"/>
            <a:r>
              <a:rPr lang="en-US" sz="1600" dirty="0" smtClean="0"/>
              <a:t>Egg 1 + Sperm 2         ¼</a:t>
            </a:r>
          </a:p>
          <a:p>
            <a:pPr lvl="3"/>
            <a:r>
              <a:rPr lang="en-US" sz="1600" dirty="0" smtClean="0"/>
              <a:t>Egg 2 + Sperm 1         ¼</a:t>
            </a:r>
          </a:p>
          <a:p>
            <a:pPr lvl="3"/>
            <a:r>
              <a:rPr lang="en-US" sz="1600" dirty="0" smtClean="0"/>
              <a:t>Egg 2 + Sperm 2         ¼ </a:t>
            </a:r>
            <a:br>
              <a:rPr lang="en-US" sz="1600" dirty="0" smtClean="0"/>
            </a:br>
            <a:endParaRPr lang="en-US" sz="1600" dirty="0" smtClean="0"/>
          </a:p>
          <a:p>
            <a:r>
              <a:rPr lang="en-US" sz="2400" dirty="0" smtClean="0"/>
              <a:t>*Punnett squares do not tell you the traits your offspring will have they predict the likelihood of traits being inherited.</a:t>
            </a:r>
          </a:p>
        </p:txBody>
      </p:sp>
    </p:spTree>
    <p:extLst>
      <p:ext uri="{BB962C8B-B14F-4D97-AF65-F5344CB8AC3E}">
        <p14:creationId xmlns:p14="http://schemas.microsoft.com/office/powerpoint/2010/main" val="151330973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Independent Assortment</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2703020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Law of Independent Assortment</a:t>
            </a:r>
            <a:endParaRPr lang="en-US" dirty="0"/>
          </a:p>
        </p:txBody>
      </p:sp>
      <p:sp>
        <p:nvSpPr>
          <p:cNvPr id="3" name="Content Placeholder 2"/>
          <p:cNvSpPr>
            <a:spLocks noGrp="1"/>
          </p:cNvSpPr>
          <p:nvPr>
            <p:ph idx="1"/>
          </p:nvPr>
        </p:nvSpPr>
        <p:spPr/>
        <p:txBody>
          <a:bodyPr>
            <a:normAutofit/>
          </a:bodyPr>
          <a:lstStyle/>
          <a:p>
            <a:r>
              <a:rPr lang="en-US" sz="3200" dirty="0" smtClean="0"/>
              <a:t>The </a:t>
            </a:r>
            <a:r>
              <a:rPr lang="en-US" sz="3200" dirty="0"/>
              <a:t>inheritance of one trait is not dependent on the inheritance of </a:t>
            </a:r>
            <a:r>
              <a:rPr lang="en-US" sz="3200" dirty="0" smtClean="0"/>
              <a:t>another.</a:t>
            </a:r>
            <a:br>
              <a:rPr lang="en-US" sz="3200" dirty="0" smtClean="0"/>
            </a:br>
            <a:r>
              <a:rPr lang="en-US" sz="3200" dirty="0" smtClean="0"/>
              <a:t/>
            </a:r>
            <a:br>
              <a:rPr lang="en-US" sz="3200" dirty="0" smtClean="0"/>
            </a:br>
            <a:endParaRPr lang="en-US" sz="3200" dirty="0" smtClean="0"/>
          </a:p>
          <a:p>
            <a:r>
              <a:rPr lang="en-US" sz="3200" dirty="0" smtClean="0"/>
              <a:t>Just because you have one trait does not mean you have to inherit another.</a:t>
            </a:r>
          </a:p>
          <a:p>
            <a:pPr lvl="1"/>
            <a:r>
              <a:rPr lang="en-US" sz="3000" dirty="0" smtClean="0"/>
              <a:t>Traits are not linked.</a:t>
            </a:r>
            <a:endParaRPr lang="en-US" sz="3000" dirty="0"/>
          </a:p>
        </p:txBody>
      </p:sp>
    </p:spTree>
    <p:extLst>
      <p:ext uri="{BB962C8B-B14F-4D97-AF65-F5344CB8AC3E}">
        <p14:creationId xmlns:p14="http://schemas.microsoft.com/office/powerpoint/2010/main" val="3135312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Traits</a:t>
            </a:r>
            <a:endParaRPr lang="en-US" dirty="0"/>
          </a:p>
        </p:txBody>
      </p:sp>
      <p:sp>
        <p:nvSpPr>
          <p:cNvPr id="3" name="Content Placeholder 2"/>
          <p:cNvSpPr>
            <a:spLocks noGrp="1"/>
          </p:cNvSpPr>
          <p:nvPr>
            <p:ph idx="1"/>
          </p:nvPr>
        </p:nvSpPr>
        <p:spPr/>
        <p:txBody>
          <a:bodyPr/>
          <a:lstStyle/>
          <a:p>
            <a:r>
              <a:rPr lang="en-US" dirty="0" smtClean="0"/>
              <a:t>Traits – Characteristics that can be inherited.</a:t>
            </a:r>
          </a:p>
          <a:p>
            <a:endParaRPr lang="en-US" dirty="0"/>
          </a:p>
          <a:p>
            <a:r>
              <a:rPr lang="en-US" dirty="0" smtClean="0"/>
              <a:t>Examples:</a:t>
            </a:r>
          </a:p>
          <a:p>
            <a:pPr lvl="1"/>
            <a:r>
              <a:rPr lang="en-US" dirty="0" smtClean="0"/>
              <a:t>Eye color</a:t>
            </a:r>
          </a:p>
          <a:p>
            <a:pPr lvl="1"/>
            <a:r>
              <a:rPr lang="en-US" dirty="0" smtClean="0"/>
              <a:t>Hair color</a:t>
            </a:r>
          </a:p>
          <a:p>
            <a:pPr lvl="1"/>
            <a:r>
              <a:rPr lang="en-US" dirty="0" smtClean="0"/>
              <a:t>Skin color</a:t>
            </a:r>
          </a:p>
          <a:p>
            <a:pPr lvl="1"/>
            <a:r>
              <a:rPr lang="en-US" dirty="0" smtClean="0"/>
              <a:t>Height</a:t>
            </a:r>
          </a:p>
          <a:p>
            <a:pPr lvl="1"/>
            <a:r>
              <a:rPr lang="en-US" dirty="0" smtClean="0"/>
              <a:t>How likely you are to get a diseases</a:t>
            </a:r>
          </a:p>
          <a:p>
            <a:pPr lvl="1"/>
            <a:r>
              <a:rPr lang="en-US" dirty="0" smtClean="0"/>
              <a:t>Longevity (how long you will live)</a:t>
            </a:r>
            <a:endParaRPr lang="en-US" dirty="0"/>
          </a:p>
        </p:txBody>
      </p:sp>
      <p:pic>
        <p:nvPicPr>
          <p:cNvPr id="4" name="Picture 3"/>
          <p:cNvPicPr>
            <a:picLocks noChangeAspect="1"/>
          </p:cNvPicPr>
          <p:nvPr/>
        </p:nvPicPr>
        <p:blipFill>
          <a:blip r:embed="rId2"/>
          <a:stretch>
            <a:fillRect/>
          </a:stretch>
        </p:blipFill>
        <p:spPr>
          <a:xfrm>
            <a:off x="5075830" y="3016154"/>
            <a:ext cx="3497238" cy="2098343"/>
          </a:xfrm>
          <a:prstGeom prst="rect">
            <a:avLst/>
          </a:prstGeom>
        </p:spPr>
      </p:pic>
    </p:spTree>
    <p:extLst>
      <p:ext uri="{BB962C8B-B14F-4D97-AF65-F5344CB8AC3E}">
        <p14:creationId xmlns:p14="http://schemas.microsoft.com/office/powerpoint/2010/main" val="9013835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Mendel’s Experiment</a:t>
            </a:r>
            <a:endParaRPr lang="en-US" dirty="0"/>
          </a:p>
        </p:txBody>
      </p:sp>
      <p:sp>
        <p:nvSpPr>
          <p:cNvPr id="3" name="Content Placeholder 2"/>
          <p:cNvSpPr>
            <a:spLocks noGrp="1"/>
          </p:cNvSpPr>
          <p:nvPr>
            <p:ph idx="1"/>
          </p:nvPr>
        </p:nvSpPr>
        <p:spPr/>
        <p:txBody>
          <a:bodyPr/>
          <a:lstStyle/>
          <a:p>
            <a:r>
              <a:rPr lang="en-US" dirty="0" smtClean="0"/>
              <a:t>Mendel wanted to know if having one trait meant you had to have another.  </a:t>
            </a:r>
          </a:p>
          <a:p>
            <a:endParaRPr lang="en-US" dirty="0"/>
          </a:p>
          <a:p>
            <a:r>
              <a:rPr lang="en-US" dirty="0" smtClean="0"/>
              <a:t>For example, if you have a wrinkled seed does it have to be yellow?</a:t>
            </a:r>
          </a:p>
          <a:p>
            <a:endParaRPr lang="en-US" dirty="0" smtClean="0"/>
          </a:p>
          <a:p>
            <a:r>
              <a:rPr lang="en-US" dirty="0" smtClean="0"/>
              <a:t>In order to do this he had to breed his pea plants together for two traits.</a:t>
            </a:r>
            <a:endParaRPr lang="en-US" dirty="0"/>
          </a:p>
        </p:txBody>
      </p:sp>
    </p:spTree>
    <p:extLst>
      <p:ext uri="{BB962C8B-B14F-4D97-AF65-F5344CB8AC3E}">
        <p14:creationId xmlns:p14="http://schemas.microsoft.com/office/powerpoint/2010/main" val="397136669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Dihybrid</a:t>
            </a:r>
            <a:r>
              <a:rPr lang="en-US" dirty="0" smtClean="0"/>
              <a:t> Cross</a:t>
            </a:r>
            <a:endParaRPr lang="en-US" dirty="0"/>
          </a:p>
        </p:txBody>
      </p:sp>
      <p:sp>
        <p:nvSpPr>
          <p:cNvPr id="3" name="Content Placeholder 2"/>
          <p:cNvSpPr>
            <a:spLocks noGrp="1"/>
          </p:cNvSpPr>
          <p:nvPr>
            <p:ph idx="1"/>
          </p:nvPr>
        </p:nvSpPr>
        <p:spPr/>
        <p:txBody>
          <a:bodyPr>
            <a:normAutofit/>
          </a:bodyPr>
          <a:lstStyle/>
          <a:p>
            <a:r>
              <a:rPr lang="en-US" sz="4000" dirty="0" smtClean="0"/>
              <a:t>Di = two</a:t>
            </a:r>
          </a:p>
          <a:p>
            <a:r>
              <a:rPr lang="en-US" sz="4000" dirty="0" smtClean="0"/>
              <a:t>Hybrid = offspring with different alleles</a:t>
            </a:r>
            <a:endParaRPr lang="en-US" sz="4000" dirty="0"/>
          </a:p>
        </p:txBody>
      </p:sp>
    </p:spTree>
    <p:extLst>
      <p:ext uri="{BB962C8B-B14F-4D97-AF65-F5344CB8AC3E}">
        <p14:creationId xmlns:p14="http://schemas.microsoft.com/office/powerpoint/2010/main" val="39865777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Di-hybrid Cross</a:t>
            </a:r>
            <a:endParaRPr lang="en-US" dirty="0"/>
          </a:p>
        </p:txBody>
      </p:sp>
      <p:sp>
        <p:nvSpPr>
          <p:cNvPr id="4" name="Oval 3"/>
          <p:cNvSpPr/>
          <p:nvPr/>
        </p:nvSpPr>
        <p:spPr>
          <a:xfrm>
            <a:off x="2057400" y="3124200"/>
            <a:ext cx="762000" cy="6858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effectLst>
                  <a:outerShdw blurRad="38100" dist="38100" dir="2700000" algn="tl">
                    <a:srgbClr val="000000">
                      <a:alpha val="43137"/>
                    </a:srgbClr>
                  </a:outerShdw>
                </a:effectLst>
              </a:rPr>
              <a:t>AA</a:t>
            </a:r>
            <a:endParaRPr lang="en-US" dirty="0">
              <a:solidFill>
                <a:schemeClr val="tx1"/>
              </a:solidFill>
              <a:effectLst>
                <a:outerShdw blurRad="38100" dist="38100" dir="2700000" algn="tl">
                  <a:srgbClr val="000000">
                    <a:alpha val="43137"/>
                  </a:srgbClr>
                </a:outerShdw>
              </a:effectLst>
            </a:endParaRPr>
          </a:p>
        </p:txBody>
      </p:sp>
      <p:sp>
        <p:nvSpPr>
          <p:cNvPr id="5" name="Oval 4"/>
          <p:cNvSpPr/>
          <p:nvPr/>
        </p:nvSpPr>
        <p:spPr>
          <a:xfrm>
            <a:off x="2057400" y="4800600"/>
            <a:ext cx="762000" cy="6858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effectLst>
                  <a:outerShdw blurRad="38100" dist="38100" dir="2700000" algn="tl">
                    <a:srgbClr val="000000">
                      <a:alpha val="43137"/>
                    </a:srgbClr>
                  </a:outerShdw>
                </a:effectLst>
              </a:rPr>
              <a:t>aa</a:t>
            </a:r>
            <a:endParaRPr lang="en-US" dirty="0">
              <a:solidFill>
                <a:schemeClr val="tx1"/>
              </a:solidFill>
              <a:effectLst>
                <a:outerShdw blurRad="38100" dist="38100" dir="2700000" algn="tl">
                  <a:srgbClr val="000000">
                    <a:alpha val="43137"/>
                  </a:srgbClr>
                </a:outerShdw>
              </a:effectLst>
            </a:endParaRPr>
          </a:p>
        </p:txBody>
      </p:sp>
      <p:sp>
        <p:nvSpPr>
          <p:cNvPr id="6" name="Oval 5"/>
          <p:cNvSpPr/>
          <p:nvPr/>
        </p:nvSpPr>
        <p:spPr>
          <a:xfrm>
            <a:off x="2057400" y="3962400"/>
            <a:ext cx="762000" cy="6858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effectLst>
                  <a:outerShdw blurRad="38100" dist="38100" dir="2700000" algn="tl">
                    <a:srgbClr val="000000">
                      <a:alpha val="43137"/>
                    </a:srgbClr>
                  </a:outerShdw>
                </a:effectLst>
              </a:rPr>
              <a:t>Aa</a:t>
            </a:r>
            <a:endParaRPr lang="en-US" dirty="0">
              <a:solidFill>
                <a:schemeClr val="tx1"/>
              </a:solidFill>
              <a:effectLst>
                <a:outerShdw blurRad="38100" dist="38100" dir="2700000" algn="tl">
                  <a:srgbClr val="000000">
                    <a:alpha val="43137"/>
                  </a:srgbClr>
                </a:outerShdw>
              </a:effectLst>
            </a:endParaRPr>
          </a:p>
        </p:txBody>
      </p:sp>
      <p:sp>
        <p:nvSpPr>
          <p:cNvPr id="7" name="10-Point Star 6"/>
          <p:cNvSpPr/>
          <p:nvPr/>
        </p:nvSpPr>
        <p:spPr>
          <a:xfrm>
            <a:off x="6096000" y="4648200"/>
            <a:ext cx="609600" cy="685800"/>
          </a:xfrm>
          <a:prstGeom prst="star1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bb</a:t>
            </a:r>
            <a:endParaRPr lang="en-US" dirty="0">
              <a:solidFill>
                <a:schemeClr val="tx1"/>
              </a:solidFill>
            </a:endParaRPr>
          </a:p>
        </p:txBody>
      </p:sp>
      <p:sp>
        <p:nvSpPr>
          <p:cNvPr id="8" name="Oval 7"/>
          <p:cNvSpPr/>
          <p:nvPr/>
        </p:nvSpPr>
        <p:spPr>
          <a:xfrm>
            <a:off x="6019800" y="3810000"/>
            <a:ext cx="762000"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Bb</a:t>
            </a:r>
            <a:endParaRPr lang="en-US" dirty="0">
              <a:solidFill>
                <a:schemeClr val="tx1"/>
              </a:solidFill>
            </a:endParaRPr>
          </a:p>
        </p:txBody>
      </p:sp>
      <p:sp>
        <p:nvSpPr>
          <p:cNvPr id="9" name="Oval 8"/>
          <p:cNvSpPr/>
          <p:nvPr/>
        </p:nvSpPr>
        <p:spPr>
          <a:xfrm>
            <a:off x="6019800" y="3048000"/>
            <a:ext cx="762000"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BB</a:t>
            </a:r>
            <a:endParaRPr lang="en-US" dirty="0">
              <a:solidFill>
                <a:schemeClr val="tx1"/>
              </a:solidFill>
            </a:endParaRPr>
          </a:p>
        </p:txBody>
      </p:sp>
      <p:sp>
        <p:nvSpPr>
          <p:cNvPr id="10" name="TextBox 9"/>
          <p:cNvSpPr txBox="1"/>
          <p:nvPr/>
        </p:nvSpPr>
        <p:spPr>
          <a:xfrm>
            <a:off x="1295400" y="2057400"/>
            <a:ext cx="2590800" cy="923330"/>
          </a:xfrm>
          <a:prstGeom prst="rect">
            <a:avLst/>
          </a:prstGeom>
          <a:noFill/>
        </p:spPr>
        <p:txBody>
          <a:bodyPr wrap="square" rtlCol="0">
            <a:spAutoFit/>
          </a:bodyPr>
          <a:lstStyle/>
          <a:p>
            <a:r>
              <a:rPr lang="en-US" dirty="0" smtClean="0"/>
              <a:t>Trait 1:  Color</a:t>
            </a:r>
          </a:p>
          <a:p>
            <a:r>
              <a:rPr lang="en-US" dirty="0" smtClean="0"/>
              <a:t>Yellow: Dominant</a:t>
            </a:r>
          </a:p>
          <a:p>
            <a:r>
              <a:rPr lang="en-US" dirty="0" smtClean="0"/>
              <a:t>Green: Recessive</a:t>
            </a:r>
          </a:p>
        </p:txBody>
      </p:sp>
      <p:sp>
        <p:nvSpPr>
          <p:cNvPr id="11" name="TextBox 10"/>
          <p:cNvSpPr txBox="1"/>
          <p:nvPr/>
        </p:nvSpPr>
        <p:spPr>
          <a:xfrm>
            <a:off x="5257800" y="2057400"/>
            <a:ext cx="2590800" cy="923330"/>
          </a:xfrm>
          <a:prstGeom prst="rect">
            <a:avLst/>
          </a:prstGeom>
          <a:noFill/>
        </p:spPr>
        <p:txBody>
          <a:bodyPr wrap="square" rtlCol="0">
            <a:spAutoFit/>
          </a:bodyPr>
          <a:lstStyle/>
          <a:p>
            <a:r>
              <a:rPr lang="en-US" dirty="0" smtClean="0"/>
              <a:t>Trait 1:       Shape</a:t>
            </a:r>
          </a:p>
          <a:p>
            <a:r>
              <a:rPr lang="en-US" dirty="0" smtClean="0"/>
              <a:t>Smooth:    Dominant</a:t>
            </a:r>
          </a:p>
          <a:p>
            <a:r>
              <a:rPr lang="en-US" dirty="0" smtClean="0"/>
              <a:t>Wrinkled:  Recessive</a:t>
            </a:r>
          </a:p>
        </p:txBody>
      </p:sp>
    </p:spTree>
    <p:extLst>
      <p:ext uri="{BB962C8B-B14F-4D97-AF65-F5344CB8AC3E}">
        <p14:creationId xmlns:p14="http://schemas.microsoft.com/office/powerpoint/2010/main" val="5617106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Segregating Alleles for Two Traits</a:t>
            </a:r>
            <a:endParaRPr lang="en-US" dirty="0"/>
          </a:p>
        </p:txBody>
      </p:sp>
      <p:grpSp>
        <p:nvGrpSpPr>
          <p:cNvPr id="6" name="Group 5"/>
          <p:cNvGrpSpPr/>
          <p:nvPr/>
        </p:nvGrpSpPr>
        <p:grpSpPr>
          <a:xfrm>
            <a:off x="3454781" y="2330144"/>
            <a:ext cx="2468881" cy="1220661"/>
            <a:chOff x="2511552" y="3082789"/>
            <a:chExt cx="2468881" cy="1220661"/>
          </a:xfrm>
        </p:grpSpPr>
        <p:sp>
          <p:nvSpPr>
            <p:cNvPr id="4" name="TextBox 3"/>
            <p:cNvSpPr txBox="1"/>
            <p:nvPr/>
          </p:nvSpPr>
          <p:spPr>
            <a:xfrm>
              <a:off x="2511552" y="3082789"/>
              <a:ext cx="1219200" cy="1200329"/>
            </a:xfrm>
            <a:prstGeom prst="rect">
              <a:avLst/>
            </a:prstGeom>
            <a:noFill/>
          </p:spPr>
          <p:txBody>
            <a:bodyPr wrap="square" rtlCol="0">
              <a:spAutoFit/>
            </a:bodyPr>
            <a:lstStyle/>
            <a:p>
              <a:r>
                <a:rPr lang="en-US" sz="7200" dirty="0" err="1" smtClean="0"/>
                <a:t>Aa</a:t>
              </a:r>
              <a:endParaRPr lang="en-US" sz="7200" dirty="0"/>
            </a:p>
          </p:txBody>
        </p:sp>
        <p:sp>
          <p:nvSpPr>
            <p:cNvPr id="5" name="TextBox 4"/>
            <p:cNvSpPr txBox="1"/>
            <p:nvPr/>
          </p:nvSpPr>
          <p:spPr>
            <a:xfrm>
              <a:off x="3546347" y="3103121"/>
              <a:ext cx="1434086" cy="1200329"/>
            </a:xfrm>
            <a:prstGeom prst="rect">
              <a:avLst/>
            </a:prstGeom>
            <a:noFill/>
          </p:spPr>
          <p:txBody>
            <a:bodyPr wrap="square" rtlCol="0">
              <a:spAutoFit/>
            </a:bodyPr>
            <a:lstStyle/>
            <a:p>
              <a:r>
                <a:rPr lang="en-US" sz="7200" dirty="0" smtClean="0"/>
                <a:t>Bb</a:t>
              </a:r>
              <a:endParaRPr lang="en-US" sz="7200" dirty="0"/>
            </a:p>
          </p:txBody>
        </p:sp>
      </p:grpSp>
      <p:sp>
        <p:nvSpPr>
          <p:cNvPr id="7" name="Oval 6"/>
          <p:cNvSpPr/>
          <p:nvPr/>
        </p:nvSpPr>
        <p:spPr>
          <a:xfrm>
            <a:off x="395785" y="4299045"/>
            <a:ext cx="1528549" cy="1719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557045" y="4299045"/>
            <a:ext cx="1528549" cy="1719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618232" y="4299045"/>
            <a:ext cx="1528549" cy="1719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03576" y="4299045"/>
            <a:ext cx="1528549" cy="1719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14148" y="4790364"/>
            <a:ext cx="1310185" cy="1015663"/>
          </a:xfrm>
          <a:prstGeom prst="rect">
            <a:avLst/>
          </a:prstGeom>
          <a:noFill/>
        </p:spPr>
        <p:txBody>
          <a:bodyPr wrap="square" rtlCol="0">
            <a:spAutoFit/>
          </a:bodyPr>
          <a:lstStyle/>
          <a:p>
            <a:r>
              <a:rPr lang="en-US" sz="6000" dirty="0" smtClean="0"/>
              <a:t>AB</a:t>
            </a:r>
            <a:endParaRPr lang="en-US" sz="6000" dirty="0"/>
          </a:p>
        </p:txBody>
      </p:sp>
      <p:sp>
        <p:nvSpPr>
          <p:cNvPr id="12" name="TextBox 11"/>
          <p:cNvSpPr txBox="1"/>
          <p:nvPr/>
        </p:nvSpPr>
        <p:spPr>
          <a:xfrm>
            <a:off x="2781128" y="4651022"/>
            <a:ext cx="1310185" cy="1015663"/>
          </a:xfrm>
          <a:prstGeom prst="rect">
            <a:avLst/>
          </a:prstGeom>
          <a:noFill/>
        </p:spPr>
        <p:txBody>
          <a:bodyPr wrap="square" rtlCol="0">
            <a:spAutoFit/>
          </a:bodyPr>
          <a:lstStyle/>
          <a:p>
            <a:r>
              <a:rPr lang="en-US" sz="6000" dirty="0" smtClean="0"/>
              <a:t>Ab</a:t>
            </a:r>
            <a:endParaRPr lang="en-US" sz="6000" dirty="0"/>
          </a:p>
        </p:txBody>
      </p:sp>
      <p:sp>
        <p:nvSpPr>
          <p:cNvPr id="14" name="TextBox 13"/>
          <p:cNvSpPr txBox="1"/>
          <p:nvPr/>
        </p:nvSpPr>
        <p:spPr>
          <a:xfrm>
            <a:off x="4942389" y="4656750"/>
            <a:ext cx="1310185" cy="1015663"/>
          </a:xfrm>
          <a:prstGeom prst="rect">
            <a:avLst/>
          </a:prstGeom>
          <a:noFill/>
        </p:spPr>
        <p:txBody>
          <a:bodyPr wrap="square" rtlCol="0">
            <a:spAutoFit/>
          </a:bodyPr>
          <a:lstStyle/>
          <a:p>
            <a:r>
              <a:rPr lang="en-US" sz="6000" dirty="0" err="1" smtClean="0"/>
              <a:t>aB</a:t>
            </a:r>
            <a:endParaRPr lang="en-US" sz="6000" dirty="0"/>
          </a:p>
        </p:txBody>
      </p:sp>
      <p:sp>
        <p:nvSpPr>
          <p:cNvPr id="15" name="TextBox 14"/>
          <p:cNvSpPr txBox="1"/>
          <p:nvPr/>
        </p:nvSpPr>
        <p:spPr>
          <a:xfrm>
            <a:off x="7221940" y="4651021"/>
            <a:ext cx="1310185" cy="1015663"/>
          </a:xfrm>
          <a:prstGeom prst="rect">
            <a:avLst/>
          </a:prstGeom>
          <a:noFill/>
        </p:spPr>
        <p:txBody>
          <a:bodyPr wrap="square" rtlCol="0">
            <a:spAutoFit/>
          </a:bodyPr>
          <a:lstStyle/>
          <a:p>
            <a:r>
              <a:rPr lang="en-US" sz="6000" dirty="0" smtClean="0"/>
              <a:t>ab</a:t>
            </a:r>
            <a:endParaRPr lang="en-US" sz="6000" dirty="0"/>
          </a:p>
        </p:txBody>
      </p:sp>
      <p:sp>
        <p:nvSpPr>
          <p:cNvPr id="18" name="Freeform 17"/>
          <p:cNvSpPr/>
          <p:nvPr/>
        </p:nvSpPr>
        <p:spPr>
          <a:xfrm>
            <a:off x="3739487" y="2047164"/>
            <a:ext cx="1065778" cy="668740"/>
          </a:xfrm>
          <a:custGeom>
            <a:avLst/>
            <a:gdLst>
              <a:gd name="connsiteX0" fmla="*/ 0 w 1065778"/>
              <a:gd name="connsiteY0" fmla="*/ 627797 h 668740"/>
              <a:gd name="connsiteX1" fmla="*/ 13647 w 1065778"/>
              <a:gd name="connsiteY1" fmla="*/ 341194 h 668740"/>
              <a:gd name="connsiteX2" fmla="*/ 54591 w 1065778"/>
              <a:gd name="connsiteY2" fmla="*/ 204717 h 668740"/>
              <a:gd name="connsiteX3" fmla="*/ 122829 w 1065778"/>
              <a:gd name="connsiteY3" fmla="*/ 81887 h 668740"/>
              <a:gd name="connsiteX4" fmla="*/ 163773 w 1065778"/>
              <a:gd name="connsiteY4" fmla="*/ 68239 h 668740"/>
              <a:gd name="connsiteX5" fmla="*/ 204716 w 1065778"/>
              <a:gd name="connsiteY5" fmla="*/ 40943 h 668740"/>
              <a:gd name="connsiteX6" fmla="*/ 354841 w 1065778"/>
              <a:gd name="connsiteY6" fmla="*/ 0 h 668740"/>
              <a:gd name="connsiteX7" fmla="*/ 723331 w 1065778"/>
              <a:gd name="connsiteY7" fmla="*/ 13648 h 668740"/>
              <a:gd name="connsiteX8" fmla="*/ 805217 w 1065778"/>
              <a:gd name="connsiteY8" fmla="*/ 40943 h 668740"/>
              <a:gd name="connsiteX9" fmla="*/ 887104 w 1065778"/>
              <a:gd name="connsiteY9" fmla="*/ 95535 h 668740"/>
              <a:gd name="connsiteX10" fmla="*/ 982638 w 1065778"/>
              <a:gd name="connsiteY10" fmla="*/ 204717 h 668740"/>
              <a:gd name="connsiteX11" fmla="*/ 1009934 w 1065778"/>
              <a:gd name="connsiteY11" fmla="*/ 245660 h 668740"/>
              <a:gd name="connsiteX12" fmla="*/ 1037229 w 1065778"/>
              <a:gd name="connsiteY12" fmla="*/ 491320 h 668740"/>
              <a:gd name="connsiteX13" fmla="*/ 1050877 w 1065778"/>
              <a:gd name="connsiteY13" fmla="*/ 559558 h 668740"/>
              <a:gd name="connsiteX14" fmla="*/ 1064525 w 1065778"/>
              <a:gd name="connsiteY14" fmla="*/ 600502 h 668740"/>
              <a:gd name="connsiteX15" fmla="*/ 1064525 w 1065778"/>
              <a:gd name="connsiteY15" fmla="*/ 668740 h 66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5778" h="668740">
                <a:moveTo>
                  <a:pt x="0" y="627797"/>
                </a:moveTo>
                <a:cubicBezTo>
                  <a:pt x="4549" y="532263"/>
                  <a:pt x="6020" y="436532"/>
                  <a:pt x="13647" y="341194"/>
                </a:cubicBezTo>
                <a:cubicBezTo>
                  <a:pt x="15818" y="314054"/>
                  <a:pt x="49672" y="219474"/>
                  <a:pt x="54591" y="204717"/>
                </a:cubicBezTo>
                <a:cubicBezTo>
                  <a:pt x="66608" y="168665"/>
                  <a:pt x="87628" y="93621"/>
                  <a:pt x="122829" y="81887"/>
                </a:cubicBezTo>
                <a:lnTo>
                  <a:pt x="163773" y="68239"/>
                </a:lnTo>
                <a:cubicBezTo>
                  <a:pt x="177421" y="59140"/>
                  <a:pt x="189727" y="47605"/>
                  <a:pt x="204716" y="40943"/>
                </a:cubicBezTo>
                <a:cubicBezTo>
                  <a:pt x="261381" y="15759"/>
                  <a:pt x="296466" y="11675"/>
                  <a:pt x="354841" y="0"/>
                </a:cubicBezTo>
                <a:cubicBezTo>
                  <a:pt x="477671" y="4549"/>
                  <a:pt x="600922" y="2520"/>
                  <a:pt x="723331" y="13648"/>
                </a:cubicBezTo>
                <a:cubicBezTo>
                  <a:pt x="751985" y="16253"/>
                  <a:pt x="805217" y="40943"/>
                  <a:pt x="805217" y="40943"/>
                </a:cubicBezTo>
                <a:cubicBezTo>
                  <a:pt x="832513" y="59140"/>
                  <a:pt x="868907" y="68239"/>
                  <a:pt x="887104" y="95535"/>
                </a:cubicBezTo>
                <a:cubicBezTo>
                  <a:pt x="950794" y="191069"/>
                  <a:pt x="914400" y="159224"/>
                  <a:pt x="982638" y="204717"/>
                </a:cubicBezTo>
                <a:cubicBezTo>
                  <a:pt x="991737" y="218365"/>
                  <a:pt x="1004175" y="230302"/>
                  <a:pt x="1009934" y="245660"/>
                </a:cubicBezTo>
                <a:cubicBezTo>
                  <a:pt x="1029712" y="298400"/>
                  <a:pt x="1035874" y="479127"/>
                  <a:pt x="1037229" y="491320"/>
                </a:cubicBezTo>
                <a:cubicBezTo>
                  <a:pt x="1039791" y="514375"/>
                  <a:pt x="1045251" y="537054"/>
                  <a:pt x="1050877" y="559558"/>
                </a:cubicBezTo>
                <a:cubicBezTo>
                  <a:pt x="1054366" y="573515"/>
                  <a:pt x="1062741" y="586227"/>
                  <a:pt x="1064525" y="600502"/>
                </a:cubicBezTo>
                <a:cubicBezTo>
                  <a:pt x="1067346" y="623072"/>
                  <a:pt x="1064525" y="645994"/>
                  <a:pt x="1064525" y="66874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9" name="Freeform 18"/>
          <p:cNvSpPr/>
          <p:nvPr/>
        </p:nvSpPr>
        <p:spPr>
          <a:xfrm>
            <a:off x="3724871" y="2067496"/>
            <a:ext cx="1569023" cy="668740"/>
          </a:xfrm>
          <a:custGeom>
            <a:avLst/>
            <a:gdLst>
              <a:gd name="connsiteX0" fmla="*/ 0 w 1065778"/>
              <a:gd name="connsiteY0" fmla="*/ 627797 h 668740"/>
              <a:gd name="connsiteX1" fmla="*/ 13647 w 1065778"/>
              <a:gd name="connsiteY1" fmla="*/ 341194 h 668740"/>
              <a:gd name="connsiteX2" fmla="*/ 54591 w 1065778"/>
              <a:gd name="connsiteY2" fmla="*/ 204717 h 668740"/>
              <a:gd name="connsiteX3" fmla="*/ 122829 w 1065778"/>
              <a:gd name="connsiteY3" fmla="*/ 81887 h 668740"/>
              <a:gd name="connsiteX4" fmla="*/ 163773 w 1065778"/>
              <a:gd name="connsiteY4" fmla="*/ 68239 h 668740"/>
              <a:gd name="connsiteX5" fmla="*/ 204716 w 1065778"/>
              <a:gd name="connsiteY5" fmla="*/ 40943 h 668740"/>
              <a:gd name="connsiteX6" fmla="*/ 354841 w 1065778"/>
              <a:gd name="connsiteY6" fmla="*/ 0 h 668740"/>
              <a:gd name="connsiteX7" fmla="*/ 723331 w 1065778"/>
              <a:gd name="connsiteY7" fmla="*/ 13648 h 668740"/>
              <a:gd name="connsiteX8" fmla="*/ 805217 w 1065778"/>
              <a:gd name="connsiteY8" fmla="*/ 40943 h 668740"/>
              <a:gd name="connsiteX9" fmla="*/ 887104 w 1065778"/>
              <a:gd name="connsiteY9" fmla="*/ 95535 h 668740"/>
              <a:gd name="connsiteX10" fmla="*/ 982638 w 1065778"/>
              <a:gd name="connsiteY10" fmla="*/ 204717 h 668740"/>
              <a:gd name="connsiteX11" fmla="*/ 1009934 w 1065778"/>
              <a:gd name="connsiteY11" fmla="*/ 245660 h 668740"/>
              <a:gd name="connsiteX12" fmla="*/ 1037229 w 1065778"/>
              <a:gd name="connsiteY12" fmla="*/ 491320 h 668740"/>
              <a:gd name="connsiteX13" fmla="*/ 1050877 w 1065778"/>
              <a:gd name="connsiteY13" fmla="*/ 559558 h 668740"/>
              <a:gd name="connsiteX14" fmla="*/ 1064525 w 1065778"/>
              <a:gd name="connsiteY14" fmla="*/ 600502 h 668740"/>
              <a:gd name="connsiteX15" fmla="*/ 1064525 w 1065778"/>
              <a:gd name="connsiteY15" fmla="*/ 668740 h 66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5778" h="668740">
                <a:moveTo>
                  <a:pt x="0" y="627797"/>
                </a:moveTo>
                <a:cubicBezTo>
                  <a:pt x="4549" y="532263"/>
                  <a:pt x="6020" y="436532"/>
                  <a:pt x="13647" y="341194"/>
                </a:cubicBezTo>
                <a:cubicBezTo>
                  <a:pt x="15818" y="314054"/>
                  <a:pt x="49672" y="219474"/>
                  <a:pt x="54591" y="204717"/>
                </a:cubicBezTo>
                <a:cubicBezTo>
                  <a:pt x="66608" y="168665"/>
                  <a:pt x="87628" y="93621"/>
                  <a:pt x="122829" y="81887"/>
                </a:cubicBezTo>
                <a:lnTo>
                  <a:pt x="163773" y="68239"/>
                </a:lnTo>
                <a:cubicBezTo>
                  <a:pt x="177421" y="59140"/>
                  <a:pt x="189727" y="47605"/>
                  <a:pt x="204716" y="40943"/>
                </a:cubicBezTo>
                <a:cubicBezTo>
                  <a:pt x="261381" y="15759"/>
                  <a:pt x="296466" y="11675"/>
                  <a:pt x="354841" y="0"/>
                </a:cubicBezTo>
                <a:cubicBezTo>
                  <a:pt x="477671" y="4549"/>
                  <a:pt x="600922" y="2520"/>
                  <a:pt x="723331" y="13648"/>
                </a:cubicBezTo>
                <a:cubicBezTo>
                  <a:pt x="751985" y="16253"/>
                  <a:pt x="805217" y="40943"/>
                  <a:pt x="805217" y="40943"/>
                </a:cubicBezTo>
                <a:cubicBezTo>
                  <a:pt x="832513" y="59140"/>
                  <a:pt x="868907" y="68239"/>
                  <a:pt x="887104" y="95535"/>
                </a:cubicBezTo>
                <a:cubicBezTo>
                  <a:pt x="950794" y="191069"/>
                  <a:pt x="914400" y="159224"/>
                  <a:pt x="982638" y="204717"/>
                </a:cubicBezTo>
                <a:cubicBezTo>
                  <a:pt x="991737" y="218365"/>
                  <a:pt x="1004175" y="230302"/>
                  <a:pt x="1009934" y="245660"/>
                </a:cubicBezTo>
                <a:cubicBezTo>
                  <a:pt x="1029712" y="298400"/>
                  <a:pt x="1035874" y="479127"/>
                  <a:pt x="1037229" y="491320"/>
                </a:cubicBezTo>
                <a:cubicBezTo>
                  <a:pt x="1039791" y="514375"/>
                  <a:pt x="1045251" y="537054"/>
                  <a:pt x="1050877" y="559558"/>
                </a:cubicBezTo>
                <a:cubicBezTo>
                  <a:pt x="1054366" y="573515"/>
                  <a:pt x="1062741" y="586227"/>
                  <a:pt x="1064525" y="600502"/>
                </a:cubicBezTo>
                <a:cubicBezTo>
                  <a:pt x="1067346" y="623072"/>
                  <a:pt x="1064525" y="645994"/>
                  <a:pt x="1064525" y="66874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0" name="Freeform 19"/>
          <p:cNvSpPr/>
          <p:nvPr/>
        </p:nvSpPr>
        <p:spPr>
          <a:xfrm>
            <a:off x="4157878" y="2107246"/>
            <a:ext cx="662004" cy="668740"/>
          </a:xfrm>
          <a:custGeom>
            <a:avLst/>
            <a:gdLst>
              <a:gd name="connsiteX0" fmla="*/ 0 w 1065778"/>
              <a:gd name="connsiteY0" fmla="*/ 627797 h 668740"/>
              <a:gd name="connsiteX1" fmla="*/ 13647 w 1065778"/>
              <a:gd name="connsiteY1" fmla="*/ 341194 h 668740"/>
              <a:gd name="connsiteX2" fmla="*/ 54591 w 1065778"/>
              <a:gd name="connsiteY2" fmla="*/ 204717 h 668740"/>
              <a:gd name="connsiteX3" fmla="*/ 122829 w 1065778"/>
              <a:gd name="connsiteY3" fmla="*/ 81887 h 668740"/>
              <a:gd name="connsiteX4" fmla="*/ 163773 w 1065778"/>
              <a:gd name="connsiteY4" fmla="*/ 68239 h 668740"/>
              <a:gd name="connsiteX5" fmla="*/ 204716 w 1065778"/>
              <a:gd name="connsiteY5" fmla="*/ 40943 h 668740"/>
              <a:gd name="connsiteX6" fmla="*/ 354841 w 1065778"/>
              <a:gd name="connsiteY6" fmla="*/ 0 h 668740"/>
              <a:gd name="connsiteX7" fmla="*/ 723331 w 1065778"/>
              <a:gd name="connsiteY7" fmla="*/ 13648 h 668740"/>
              <a:gd name="connsiteX8" fmla="*/ 805217 w 1065778"/>
              <a:gd name="connsiteY8" fmla="*/ 40943 h 668740"/>
              <a:gd name="connsiteX9" fmla="*/ 887104 w 1065778"/>
              <a:gd name="connsiteY9" fmla="*/ 95535 h 668740"/>
              <a:gd name="connsiteX10" fmla="*/ 982638 w 1065778"/>
              <a:gd name="connsiteY10" fmla="*/ 204717 h 668740"/>
              <a:gd name="connsiteX11" fmla="*/ 1009934 w 1065778"/>
              <a:gd name="connsiteY11" fmla="*/ 245660 h 668740"/>
              <a:gd name="connsiteX12" fmla="*/ 1037229 w 1065778"/>
              <a:gd name="connsiteY12" fmla="*/ 491320 h 668740"/>
              <a:gd name="connsiteX13" fmla="*/ 1050877 w 1065778"/>
              <a:gd name="connsiteY13" fmla="*/ 559558 h 668740"/>
              <a:gd name="connsiteX14" fmla="*/ 1064525 w 1065778"/>
              <a:gd name="connsiteY14" fmla="*/ 600502 h 668740"/>
              <a:gd name="connsiteX15" fmla="*/ 1064525 w 1065778"/>
              <a:gd name="connsiteY15" fmla="*/ 668740 h 66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5778" h="668740">
                <a:moveTo>
                  <a:pt x="0" y="627797"/>
                </a:moveTo>
                <a:cubicBezTo>
                  <a:pt x="4549" y="532263"/>
                  <a:pt x="6020" y="436532"/>
                  <a:pt x="13647" y="341194"/>
                </a:cubicBezTo>
                <a:cubicBezTo>
                  <a:pt x="15818" y="314054"/>
                  <a:pt x="49672" y="219474"/>
                  <a:pt x="54591" y="204717"/>
                </a:cubicBezTo>
                <a:cubicBezTo>
                  <a:pt x="66608" y="168665"/>
                  <a:pt x="87628" y="93621"/>
                  <a:pt x="122829" y="81887"/>
                </a:cubicBezTo>
                <a:lnTo>
                  <a:pt x="163773" y="68239"/>
                </a:lnTo>
                <a:cubicBezTo>
                  <a:pt x="177421" y="59140"/>
                  <a:pt x="189727" y="47605"/>
                  <a:pt x="204716" y="40943"/>
                </a:cubicBezTo>
                <a:cubicBezTo>
                  <a:pt x="261381" y="15759"/>
                  <a:pt x="296466" y="11675"/>
                  <a:pt x="354841" y="0"/>
                </a:cubicBezTo>
                <a:cubicBezTo>
                  <a:pt x="477671" y="4549"/>
                  <a:pt x="600922" y="2520"/>
                  <a:pt x="723331" y="13648"/>
                </a:cubicBezTo>
                <a:cubicBezTo>
                  <a:pt x="751985" y="16253"/>
                  <a:pt x="805217" y="40943"/>
                  <a:pt x="805217" y="40943"/>
                </a:cubicBezTo>
                <a:cubicBezTo>
                  <a:pt x="832513" y="59140"/>
                  <a:pt x="868907" y="68239"/>
                  <a:pt x="887104" y="95535"/>
                </a:cubicBezTo>
                <a:cubicBezTo>
                  <a:pt x="950794" y="191069"/>
                  <a:pt x="914400" y="159224"/>
                  <a:pt x="982638" y="204717"/>
                </a:cubicBezTo>
                <a:cubicBezTo>
                  <a:pt x="991737" y="218365"/>
                  <a:pt x="1004175" y="230302"/>
                  <a:pt x="1009934" y="245660"/>
                </a:cubicBezTo>
                <a:cubicBezTo>
                  <a:pt x="1029712" y="298400"/>
                  <a:pt x="1035874" y="479127"/>
                  <a:pt x="1037229" y="491320"/>
                </a:cubicBezTo>
                <a:cubicBezTo>
                  <a:pt x="1039791" y="514375"/>
                  <a:pt x="1045251" y="537054"/>
                  <a:pt x="1050877" y="559558"/>
                </a:cubicBezTo>
                <a:cubicBezTo>
                  <a:pt x="1054366" y="573515"/>
                  <a:pt x="1062741" y="586227"/>
                  <a:pt x="1064525" y="600502"/>
                </a:cubicBezTo>
                <a:cubicBezTo>
                  <a:pt x="1067346" y="623072"/>
                  <a:pt x="1064525" y="645994"/>
                  <a:pt x="1064525" y="66874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1" name="Freeform 20"/>
          <p:cNvSpPr/>
          <p:nvPr/>
        </p:nvSpPr>
        <p:spPr>
          <a:xfrm>
            <a:off x="4204355" y="2199872"/>
            <a:ext cx="1172724" cy="668740"/>
          </a:xfrm>
          <a:custGeom>
            <a:avLst/>
            <a:gdLst>
              <a:gd name="connsiteX0" fmla="*/ 0 w 1065778"/>
              <a:gd name="connsiteY0" fmla="*/ 627797 h 668740"/>
              <a:gd name="connsiteX1" fmla="*/ 13647 w 1065778"/>
              <a:gd name="connsiteY1" fmla="*/ 341194 h 668740"/>
              <a:gd name="connsiteX2" fmla="*/ 54591 w 1065778"/>
              <a:gd name="connsiteY2" fmla="*/ 204717 h 668740"/>
              <a:gd name="connsiteX3" fmla="*/ 122829 w 1065778"/>
              <a:gd name="connsiteY3" fmla="*/ 81887 h 668740"/>
              <a:gd name="connsiteX4" fmla="*/ 163773 w 1065778"/>
              <a:gd name="connsiteY4" fmla="*/ 68239 h 668740"/>
              <a:gd name="connsiteX5" fmla="*/ 204716 w 1065778"/>
              <a:gd name="connsiteY5" fmla="*/ 40943 h 668740"/>
              <a:gd name="connsiteX6" fmla="*/ 354841 w 1065778"/>
              <a:gd name="connsiteY6" fmla="*/ 0 h 668740"/>
              <a:gd name="connsiteX7" fmla="*/ 723331 w 1065778"/>
              <a:gd name="connsiteY7" fmla="*/ 13648 h 668740"/>
              <a:gd name="connsiteX8" fmla="*/ 805217 w 1065778"/>
              <a:gd name="connsiteY8" fmla="*/ 40943 h 668740"/>
              <a:gd name="connsiteX9" fmla="*/ 887104 w 1065778"/>
              <a:gd name="connsiteY9" fmla="*/ 95535 h 668740"/>
              <a:gd name="connsiteX10" fmla="*/ 982638 w 1065778"/>
              <a:gd name="connsiteY10" fmla="*/ 204717 h 668740"/>
              <a:gd name="connsiteX11" fmla="*/ 1009934 w 1065778"/>
              <a:gd name="connsiteY11" fmla="*/ 245660 h 668740"/>
              <a:gd name="connsiteX12" fmla="*/ 1037229 w 1065778"/>
              <a:gd name="connsiteY12" fmla="*/ 491320 h 668740"/>
              <a:gd name="connsiteX13" fmla="*/ 1050877 w 1065778"/>
              <a:gd name="connsiteY13" fmla="*/ 559558 h 668740"/>
              <a:gd name="connsiteX14" fmla="*/ 1064525 w 1065778"/>
              <a:gd name="connsiteY14" fmla="*/ 600502 h 668740"/>
              <a:gd name="connsiteX15" fmla="*/ 1064525 w 1065778"/>
              <a:gd name="connsiteY15" fmla="*/ 668740 h 66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5778" h="668740">
                <a:moveTo>
                  <a:pt x="0" y="627797"/>
                </a:moveTo>
                <a:cubicBezTo>
                  <a:pt x="4549" y="532263"/>
                  <a:pt x="6020" y="436532"/>
                  <a:pt x="13647" y="341194"/>
                </a:cubicBezTo>
                <a:cubicBezTo>
                  <a:pt x="15818" y="314054"/>
                  <a:pt x="49672" y="219474"/>
                  <a:pt x="54591" y="204717"/>
                </a:cubicBezTo>
                <a:cubicBezTo>
                  <a:pt x="66608" y="168665"/>
                  <a:pt x="87628" y="93621"/>
                  <a:pt x="122829" y="81887"/>
                </a:cubicBezTo>
                <a:lnTo>
                  <a:pt x="163773" y="68239"/>
                </a:lnTo>
                <a:cubicBezTo>
                  <a:pt x="177421" y="59140"/>
                  <a:pt x="189727" y="47605"/>
                  <a:pt x="204716" y="40943"/>
                </a:cubicBezTo>
                <a:cubicBezTo>
                  <a:pt x="261381" y="15759"/>
                  <a:pt x="296466" y="11675"/>
                  <a:pt x="354841" y="0"/>
                </a:cubicBezTo>
                <a:cubicBezTo>
                  <a:pt x="477671" y="4549"/>
                  <a:pt x="600922" y="2520"/>
                  <a:pt x="723331" y="13648"/>
                </a:cubicBezTo>
                <a:cubicBezTo>
                  <a:pt x="751985" y="16253"/>
                  <a:pt x="805217" y="40943"/>
                  <a:pt x="805217" y="40943"/>
                </a:cubicBezTo>
                <a:cubicBezTo>
                  <a:pt x="832513" y="59140"/>
                  <a:pt x="868907" y="68239"/>
                  <a:pt x="887104" y="95535"/>
                </a:cubicBezTo>
                <a:cubicBezTo>
                  <a:pt x="950794" y="191069"/>
                  <a:pt x="914400" y="159224"/>
                  <a:pt x="982638" y="204717"/>
                </a:cubicBezTo>
                <a:cubicBezTo>
                  <a:pt x="991737" y="218365"/>
                  <a:pt x="1004175" y="230302"/>
                  <a:pt x="1009934" y="245660"/>
                </a:cubicBezTo>
                <a:cubicBezTo>
                  <a:pt x="1029712" y="298400"/>
                  <a:pt x="1035874" y="479127"/>
                  <a:pt x="1037229" y="491320"/>
                </a:cubicBezTo>
                <a:cubicBezTo>
                  <a:pt x="1039791" y="514375"/>
                  <a:pt x="1045251" y="537054"/>
                  <a:pt x="1050877" y="559558"/>
                </a:cubicBezTo>
                <a:cubicBezTo>
                  <a:pt x="1054366" y="573515"/>
                  <a:pt x="1062741" y="586227"/>
                  <a:pt x="1064525" y="600502"/>
                </a:cubicBezTo>
                <a:cubicBezTo>
                  <a:pt x="1067346" y="623072"/>
                  <a:pt x="1064525" y="645994"/>
                  <a:pt x="1064525" y="668740"/>
                </a:cubicBez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012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9"/>
                                        </p:tgtEl>
                                      </p:cBhvr>
                                    </p:animEffect>
                                    <p:set>
                                      <p:cBhvr>
                                        <p:cTn id="32" dur="1" fill="hold">
                                          <p:stCondLst>
                                            <p:cond delay="499"/>
                                          </p:stCondLst>
                                        </p:cTn>
                                        <p:tgtEl>
                                          <p:spTgt spid="1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20"/>
                                        </p:tgtEl>
                                      </p:cBhvr>
                                    </p:animEffect>
                                    <p:set>
                                      <p:cBhvr>
                                        <p:cTn id="47" dur="1" fill="hold">
                                          <p:stCondLst>
                                            <p:cond delay="499"/>
                                          </p:stCondLst>
                                        </p:cTn>
                                        <p:tgtEl>
                                          <p:spTgt spid="2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8" grpId="0" animBg="1"/>
      <p:bldP spid="18" grpId="1" animBg="1"/>
      <p:bldP spid="19" grpId="0" animBg="1"/>
      <p:bldP spid="19" grpId="1" animBg="1"/>
      <p:bldP spid="20" grpId="0" animBg="1"/>
      <p:bldP spid="20" grpId="1" animBg="1"/>
      <p:bldP spid="21" grpId="0" animBg="1"/>
      <p:bldP spid="21"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872876" y="1702460"/>
            <a:ext cx="670560" cy="707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Oval 42"/>
          <p:cNvSpPr/>
          <p:nvPr/>
        </p:nvSpPr>
        <p:spPr>
          <a:xfrm>
            <a:off x="4053840" y="1702460"/>
            <a:ext cx="670560" cy="707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Oval 43"/>
          <p:cNvSpPr/>
          <p:nvPr/>
        </p:nvSpPr>
        <p:spPr>
          <a:xfrm>
            <a:off x="5348909" y="1673655"/>
            <a:ext cx="670560" cy="707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Oval 44"/>
          <p:cNvSpPr/>
          <p:nvPr/>
        </p:nvSpPr>
        <p:spPr>
          <a:xfrm>
            <a:off x="6763843" y="1673655"/>
            <a:ext cx="670560" cy="707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Oval 45"/>
          <p:cNvSpPr/>
          <p:nvPr/>
        </p:nvSpPr>
        <p:spPr>
          <a:xfrm>
            <a:off x="1831549" y="2673399"/>
            <a:ext cx="670560" cy="707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Oval 46"/>
          <p:cNvSpPr/>
          <p:nvPr/>
        </p:nvSpPr>
        <p:spPr>
          <a:xfrm>
            <a:off x="1618077" y="3739879"/>
            <a:ext cx="670560" cy="707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Oval 47"/>
          <p:cNvSpPr/>
          <p:nvPr/>
        </p:nvSpPr>
        <p:spPr>
          <a:xfrm>
            <a:off x="1767872" y="4931765"/>
            <a:ext cx="670560" cy="707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Oval 48"/>
          <p:cNvSpPr/>
          <p:nvPr/>
        </p:nvSpPr>
        <p:spPr>
          <a:xfrm>
            <a:off x="1807259" y="5770083"/>
            <a:ext cx="670560" cy="7071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609600" y="16565"/>
            <a:ext cx="8229600" cy="1143000"/>
          </a:xfrm>
        </p:spPr>
        <p:txBody>
          <a:bodyPr/>
          <a:lstStyle/>
          <a:p>
            <a:r>
              <a:rPr lang="en-US" dirty="0" smtClean="0"/>
              <a:t>Di-hybrid Cross</a:t>
            </a:r>
            <a:endParaRPr lang="en-US" dirty="0"/>
          </a:p>
        </p:txBody>
      </p:sp>
      <p:grpSp>
        <p:nvGrpSpPr>
          <p:cNvPr id="4" name="Group 3"/>
          <p:cNvGrpSpPr/>
          <p:nvPr/>
        </p:nvGrpSpPr>
        <p:grpSpPr>
          <a:xfrm>
            <a:off x="2667000" y="2438400"/>
            <a:ext cx="5334000" cy="4182341"/>
            <a:chOff x="2057400" y="1295400"/>
            <a:chExt cx="6705600" cy="5257800"/>
          </a:xfrm>
        </p:grpSpPr>
        <p:sp>
          <p:nvSpPr>
            <p:cNvPr id="5" name="Rectangle 4"/>
            <p:cNvSpPr/>
            <p:nvPr/>
          </p:nvSpPr>
          <p:spPr>
            <a:xfrm>
              <a:off x="2057400" y="1295400"/>
              <a:ext cx="6705600" cy="5257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3733800" y="1295400"/>
              <a:ext cx="0" cy="52578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0" y="1295400"/>
              <a:ext cx="0" cy="52578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86600" y="1295400"/>
              <a:ext cx="0" cy="52578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057400" y="2667000"/>
              <a:ext cx="67056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57400" y="4038600"/>
              <a:ext cx="67056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57400" y="5410200"/>
              <a:ext cx="67056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4735997" y="897955"/>
            <a:ext cx="381000" cy="523220"/>
          </a:xfrm>
          <a:prstGeom prst="rect">
            <a:avLst/>
          </a:prstGeom>
          <a:noFill/>
        </p:spPr>
        <p:txBody>
          <a:bodyPr wrap="square" rtlCol="0">
            <a:spAutoFit/>
          </a:bodyPr>
          <a:lstStyle/>
          <a:p>
            <a:r>
              <a:rPr lang="en-US" sz="2800" dirty="0" smtClean="0"/>
              <a:t>A</a:t>
            </a:r>
            <a:endParaRPr lang="en-US" sz="2800" dirty="0"/>
          </a:p>
        </p:txBody>
      </p:sp>
      <p:sp>
        <p:nvSpPr>
          <p:cNvPr id="14" name="TextBox 13"/>
          <p:cNvSpPr txBox="1"/>
          <p:nvPr/>
        </p:nvSpPr>
        <p:spPr>
          <a:xfrm>
            <a:off x="4967909" y="897955"/>
            <a:ext cx="381000" cy="523220"/>
          </a:xfrm>
          <a:prstGeom prst="rect">
            <a:avLst/>
          </a:prstGeom>
          <a:noFill/>
        </p:spPr>
        <p:txBody>
          <a:bodyPr wrap="square" rtlCol="0">
            <a:spAutoFit/>
          </a:bodyPr>
          <a:lstStyle/>
          <a:p>
            <a:r>
              <a:rPr lang="en-US" sz="2800" dirty="0" smtClean="0"/>
              <a:t>a</a:t>
            </a:r>
            <a:endParaRPr lang="en-US" sz="2800" dirty="0"/>
          </a:p>
        </p:txBody>
      </p:sp>
      <p:sp>
        <p:nvSpPr>
          <p:cNvPr id="15" name="TextBox 14"/>
          <p:cNvSpPr txBox="1"/>
          <p:nvPr/>
        </p:nvSpPr>
        <p:spPr>
          <a:xfrm>
            <a:off x="5196509" y="897955"/>
            <a:ext cx="381000" cy="523220"/>
          </a:xfrm>
          <a:prstGeom prst="rect">
            <a:avLst/>
          </a:prstGeom>
          <a:noFill/>
        </p:spPr>
        <p:txBody>
          <a:bodyPr wrap="square" rtlCol="0">
            <a:spAutoFit/>
          </a:bodyPr>
          <a:lstStyle/>
          <a:p>
            <a:r>
              <a:rPr lang="en-US" sz="2800" dirty="0" smtClean="0"/>
              <a:t>B</a:t>
            </a:r>
            <a:endParaRPr lang="en-US" sz="2800" dirty="0"/>
          </a:p>
        </p:txBody>
      </p:sp>
      <p:sp>
        <p:nvSpPr>
          <p:cNvPr id="16" name="TextBox 15"/>
          <p:cNvSpPr txBox="1"/>
          <p:nvPr/>
        </p:nvSpPr>
        <p:spPr>
          <a:xfrm>
            <a:off x="5410200" y="897955"/>
            <a:ext cx="381000" cy="523220"/>
          </a:xfrm>
          <a:prstGeom prst="rect">
            <a:avLst/>
          </a:prstGeom>
          <a:noFill/>
        </p:spPr>
        <p:txBody>
          <a:bodyPr wrap="square" rtlCol="0">
            <a:spAutoFit/>
          </a:bodyPr>
          <a:lstStyle/>
          <a:p>
            <a:r>
              <a:rPr lang="en-US" sz="2800" dirty="0" smtClean="0"/>
              <a:t>b</a:t>
            </a:r>
            <a:endParaRPr lang="en-US" sz="2800" dirty="0"/>
          </a:p>
        </p:txBody>
      </p:sp>
      <p:sp>
        <p:nvSpPr>
          <p:cNvPr id="21" name="TextBox 20"/>
          <p:cNvSpPr txBox="1"/>
          <p:nvPr/>
        </p:nvSpPr>
        <p:spPr>
          <a:xfrm>
            <a:off x="4744281" y="897955"/>
            <a:ext cx="381000" cy="523220"/>
          </a:xfrm>
          <a:prstGeom prst="rect">
            <a:avLst/>
          </a:prstGeom>
          <a:noFill/>
        </p:spPr>
        <p:txBody>
          <a:bodyPr wrap="square" rtlCol="0">
            <a:spAutoFit/>
          </a:bodyPr>
          <a:lstStyle/>
          <a:p>
            <a:r>
              <a:rPr lang="en-US" sz="2800" dirty="0" smtClean="0"/>
              <a:t>A</a:t>
            </a:r>
            <a:endParaRPr lang="en-US" sz="2800" dirty="0"/>
          </a:p>
        </p:txBody>
      </p:sp>
      <p:sp>
        <p:nvSpPr>
          <p:cNvPr id="22" name="TextBox 21"/>
          <p:cNvSpPr txBox="1"/>
          <p:nvPr/>
        </p:nvSpPr>
        <p:spPr>
          <a:xfrm>
            <a:off x="4744282" y="897955"/>
            <a:ext cx="381000" cy="523220"/>
          </a:xfrm>
          <a:prstGeom prst="rect">
            <a:avLst/>
          </a:prstGeom>
          <a:noFill/>
        </p:spPr>
        <p:txBody>
          <a:bodyPr wrap="square" rtlCol="0">
            <a:spAutoFit/>
          </a:bodyPr>
          <a:lstStyle/>
          <a:p>
            <a:r>
              <a:rPr lang="en-US" sz="2800" dirty="0" smtClean="0"/>
              <a:t>A</a:t>
            </a:r>
            <a:endParaRPr lang="en-US" sz="2800" dirty="0"/>
          </a:p>
        </p:txBody>
      </p:sp>
      <p:sp>
        <p:nvSpPr>
          <p:cNvPr id="25" name="TextBox 24"/>
          <p:cNvSpPr txBox="1"/>
          <p:nvPr/>
        </p:nvSpPr>
        <p:spPr>
          <a:xfrm>
            <a:off x="4967909" y="897955"/>
            <a:ext cx="381000" cy="523220"/>
          </a:xfrm>
          <a:prstGeom prst="rect">
            <a:avLst/>
          </a:prstGeom>
          <a:noFill/>
        </p:spPr>
        <p:txBody>
          <a:bodyPr wrap="square" rtlCol="0">
            <a:spAutoFit/>
          </a:bodyPr>
          <a:lstStyle/>
          <a:p>
            <a:r>
              <a:rPr lang="en-US" sz="2800" dirty="0" smtClean="0"/>
              <a:t>a</a:t>
            </a:r>
            <a:endParaRPr lang="en-US" sz="2800" dirty="0"/>
          </a:p>
        </p:txBody>
      </p:sp>
      <p:sp>
        <p:nvSpPr>
          <p:cNvPr id="26" name="TextBox 25"/>
          <p:cNvSpPr txBox="1"/>
          <p:nvPr/>
        </p:nvSpPr>
        <p:spPr>
          <a:xfrm>
            <a:off x="4972879" y="897955"/>
            <a:ext cx="381000" cy="523220"/>
          </a:xfrm>
          <a:prstGeom prst="rect">
            <a:avLst/>
          </a:prstGeom>
          <a:noFill/>
        </p:spPr>
        <p:txBody>
          <a:bodyPr wrap="square" rtlCol="0">
            <a:spAutoFit/>
          </a:bodyPr>
          <a:lstStyle/>
          <a:p>
            <a:r>
              <a:rPr lang="en-US" sz="2800" dirty="0" smtClean="0"/>
              <a:t>a</a:t>
            </a:r>
            <a:endParaRPr lang="en-US" sz="2800" dirty="0"/>
          </a:p>
        </p:txBody>
      </p:sp>
      <p:sp>
        <p:nvSpPr>
          <p:cNvPr id="27" name="TextBox 26"/>
          <p:cNvSpPr txBox="1"/>
          <p:nvPr/>
        </p:nvSpPr>
        <p:spPr>
          <a:xfrm>
            <a:off x="5196509" y="890319"/>
            <a:ext cx="381000" cy="523220"/>
          </a:xfrm>
          <a:prstGeom prst="rect">
            <a:avLst/>
          </a:prstGeom>
          <a:noFill/>
        </p:spPr>
        <p:txBody>
          <a:bodyPr wrap="square" rtlCol="0">
            <a:spAutoFit/>
          </a:bodyPr>
          <a:lstStyle/>
          <a:p>
            <a:r>
              <a:rPr lang="en-US" sz="2800" dirty="0" smtClean="0"/>
              <a:t>B</a:t>
            </a:r>
            <a:endParaRPr lang="en-US" sz="2800" dirty="0"/>
          </a:p>
        </p:txBody>
      </p:sp>
      <p:sp>
        <p:nvSpPr>
          <p:cNvPr id="28" name="TextBox 27"/>
          <p:cNvSpPr txBox="1"/>
          <p:nvPr/>
        </p:nvSpPr>
        <p:spPr>
          <a:xfrm>
            <a:off x="5201479" y="897955"/>
            <a:ext cx="381000" cy="523220"/>
          </a:xfrm>
          <a:prstGeom prst="rect">
            <a:avLst/>
          </a:prstGeom>
          <a:noFill/>
        </p:spPr>
        <p:txBody>
          <a:bodyPr wrap="square" rtlCol="0">
            <a:spAutoFit/>
          </a:bodyPr>
          <a:lstStyle/>
          <a:p>
            <a:r>
              <a:rPr lang="en-US" sz="2800" dirty="0" smtClean="0"/>
              <a:t>B</a:t>
            </a:r>
            <a:endParaRPr lang="en-US" sz="2800" dirty="0"/>
          </a:p>
        </p:txBody>
      </p:sp>
      <p:sp>
        <p:nvSpPr>
          <p:cNvPr id="29" name="TextBox 28"/>
          <p:cNvSpPr txBox="1"/>
          <p:nvPr/>
        </p:nvSpPr>
        <p:spPr>
          <a:xfrm>
            <a:off x="5410200" y="897955"/>
            <a:ext cx="381000" cy="523220"/>
          </a:xfrm>
          <a:prstGeom prst="rect">
            <a:avLst/>
          </a:prstGeom>
          <a:noFill/>
        </p:spPr>
        <p:txBody>
          <a:bodyPr wrap="square" rtlCol="0">
            <a:spAutoFit/>
          </a:bodyPr>
          <a:lstStyle/>
          <a:p>
            <a:r>
              <a:rPr lang="en-US" sz="2800" dirty="0" smtClean="0"/>
              <a:t>b</a:t>
            </a:r>
            <a:endParaRPr lang="en-US" sz="2800" dirty="0"/>
          </a:p>
        </p:txBody>
      </p:sp>
      <p:sp>
        <p:nvSpPr>
          <p:cNvPr id="30" name="TextBox 29"/>
          <p:cNvSpPr txBox="1"/>
          <p:nvPr/>
        </p:nvSpPr>
        <p:spPr>
          <a:xfrm>
            <a:off x="5406887" y="897955"/>
            <a:ext cx="381000" cy="523220"/>
          </a:xfrm>
          <a:prstGeom prst="rect">
            <a:avLst/>
          </a:prstGeom>
          <a:noFill/>
        </p:spPr>
        <p:txBody>
          <a:bodyPr wrap="square" rtlCol="0">
            <a:spAutoFit/>
          </a:bodyPr>
          <a:lstStyle/>
          <a:p>
            <a:r>
              <a:rPr lang="en-US" sz="2800" dirty="0" smtClean="0"/>
              <a:t>b</a:t>
            </a:r>
            <a:endParaRPr lang="en-US" sz="2800" dirty="0"/>
          </a:p>
        </p:txBody>
      </p:sp>
      <p:sp>
        <p:nvSpPr>
          <p:cNvPr id="31" name="TextBox 30"/>
          <p:cNvSpPr txBox="1"/>
          <p:nvPr/>
        </p:nvSpPr>
        <p:spPr>
          <a:xfrm>
            <a:off x="342225" y="4358881"/>
            <a:ext cx="381000" cy="523220"/>
          </a:xfrm>
          <a:prstGeom prst="rect">
            <a:avLst/>
          </a:prstGeom>
          <a:noFill/>
        </p:spPr>
        <p:txBody>
          <a:bodyPr wrap="square" rtlCol="0">
            <a:spAutoFit/>
          </a:bodyPr>
          <a:lstStyle/>
          <a:p>
            <a:r>
              <a:rPr lang="en-US" sz="2800" dirty="0" smtClean="0"/>
              <a:t>A</a:t>
            </a:r>
            <a:endParaRPr lang="en-US" sz="2800" dirty="0"/>
          </a:p>
        </p:txBody>
      </p:sp>
      <p:sp>
        <p:nvSpPr>
          <p:cNvPr id="32" name="TextBox 31"/>
          <p:cNvSpPr txBox="1"/>
          <p:nvPr/>
        </p:nvSpPr>
        <p:spPr>
          <a:xfrm>
            <a:off x="574137" y="4358881"/>
            <a:ext cx="381000" cy="523220"/>
          </a:xfrm>
          <a:prstGeom prst="rect">
            <a:avLst/>
          </a:prstGeom>
          <a:noFill/>
        </p:spPr>
        <p:txBody>
          <a:bodyPr wrap="square" rtlCol="0">
            <a:spAutoFit/>
          </a:bodyPr>
          <a:lstStyle/>
          <a:p>
            <a:r>
              <a:rPr lang="en-US" sz="2800" dirty="0" smtClean="0"/>
              <a:t>a</a:t>
            </a:r>
            <a:endParaRPr lang="en-US" sz="2800" dirty="0"/>
          </a:p>
        </p:txBody>
      </p:sp>
      <p:sp>
        <p:nvSpPr>
          <p:cNvPr id="33" name="TextBox 32"/>
          <p:cNvSpPr txBox="1"/>
          <p:nvPr/>
        </p:nvSpPr>
        <p:spPr>
          <a:xfrm>
            <a:off x="802737" y="4358881"/>
            <a:ext cx="381000" cy="523220"/>
          </a:xfrm>
          <a:prstGeom prst="rect">
            <a:avLst/>
          </a:prstGeom>
          <a:noFill/>
        </p:spPr>
        <p:txBody>
          <a:bodyPr wrap="square" rtlCol="0">
            <a:spAutoFit/>
          </a:bodyPr>
          <a:lstStyle/>
          <a:p>
            <a:r>
              <a:rPr lang="en-US" sz="2800" dirty="0" smtClean="0"/>
              <a:t>B</a:t>
            </a:r>
            <a:endParaRPr lang="en-US" sz="2800" dirty="0"/>
          </a:p>
        </p:txBody>
      </p:sp>
      <p:sp>
        <p:nvSpPr>
          <p:cNvPr id="34" name="TextBox 33"/>
          <p:cNvSpPr txBox="1"/>
          <p:nvPr/>
        </p:nvSpPr>
        <p:spPr>
          <a:xfrm>
            <a:off x="1016428" y="4358881"/>
            <a:ext cx="381000" cy="523220"/>
          </a:xfrm>
          <a:prstGeom prst="rect">
            <a:avLst/>
          </a:prstGeom>
          <a:noFill/>
        </p:spPr>
        <p:txBody>
          <a:bodyPr wrap="square" rtlCol="0">
            <a:spAutoFit/>
          </a:bodyPr>
          <a:lstStyle/>
          <a:p>
            <a:r>
              <a:rPr lang="en-US" sz="2800" dirty="0" smtClean="0"/>
              <a:t>b</a:t>
            </a:r>
            <a:endParaRPr lang="en-US" sz="2800" dirty="0"/>
          </a:p>
        </p:txBody>
      </p:sp>
      <p:sp>
        <p:nvSpPr>
          <p:cNvPr id="35" name="TextBox 34"/>
          <p:cNvSpPr txBox="1"/>
          <p:nvPr/>
        </p:nvSpPr>
        <p:spPr>
          <a:xfrm>
            <a:off x="350509" y="4358881"/>
            <a:ext cx="381000" cy="523220"/>
          </a:xfrm>
          <a:prstGeom prst="rect">
            <a:avLst/>
          </a:prstGeom>
          <a:noFill/>
        </p:spPr>
        <p:txBody>
          <a:bodyPr wrap="square" rtlCol="0">
            <a:spAutoFit/>
          </a:bodyPr>
          <a:lstStyle/>
          <a:p>
            <a:r>
              <a:rPr lang="en-US" sz="2800" dirty="0" smtClean="0"/>
              <a:t>A</a:t>
            </a:r>
            <a:endParaRPr lang="en-US" sz="2800" dirty="0"/>
          </a:p>
        </p:txBody>
      </p:sp>
      <p:sp>
        <p:nvSpPr>
          <p:cNvPr id="36" name="TextBox 35"/>
          <p:cNvSpPr txBox="1"/>
          <p:nvPr/>
        </p:nvSpPr>
        <p:spPr>
          <a:xfrm>
            <a:off x="350510" y="4358881"/>
            <a:ext cx="381000" cy="523220"/>
          </a:xfrm>
          <a:prstGeom prst="rect">
            <a:avLst/>
          </a:prstGeom>
          <a:noFill/>
        </p:spPr>
        <p:txBody>
          <a:bodyPr wrap="square" rtlCol="0">
            <a:spAutoFit/>
          </a:bodyPr>
          <a:lstStyle/>
          <a:p>
            <a:r>
              <a:rPr lang="en-US" sz="2800" dirty="0" smtClean="0"/>
              <a:t>A</a:t>
            </a:r>
            <a:endParaRPr lang="en-US" sz="2800" dirty="0"/>
          </a:p>
        </p:txBody>
      </p:sp>
      <p:sp>
        <p:nvSpPr>
          <p:cNvPr id="37" name="TextBox 36"/>
          <p:cNvSpPr txBox="1"/>
          <p:nvPr/>
        </p:nvSpPr>
        <p:spPr>
          <a:xfrm>
            <a:off x="574137" y="4358881"/>
            <a:ext cx="381000" cy="523220"/>
          </a:xfrm>
          <a:prstGeom prst="rect">
            <a:avLst/>
          </a:prstGeom>
          <a:noFill/>
        </p:spPr>
        <p:txBody>
          <a:bodyPr wrap="square" rtlCol="0">
            <a:spAutoFit/>
          </a:bodyPr>
          <a:lstStyle/>
          <a:p>
            <a:r>
              <a:rPr lang="en-US" sz="2800" dirty="0" smtClean="0"/>
              <a:t>a</a:t>
            </a:r>
            <a:endParaRPr lang="en-US" sz="2800" dirty="0"/>
          </a:p>
        </p:txBody>
      </p:sp>
      <p:sp>
        <p:nvSpPr>
          <p:cNvPr id="38" name="TextBox 37"/>
          <p:cNvSpPr txBox="1"/>
          <p:nvPr/>
        </p:nvSpPr>
        <p:spPr>
          <a:xfrm>
            <a:off x="579107" y="4358881"/>
            <a:ext cx="381000" cy="523220"/>
          </a:xfrm>
          <a:prstGeom prst="rect">
            <a:avLst/>
          </a:prstGeom>
          <a:noFill/>
        </p:spPr>
        <p:txBody>
          <a:bodyPr wrap="square" rtlCol="0">
            <a:spAutoFit/>
          </a:bodyPr>
          <a:lstStyle/>
          <a:p>
            <a:r>
              <a:rPr lang="en-US" sz="2800" dirty="0" smtClean="0"/>
              <a:t>a</a:t>
            </a:r>
            <a:endParaRPr lang="en-US" sz="2800" dirty="0"/>
          </a:p>
        </p:txBody>
      </p:sp>
      <p:sp>
        <p:nvSpPr>
          <p:cNvPr id="39" name="TextBox 38"/>
          <p:cNvSpPr txBox="1"/>
          <p:nvPr/>
        </p:nvSpPr>
        <p:spPr>
          <a:xfrm>
            <a:off x="802737" y="4351245"/>
            <a:ext cx="381000" cy="523220"/>
          </a:xfrm>
          <a:prstGeom prst="rect">
            <a:avLst/>
          </a:prstGeom>
          <a:noFill/>
        </p:spPr>
        <p:txBody>
          <a:bodyPr wrap="square" rtlCol="0">
            <a:spAutoFit/>
          </a:bodyPr>
          <a:lstStyle/>
          <a:p>
            <a:r>
              <a:rPr lang="en-US" sz="2800" dirty="0" smtClean="0"/>
              <a:t>B</a:t>
            </a:r>
            <a:endParaRPr lang="en-US" sz="2800" dirty="0"/>
          </a:p>
        </p:txBody>
      </p:sp>
      <p:sp>
        <p:nvSpPr>
          <p:cNvPr id="40" name="TextBox 39"/>
          <p:cNvSpPr txBox="1"/>
          <p:nvPr/>
        </p:nvSpPr>
        <p:spPr>
          <a:xfrm>
            <a:off x="807707" y="4358881"/>
            <a:ext cx="381000" cy="523220"/>
          </a:xfrm>
          <a:prstGeom prst="rect">
            <a:avLst/>
          </a:prstGeom>
          <a:noFill/>
        </p:spPr>
        <p:txBody>
          <a:bodyPr wrap="square" rtlCol="0">
            <a:spAutoFit/>
          </a:bodyPr>
          <a:lstStyle/>
          <a:p>
            <a:r>
              <a:rPr lang="en-US" sz="2800" dirty="0" smtClean="0"/>
              <a:t>B</a:t>
            </a:r>
            <a:endParaRPr lang="en-US" sz="2800" dirty="0"/>
          </a:p>
        </p:txBody>
      </p:sp>
      <p:sp>
        <p:nvSpPr>
          <p:cNvPr id="41" name="TextBox 40"/>
          <p:cNvSpPr txBox="1"/>
          <p:nvPr/>
        </p:nvSpPr>
        <p:spPr>
          <a:xfrm>
            <a:off x="1016428" y="4358881"/>
            <a:ext cx="381000" cy="523220"/>
          </a:xfrm>
          <a:prstGeom prst="rect">
            <a:avLst/>
          </a:prstGeom>
          <a:noFill/>
        </p:spPr>
        <p:txBody>
          <a:bodyPr wrap="square" rtlCol="0">
            <a:spAutoFit/>
          </a:bodyPr>
          <a:lstStyle/>
          <a:p>
            <a:r>
              <a:rPr lang="en-US" sz="2800" dirty="0" smtClean="0"/>
              <a:t>b</a:t>
            </a:r>
            <a:endParaRPr lang="en-US" sz="2800" dirty="0"/>
          </a:p>
        </p:txBody>
      </p:sp>
      <p:sp>
        <p:nvSpPr>
          <p:cNvPr id="42" name="TextBox 41"/>
          <p:cNvSpPr txBox="1"/>
          <p:nvPr/>
        </p:nvSpPr>
        <p:spPr>
          <a:xfrm>
            <a:off x="1013115" y="4358881"/>
            <a:ext cx="381000" cy="523220"/>
          </a:xfrm>
          <a:prstGeom prst="rect">
            <a:avLst/>
          </a:prstGeom>
          <a:noFill/>
        </p:spPr>
        <p:txBody>
          <a:bodyPr wrap="square" rtlCol="0">
            <a:spAutoFit/>
          </a:bodyPr>
          <a:lstStyle/>
          <a:p>
            <a:r>
              <a:rPr lang="en-US" sz="2800" dirty="0" smtClean="0"/>
              <a:t>b</a:t>
            </a:r>
            <a:endParaRPr lang="en-US" sz="2800" dirty="0"/>
          </a:p>
        </p:txBody>
      </p:sp>
      <p:sp>
        <p:nvSpPr>
          <p:cNvPr id="17" name="Freeform 16"/>
          <p:cNvSpPr/>
          <p:nvPr/>
        </p:nvSpPr>
        <p:spPr>
          <a:xfrm>
            <a:off x="1377525" y="2926080"/>
            <a:ext cx="426891" cy="248290"/>
          </a:xfrm>
          <a:custGeom>
            <a:avLst/>
            <a:gdLst>
              <a:gd name="connsiteX0" fmla="*/ 426891 w 426891"/>
              <a:gd name="connsiteY0" fmla="*/ 158496 h 248290"/>
              <a:gd name="connsiteX1" fmla="*/ 414699 w 426891"/>
              <a:gd name="connsiteY1" fmla="*/ 85344 h 248290"/>
              <a:gd name="connsiteX2" fmla="*/ 353739 w 426891"/>
              <a:gd name="connsiteY2" fmla="*/ 12192 h 248290"/>
              <a:gd name="connsiteX3" fmla="*/ 317163 w 426891"/>
              <a:gd name="connsiteY3" fmla="*/ 0 h 248290"/>
              <a:gd name="connsiteX4" fmla="*/ 183051 w 426891"/>
              <a:gd name="connsiteY4" fmla="*/ 48768 h 248290"/>
              <a:gd name="connsiteX5" fmla="*/ 170859 w 426891"/>
              <a:gd name="connsiteY5" fmla="*/ 97536 h 248290"/>
              <a:gd name="connsiteX6" fmla="*/ 183051 w 426891"/>
              <a:gd name="connsiteY6" fmla="*/ 182880 h 248290"/>
              <a:gd name="connsiteX7" fmla="*/ 170859 w 426891"/>
              <a:gd name="connsiteY7" fmla="*/ 243840 h 248290"/>
              <a:gd name="connsiteX8" fmla="*/ 61131 w 426891"/>
              <a:gd name="connsiteY8" fmla="*/ 231648 h 248290"/>
              <a:gd name="connsiteX9" fmla="*/ 12363 w 426891"/>
              <a:gd name="connsiteY9" fmla="*/ 158496 h 248290"/>
              <a:gd name="connsiteX10" fmla="*/ 171 w 426891"/>
              <a:gd name="connsiteY10" fmla="*/ 97536 h 24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91" h="248290">
                <a:moveTo>
                  <a:pt x="426891" y="158496"/>
                </a:moveTo>
                <a:cubicBezTo>
                  <a:pt x="422827" y="134112"/>
                  <a:pt x="422516" y="108796"/>
                  <a:pt x="414699" y="85344"/>
                </a:cubicBezTo>
                <a:cubicBezTo>
                  <a:pt x="408273" y="66066"/>
                  <a:pt x="368291" y="21893"/>
                  <a:pt x="353739" y="12192"/>
                </a:cubicBezTo>
                <a:cubicBezTo>
                  <a:pt x="343046" y="5063"/>
                  <a:pt x="329355" y="4064"/>
                  <a:pt x="317163" y="0"/>
                </a:cubicBezTo>
                <a:cubicBezTo>
                  <a:pt x="264173" y="7570"/>
                  <a:pt x="217707" y="250"/>
                  <a:pt x="183051" y="48768"/>
                </a:cubicBezTo>
                <a:cubicBezTo>
                  <a:pt x="173312" y="62403"/>
                  <a:pt x="174923" y="81280"/>
                  <a:pt x="170859" y="97536"/>
                </a:cubicBezTo>
                <a:cubicBezTo>
                  <a:pt x="174923" y="125984"/>
                  <a:pt x="183051" y="154143"/>
                  <a:pt x="183051" y="182880"/>
                </a:cubicBezTo>
                <a:cubicBezTo>
                  <a:pt x="183051" y="203602"/>
                  <a:pt x="190099" y="236144"/>
                  <a:pt x="170859" y="243840"/>
                </a:cubicBezTo>
                <a:cubicBezTo>
                  <a:pt x="136690" y="257508"/>
                  <a:pt x="97707" y="235712"/>
                  <a:pt x="61131" y="231648"/>
                </a:cubicBezTo>
                <a:cubicBezTo>
                  <a:pt x="32141" y="144679"/>
                  <a:pt x="73248" y="249823"/>
                  <a:pt x="12363" y="158496"/>
                </a:cubicBezTo>
                <a:cubicBezTo>
                  <a:pt x="-2399" y="136353"/>
                  <a:pt x="171" y="120767"/>
                  <a:pt x="171" y="97536"/>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0" name="Freeform 49"/>
          <p:cNvSpPr/>
          <p:nvPr/>
        </p:nvSpPr>
        <p:spPr>
          <a:xfrm>
            <a:off x="1186486" y="4013868"/>
            <a:ext cx="426891" cy="248290"/>
          </a:xfrm>
          <a:custGeom>
            <a:avLst/>
            <a:gdLst>
              <a:gd name="connsiteX0" fmla="*/ 426891 w 426891"/>
              <a:gd name="connsiteY0" fmla="*/ 158496 h 248290"/>
              <a:gd name="connsiteX1" fmla="*/ 414699 w 426891"/>
              <a:gd name="connsiteY1" fmla="*/ 85344 h 248290"/>
              <a:gd name="connsiteX2" fmla="*/ 353739 w 426891"/>
              <a:gd name="connsiteY2" fmla="*/ 12192 h 248290"/>
              <a:gd name="connsiteX3" fmla="*/ 317163 w 426891"/>
              <a:gd name="connsiteY3" fmla="*/ 0 h 248290"/>
              <a:gd name="connsiteX4" fmla="*/ 183051 w 426891"/>
              <a:gd name="connsiteY4" fmla="*/ 48768 h 248290"/>
              <a:gd name="connsiteX5" fmla="*/ 170859 w 426891"/>
              <a:gd name="connsiteY5" fmla="*/ 97536 h 248290"/>
              <a:gd name="connsiteX6" fmla="*/ 183051 w 426891"/>
              <a:gd name="connsiteY6" fmla="*/ 182880 h 248290"/>
              <a:gd name="connsiteX7" fmla="*/ 170859 w 426891"/>
              <a:gd name="connsiteY7" fmla="*/ 243840 h 248290"/>
              <a:gd name="connsiteX8" fmla="*/ 61131 w 426891"/>
              <a:gd name="connsiteY8" fmla="*/ 231648 h 248290"/>
              <a:gd name="connsiteX9" fmla="*/ 12363 w 426891"/>
              <a:gd name="connsiteY9" fmla="*/ 158496 h 248290"/>
              <a:gd name="connsiteX10" fmla="*/ 171 w 426891"/>
              <a:gd name="connsiteY10" fmla="*/ 97536 h 24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91" h="248290">
                <a:moveTo>
                  <a:pt x="426891" y="158496"/>
                </a:moveTo>
                <a:cubicBezTo>
                  <a:pt x="422827" y="134112"/>
                  <a:pt x="422516" y="108796"/>
                  <a:pt x="414699" y="85344"/>
                </a:cubicBezTo>
                <a:cubicBezTo>
                  <a:pt x="408273" y="66066"/>
                  <a:pt x="368291" y="21893"/>
                  <a:pt x="353739" y="12192"/>
                </a:cubicBezTo>
                <a:cubicBezTo>
                  <a:pt x="343046" y="5063"/>
                  <a:pt x="329355" y="4064"/>
                  <a:pt x="317163" y="0"/>
                </a:cubicBezTo>
                <a:cubicBezTo>
                  <a:pt x="264173" y="7570"/>
                  <a:pt x="217707" y="250"/>
                  <a:pt x="183051" y="48768"/>
                </a:cubicBezTo>
                <a:cubicBezTo>
                  <a:pt x="173312" y="62403"/>
                  <a:pt x="174923" y="81280"/>
                  <a:pt x="170859" y="97536"/>
                </a:cubicBezTo>
                <a:cubicBezTo>
                  <a:pt x="174923" y="125984"/>
                  <a:pt x="183051" y="154143"/>
                  <a:pt x="183051" y="182880"/>
                </a:cubicBezTo>
                <a:cubicBezTo>
                  <a:pt x="183051" y="203602"/>
                  <a:pt x="190099" y="236144"/>
                  <a:pt x="170859" y="243840"/>
                </a:cubicBezTo>
                <a:cubicBezTo>
                  <a:pt x="136690" y="257508"/>
                  <a:pt x="97707" y="235712"/>
                  <a:pt x="61131" y="231648"/>
                </a:cubicBezTo>
                <a:cubicBezTo>
                  <a:pt x="32141" y="144679"/>
                  <a:pt x="73248" y="249823"/>
                  <a:pt x="12363" y="158496"/>
                </a:cubicBezTo>
                <a:cubicBezTo>
                  <a:pt x="-2399" y="136353"/>
                  <a:pt x="171" y="120767"/>
                  <a:pt x="171" y="97536"/>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1" name="Freeform 50"/>
          <p:cNvSpPr/>
          <p:nvPr/>
        </p:nvSpPr>
        <p:spPr>
          <a:xfrm>
            <a:off x="1325858" y="5161188"/>
            <a:ext cx="426891" cy="248290"/>
          </a:xfrm>
          <a:custGeom>
            <a:avLst/>
            <a:gdLst>
              <a:gd name="connsiteX0" fmla="*/ 426891 w 426891"/>
              <a:gd name="connsiteY0" fmla="*/ 158496 h 248290"/>
              <a:gd name="connsiteX1" fmla="*/ 414699 w 426891"/>
              <a:gd name="connsiteY1" fmla="*/ 85344 h 248290"/>
              <a:gd name="connsiteX2" fmla="*/ 353739 w 426891"/>
              <a:gd name="connsiteY2" fmla="*/ 12192 h 248290"/>
              <a:gd name="connsiteX3" fmla="*/ 317163 w 426891"/>
              <a:gd name="connsiteY3" fmla="*/ 0 h 248290"/>
              <a:gd name="connsiteX4" fmla="*/ 183051 w 426891"/>
              <a:gd name="connsiteY4" fmla="*/ 48768 h 248290"/>
              <a:gd name="connsiteX5" fmla="*/ 170859 w 426891"/>
              <a:gd name="connsiteY5" fmla="*/ 97536 h 248290"/>
              <a:gd name="connsiteX6" fmla="*/ 183051 w 426891"/>
              <a:gd name="connsiteY6" fmla="*/ 182880 h 248290"/>
              <a:gd name="connsiteX7" fmla="*/ 170859 w 426891"/>
              <a:gd name="connsiteY7" fmla="*/ 243840 h 248290"/>
              <a:gd name="connsiteX8" fmla="*/ 61131 w 426891"/>
              <a:gd name="connsiteY8" fmla="*/ 231648 h 248290"/>
              <a:gd name="connsiteX9" fmla="*/ 12363 w 426891"/>
              <a:gd name="connsiteY9" fmla="*/ 158496 h 248290"/>
              <a:gd name="connsiteX10" fmla="*/ 171 w 426891"/>
              <a:gd name="connsiteY10" fmla="*/ 97536 h 24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91" h="248290">
                <a:moveTo>
                  <a:pt x="426891" y="158496"/>
                </a:moveTo>
                <a:cubicBezTo>
                  <a:pt x="422827" y="134112"/>
                  <a:pt x="422516" y="108796"/>
                  <a:pt x="414699" y="85344"/>
                </a:cubicBezTo>
                <a:cubicBezTo>
                  <a:pt x="408273" y="66066"/>
                  <a:pt x="368291" y="21893"/>
                  <a:pt x="353739" y="12192"/>
                </a:cubicBezTo>
                <a:cubicBezTo>
                  <a:pt x="343046" y="5063"/>
                  <a:pt x="329355" y="4064"/>
                  <a:pt x="317163" y="0"/>
                </a:cubicBezTo>
                <a:cubicBezTo>
                  <a:pt x="264173" y="7570"/>
                  <a:pt x="217707" y="250"/>
                  <a:pt x="183051" y="48768"/>
                </a:cubicBezTo>
                <a:cubicBezTo>
                  <a:pt x="173312" y="62403"/>
                  <a:pt x="174923" y="81280"/>
                  <a:pt x="170859" y="97536"/>
                </a:cubicBezTo>
                <a:cubicBezTo>
                  <a:pt x="174923" y="125984"/>
                  <a:pt x="183051" y="154143"/>
                  <a:pt x="183051" y="182880"/>
                </a:cubicBezTo>
                <a:cubicBezTo>
                  <a:pt x="183051" y="203602"/>
                  <a:pt x="190099" y="236144"/>
                  <a:pt x="170859" y="243840"/>
                </a:cubicBezTo>
                <a:cubicBezTo>
                  <a:pt x="136690" y="257508"/>
                  <a:pt x="97707" y="235712"/>
                  <a:pt x="61131" y="231648"/>
                </a:cubicBezTo>
                <a:cubicBezTo>
                  <a:pt x="32141" y="144679"/>
                  <a:pt x="73248" y="249823"/>
                  <a:pt x="12363" y="158496"/>
                </a:cubicBezTo>
                <a:cubicBezTo>
                  <a:pt x="-2399" y="136353"/>
                  <a:pt x="171" y="120767"/>
                  <a:pt x="171" y="97536"/>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2" name="Freeform 51"/>
          <p:cNvSpPr/>
          <p:nvPr/>
        </p:nvSpPr>
        <p:spPr>
          <a:xfrm>
            <a:off x="1377524" y="6028673"/>
            <a:ext cx="426891" cy="248290"/>
          </a:xfrm>
          <a:custGeom>
            <a:avLst/>
            <a:gdLst>
              <a:gd name="connsiteX0" fmla="*/ 426891 w 426891"/>
              <a:gd name="connsiteY0" fmla="*/ 158496 h 248290"/>
              <a:gd name="connsiteX1" fmla="*/ 414699 w 426891"/>
              <a:gd name="connsiteY1" fmla="*/ 85344 h 248290"/>
              <a:gd name="connsiteX2" fmla="*/ 353739 w 426891"/>
              <a:gd name="connsiteY2" fmla="*/ 12192 h 248290"/>
              <a:gd name="connsiteX3" fmla="*/ 317163 w 426891"/>
              <a:gd name="connsiteY3" fmla="*/ 0 h 248290"/>
              <a:gd name="connsiteX4" fmla="*/ 183051 w 426891"/>
              <a:gd name="connsiteY4" fmla="*/ 48768 h 248290"/>
              <a:gd name="connsiteX5" fmla="*/ 170859 w 426891"/>
              <a:gd name="connsiteY5" fmla="*/ 97536 h 248290"/>
              <a:gd name="connsiteX6" fmla="*/ 183051 w 426891"/>
              <a:gd name="connsiteY6" fmla="*/ 182880 h 248290"/>
              <a:gd name="connsiteX7" fmla="*/ 170859 w 426891"/>
              <a:gd name="connsiteY7" fmla="*/ 243840 h 248290"/>
              <a:gd name="connsiteX8" fmla="*/ 61131 w 426891"/>
              <a:gd name="connsiteY8" fmla="*/ 231648 h 248290"/>
              <a:gd name="connsiteX9" fmla="*/ 12363 w 426891"/>
              <a:gd name="connsiteY9" fmla="*/ 158496 h 248290"/>
              <a:gd name="connsiteX10" fmla="*/ 171 w 426891"/>
              <a:gd name="connsiteY10" fmla="*/ 97536 h 248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891" h="248290">
                <a:moveTo>
                  <a:pt x="426891" y="158496"/>
                </a:moveTo>
                <a:cubicBezTo>
                  <a:pt x="422827" y="134112"/>
                  <a:pt x="422516" y="108796"/>
                  <a:pt x="414699" y="85344"/>
                </a:cubicBezTo>
                <a:cubicBezTo>
                  <a:pt x="408273" y="66066"/>
                  <a:pt x="368291" y="21893"/>
                  <a:pt x="353739" y="12192"/>
                </a:cubicBezTo>
                <a:cubicBezTo>
                  <a:pt x="343046" y="5063"/>
                  <a:pt x="329355" y="4064"/>
                  <a:pt x="317163" y="0"/>
                </a:cubicBezTo>
                <a:cubicBezTo>
                  <a:pt x="264173" y="7570"/>
                  <a:pt x="217707" y="250"/>
                  <a:pt x="183051" y="48768"/>
                </a:cubicBezTo>
                <a:cubicBezTo>
                  <a:pt x="173312" y="62403"/>
                  <a:pt x="174923" y="81280"/>
                  <a:pt x="170859" y="97536"/>
                </a:cubicBezTo>
                <a:cubicBezTo>
                  <a:pt x="174923" y="125984"/>
                  <a:pt x="183051" y="154143"/>
                  <a:pt x="183051" y="182880"/>
                </a:cubicBezTo>
                <a:cubicBezTo>
                  <a:pt x="183051" y="203602"/>
                  <a:pt x="190099" y="236144"/>
                  <a:pt x="170859" y="243840"/>
                </a:cubicBezTo>
                <a:cubicBezTo>
                  <a:pt x="136690" y="257508"/>
                  <a:pt x="97707" y="235712"/>
                  <a:pt x="61131" y="231648"/>
                </a:cubicBezTo>
                <a:cubicBezTo>
                  <a:pt x="32141" y="144679"/>
                  <a:pt x="73248" y="249823"/>
                  <a:pt x="12363" y="158496"/>
                </a:cubicBezTo>
                <a:cubicBezTo>
                  <a:pt x="-2399" y="136353"/>
                  <a:pt x="171" y="120767"/>
                  <a:pt x="171" y="97536"/>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0144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2222E-6 -1.48148E-6 L -0.19705 0.14213 " pathEditMode="relative" rAng="0" ptsTypes="AA">
                                      <p:cBhvr>
                                        <p:cTn id="6" dur="2000" fill="hold"/>
                                        <p:tgtEl>
                                          <p:spTgt spid="13"/>
                                        </p:tgtEl>
                                        <p:attrNameLst>
                                          <p:attrName>ppt_x</p:attrName>
                                          <p:attrName>ppt_y</p:attrName>
                                        </p:attrNameLst>
                                      </p:cBhvr>
                                      <p:rCtr x="-9861" y="710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5E-6 -1.48148E-6 L -0.22239 0.14838 " pathEditMode="relative" rAng="0" ptsTypes="AA">
                                      <p:cBhvr>
                                        <p:cTn id="10" dur="2000" fill="hold"/>
                                        <p:tgtEl>
                                          <p:spTgt spid="15"/>
                                        </p:tgtEl>
                                        <p:attrNameLst>
                                          <p:attrName>ppt_x</p:attrName>
                                          <p:attrName>ppt_y</p:attrName>
                                        </p:attrNameLst>
                                      </p:cBhvr>
                                      <p:rCtr x="-11128" y="7407"/>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05556E-6 -1.48148E-6 L -0.07309 0.14838 " pathEditMode="relative" rAng="0" ptsTypes="AA">
                                      <p:cBhvr>
                                        <p:cTn id="14" dur="2000" fill="hold"/>
                                        <p:tgtEl>
                                          <p:spTgt spid="21"/>
                                        </p:tgtEl>
                                        <p:attrNameLst>
                                          <p:attrName>ppt_x</p:attrName>
                                          <p:attrName>ppt_y</p:attrName>
                                        </p:attrNameLst>
                                      </p:cBhvr>
                                      <p:rCtr x="-3663" y="7407"/>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 -1.48148E-6 L -0.1125 0.14838 " pathEditMode="relative" rAng="0" ptsTypes="AA">
                                      <p:cBhvr>
                                        <p:cTn id="18" dur="2000" fill="hold"/>
                                        <p:tgtEl>
                                          <p:spTgt spid="16"/>
                                        </p:tgtEl>
                                        <p:attrNameLst>
                                          <p:attrName>ppt_x</p:attrName>
                                          <p:attrName>ppt_y</p:attrName>
                                        </p:attrNameLst>
                                      </p:cBhvr>
                                      <p:rCtr x="-5625" y="7407"/>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5E-6 -1.48148E-6 L 0.04532 0.14838 " pathEditMode="relative" rAng="0" ptsTypes="AA">
                                      <p:cBhvr>
                                        <p:cTn id="22" dur="2000" fill="hold"/>
                                        <p:tgtEl>
                                          <p:spTgt spid="14"/>
                                        </p:tgtEl>
                                        <p:attrNameLst>
                                          <p:attrName>ppt_x</p:attrName>
                                          <p:attrName>ppt_y</p:attrName>
                                        </p:attrNameLst>
                                      </p:cBhvr>
                                      <p:rCtr x="2257" y="740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5E-6 -4.07407E-6 L 0.04532 0.14954 " pathEditMode="relative" rAng="0" ptsTypes="AA">
                                      <p:cBhvr>
                                        <p:cTn id="26" dur="2000" fill="hold"/>
                                        <p:tgtEl>
                                          <p:spTgt spid="27"/>
                                        </p:tgtEl>
                                        <p:attrNameLst>
                                          <p:attrName>ppt_x</p:attrName>
                                          <p:attrName>ppt_y</p:attrName>
                                        </p:attrNameLst>
                                      </p:cBhvr>
                                      <p:rCtr x="2257" y="7477"/>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2.5E-6 -1.48148E-6 L 0.20261 0.14838 " pathEditMode="relative" rAng="0" ptsTypes="AA">
                                      <p:cBhvr>
                                        <p:cTn id="30" dur="2000" fill="hold"/>
                                        <p:tgtEl>
                                          <p:spTgt spid="25"/>
                                        </p:tgtEl>
                                        <p:attrNameLst>
                                          <p:attrName>ppt_x</p:attrName>
                                          <p:attrName>ppt_y</p:attrName>
                                        </p:attrNameLst>
                                      </p:cBhvr>
                                      <p:rCtr x="10122" y="7407"/>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0 -1.48148E-6 L 0.17917 0.14838 " pathEditMode="relative" rAng="0" ptsTypes="AA">
                                      <p:cBhvr>
                                        <p:cTn id="34" dur="2000" fill="hold"/>
                                        <p:tgtEl>
                                          <p:spTgt spid="29"/>
                                        </p:tgtEl>
                                        <p:attrNameLst>
                                          <p:attrName>ppt_x</p:attrName>
                                          <p:attrName>ppt_y</p:attrName>
                                        </p:attrNameLst>
                                      </p:cBhvr>
                                      <p:rCtr x="8958" y="7407"/>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3.33333E-6 -1.11111E-6 L 0.16059 -0.25139 " pathEditMode="relative" rAng="0" ptsTypes="AA">
                                      <p:cBhvr>
                                        <p:cTn id="38" dur="2000" fill="hold"/>
                                        <p:tgtEl>
                                          <p:spTgt spid="31"/>
                                        </p:tgtEl>
                                        <p:attrNameLst>
                                          <p:attrName>ppt_x</p:attrName>
                                          <p:attrName>ppt_y</p:attrName>
                                        </p:attrNameLst>
                                      </p:cBhvr>
                                      <p:rCtr x="8021" y="-12569"/>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5.55556E-7 -1.11111E-6 L 0.13212 -0.25139 " pathEditMode="relative" rAng="0" ptsTypes="AA">
                                      <p:cBhvr>
                                        <p:cTn id="42" dur="2000" fill="hold"/>
                                        <p:tgtEl>
                                          <p:spTgt spid="33"/>
                                        </p:tgtEl>
                                        <p:attrNameLst>
                                          <p:attrName>ppt_x</p:attrName>
                                          <p:attrName>ppt_y</p:attrName>
                                        </p:attrNameLst>
                                      </p:cBhvr>
                                      <p:rCtr x="6597" y="-12569"/>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1.38889E-6 -1.11111E-6 L 0.1408 -0.10694 " pathEditMode="relative" rAng="0" ptsTypes="AA">
                                      <p:cBhvr>
                                        <p:cTn id="46" dur="2000" fill="hold"/>
                                        <p:tgtEl>
                                          <p:spTgt spid="35"/>
                                        </p:tgtEl>
                                        <p:attrNameLst>
                                          <p:attrName>ppt_x</p:attrName>
                                          <p:attrName>ppt_y</p:attrName>
                                        </p:attrNameLst>
                                      </p:cBhvr>
                                      <p:rCtr x="7031" y="-5347"/>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4.44444E-6 -1.11111E-6 L 0.08698 -0.10694 " pathEditMode="relative" rAng="0" ptsTypes="AA">
                                      <p:cBhvr>
                                        <p:cTn id="50" dur="2000" fill="hold"/>
                                        <p:tgtEl>
                                          <p:spTgt spid="34"/>
                                        </p:tgtEl>
                                        <p:attrNameLst>
                                          <p:attrName>ppt_x</p:attrName>
                                          <p:attrName>ppt_y</p:attrName>
                                        </p:attrNameLst>
                                      </p:cBhvr>
                                      <p:rCtr x="4340" y="-5347"/>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0" nodeType="clickEffect">
                                  <p:stCondLst>
                                    <p:cond delay="0"/>
                                  </p:stCondLst>
                                  <p:childTnLst>
                                    <p:animMotion origin="layout" path="M -5.55556E-7 -1.11111E-6 L 0.14219 0.07083 " pathEditMode="relative" rAng="0" ptsTypes="AA">
                                      <p:cBhvr>
                                        <p:cTn id="54" dur="2000" fill="hold"/>
                                        <p:tgtEl>
                                          <p:spTgt spid="32"/>
                                        </p:tgtEl>
                                        <p:attrNameLst>
                                          <p:attrName>ppt_x</p:attrName>
                                          <p:attrName>ppt_y</p:attrName>
                                        </p:attrNameLst>
                                      </p:cBhvr>
                                      <p:rCtr x="7101" y="3542"/>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0" nodeType="clickEffect">
                                  <p:stCondLst>
                                    <p:cond delay="0"/>
                                  </p:stCondLst>
                                  <p:childTnLst>
                                    <p:animMotion origin="layout" path="M -5.55556E-7 4.81481E-6 L 0.14167 0.07175 " pathEditMode="relative" rAng="0" ptsTypes="AA">
                                      <p:cBhvr>
                                        <p:cTn id="58" dur="2000" fill="hold"/>
                                        <p:tgtEl>
                                          <p:spTgt spid="39"/>
                                        </p:tgtEl>
                                        <p:attrNameLst>
                                          <p:attrName>ppt_x</p:attrName>
                                          <p:attrName>ppt_y</p:attrName>
                                        </p:attrNameLst>
                                      </p:cBhvr>
                                      <p:rCtr x="7083" y="3588"/>
                                    </p:animMotion>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0" nodeType="clickEffect">
                                  <p:stCondLst>
                                    <p:cond delay="0"/>
                                  </p:stCondLst>
                                  <p:childTnLst>
                                    <p:animMotion origin="layout" path="M -5.55556E-7 -1.11111E-6 L 0.15712 0.20417 " pathEditMode="relative" rAng="0" ptsTypes="AA">
                                      <p:cBhvr>
                                        <p:cTn id="62" dur="2000" fill="hold"/>
                                        <p:tgtEl>
                                          <p:spTgt spid="37"/>
                                        </p:tgtEl>
                                        <p:attrNameLst>
                                          <p:attrName>ppt_x</p:attrName>
                                          <p:attrName>ppt_y</p:attrName>
                                        </p:attrNameLst>
                                      </p:cBhvr>
                                      <p:rCtr x="7847" y="10208"/>
                                    </p:animMotion>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grpId="0" nodeType="clickEffect">
                                  <p:stCondLst>
                                    <p:cond delay="0"/>
                                  </p:stCondLst>
                                  <p:childTnLst>
                                    <p:animMotion origin="layout" path="M -4.44444E-6 -1.11111E-6 L 0.125 0.19306 " pathEditMode="relative" rAng="0" ptsTypes="AA">
                                      <p:cBhvr>
                                        <p:cTn id="66" dur="2000" fill="hold"/>
                                        <p:tgtEl>
                                          <p:spTgt spid="41"/>
                                        </p:tgtEl>
                                        <p:attrNameLst>
                                          <p:attrName>ppt_x</p:attrName>
                                          <p:attrName>ppt_y</p:attrName>
                                        </p:attrNameLst>
                                      </p:cBhvr>
                                      <p:rCtr x="6250" y="96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1" grpId="0"/>
      <p:bldP spid="25" grpId="0"/>
      <p:bldP spid="27" grpId="0"/>
      <p:bldP spid="29" grpId="0"/>
      <p:bldP spid="31" grpId="0"/>
      <p:bldP spid="32" grpId="0"/>
      <p:bldP spid="33" grpId="0"/>
      <p:bldP spid="34" grpId="0"/>
      <p:bldP spid="35" grpId="0"/>
      <p:bldP spid="37" grpId="0"/>
      <p:bldP spid="39" grpId="0"/>
      <p:bldP spid="4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565"/>
            <a:ext cx="8229600" cy="1143000"/>
          </a:xfrm>
        </p:spPr>
        <p:txBody>
          <a:bodyPr/>
          <a:lstStyle/>
          <a:p>
            <a:r>
              <a:rPr lang="en-US" dirty="0" smtClean="0"/>
              <a:t>Di-hybrid Cross</a:t>
            </a:r>
            <a:endParaRPr lang="en-US" dirty="0"/>
          </a:p>
        </p:txBody>
      </p:sp>
      <p:grpSp>
        <p:nvGrpSpPr>
          <p:cNvPr id="4" name="Group 3"/>
          <p:cNvGrpSpPr/>
          <p:nvPr/>
        </p:nvGrpSpPr>
        <p:grpSpPr>
          <a:xfrm>
            <a:off x="2667000" y="2438400"/>
            <a:ext cx="5334000" cy="4182341"/>
            <a:chOff x="2057400" y="1295400"/>
            <a:chExt cx="6705600" cy="5257800"/>
          </a:xfrm>
        </p:grpSpPr>
        <p:sp>
          <p:nvSpPr>
            <p:cNvPr id="5" name="Rectangle 4"/>
            <p:cNvSpPr/>
            <p:nvPr/>
          </p:nvSpPr>
          <p:spPr>
            <a:xfrm>
              <a:off x="2057400" y="1295400"/>
              <a:ext cx="6705600" cy="5257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3733800" y="1295400"/>
              <a:ext cx="0" cy="52578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0" y="1295400"/>
              <a:ext cx="0" cy="52578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86600" y="1295400"/>
              <a:ext cx="0" cy="52578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057400" y="2667000"/>
              <a:ext cx="67056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57400" y="4038600"/>
              <a:ext cx="67056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57400" y="5410200"/>
              <a:ext cx="67056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4735997" y="897955"/>
            <a:ext cx="381000" cy="523220"/>
          </a:xfrm>
          <a:prstGeom prst="rect">
            <a:avLst/>
          </a:prstGeom>
          <a:noFill/>
        </p:spPr>
        <p:txBody>
          <a:bodyPr wrap="square" rtlCol="0">
            <a:spAutoFit/>
          </a:bodyPr>
          <a:lstStyle/>
          <a:p>
            <a:r>
              <a:rPr lang="en-US" sz="2800" dirty="0" smtClean="0"/>
              <a:t>A</a:t>
            </a:r>
            <a:endParaRPr lang="en-US" sz="2800" dirty="0"/>
          </a:p>
        </p:txBody>
      </p:sp>
      <p:sp>
        <p:nvSpPr>
          <p:cNvPr id="14" name="TextBox 13"/>
          <p:cNvSpPr txBox="1"/>
          <p:nvPr/>
        </p:nvSpPr>
        <p:spPr>
          <a:xfrm>
            <a:off x="4967909" y="897955"/>
            <a:ext cx="381000" cy="523220"/>
          </a:xfrm>
          <a:prstGeom prst="rect">
            <a:avLst/>
          </a:prstGeom>
          <a:noFill/>
        </p:spPr>
        <p:txBody>
          <a:bodyPr wrap="square" rtlCol="0">
            <a:spAutoFit/>
          </a:bodyPr>
          <a:lstStyle/>
          <a:p>
            <a:r>
              <a:rPr lang="en-US" sz="2800" dirty="0" smtClean="0"/>
              <a:t>a</a:t>
            </a:r>
            <a:endParaRPr lang="en-US" sz="2800" dirty="0"/>
          </a:p>
        </p:txBody>
      </p:sp>
      <p:sp>
        <p:nvSpPr>
          <p:cNvPr id="15" name="TextBox 14"/>
          <p:cNvSpPr txBox="1"/>
          <p:nvPr/>
        </p:nvSpPr>
        <p:spPr>
          <a:xfrm>
            <a:off x="5196509" y="897955"/>
            <a:ext cx="381000" cy="523220"/>
          </a:xfrm>
          <a:prstGeom prst="rect">
            <a:avLst/>
          </a:prstGeom>
          <a:noFill/>
        </p:spPr>
        <p:txBody>
          <a:bodyPr wrap="square" rtlCol="0">
            <a:spAutoFit/>
          </a:bodyPr>
          <a:lstStyle/>
          <a:p>
            <a:r>
              <a:rPr lang="en-US" sz="2800" dirty="0" smtClean="0"/>
              <a:t>B</a:t>
            </a:r>
            <a:endParaRPr lang="en-US" sz="2800" dirty="0"/>
          </a:p>
        </p:txBody>
      </p:sp>
      <p:sp>
        <p:nvSpPr>
          <p:cNvPr id="16" name="TextBox 15"/>
          <p:cNvSpPr txBox="1"/>
          <p:nvPr/>
        </p:nvSpPr>
        <p:spPr>
          <a:xfrm>
            <a:off x="5410200" y="897955"/>
            <a:ext cx="381000" cy="523220"/>
          </a:xfrm>
          <a:prstGeom prst="rect">
            <a:avLst/>
          </a:prstGeom>
          <a:noFill/>
        </p:spPr>
        <p:txBody>
          <a:bodyPr wrap="square" rtlCol="0">
            <a:spAutoFit/>
          </a:bodyPr>
          <a:lstStyle/>
          <a:p>
            <a:r>
              <a:rPr lang="en-US" sz="2800" dirty="0" smtClean="0"/>
              <a:t>b</a:t>
            </a:r>
            <a:endParaRPr lang="en-US" sz="2800" dirty="0"/>
          </a:p>
        </p:txBody>
      </p:sp>
      <p:sp>
        <p:nvSpPr>
          <p:cNvPr id="21" name="TextBox 20"/>
          <p:cNvSpPr txBox="1"/>
          <p:nvPr/>
        </p:nvSpPr>
        <p:spPr>
          <a:xfrm>
            <a:off x="4311926" y="1821285"/>
            <a:ext cx="381000" cy="523220"/>
          </a:xfrm>
          <a:prstGeom prst="rect">
            <a:avLst/>
          </a:prstGeom>
          <a:noFill/>
        </p:spPr>
        <p:txBody>
          <a:bodyPr wrap="square" rtlCol="0">
            <a:spAutoFit/>
          </a:bodyPr>
          <a:lstStyle/>
          <a:p>
            <a:r>
              <a:rPr lang="en-US" sz="2800" dirty="0" smtClean="0"/>
              <a:t>A</a:t>
            </a:r>
            <a:endParaRPr lang="en-US" sz="2800" dirty="0"/>
          </a:p>
        </p:txBody>
      </p:sp>
      <p:sp>
        <p:nvSpPr>
          <p:cNvPr id="22" name="TextBox 21"/>
          <p:cNvSpPr txBox="1"/>
          <p:nvPr/>
        </p:nvSpPr>
        <p:spPr>
          <a:xfrm>
            <a:off x="2819400" y="1821285"/>
            <a:ext cx="381000" cy="523220"/>
          </a:xfrm>
          <a:prstGeom prst="rect">
            <a:avLst/>
          </a:prstGeom>
          <a:noFill/>
        </p:spPr>
        <p:txBody>
          <a:bodyPr wrap="square" rtlCol="0">
            <a:spAutoFit/>
          </a:bodyPr>
          <a:lstStyle/>
          <a:p>
            <a:r>
              <a:rPr lang="en-US" sz="2800" dirty="0" smtClean="0"/>
              <a:t>A</a:t>
            </a:r>
            <a:endParaRPr lang="en-US" sz="2800" dirty="0"/>
          </a:p>
        </p:txBody>
      </p:sp>
      <p:sp>
        <p:nvSpPr>
          <p:cNvPr id="25" name="TextBox 24"/>
          <p:cNvSpPr txBox="1"/>
          <p:nvPr/>
        </p:nvSpPr>
        <p:spPr>
          <a:xfrm>
            <a:off x="6991352" y="1779345"/>
            <a:ext cx="381000" cy="523220"/>
          </a:xfrm>
          <a:prstGeom prst="rect">
            <a:avLst/>
          </a:prstGeom>
          <a:noFill/>
        </p:spPr>
        <p:txBody>
          <a:bodyPr wrap="square" rtlCol="0">
            <a:spAutoFit/>
          </a:bodyPr>
          <a:lstStyle/>
          <a:p>
            <a:r>
              <a:rPr lang="en-US" sz="2800" dirty="0" smtClean="0"/>
              <a:t>a</a:t>
            </a:r>
            <a:endParaRPr lang="en-US" sz="2800" dirty="0"/>
          </a:p>
        </p:txBody>
      </p:sp>
      <p:sp>
        <p:nvSpPr>
          <p:cNvPr id="26" name="TextBox 25"/>
          <p:cNvSpPr txBox="1"/>
          <p:nvPr/>
        </p:nvSpPr>
        <p:spPr>
          <a:xfrm>
            <a:off x="5541066" y="1779345"/>
            <a:ext cx="381000" cy="523220"/>
          </a:xfrm>
          <a:prstGeom prst="rect">
            <a:avLst/>
          </a:prstGeom>
          <a:noFill/>
        </p:spPr>
        <p:txBody>
          <a:bodyPr wrap="square" rtlCol="0">
            <a:spAutoFit/>
          </a:bodyPr>
          <a:lstStyle/>
          <a:p>
            <a:r>
              <a:rPr lang="en-US" sz="2800" dirty="0" smtClean="0"/>
              <a:t>a</a:t>
            </a:r>
            <a:endParaRPr lang="en-US" sz="2800" dirty="0"/>
          </a:p>
        </p:txBody>
      </p:sp>
      <p:sp>
        <p:nvSpPr>
          <p:cNvPr id="27" name="TextBox 26"/>
          <p:cNvSpPr txBox="1"/>
          <p:nvPr/>
        </p:nvSpPr>
        <p:spPr>
          <a:xfrm>
            <a:off x="5731566" y="1779345"/>
            <a:ext cx="381000" cy="523220"/>
          </a:xfrm>
          <a:prstGeom prst="rect">
            <a:avLst/>
          </a:prstGeom>
          <a:noFill/>
        </p:spPr>
        <p:txBody>
          <a:bodyPr wrap="square" rtlCol="0">
            <a:spAutoFit/>
          </a:bodyPr>
          <a:lstStyle/>
          <a:p>
            <a:r>
              <a:rPr lang="en-US" sz="2800" dirty="0" smtClean="0"/>
              <a:t>B</a:t>
            </a:r>
            <a:endParaRPr lang="en-US" sz="2800" dirty="0"/>
          </a:p>
        </p:txBody>
      </p:sp>
      <p:sp>
        <p:nvSpPr>
          <p:cNvPr id="28" name="TextBox 27"/>
          <p:cNvSpPr txBox="1"/>
          <p:nvPr/>
        </p:nvSpPr>
        <p:spPr>
          <a:xfrm>
            <a:off x="3101837" y="1821285"/>
            <a:ext cx="381000" cy="523220"/>
          </a:xfrm>
          <a:prstGeom prst="rect">
            <a:avLst/>
          </a:prstGeom>
          <a:noFill/>
        </p:spPr>
        <p:txBody>
          <a:bodyPr wrap="square" rtlCol="0">
            <a:spAutoFit/>
          </a:bodyPr>
          <a:lstStyle/>
          <a:p>
            <a:r>
              <a:rPr lang="en-US" sz="2800" dirty="0" smtClean="0"/>
              <a:t>B</a:t>
            </a:r>
            <a:endParaRPr lang="en-US" sz="2800" dirty="0"/>
          </a:p>
        </p:txBody>
      </p:sp>
      <p:sp>
        <p:nvSpPr>
          <p:cNvPr id="29" name="TextBox 28"/>
          <p:cNvSpPr txBox="1"/>
          <p:nvPr/>
        </p:nvSpPr>
        <p:spPr>
          <a:xfrm>
            <a:off x="7181852" y="1779345"/>
            <a:ext cx="702366" cy="523220"/>
          </a:xfrm>
          <a:prstGeom prst="rect">
            <a:avLst/>
          </a:prstGeom>
          <a:noFill/>
        </p:spPr>
        <p:txBody>
          <a:bodyPr wrap="square" rtlCol="0">
            <a:spAutoFit/>
          </a:bodyPr>
          <a:lstStyle/>
          <a:p>
            <a:r>
              <a:rPr lang="en-US" sz="2800" dirty="0" smtClean="0"/>
              <a:t>b</a:t>
            </a:r>
            <a:endParaRPr lang="en-US" sz="2800" dirty="0"/>
          </a:p>
        </p:txBody>
      </p:sp>
      <p:sp>
        <p:nvSpPr>
          <p:cNvPr id="30" name="TextBox 29"/>
          <p:cNvSpPr txBox="1"/>
          <p:nvPr/>
        </p:nvSpPr>
        <p:spPr>
          <a:xfrm>
            <a:off x="4552123" y="1821285"/>
            <a:ext cx="381000" cy="523220"/>
          </a:xfrm>
          <a:prstGeom prst="rect">
            <a:avLst/>
          </a:prstGeom>
          <a:noFill/>
        </p:spPr>
        <p:txBody>
          <a:bodyPr wrap="square" rtlCol="0">
            <a:spAutoFit/>
          </a:bodyPr>
          <a:lstStyle/>
          <a:p>
            <a:r>
              <a:rPr lang="en-US" sz="2800" dirty="0" smtClean="0"/>
              <a:t>b</a:t>
            </a:r>
            <a:endParaRPr lang="en-US" sz="2800" dirty="0"/>
          </a:p>
        </p:txBody>
      </p:sp>
      <p:sp>
        <p:nvSpPr>
          <p:cNvPr id="31" name="TextBox 30"/>
          <p:cNvSpPr txBox="1"/>
          <p:nvPr/>
        </p:nvSpPr>
        <p:spPr>
          <a:xfrm>
            <a:off x="1809750" y="3656913"/>
            <a:ext cx="381000" cy="523220"/>
          </a:xfrm>
          <a:prstGeom prst="rect">
            <a:avLst/>
          </a:prstGeom>
          <a:noFill/>
        </p:spPr>
        <p:txBody>
          <a:bodyPr wrap="square" rtlCol="0">
            <a:spAutoFit/>
          </a:bodyPr>
          <a:lstStyle/>
          <a:p>
            <a:r>
              <a:rPr lang="en-US" sz="2800" dirty="0" smtClean="0"/>
              <a:t>A</a:t>
            </a:r>
            <a:endParaRPr lang="en-US" sz="2800" dirty="0"/>
          </a:p>
        </p:txBody>
      </p:sp>
      <p:sp>
        <p:nvSpPr>
          <p:cNvPr id="32" name="TextBox 31"/>
          <p:cNvSpPr txBox="1"/>
          <p:nvPr/>
        </p:nvSpPr>
        <p:spPr>
          <a:xfrm>
            <a:off x="1843709" y="4874465"/>
            <a:ext cx="381000" cy="523220"/>
          </a:xfrm>
          <a:prstGeom prst="rect">
            <a:avLst/>
          </a:prstGeom>
          <a:noFill/>
        </p:spPr>
        <p:txBody>
          <a:bodyPr wrap="square" rtlCol="0">
            <a:spAutoFit/>
          </a:bodyPr>
          <a:lstStyle/>
          <a:p>
            <a:r>
              <a:rPr lang="en-US" sz="2800" dirty="0" smtClean="0"/>
              <a:t>a</a:t>
            </a:r>
            <a:endParaRPr lang="en-US" sz="2800" dirty="0"/>
          </a:p>
        </p:txBody>
      </p:sp>
      <p:sp>
        <p:nvSpPr>
          <p:cNvPr id="33" name="TextBox 32"/>
          <p:cNvSpPr txBox="1"/>
          <p:nvPr/>
        </p:nvSpPr>
        <p:spPr>
          <a:xfrm>
            <a:off x="395909" y="4216576"/>
            <a:ext cx="381000" cy="523220"/>
          </a:xfrm>
          <a:prstGeom prst="rect">
            <a:avLst/>
          </a:prstGeom>
          <a:noFill/>
        </p:spPr>
        <p:txBody>
          <a:bodyPr wrap="square" rtlCol="0">
            <a:spAutoFit/>
          </a:bodyPr>
          <a:lstStyle/>
          <a:p>
            <a:r>
              <a:rPr lang="en-US" sz="2800" dirty="0" smtClean="0"/>
              <a:t>B</a:t>
            </a:r>
            <a:endParaRPr lang="en-US" sz="2800" dirty="0"/>
          </a:p>
        </p:txBody>
      </p:sp>
      <p:sp>
        <p:nvSpPr>
          <p:cNvPr id="34" name="TextBox 33"/>
          <p:cNvSpPr txBox="1"/>
          <p:nvPr/>
        </p:nvSpPr>
        <p:spPr>
          <a:xfrm>
            <a:off x="2047875" y="5830407"/>
            <a:ext cx="381000" cy="523220"/>
          </a:xfrm>
          <a:prstGeom prst="rect">
            <a:avLst/>
          </a:prstGeom>
          <a:noFill/>
        </p:spPr>
        <p:txBody>
          <a:bodyPr wrap="square" rtlCol="0">
            <a:spAutoFit/>
          </a:bodyPr>
          <a:lstStyle/>
          <a:p>
            <a:r>
              <a:rPr lang="en-US" sz="2800" dirty="0" smtClean="0"/>
              <a:t>b</a:t>
            </a:r>
            <a:endParaRPr lang="en-US" sz="2800" dirty="0"/>
          </a:p>
        </p:txBody>
      </p:sp>
      <p:sp>
        <p:nvSpPr>
          <p:cNvPr id="35" name="TextBox 34"/>
          <p:cNvSpPr txBox="1"/>
          <p:nvPr/>
        </p:nvSpPr>
        <p:spPr>
          <a:xfrm>
            <a:off x="-56319" y="4216576"/>
            <a:ext cx="381000" cy="523220"/>
          </a:xfrm>
          <a:prstGeom prst="rect">
            <a:avLst/>
          </a:prstGeom>
          <a:noFill/>
        </p:spPr>
        <p:txBody>
          <a:bodyPr wrap="square" rtlCol="0">
            <a:spAutoFit/>
          </a:bodyPr>
          <a:lstStyle/>
          <a:p>
            <a:r>
              <a:rPr lang="en-US" sz="2800" dirty="0" smtClean="0"/>
              <a:t>A</a:t>
            </a:r>
            <a:endParaRPr lang="en-US" sz="2800" dirty="0"/>
          </a:p>
        </p:txBody>
      </p:sp>
      <p:sp>
        <p:nvSpPr>
          <p:cNvPr id="36" name="TextBox 35"/>
          <p:cNvSpPr txBox="1"/>
          <p:nvPr/>
        </p:nvSpPr>
        <p:spPr>
          <a:xfrm>
            <a:off x="1809750" y="2650720"/>
            <a:ext cx="381000" cy="523220"/>
          </a:xfrm>
          <a:prstGeom prst="rect">
            <a:avLst/>
          </a:prstGeom>
          <a:noFill/>
        </p:spPr>
        <p:txBody>
          <a:bodyPr wrap="square" rtlCol="0">
            <a:spAutoFit/>
          </a:bodyPr>
          <a:lstStyle/>
          <a:p>
            <a:r>
              <a:rPr lang="en-US" sz="2800" dirty="0" smtClean="0"/>
              <a:t>A</a:t>
            </a:r>
            <a:endParaRPr lang="en-US" sz="2800" dirty="0"/>
          </a:p>
        </p:txBody>
      </p:sp>
      <p:sp>
        <p:nvSpPr>
          <p:cNvPr id="37" name="TextBox 36"/>
          <p:cNvSpPr txBox="1"/>
          <p:nvPr/>
        </p:nvSpPr>
        <p:spPr>
          <a:xfrm>
            <a:off x="167309" y="4216576"/>
            <a:ext cx="381000" cy="523220"/>
          </a:xfrm>
          <a:prstGeom prst="rect">
            <a:avLst/>
          </a:prstGeom>
          <a:noFill/>
        </p:spPr>
        <p:txBody>
          <a:bodyPr wrap="square" rtlCol="0">
            <a:spAutoFit/>
          </a:bodyPr>
          <a:lstStyle/>
          <a:p>
            <a:r>
              <a:rPr lang="en-US" sz="2800" dirty="0" smtClean="0"/>
              <a:t>a</a:t>
            </a:r>
            <a:endParaRPr lang="en-US" sz="2800" dirty="0"/>
          </a:p>
        </p:txBody>
      </p:sp>
      <p:sp>
        <p:nvSpPr>
          <p:cNvPr id="38" name="TextBox 37"/>
          <p:cNvSpPr txBox="1"/>
          <p:nvPr/>
        </p:nvSpPr>
        <p:spPr>
          <a:xfrm>
            <a:off x="1871195" y="5830407"/>
            <a:ext cx="381000" cy="523220"/>
          </a:xfrm>
          <a:prstGeom prst="rect">
            <a:avLst/>
          </a:prstGeom>
          <a:noFill/>
        </p:spPr>
        <p:txBody>
          <a:bodyPr wrap="square" rtlCol="0">
            <a:spAutoFit/>
          </a:bodyPr>
          <a:lstStyle/>
          <a:p>
            <a:r>
              <a:rPr lang="en-US" sz="2800" dirty="0" smtClean="0"/>
              <a:t>a</a:t>
            </a:r>
            <a:endParaRPr lang="en-US" sz="2800" dirty="0"/>
          </a:p>
        </p:txBody>
      </p:sp>
      <p:sp>
        <p:nvSpPr>
          <p:cNvPr id="39" name="TextBox 38"/>
          <p:cNvSpPr txBox="1"/>
          <p:nvPr/>
        </p:nvSpPr>
        <p:spPr>
          <a:xfrm>
            <a:off x="2000250" y="4874465"/>
            <a:ext cx="381000" cy="523220"/>
          </a:xfrm>
          <a:prstGeom prst="rect">
            <a:avLst/>
          </a:prstGeom>
          <a:noFill/>
        </p:spPr>
        <p:txBody>
          <a:bodyPr wrap="square" rtlCol="0">
            <a:spAutoFit/>
          </a:bodyPr>
          <a:lstStyle/>
          <a:p>
            <a:r>
              <a:rPr lang="en-US" sz="2800" dirty="0" smtClean="0"/>
              <a:t>B</a:t>
            </a:r>
            <a:endParaRPr lang="en-US" sz="2800" dirty="0"/>
          </a:p>
        </p:txBody>
      </p:sp>
      <p:sp>
        <p:nvSpPr>
          <p:cNvPr id="40" name="TextBox 39"/>
          <p:cNvSpPr txBox="1"/>
          <p:nvPr/>
        </p:nvSpPr>
        <p:spPr>
          <a:xfrm>
            <a:off x="2000250" y="2652708"/>
            <a:ext cx="381000" cy="523220"/>
          </a:xfrm>
          <a:prstGeom prst="rect">
            <a:avLst/>
          </a:prstGeom>
          <a:noFill/>
        </p:spPr>
        <p:txBody>
          <a:bodyPr wrap="square" rtlCol="0">
            <a:spAutoFit/>
          </a:bodyPr>
          <a:lstStyle/>
          <a:p>
            <a:r>
              <a:rPr lang="en-US" sz="2800" dirty="0" smtClean="0"/>
              <a:t>B</a:t>
            </a:r>
            <a:endParaRPr lang="en-US" sz="2800" dirty="0"/>
          </a:p>
        </p:txBody>
      </p:sp>
      <p:sp>
        <p:nvSpPr>
          <p:cNvPr id="41" name="TextBox 40"/>
          <p:cNvSpPr txBox="1"/>
          <p:nvPr/>
        </p:nvSpPr>
        <p:spPr>
          <a:xfrm>
            <a:off x="609600" y="4216576"/>
            <a:ext cx="381000" cy="523220"/>
          </a:xfrm>
          <a:prstGeom prst="rect">
            <a:avLst/>
          </a:prstGeom>
          <a:noFill/>
        </p:spPr>
        <p:txBody>
          <a:bodyPr wrap="square" rtlCol="0">
            <a:spAutoFit/>
          </a:bodyPr>
          <a:lstStyle/>
          <a:p>
            <a:r>
              <a:rPr lang="en-US" sz="2800" dirty="0" smtClean="0"/>
              <a:t>b</a:t>
            </a:r>
            <a:endParaRPr lang="en-US" sz="2800" dirty="0"/>
          </a:p>
        </p:txBody>
      </p:sp>
      <p:sp>
        <p:nvSpPr>
          <p:cNvPr id="42" name="TextBox 41"/>
          <p:cNvSpPr txBox="1"/>
          <p:nvPr/>
        </p:nvSpPr>
        <p:spPr>
          <a:xfrm>
            <a:off x="2029392" y="3656913"/>
            <a:ext cx="381000" cy="523220"/>
          </a:xfrm>
          <a:prstGeom prst="rect">
            <a:avLst/>
          </a:prstGeom>
          <a:noFill/>
        </p:spPr>
        <p:txBody>
          <a:bodyPr wrap="square" rtlCol="0">
            <a:spAutoFit/>
          </a:bodyPr>
          <a:lstStyle/>
          <a:p>
            <a:r>
              <a:rPr lang="en-US" sz="2800" dirty="0" smtClean="0"/>
              <a:t>b</a:t>
            </a:r>
            <a:endParaRPr lang="en-US" sz="2800" dirty="0"/>
          </a:p>
        </p:txBody>
      </p:sp>
      <p:sp>
        <p:nvSpPr>
          <p:cNvPr id="43" name="TextBox 42"/>
          <p:cNvSpPr txBox="1"/>
          <p:nvPr/>
        </p:nvSpPr>
        <p:spPr>
          <a:xfrm>
            <a:off x="2819400" y="1828800"/>
            <a:ext cx="381000" cy="523220"/>
          </a:xfrm>
          <a:prstGeom prst="rect">
            <a:avLst/>
          </a:prstGeom>
          <a:noFill/>
        </p:spPr>
        <p:txBody>
          <a:bodyPr wrap="square" rtlCol="0">
            <a:spAutoFit/>
          </a:bodyPr>
          <a:lstStyle/>
          <a:p>
            <a:r>
              <a:rPr lang="en-US" sz="2800" dirty="0" smtClean="0"/>
              <a:t>A</a:t>
            </a:r>
            <a:endParaRPr lang="en-US" sz="2800" dirty="0"/>
          </a:p>
        </p:txBody>
      </p:sp>
      <p:sp>
        <p:nvSpPr>
          <p:cNvPr id="44" name="TextBox 43"/>
          <p:cNvSpPr txBox="1"/>
          <p:nvPr/>
        </p:nvSpPr>
        <p:spPr>
          <a:xfrm>
            <a:off x="1802035" y="2642270"/>
            <a:ext cx="381000" cy="523220"/>
          </a:xfrm>
          <a:prstGeom prst="rect">
            <a:avLst/>
          </a:prstGeom>
          <a:noFill/>
        </p:spPr>
        <p:txBody>
          <a:bodyPr wrap="square" rtlCol="0">
            <a:spAutoFit/>
          </a:bodyPr>
          <a:lstStyle/>
          <a:p>
            <a:r>
              <a:rPr lang="en-US" sz="2800" dirty="0" smtClean="0"/>
              <a:t>A</a:t>
            </a:r>
            <a:endParaRPr lang="en-US" sz="2800" dirty="0"/>
          </a:p>
        </p:txBody>
      </p:sp>
      <p:sp>
        <p:nvSpPr>
          <p:cNvPr id="46" name="TextBox 45"/>
          <p:cNvSpPr txBox="1"/>
          <p:nvPr/>
        </p:nvSpPr>
        <p:spPr>
          <a:xfrm>
            <a:off x="1813477" y="2633820"/>
            <a:ext cx="381000" cy="523220"/>
          </a:xfrm>
          <a:prstGeom prst="rect">
            <a:avLst/>
          </a:prstGeom>
          <a:noFill/>
        </p:spPr>
        <p:txBody>
          <a:bodyPr wrap="square" rtlCol="0">
            <a:spAutoFit/>
          </a:bodyPr>
          <a:lstStyle/>
          <a:p>
            <a:r>
              <a:rPr lang="en-US" sz="2800" dirty="0" smtClean="0"/>
              <a:t>A</a:t>
            </a:r>
            <a:endParaRPr lang="en-US" sz="2800" dirty="0"/>
          </a:p>
        </p:txBody>
      </p:sp>
      <p:sp>
        <p:nvSpPr>
          <p:cNvPr id="47" name="TextBox 46"/>
          <p:cNvSpPr txBox="1"/>
          <p:nvPr/>
        </p:nvSpPr>
        <p:spPr>
          <a:xfrm>
            <a:off x="1802035" y="2633820"/>
            <a:ext cx="381000" cy="523220"/>
          </a:xfrm>
          <a:prstGeom prst="rect">
            <a:avLst/>
          </a:prstGeom>
          <a:noFill/>
        </p:spPr>
        <p:txBody>
          <a:bodyPr wrap="square" rtlCol="0">
            <a:spAutoFit/>
          </a:bodyPr>
          <a:lstStyle/>
          <a:p>
            <a:r>
              <a:rPr lang="en-US" sz="2800" dirty="0" smtClean="0"/>
              <a:t>A</a:t>
            </a:r>
            <a:endParaRPr lang="en-US" sz="2800" dirty="0"/>
          </a:p>
        </p:txBody>
      </p:sp>
      <p:sp>
        <p:nvSpPr>
          <p:cNvPr id="48" name="TextBox 47"/>
          <p:cNvSpPr txBox="1"/>
          <p:nvPr/>
        </p:nvSpPr>
        <p:spPr>
          <a:xfrm>
            <a:off x="1990879" y="2658060"/>
            <a:ext cx="381000" cy="523220"/>
          </a:xfrm>
          <a:prstGeom prst="rect">
            <a:avLst/>
          </a:prstGeom>
          <a:noFill/>
        </p:spPr>
        <p:txBody>
          <a:bodyPr wrap="square" rtlCol="0">
            <a:spAutoFit/>
          </a:bodyPr>
          <a:lstStyle/>
          <a:p>
            <a:r>
              <a:rPr lang="en-US" sz="2800" dirty="0" smtClean="0"/>
              <a:t>B</a:t>
            </a:r>
            <a:endParaRPr lang="en-US" sz="2800" dirty="0"/>
          </a:p>
        </p:txBody>
      </p:sp>
      <p:sp>
        <p:nvSpPr>
          <p:cNvPr id="49" name="TextBox 48"/>
          <p:cNvSpPr txBox="1"/>
          <p:nvPr/>
        </p:nvSpPr>
        <p:spPr>
          <a:xfrm>
            <a:off x="1981200" y="2667000"/>
            <a:ext cx="381000" cy="523220"/>
          </a:xfrm>
          <a:prstGeom prst="rect">
            <a:avLst/>
          </a:prstGeom>
          <a:noFill/>
        </p:spPr>
        <p:txBody>
          <a:bodyPr wrap="square" rtlCol="0">
            <a:spAutoFit/>
          </a:bodyPr>
          <a:lstStyle/>
          <a:p>
            <a:r>
              <a:rPr lang="en-US" sz="2800" dirty="0" smtClean="0"/>
              <a:t>B</a:t>
            </a:r>
            <a:endParaRPr lang="en-US" sz="2800" dirty="0"/>
          </a:p>
        </p:txBody>
      </p:sp>
      <p:sp>
        <p:nvSpPr>
          <p:cNvPr id="50" name="TextBox 49"/>
          <p:cNvSpPr txBox="1"/>
          <p:nvPr/>
        </p:nvSpPr>
        <p:spPr>
          <a:xfrm>
            <a:off x="2003977" y="2650669"/>
            <a:ext cx="381000" cy="523220"/>
          </a:xfrm>
          <a:prstGeom prst="rect">
            <a:avLst/>
          </a:prstGeom>
          <a:noFill/>
        </p:spPr>
        <p:txBody>
          <a:bodyPr wrap="square" rtlCol="0">
            <a:spAutoFit/>
          </a:bodyPr>
          <a:lstStyle/>
          <a:p>
            <a:r>
              <a:rPr lang="en-US" sz="2800" dirty="0" smtClean="0"/>
              <a:t>B</a:t>
            </a:r>
            <a:endParaRPr lang="en-US" sz="2800" dirty="0"/>
          </a:p>
        </p:txBody>
      </p:sp>
      <p:sp>
        <p:nvSpPr>
          <p:cNvPr id="51" name="TextBox 50"/>
          <p:cNvSpPr txBox="1"/>
          <p:nvPr/>
        </p:nvSpPr>
        <p:spPr>
          <a:xfrm>
            <a:off x="1796652" y="2638132"/>
            <a:ext cx="381000" cy="523220"/>
          </a:xfrm>
          <a:prstGeom prst="rect">
            <a:avLst/>
          </a:prstGeom>
          <a:noFill/>
        </p:spPr>
        <p:txBody>
          <a:bodyPr wrap="square" rtlCol="0">
            <a:spAutoFit/>
          </a:bodyPr>
          <a:lstStyle/>
          <a:p>
            <a:r>
              <a:rPr lang="en-US" sz="2800" dirty="0" smtClean="0"/>
              <a:t>A</a:t>
            </a:r>
            <a:endParaRPr lang="en-US" sz="2800" dirty="0"/>
          </a:p>
        </p:txBody>
      </p:sp>
      <p:sp>
        <p:nvSpPr>
          <p:cNvPr id="52" name="TextBox 51"/>
          <p:cNvSpPr txBox="1"/>
          <p:nvPr/>
        </p:nvSpPr>
        <p:spPr>
          <a:xfrm>
            <a:off x="1996677" y="2653345"/>
            <a:ext cx="381000" cy="523220"/>
          </a:xfrm>
          <a:prstGeom prst="rect">
            <a:avLst/>
          </a:prstGeom>
          <a:noFill/>
        </p:spPr>
        <p:txBody>
          <a:bodyPr wrap="square" rtlCol="0">
            <a:spAutoFit/>
          </a:bodyPr>
          <a:lstStyle/>
          <a:p>
            <a:r>
              <a:rPr lang="en-US" sz="2800" dirty="0" smtClean="0"/>
              <a:t>B</a:t>
            </a:r>
            <a:endParaRPr lang="en-US" sz="2800" dirty="0"/>
          </a:p>
        </p:txBody>
      </p:sp>
      <p:sp>
        <p:nvSpPr>
          <p:cNvPr id="53" name="TextBox 52"/>
          <p:cNvSpPr txBox="1"/>
          <p:nvPr/>
        </p:nvSpPr>
        <p:spPr>
          <a:xfrm>
            <a:off x="3092312" y="1821285"/>
            <a:ext cx="381000" cy="523220"/>
          </a:xfrm>
          <a:prstGeom prst="rect">
            <a:avLst/>
          </a:prstGeom>
          <a:noFill/>
        </p:spPr>
        <p:txBody>
          <a:bodyPr wrap="square" rtlCol="0">
            <a:spAutoFit/>
          </a:bodyPr>
          <a:lstStyle/>
          <a:p>
            <a:r>
              <a:rPr lang="en-US" sz="2800" dirty="0" smtClean="0"/>
              <a:t>B</a:t>
            </a:r>
            <a:endParaRPr lang="en-US" sz="2800" dirty="0"/>
          </a:p>
        </p:txBody>
      </p:sp>
      <p:sp>
        <p:nvSpPr>
          <p:cNvPr id="54" name="TextBox 53"/>
          <p:cNvSpPr txBox="1"/>
          <p:nvPr/>
        </p:nvSpPr>
        <p:spPr>
          <a:xfrm>
            <a:off x="4567859" y="1828800"/>
            <a:ext cx="381000" cy="523220"/>
          </a:xfrm>
          <a:prstGeom prst="rect">
            <a:avLst/>
          </a:prstGeom>
          <a:noFill/>
        </p:spPr>
        <p:txBody>
          <a:bodyPr wrap="square" rtlCol="0">
            <a:spAutoFit/>
          </a:bodyPr>
          <a:lstStyle/>
          <a:p>
            <a:r>
              <a:rPr lang="en-US" sz="2800" dirty="0" smtClean="0"/>
              <a:t>b</a:t>
            </a:r>
            <a:endParaRPr lang="en-US" sz="2800" dirty="0"/>
          </a:p>
        </p:txBody>
      </p:sp>
      <p:sp>
        <p:nvSpPr>
          <p:cNvPr id="55" name="TextBox 54"/>
          <p:cNvSpPr txBox="1"/>
          <p:nvPr/>
        </p:nvSpPr>
        <p:spPr>
          <a:xfrm>
            <a:off x="5735708" y="1792717"/>
            <a:ext cx="381000" cy="523220"/>
          </a:xfrm>
          <a:prstGeom prst="rect">
            <a:avLst/>
          </a:prstGeom>
          <a:noFill/>
        </p:spPr>
        <p:txBody>
          <a:bodyPr wrap="square" rtlCol="0">
            <a:spAutoFit/>
          </a:bodyPr>
          <a:lstStyle/>
          <a:p>
            <a:r>
              <a:rPr lang="en-US" sz="2800" dirty="0" smtClean="0"/>
              <a:t>B</a:t>
            </a:r>
            <a:endParaRPr lang="en-US" sz="2800" dirty="0"/>
          </a:p>
        </p:txBody>
      </p:sp>
      <p:sp>
        <p:nvSpPr>
          <p:cNvPr id="56" name="TextBox 55"/>
          <p:cNvSpPr txBox="1"/>
          <p:nvPr/>
        </p:nvSpPr>
        <p:spPr>
          <a:xfrm>
            <a:off x="7184340" y="1776032"/>
            <a:ext cx="702366" cy="523220"/>
          </a:xfrm>
          <a:prstGeom prst="rect">
            <a:avLst/>
          </a:prstGeom>
          <a:noFill/>
        </p:spPr>
        <p:txBody>
          <a:bodyPr wrap="square" rtlCol="0">
            <a:spAutoFit/>
          </a:bodyPr>
          <a:lstStyle/>
          <a:p>
            <a:r>
              <a:rPr lang="en-US" sz="2800" dirty="0" smtClean="0"/>
              <a:t>b</a:t>
            </a:r>
            <a:endParaRPr lang="en-US" sz="2800" dirty="0"/>
          </a:p>
        </p:txBody>
      </p:sp>
      <p:sp>
        <p:nvSpPr>
          <p:cNvPr id="57" name="TextBox 56"/>
          <p:cNvSpPr txBox="1"/>
          <p:nvPr/>
        </p:nvSpPr>
        <p:spPr>
          <a:xfrm>
            <a:off x="4327662" y="1813770"/>
            <a:ext cx="381000" cy="523220"/>
          </a:xfrm>
          <a:prstGeom prst="rect">
            <a:avLst/>
          </a:prstGeom>
          <a:noFill/>
        </p:spPr>
        <p:txBody>
          <a:bodyPr wrap="square" rtlCol="0">
            <a:spAutoFit/>
          </a:bodyPr>
          <a:lstStyle/>
          <a:p>
            <a:r>
              <a:rPr lang="en-US" sz="2800" dirty="0" smtClean="0"/>
              <a:t>A</a:t>
            </a:r>
            <a:endParaRPr lang="en-US" sz="2800" dirty="0"/>
          </a:p>
        </p:txBody>
      </p:sp>
      <p:sp>
        <p:nvSpPr>
          <p:cNvPr id="58" name="TextBox 57"/>
          <p:cNvSpPr txBox="1"/>
          <p:nvPr/>
        </p:nvSpPr>
        <p:spPr>
          <a:xfrm>
            <a:off x="5536924" y="1792837"/>
            <a:ext cx="381000" cy="523220"/>
          </a:xfrm>
          <a:prstGeom prst="rect">
            <a:avLst/>
          </a:prstGeom>
          <a:noFill/>
        </p:spPr>
        <p:txBody>
          <a:bodyPr wrap="square" rtlCol="0">
            <a:spAutoFit/>
          </a:bodyPr>
          <a:lstStyle/>
          <a:p>
            <a:r>
              <a:rPr lang="en-US" sz="2800" dirty="0" smtClean="0"/>
              <a:t>a</a:t>
            </a:r>
            <a:endParaRPr lang="en-US" sz="2800" dirty="0"/>
          </a:p>
        </p:txBody>
      </p:sp>
      <p:sp>
        <p:nvSpPr>
          <p:cNvPr id="59" name="TextBox 58"/>
          <p:cNvSpPr txBox="1"/>
          <p:nvPr/>
        </p:nvSpPr>
        <p:spPr>
          <a:xfrm>
            <a:off x="6984048" y="1782658"/>
            <a:ext cx="381000" cy="523220"/>
          </a:xfrm>
          <a:prstGeom prst="rect">
            <a:avLst/>
          </a:prstGeom>
          <a:noFill/>
        </p:spPr>
        <p:txBody>
          <a:bodyPr wrap="square" rtlCol="0">
            <a:spAutoFit/>
          </a:bodyPr>
          <a:lstStyle/>
          <a:p>
            <a:r>
              <a:rPr lang="en-US" sz="2800" dirty="0" smtClean="0"/>
              <a:t>a</a:t>
            </a:r>
            <a:endParaRPr lang="en-US" sz="2800" dirty="0"/>
          </a:p>
        </p:txBody>
      </p:sp>
      <p:sp>
        <p:nvSpPr>
          <p:cNvPr id="3" name="TextBox 2"/>
          <p:cNvSpPr txBox="1"/>
          <p:nvPr/>
        </p:nvSpPr>
        <p:spPr>
          <a:xfrm>
            <a:off x="3020276" y="3701701"/>
            <a:ext cx="914400" cy="461665"/>
          </a:xfrm>
          <a:prstGeom prst="rect">
            <a:avLst/>
          </a:prstGeom>
          <a:noFill/>
        </p:spPr>
        <p:txBody>
          <a:bodyPr wrap="square" rtlCol="0">
            <a:spAutoFit/>
          </a:bodyPr>
          <a:lstStyle/>
          <a:p>
            <a:r>
              <a:rPr lang="en-US" sz="2400" dirty="0" err="1" smtClean="0"/>
              <a:t>AABb</a:t>
            </a:r>
            <a:endParaRPr lang="en-US" sz="2400" dirty="0"/>
          </a:p>
        </p:txBody>
      </p:sp>
      <p:sp>
        <p:nvSpPr>
          <p:cNvPr id="60" name="TextBox 59"/>
          <p:cNvSpPr txBox="1"/>
          <p:nvPr/>
        </p:nvSpPr>
        <p:spPr>
          <a:xfrm>
            <a:off x="4221589" y="3693305"/>
            <a:ext cx="914400" cy="461665"/>
          </a:xfrm>
          <a:prstGeom prst="rect">
            <a:avLst/>
          </a:prstGeom>
          <a:noFill/>
        </p:spPr>
        <p:txBody>
          <a:bodyPr wrap="square" rtlCol="0">
            <a:spAutoFit/>
          </a:bodyPr>
          <a:lstStyle/>
          <a:p>
            <a:r>
              <a:rPr lang="en-US" sz="2400" dirty="0" err="1" smtClean="0"/>
              <a:t>AAbb</a:t>
            </a:r>
            <a:endParaRPr lang="en-US" sz="2400" dirty="0"/>
          </a:p>
        </p:txBody>
      </p:sp>
      <p:sp>
        <p:nvSpPr>
          <p:cNvPr id="61" name="TextBox 60"/>
          <p:cNvSpPr txBox="1"/>
          <p:nvPr/>
        </p:nvSpPr>
        <p:spPr>
          <a:xfrm>
            <a:off x="5534179" y="3695697"/>
            <a:ext cx="914400" cy="461665"/>
          </a:xfrm>
          <a:prstGeom prst="rect">
            <a:avLst/>
          </a:prstGeom>
          <a:noFill/>
        </p:spPr>
        <p:txBody>
          <a:bodyPr wrap="square" rtlCol="0">
            <a:spAutoFit/>
          </a:bodyPr>
          <a:lstStyle/>
          <a:p>
            <a:r>
              <a:rPr lang="en-US" sz="2400" dirty="0" err="1" smtClean="0"/>
              <a:t>AaBb</a:t>
            </a:r>
            <a:endParaRPr lang="en-US" sz="2400" dirty="0"/>
          </a:p>
        </p:txBody>
      </p:sp>
      <p:sp>
        <p:nvSpPr>
          <p:cNvPr id="62" name="TextBox 61"/>
          <p:cNvSpPr txBox="1"/>
          <p:nvPr/>
        </p:nvSpPr>
        <p:spPr>
          <a:xfrm>
            <a:off x="6998038" y="3700690"/>
            <a:ext cx="914400" cy="461665"/>
          </a:xfrm>
          <a:prstGeom prst="rect">
            <a:avLst/>
          </a:prstGeom>
          <a:noFill/>
        </p:spPr>
        <p:txBody>
          <a:bodyPr wrap="square" rtlCol="0">
            <a:spAutoFit/>
          </a:bodyPr>
          <a:lstStyle/>
          <a:p>
            <a:r>
              <a:rPr lang="en-US" sz="2400" dirty="0" err="1" smtClean="0"/>
              <a:t>Aabb</a:t>
            </a:r>
            <a:endParaRPr lang="en-US" sz="2400" dirty="0"/>
          </a:p>
        </p:txBody>
      </p:sp>
      <p:sp>
        <p:nvSpPr>
          <p:cNvPr id="63" name="TextBox 62"/>
          <p:cNvSpPr txBox="1"/>
          <p:nvPr/>
        </p:nvSpPr>
        <p:spPr>
          <a:xfrm>
            <a:off x="3046456" y="4780846"/>
            <a:ext cx="914400" cy="461665"/>
          </a:xfrm>
          <a:prstGeom prst="rect">
            <a:avLst/>
          </a:prstGeom>
          <a:noFill/>
        </p:spPr>
        <p:txBody>
          <a:bodyPr wrap="square" rtlCol="0">
            <a:spAutoFit/>
          </a:bodyPr>
          <a:lstStyle/>
          <a:p>
            <a:r>
              <a:rPr lang="en-US" sz="2400" dirty="0" err="1" smtClean="0"/>
              <a:t>AaBb</a:t>
            </a:r>
            <a:endParaRPr lang="en-US" sz="2400" dirty="0"/>
          </a:p>
        </p:txBody>
      </p:sp>
      <p:sp>
        <p:nvSpPr>
          <p:cNvPr id="64" name="TextBox 63"/>
          <p:cNvSpPr txBox="1"/>
          <p:nvPr/>
        </p:nvSpPr>
        <p:spPr>
          <a:xfrm>
            <a:off x="4224131" y="4767304"/>
            <a:ext cx="914400" cy="461665"/>
          </a:xfrm>
          <a:prstGeom prst="rect">
            <a:avLst/>
          </a:prstGeom>
          <a:noFill/>
        </p:spPr>
        <p:txBody>
          <a:bodyPr wrap="square" rtlCol="0">
            <a:spAutoFit/>
          </a:bodyPr>
          <a:lstStyle/>
          <a:p>
            <a:r>
              <a:rPr lang="en-US" sz="2400" dirty="0" err="1" smtClean="0"/>
              <a:t>AaBb</a:t>
            </a:r>
            <a:endParaRPr lang="en-US" sz="2400" dirty="0"/>
          </a:p>
        </p:txBody>
      </p:sp>
      <p:sp>
        <p:nvSpPr>
          <p:cNvPr id="65" name="TextBox 64"/>
          <p:cNvSpPr txBox="1"/>
          <p:nvPr/>
        </p:nvSpPr>
        <p:spPr>
          <a:xfrm>
            <a:off x="5505974" y="4773540"/>
            <a:ext cx="914400" cy="461665"/>
          </a:xfrm>
          <a:prstGeom prst="rect">
            <a:avLst/>
          </a:prstGeom>
          <a:noFill/>
        </p:spPr>
        <p:txBody>
          <a:bodyPr wrap="square" rtlCol="0">
            <a:spAutoFit/>
          </a:bodyPr>
          <a:lstStyle/>
          <a:p>
            <a:r>
              <a:rPr lang="en-US" sz="2400" dirty="0" err="1" smtClean="0"/>
              <a:t>aaBB</a:t>
            </a:r>
            <a:endParaRPr lang="en-US" sz="2400" dirty="0"/>
          </a:p>
        </p:txBody>
      </p:sp>
      <p:sp>
        <p:nvSpPr>
          <p:cNvPr id="66" name="TextBox 65"/>
          <p:cNvSpPr txBox="1"/>
          <p:nvPr/>
        </p:nvSpPr>
        <p:spPr>
          <a:xfrm>
            <a:off x="6969818" y="4843292"/>
            <a:ext cx="914400" cy="461665"/>
          </a:xfrm>
          <a:prstGeom prst="rect">
            <a:avLst/>
          </a:prstGeom>
          <a:noFill/>
        </p:spPr>
        <p:txBody>
          <a:bodyPr wrap="square" rtlCol="0">
            <a:spAutoFit/>
          </a:bodyPr>
          <a:lstStyle/>
          <a:p>
            <a:r>
              <a:rPr lang="en-US" sz="2400" dirty="0" err="1" smtClean="0"/>
              <a:t>aaBb</a:t>
            </a:r>
            <a:endParaRPr lang="en-US" sz="2400" dirty="0"/>
          </a:p>
        </p:txBody>
      </p:sp>
      <p:sp>
        <p:nvSpPr>
          <p:cNvPr id="67" name="TextBox 66"/>
          <p:cNvSpPr txBox="1"/>
          <p:nvPr/>
        </p:nvSpPr>
        <p:spPr>
          <a:xfrm>
            <a:off x="2992883" y="5848897"/>
            <a:ext cx="914400" cy="461665"/>
          </a:xfrm>
          <a:prstGeom prst="rect">
            <a:avLst/>
          </a:prstGeom>
          <a:noFill/>
        </p:spPr>
        <p:txBody>
          <a:bodyPr wrap="square" rtlCol="0">
            <a:spAutoFit/>
          </a:bodyPr>
          <a:lstStyle/>
          <a:p>
            <a:r>
              <a:rPr lang="en-US" sz="2400" dirty="0" err="1" smtClean="0"/>
              <a:t>AaBb</a:t>
            </a:r>
            <a:endParaRPr lang="en-US" sz="2400" dirty="0"/>
          </a:p>
        </p:txBody>
      </p:sp>
      <p:sp>
        <p:nvSpPr>
          <p:cNvPr id="68" name="TextBox 67"/>
          <p:cNvSpPr txBox="1"/>
          <p:nvPr/>
        </p:nvSpPr>
        <p:spPr>
          <a:xfrm>
            <a:off x="4264420" y="5824961"/>
            <a:ext cx="914400" cy="461665"/>
          </a:xfrm>
          <a:prstGeom prst="rect">
            <a:avLst/>
          </a:prstGeom>
          <a:noFill/>
        </p:spPr>
        <p:txBody>
          <a:bodyPr wrap="square" rtlCol="0">
            <a:spAutoFit/>
          </a:bodyPr>
          <a:lstStyle/>
          <a:p>
            <a:r>
              <a:rPr lang="en-US" sz="2400" dirty="0" err="1" smtClean="0"/>
              <a:t>Aabb</a:t>
            </a:r>
            <a:endParaRPr lang="en-US" sz="2400" dirty="0"/>
          </a:p>
        </p:txBody>
      </p:sp>
      <p:sp>
        <p:nvSpPr>
          <p:cNvPr id="69" name="TextBox 68"/>
          <p:cNvSpPr txBox="1"/>
          <p:nvPr/>
        </p:nvSpPr>
        <p:spPr>
          <a:xfrm>
            <a:off x="5611958" y="5825117"/>
            <a:ext cx="914400" cy="461665"/>
          </a:xfrm>
          <a:prstGeom prst="rect">
            <a:avLst/>
          </a:prstGeom>
          <a:noFill/>
        </p:spPr>
        <p:txBody>
          <a:bodyPr wrap="square" rtlCol="0">
            <a:spAutoFit/>
          </a:bodyPr>
          <a:lstStyle/>
          <a:p>
            <a:r>
              <a:rPr lang="en-US" sz="2400" dirty="0" err="1" smtClean="0"/>
              <a:t>aaBb</a:t>
            </a:r>
            <a:endParaRPr lang="en-US" sz="2400" dirty="0"/>
          </a:p>
        </p:txBody>
      </p:sp>
      <p:sp>
        <p:nvSpPr>
          <p:cNvPr id="70" name="TextBox 69"/>
          <p:cNvSpPr txBox="1"/>
          <p:nvPr/>
        </p:nvSpPr>
        <p:spPr>
          <a:xfrm>
            <a:off x="6994170" y="5782438"/>
            <a:ext cx="914400" cy="461665"/>
          </a:xfrm>
          <a:prstGeom prst="rect">
            <a:avLst/>
          </a:prstGeom>
          <a:noFill/>
        </p:spPr>
        <p:txBody>
          <a:bodyPr wrap="square" rtlCol="0">
            <a:spAutoFit/>
          </a:bodyPr>
          <a:lstStyle/>
          <a:p>
            <a:r>
              <a:rPr lang="en-US" sz="2400" dirty="0" err="1" smtClean="0"/>
              <a:t>aabb</a:t>
            </a:r>
            <a:endParaRPr lang="en-US" sz="2400" dirty="0"/>
          </a:p>
        </p:txBody>
      </p:sp>
      <p:sp>
        <p:nvSpPr>
          <p:cNvPr id="12" name="Oval 11"/>
          <p:cNvSpPr/>
          <p:nvPr/>
        </p:nvSpPr>
        <p:spPr>
          <a:xfrm>
            <a:off x="5364910" y="5360209"/>
            <a:ext cx="381000" cy="32124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769640" y="5374305"/>
            <a:ext cx="381000" cy="32124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307870" y="6240753"/>
            <a:ext cx="381000" cy="32124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732433" y="3157040"/>
            <a:ext cx="381000" cy="32124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067743" y="3139663"/>
            <a:ext cx="381000" cy="32124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339495" y="3150595"/>
            <a:ext cx="381000" cy="32124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6733609" y="3168188"/>
            <a:ext cx="381000" cy="32124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751897" y="4309621"/>
            <a:ext cx="381000" cy="32124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360016" y="4300602"/>
            <a:ext cx="381000" cy="32124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773432" y="5381703"/>
            <a:ext cx="381000" cy="32124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4105648" y="5383869"/>
            <a:ext cx="381000" cy="32124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755931" y="6333903"/>
            <a:ext cx="381000" cy="32124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10-Point Star 83"/>
          <p:cNvSpPr/>
          <p:nvPr/>
        </p:nvSpPr>
        <p:spPr>
          <a:xfrm>
            <a:off x="4159288" y="4220207"/>
            <a:ext cx="343138" cy="386030"/>
          </a:xfrm>
          <a:prstGeom prst="star1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5" name="10-Point Star 84"/>
          <p:cNvSpPr/>
          <p:nvPr/>
        </p:nvSpPr>
        <p:spPr>
          <a:xfrm>
            <a:off x="6785255" y="4248944"/>
            <a:ext cx="343138" cy="386030"/>
          </a:xfrm>
          <a:prstGeom prst="star1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6" name="10-Point Star 85"/>
          <p:cNvSpPr/>
          <p:nvPr/>
        </p:nvSpPr>
        <p:spPr>
          <a:xfrm>
            <a:off x="4140357" y="6274819"/>
            <a:ext cx="343138" cy="386030"/>
          </a:xfrm>
          <a:prstGeom prst="star1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7" name="10-Point Star 86"/>
          <p:cNvSpPr/>
          <p:nvPr/>
        </p:nvSpPr>
        <p:spPr>
          <a:xfrm>
            <a:off x="6705481" y="6218743"/>
            <a:ext cx="343138" cy="386030"/>
          </a:xfrm>
          <a:prstGeom prst="star1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28100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3.7037E-6 L -0.01667 0.13473 " pathEditMode="relative" rAng="0" ptsTypes="AA">
                                      <p:cBhvr>
                                        <p:cTn id="6" dur="2000" fill="hold"/>
                                        <p:tgtEl>
                                          <p:spTgt spid="22"/>
                                        </p:tgtEl>
                                        <p:attrNameLst>
                                          <p:attrName>ppt_x</p:attrName>
                                          <p:attrName>ppt_y</p:attrName>
                                        </p:attrNameLst>
                                      </p:cBhvr>
                                      <p:rCtr x="-833" y="673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77556E-17 2.96296E-6 L 0.11458 0.01389 " pathEditMode="relative" rAng="0" ptsTypes="AA">
                                      <p:cBhvr>
                                        <p:cTn id="10" dur="2000" fill="hold"/>
                                        <p:tgtEl>
                                          <p:spTgt spid="36"/>
                                        </p:tgtEl>
                                        <p:attrNameLst>
                                          <p:attrName>ppt_x</p:attrName>
                                          <p:attrName>ppt_y</p:attrName>
                                        </p:attrNameLst>
                                      </p:cBhvr>
                                      <p:rCtr x="5729" y="69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11111E-6 -3.7037E-6 L -0.03403 0.13473 " pathEditMode="relative" rAng="0" ptsTypes="AA">
                                      <p:cBhvr>
                                        <p:cTn id="14" dur="2000" fill="hold"/>
                                        <p:tgtEl>
                                          <p:spTgt spid="21"/>
                                        </p:tgtEl>
                                        <p:attrNameLst>
                                          <p:attrName>ppt_x</p:attrName>
                                          <p:attrName>ppt_y</p:attrName>
                                        </p:attrNameLst>
                                      </p:cBhvr>
                                      <p:rCtr x="-1701" y="673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94444E-6 3.7037E-7 L 0.26545 0.01505 " pathEditMode="relative" rAng="0" ptsTypes="AA">
                                      <p:cBhvr>
                                        <p:cTn id="18" dur="2000" fill="hold"/>
                                        <p:tgtEl>
                                          <p:spTgt spid="44"/>
                                        </p:tgtEl>
                                        <p:attrNameLst>
                                          <p:attrName>ppt_x</p:attrName>
                                          <p:attrName>ppt_y</p:attrName>
                                        </p:attrNameLst>
                                      </p:cBhvr>
                                      <p:rCtr x="13264" y="741"/>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77778E-6 -2.22222E-6 L 0.37222 0.0125 " pathEditMode="relative" rAng="0" ptsTypes="AA">
                                      <p:cBhvr>
                                        <p:cTn id="22" dur="2000" fill="hold"/>
                                        <p:tgtEl>
                                          <p:spTgt spid="46"/>
                                        </p:tgtEl>
                                        <p:attrNameLst>
                                          <p:attrName>ppt_x</p:attrName>
                                          <p:attrName>ppt_y</p:attrName>
                                        </p:attrNameLst>
                                      </p:cBhvr>
                                      <p:rCtr x="18611" y="625"/>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3.88889E-6 -3.7037E-6 L -0.01407 0.12871 " pathEditMode="relative" rAng="0" ptsTypes="AA">
                                      <p:cBhvr>
                                        <p:cTn id="26" dur="2000" fill="hold"/>
                                        <p:tgtEl>
                                          <p:spTgt spid="26"/>
                                        </p:tgtEl>
                                        <p:attrNameLst>
                                          <p:attrName>ppt_x</p:attrName>
                                          <p:attrName>ppt_y</p:attrName>
                                        </p:attrNameLst>
                                      </p:cBhvr>
                                      <p:rCtr x="-712" y="6435"/>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1.94444E-6 -2.22222E-6 L 0.53212 0.00972 " pathEditMode="relative" rAng="0" ptsTypes="AA">
                                      <p:cBhvr>
                                        <p:cTn id="30" dur="2000" fill="hold"/>
                                        <p:tgtEl>
                                          <p:spTgt spid="47"/>
                                        </p:tgtEl>
                                        <p:attrNameLst>
                                          <p:attrName>ppt_x</p:attrName>
                                          <p:attrName>ppt_y</p:attrName>
                                        </p:attrNameLst>
                                      </p:cBhvr>
                                      <p:rCtr x="26597" y="486"/>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3.33333E-6 -3.7037E-6 L -0.01615 0.12871 " pathEditMode="relative" rAng="0" ptsTypes="AA">
                                      <p:cBhvr>
                                        <p:cTn id="34" dur="2000" fill="hold"/>
                                        <p:tgtEl>
                                          <p:spTgt spid="25"/>
                                        </p:tgtEl>
                                        <p:attrNameLst>
                                          <p:attrName>ppt_x</p:attrName>
                                          <p:attrName>ppt_y</p:attrName>
                                        </p:attrNameLst>
                                      </p:cBhvr>
                                      <p:rCtr x="-816" y="6435"/>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3.33333E-6 5.55112E-17 L 0.12709 0.00694 " pathEditMode="relative" rAng="0" ptsTypes="AA">
                                      <p:cBhvr>
                                        <p:cTn id="38" dur="2000" fill="hold"/>
                                        <p:tgtEl>
                                          <p:spTgt spid="40"/>
                                        </p:tgtEl>
                                        <p:attrNameLst>
                                          <p:attrName>ppt_x</p:attrName>
                                          <p:attrName>ppt_y</p:attrName>
                                        </p:attrNameLst>
                                      </p:cBhvr>
                                      <p:rCtr x="6354" y="347"/>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5.55556E-7 -3.7037E-6 L 0.02413 0.13473 " pathEditMode="relative" rAng="0" ptsTypes="AA">
                                      <p:cBhvr>
                                        <p:cTn id="42" dur="2000" fill="hold"/>
                                        <p:tgtEl>
                                          <p:spTgt spid="28"/>
                                        </p:tgtEl>
                                        <p:attrNameLst>
                                          <p:attrName>ppt_x</p:attrName>
                                          <p:attrName>ppt_y</p:attrName>
                                        </p:attrNameLst>
                                      </p:cBhvr>
                                      <p:rCtr x="1198" y="6736"/>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500"/>
                                        <p:tgtEl>
                                          <p:spTgt spid="73"/>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grpId="0" nodeType="clickEffect">
                                  <p:stCondLst>
                                    <p:cond delay="0"/>
                                  </p:stCondLst>
                                  <p:childTnLst>
                                    <p:animMotion origin="layout" path="M -1.66667E-6 -4.44444E-6 L 0.27934 0.00625 " pathEditMode="relative" rAng="0" ptsTypes="AA">
                                      <p:cBhvr>
                                        <p:cTn id="51" dur="2000" fill="hold"/>
                                        <p:tgtEl>
                                          <p:spTgt spid="48"/>
                                        </p:tgtEl>
                                        <p:attrNameLst>
                                          <p:attrName>ppt_x</p:attrName>
                                          <p:attrName>ppt_y</p:attrName>
                                        </p:attrNameLst>
                                      </p:cBhvr>
                                      <p:rCtr x="13958" y="301"/>
                                    </p:animMotion>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grpId="0" nodeType="clickEffect">
                                  <p:stCondLst>
                                    <p:cond delay="0"/>
                                  </p:stCondLst>
                                  <p:childTnLst>
                                    <p:animMotion origin="layout" path="M 3.61111E-6 -3.7037E-6 L 0.02066 0.11852 " pathEditMode="relative" rAng="0" ptsTypes="AA">
                                      <p:cBhvr>
                                        <p:cTn id="55" dur="2000" fill="hold"/>
                                        <p:tgtEl>
                                          <p:spTgt spid="30"/>
                                        </p:tgtEl>
                                        <p:attrNameLst>
                                          <p:attrName>ppt_x</p:attrName>
                                          <p:attrName>ppt_y</p:attrName>
                                        </p:attrNameLst>
                                      </p:cBhvr>
                                      <p:rCtr x="1024" y="5926"/>
                                    </p:animMotion>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500"/>
                                        <p:tgtEl>
                                          <p:spTgt spid="75"/>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grpId="0" nodeType="clickEffect">
                                  <p:stCondLst>
                                    <p:cond delay="0"/>
                                  </p:stCondLst>
                                  <p:childTnLst>
                                    <p:animMotion origin="layout" path="M 0 -3.33333E-6 L 0.42083 0.00486 " pathEditMode="relative" rAng="0" ptsTypes="AA">
                                      <p:cBhvr>
                                        <p:cTn id="64" dur="2000" fill="hold"/>
                                        <p:tgtEl>
                                          <p:spTgt spid="49"/>
                                        </p:tgtEl>
                                        <p:attrNameLst>
                                          <p:attrName>ppt_x</p:attrName>
                                          <p:attrName>ppt_y</p:attrName>
                                        </p:attrNameLst>
                                      </p:cBhvr>
                                      <p:rCtr x="21042" y="231"/>
                                    </p:animMotion>
                                  </p:childTnLst>
                                </p:cTn>
                              </p:par>
                            </p:childTnLst>
                          </p:cTn>
                        </p:par>
                      </p:childTnLst>
                    </p:cTn>
                  </p:par>
                  <p:par>
                    <p:cTn id="65" fill="hold">
                      <p:stCondLst>
                        <p:cond delay="indefinite"/>
                      </p:stCondLst>
                      <p:childTnLst>
                        <p:par>
                          <p:cTn id="66" fill="hold">
                            <p:stCondLst>
                              <p:cond delay="0"/>
                            </p:stCondLst>
                            <p:childTnLst>
                              <p:par>
                                <p:cTn id="67" presetID="42" presetClass="path" presetSubtype="0" accel="50000" decel="50000" fill="hold" grpId="0" nodeType="clickEffect">
                                  <p:stCondLst>
                                    <p:cond delay="0"/>
                                  </p:stCondLst>
                                  <p:childTnLst>
                                    <p:animMotion origin="layout" path="M 5.55556E-7 -3.7037E-6 L 0.02812 0.12871 " pathEditMode="relative" rAng="0" ptsTypes="AA">
                                      <p:cBhvr>
                                        <p:cTn id="68" dur="2000" fill="hold"/>
                                        <p:tgtEl>
                                          <p:spTgt spid="27"/>
                                        </p:tgtEl>
                                        <p:attrNameLst>
                                          <p:attrName>ppt_x</p:attrName>
                                          <p:attrName>ppt_y</p:attrName>
                                        </p:attrNameLst>
                                      </p:cBhvr>
                                      <p:rCtr x="1406" y="6435"/>
                                    </p:animMotion>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grpId="0" nodeType="clickEffect">
                                  <p:stCondLst>
                                    <p:cond delay="0"/>
                                  </p:stCondLst>
                                  <p:childTnLst>
                                    <p:animMotion origin="layout" path="M -5.55556E-7 2.96296E-6 L 0.57674 0.0125 " pathEditMode="relative" rAng="0" ptsTypes="AA">
                                      <p:cBhvr>
                                        <p:cTn id="77" dur="2000" fill="hold"/>
                                        <p:tgtEl>
                                          <p:spTgt spid="50"/>
                                        </p:tgtEl>
                                        <p:attrNameLst>
                                          <p:attrName>ppt_x</p:attrName>
                                          <p:attrName>ppt_y</p:attrName>
                                        </p:attrNameLst>
                                      </p:cBhvr>
                                      <p:rCtr x="28837" y="625"/>
                                    </p:animMotion>
                                  </p:childTnLst>
                                </p:cTn>
                              </p:par>
                            </p:childTnLst>
                          </p:cTn>
                        </p:par>
                      </p:childTnLst>
                    </p:cTn>
                  </p:par>
                  <p:par>
                    <p:cTn id="78" fill="hold">
                      <p:stCondLst>
                        <p:cond delay="indefinite"/>
                      </p:stCondLst>
                      <p:childTnLst>
                        <p:par>
                          <p:cTn id="79" fill="hold">
                            <p:stCondLst>
                              <p:cond delay="0"/>
                            </p:stCondLst>
                            <p:childTnLst>
                              <p:par>
                                <p:cTn id="80" presetID="42" presetClass="path" presetSubtype="0" accel="50000" decel="50000" fill="hold" grpId="0" nodeType="clickEffect">
                                  <p:stCondLst>
                                    <p:cond delay="0"/>
                                  </p:stCondLst>
                                  <p:childTnLst>
                                    <p:animMotion origin="layout" path="M -4.72222E-6 -3.7037E-6 L 0.02778 0.12871 " pathEditMode="relative" rAng="0" ptsTypes="AA">
                                      <p:cBhvr>
                                        <p:cTn id="81" dur="2000" fill="hold"/>
                                        <p:tgtEl>
                                          <p:spTgt spid="29"/>
                                        </p:tgtEl>
                                        <p:attrNameLst>
                                          <p:attrName>ppt_x</p:attrName>
                                          <p:attrName>ppt_y</p:attrName>
                                        </p:attrNameLst>
                                      </p:cBhvr>
                                      <p:rCtr x="1389" y="6435"/>
                                    </p:animMotion>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77"/>
                                        </p:tgtEl>
                                        <p:attrNameLst>
                                          <p:attrName>style.visibility</p:attrName>
                                        </p:attrNameLst>
                                      </p:cBhvr>
                                      <p:to>
                                        <p:strVal val="visible"/>
                                      </p:to>
                                    </p:set>
                                    <p:animEffect transition="in" filter="fade">
                                      <p:cBhvr>
                                        <p:cTn id="86" dur="500"/>
                                        <p:tgtEl>
                                          <p:spTgt spid="7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fade">
                                      <p:cBhvr>
                                        <p:cTn id="91" dur="500"/>
                                        <p:tgtEl>
                                          <p:spTgt spid="3"/>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78"/>
                                        </p:tgtEl>
                                        <p:attrNameLst>
                                          <p:attrName>style.visibility</p:attrName>
                                        </p:attrNameLst>
                                      </p:cBhvr>
                                      <p:to>
                                        <p:strVal val="visible"/>
                                      </p:to>
                                    </p:set>
                                    <p:animEffect transition="in" filter="fade">
                                      <p:cBhvr>
                                        <p:cTn id="96" dur="500"/>
                                        <p:tgtEl>
                                          <p:spTgt spid="78"/>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60"/>
                                        </p:tgtEl>
                                        <p:attrNameLst>
                                          <p:attrName>style.visibility</p:attrName>
                                        </p:attrNameLst>
                                      </p:cBhvr>
                                      <p:to>
                                        <p:strVal val="visible"/>
                                      </p:to>
                                    </p:set>
                                    <p:animEffect transition="in" filter="fade">
                                      <p:cBhvr>
                                        <p:cTn id="101" dur="500"/>
                                        <p:tgtEl>
                                          <p:spTgt spid="60"/>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84"/>
                                        </p:tgtEl>
                                        <p:attrNameLst>
                                          <p:attrName>style.visibility</p:attrName>
                                        </p:attrNameLst>
                                      </p:cBhvr>
                                      <p:to>
                                        <p:strVal val="visible"/>
                                      </p:to>
                                    </p:set>
                                    <p:animEffect transition="in" filter="fade">
                                      <p:cBhvr>
                                        <p:cTn id="106" dur="500"/>
                                        <p:tgtEl>
                                          <p:spTgt spid="84"/>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61"/>
                                        </p:tgtEl>
                                        <p:attrNameLst>
                                          <p:attrName>style.visibility</p:attrName>
                                        </p:attrNameLst>
                                      </p:cBhvr>
                                      <p:to>
                                        <p:strVal val="visible"/>
                                      </p:to>
                                    </p:set>
                                    <p:animEffect transition="in" filter="fade">
                                      <p:cBhvr>
                                        <p:cTn id="111" dur="500"/>
                                        <p:tgtEl>
                                          <p:spTgt spid="61"/>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79"/>
                                        </p:tgtEl>
                                        <p:attrNameLst>
                                          <p:attrName>style.visibility</p:attrName>
                                        </p:attrNameLst>
                                      </p:cBhvr>
                                      <p:to>
                                        <p:strVal val="visible"/>
                                      </p:to>
                                    </p:set>
                                    <p:animEffect transition="in" filter="fade">
                                      <p:cBhvr>
                                        <p:cTn id="116" dur="500"/>
                                        <p:tgtEl>
                                          <p:spTgt spid="79"/>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62"/>
                                        </p:tgtEl>
                                        <p:attrNameLst>
                                          <p:attrName>style.visibility</p:attrName>
                                        </p:attrNameLst>
                                      </p:cBhvr>
                                      <p:to>
                                        <p:strVal val="visible"/>
                                      </p:to>
                                    </p:set>
                                    <p:animEffect transition="in" filter="fade">
                                      <p:cBhvr>
                                        <p:cTn id="121" dur="500"/>
                                        <p:tgtEl>
                                          <p:spTgt spid="62"/>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85"/>
                                        </p:tgtEl>
                                        <p:attrNameLst>
                                          <p:attrName>style.visibility</p:attrName>
                                        </p:attrNameLst>
                                      </p:cBhvr>
                                      <p:to>
                                        <p:strVal val="visible"/>
                                      </p:to>
                                    </p:set>
                                    <p:animEffect transition="in" filter="fade">
                                      <p:cBhvr>
                                        <p:cTn id="126" dur="500"/>
                                        <p:tgtEl>
                                          <p:spTgt spid="85"/>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fade">
                                      <p:cBhvr>
                                        <p:cTn id="131" dur="500"/>
                                        <p:tgtEl>
                                          <p:spTgt spid="63"/>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80"/>
                                        </p:tgtEl>
                                        <p:attrNameLst>
                                          <p:attrName>style.visibility</p:attrName>
                                        </p:attrNameLst>
                                      </p:cBhvr>
                                      <p:to>
                                        <p:strVal val="visible"/>
                                      </p:to>
                                    </p:set>
                                    <p:animEffect transition="in" filter="fade">
                                      <p:cBhvr>
                                        <p:cTn id="136" dur="500"/>
                                        <p:tgtEl>
                                          <p:spTgt spid="80"/>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64"/>
                                        </p:tgtEl>
                                        <p:attrNameLst>
                                          <p:attrName>style.visibility</p:attrName>
                                        </p:attrNameLst>
                                      </p:cBhvr>
                                      <p:to>
                                        <p:strVal val="visible"/>
                                      </p:to>
                                    </p:set>
                                    <p:animEffect transition="in" filter="fade">
                                      <p:cBhvr>
                                        <p:cTn id="141" dur="500"/>
                                        <p:tgtEl>
                                          <p:spTgt spid="64"/>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81"/>
                                        </p:tgtEl>
                                        <p:attrNameLst>
                                          <p:attrName>style.visibility</p:attrName>
                                        </p:attrNameLst>
                                      </p:cBhvr>
                                      <p:to>
                                        <p:strVal val="visible"/>
                                      </p:to>
                                    </p:set>
                                    <p:animEffect transition="in" filter="fade">
                                      <p:cBhvr>
                                        <p:cTn id="146" dur="500"/>
                                        <p:tgtEl>
                                          <p:spTgt spid="81"/>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65"/>
                                        </p:tgtEl>
                                        <p:attrNameLst>
                                          <p:attrName>style.visibility</p:attrName>
                                        </p:attrNameLst>
                                      </p:cBhvr>
                                      <p:to>
                                        <p:strVal val="visible"/>
                                      </p:to>
                                    </p:set>
                                    <p:animEffect transition="in" filter="fade">
                                      <p:cBhvr>
                                        <p:cTn id="151" dur="500"/>
                                        <p:tgtEl>
                                          <p:spTgt spid="65"/>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12"/>
                                        </p:tgtEl>
                                        <p:attrNameLst>
                                          <p:attrName>style.visibility</p:attrName>
                                        </p:attrNameLst>
                                      </p:cBhvr>
                                      <p:to>
                                        <p:strVal val="visible"/>
                                      </p:to>
                                    </p:set>
                                    <p:animEffect transition="in" filter="fade">
                                      <p:cBhvr>
                                        <p:cTn id="156" dur="500"/>
                                        <p:tgtEl>
                                          <p:spTgt spid="12"/>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66"/>
                                        </p:tgtEl>
                                        <p:attrNameLst>
                                          <p:attrName>style.visibility</p:attrName>
                                        </p:attrNameLst>
                                      </p:cBhvr>
                                      <p:to>
                                        <p:strVal val="visible"/>
                                      </p:to>
                                    </p:set>
                                    <p:animEffect transition="in" filter="fade">
                                      <p:cBhvr>
                                        <p:cTn id="161" dur="500"/>
                                        <p:tgtEl>
                                          <p:spTgt spid="66"/>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71"/>
                                        </p:tgtEl>
                                        <p:attrNameLst>
                                          <p:attrName>style.visibility</p:attrName>
                                        </p:attrNameLst>
                                      </p:cBhvr>
                                      <p:to>
                                        <p:strVal val="visible"/>
                                      </p:to>
                                    </p:set>
                                    <p:animEffect transition="in" filter="fade">
                                      <p:cBhvr>
                                        <p:cTn id="166" dur="500"/>
                                        <p:tgtEl>
                                          <p:spTgt spid="71"/>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67"/>
                                        </p:tgtEl>
                                        <p:attrNameLst>
                                          <p:attrName>style.visibility</p:attrName>
                                        </p:attrNameLst>
                                      </p:cBhvr>
                                      <p:to>
                                        <p:strVal val="visible"/>
                                      </p:to>
                                    </p:set>
                                    <p:animEffect transition="in" filter="fade">
                                      <p:cBhvr>
                                        <p:cTn id="171" dur="500"/>
                                        <p:tgtEl>
                                          <p:spTgt spid="67"/>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grpId="0" nodeType="clickEffect">
                                  <p:stCondLst>
                                    <p:cond delay="0"/>
                                  </p:stCondLst>
                                  <p:childTnLst>
                                    <p:set>
                                      <p:cBhvr>
                                        <p:cTn id="175" dur="1" fill="hold">
                                          <p:stCondLst>
                                            <p:cond delay="0"/>
                                          </p:stCondLst>
                                        </p:cTn>
                                        <p:tgtEl>
                                          <p:spTgt spid="82"/>
                                        </p:tgtEl>
                                        <p:attrNameLst>
                                          <p:attrName>style.visibility</p:attrName>
                                        </p:attrNameLst>
                                      </p:cBhvr>
                                      <p:to>
                                        <p:strVal val="visible"/>
                                      </p:to>
                                    </p:set>
                                    <p:animEffect transition="in" filter="fade">
                                      <p:cBhvr>
                                        <p:cTn id="176" dur="500"/>
                                        <p:tgtEl>
                                          <p:spTgt spid="82"/>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grpId="0" nodeType="clickEffect">
                                  <p:stCondLst>
                                    <p:cond delay="0"/>
                                  </p:stCondLst>
                                  <p:childTnLst>
                                    <p:set>
                                      <p:cBhvr>
                                        <p:cTn id="180" dur="1" fill="hold">
                                          <p:stCondLst>
                                            <p:cond delay="0"/>
                                          </p:stCondLst>
                                        </p:cTn>
                                        <p:tgtEl>
                                          <p:spTgt spid="68"/>
                                        </p:tgtEl>
                                        <p:attrNameLst>
                                          <p:attrName>style.visibility</p:attrName>
                                        </p:attrNameLst>
                                      </p:cBhvr>
                                      <p:to>
                                        <p:strVal val="visible"/>
                                      </p:to>
                                    </p:set>
                                    <p:animEffect transition="in" filter="fade">
                                      <p:cBhvr>
                                        <p:cTn id="181" dur="500"/>
                                        <p:tgtEl>
                                          <p:spTgt spid="68"/>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grpId="0" nodeType="clickEffect">
                                  <p:stCondLst>
                                    <p:cond delay="0"/>
                                  </p:stCondLst>
                                  <p:childTnLst>
                                    <p:set>
                                      <p:cBhvr>
                                        <p:cTn id="185" dur="1" fill="hold">
                                          <p:stCondLst>
                                            <p:cond delay="0"/>
                                          </p:stCondLst>
                                        </p:cTn>
                                        <p:tgtEl>
                                          <p:spTgt spid="86"/>
                                        </p:tgtEl>
                                        <p:attrNameLst>
                                          <p:attrName>style.visibility</p:attrName>
                                        </p:attrNameLst>
                                      </p:cBhvr>
                                      <p:to>
                                        <p:strVal val="visible"/>
                                      </p:to>
                                    </p:set>
                                    <p:animEffect transition="in" filter="fade">
                                      <p:cBhvr>
                                        <p:cTn id="186" dur="500"/>
                                        <p:tgtEl>
                                          <p:spTgt spid="86"/>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grpId="0" nodeType="clickEffect">
                                  <p:stCondLst>
                                    <p:cond delay="0"/>
                                  </p:stCondLst>
                                  <p:childTnLst>
                                    <p:set>
                                      <p:cBhvr>
                                        <p:cTn id="190" dur="1" fill="hold">
                                          <p:stCondLst>
                                            <p:cond delay="0"/>
                                          </p:stCondLst>
                                        </p:cTn>
                                        <p:tgtEl>
                                          <p:spTgt spid="69"/>
                                        </p:tgtEl>
                                        <p:attrNameLst>
                                          <p:attrName>style.visibility</p:attrName>
                                        </p:attrNameLst>
                                      </p:cBhvr>
                                      <p:to>
                                        <p:strVal val="visible"/>
                                      </p:to>
                                    </p:set>
                                    <p:animEffect transition="in" filter="fade">
                                      <p:cBhvr>
                                        <p:cTn id="191" dur="500"/>
                                        <p:tgtEl>
                                          <p:spTgt spid="69"/>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72"/>
                                        </p:tgtEl>
                                        <p:attrNameLst>
                                          <p:attrName>style.visibility</p:attrName>
                                        </p:attrNameLst>
                                      </p:cBhvr>
                                      <p:to>
                                        <p:strVal val="visible"/>
                                      </p:to>
                                    </p:set>
                                    <p:animEffect transition="in" filter="fade">
                                      <p:cBhvr>
                                        <p:cTn id="196" dur="500"/>
                                        <p:tgtEl>
                                          <p:spTgt spid="72"/>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grpId="0" nodeType="clickEffect">
                                  <p:stCondLst>
                                    <p:cond delay="0"/>
                                  </p:stCondLst>
                                  <p:childTnLst>
                                    <p:set>
                                      <p:cBhvr>
                                        <p:cTn id="200" dur="1" fill="hold">
                                          <p:stCondLst>
                                            <p:cond delay="0"/>
                                          </p:stCondLst>
                                        </p:cTn>
                                        <p:tgtEl>
                                          <p:spTgt spid="70"/>
                                        </p:tgtEl>
                                        <p:attrNameLst>
                                          <p:attrName>style.visibility</p:attrName>
                                        </p:attrNameLst>
                                      </p:cBhvr>
                                      <p:to>
                                        <p:strVal val="visible"/>
                                      </p:to>
                                    </p:set>
                                    <p:animEffect transition="in" filter="fade">
                                      <p:cBhvr>
                                        <p:cTn id="201" dur="500"/>
                                        <p:tgtEl>
                                          <p:spTgt spid="70"/>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ntr" presetSubtype="0" fill="hold" grpId="0" nodeType="clickEffect">
                                  <p:stCondLst>
                                    <p:cond delay="0"/>
                                  </p:stCondLst>
                                  <p:childTnLst>
                                    <p:set>
                                      <p:cBhvr>
                                        <p:cTn id="205" dur="1" fill="hold">
                                          <p:stCondLst>
                                            <p:cond delay="0"/>
                                          </p:stCondLst>
                                        </p:cTn>
                                        <p:tgtEl>
                                          <p:spTgt spid="87"/>
                                        </p:tgtEl>
                                        <p:attrNameLst>
                                          <p:attrName>style.visibility</p:attrName>
                                        </p:attrNameLst>
                                      </p:cBhvr>
                                      <p:to>
                                        <p:strVal val="visible"/>
                                      </p:to>
                                    </p:set>
                                    <p:animEffect transition="in" filter="fade">
                                      <p:cBhvr>
                                        <p:cTn id="20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5" grpId="0"/>
      <p:bldP spid="26" grpId="0"/>
      <p:bldP spid="27" grpId="0"/>
      <p:bldP spid="28" grpId="0"/>
      <p:bldP spid="29" grpId="0"/>
      <p:bldP spid="30" grpId="0"/>
      <p:bldP spid="36" grpId="0"/>
      <p:bldP spid="40" grpId="0"/>
      <p:bldP spid="44" grpId="0"/>
      <p:bldP spid="46" grpId="0"/>
      <p:bldP spid="47" grpId="0"/>
      <p:bldP spid="48" grpId="0"/>
      <p:bldP spid="49" grpId="0"/>
      <p:bldP spid="50" grpId="0"/>
      <p:bldP spid="3" grpId="0"/>
      <p:bldP spid="60" grpId="0"/>
      <p:bldP spid="61" grpId="0"/>
      <p:bldP spid="62" grpId="0"/>
      <p:bldP spid="63" grpId="0"/>
      <p:bldP spid="64" grpId="0"/>
      <p:bldP spid="65" grpId="0"/>
      <p:bldP spid="66" grpId="0"/>
      <p:bldP spid="67" grpId="0"/>
      <p:bldP spid="68" grpId="0"/>
      <p:bldP spid="69" grpId="0"/>
      <p:bldP spid="70" grpId="0"/>
      <p:bldP spid="12" grpId="0" animBg="1"/>
      <p:bldP spid="71" grpId="0" animBg="1"/>
      <p:bldP spid="72" grpId="0" animBg="1"/>
      <p:bldP spid="73" grpId="0" animBg="1"/>
      <p:bldP spid="75" grpId="0" animBg="1"/>
      <p:bldP spid="76" grpId="0" animBg="1"/>
      <p:bldP spid="77" grpId="0" animBg="1"/>
      <p:bldP spid="78" grpId="0" animBg="1"/>
      <p:bldP spid="79" grpId="0" animBg="1"/>
      <p:bldP spid="80" grpId="0" animBg="1"/>
      <p:bldP spid="81" grpId="0" animBg="1"/>
      <p:bldP spid="82" grpId="0" animBg="1"/>
      <p:bldP spid="84" grpId="0" animBg="1"/>
      <p:bldP spid="85" grpId="0" animBg="1"/>
      <p:bldP spid="86" grpId="0" animBg="1"/>
      <p:bldP spid="8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7052" y="-92871"/>
            <a:ext cx="8229600" cy="1143000"/>
          </a:xfrm>
        </p:spPr>
        <p:txBody>
          <a:bodyPr/>
          <a:lstStyle/>
          <a:p>
            <a:r>
              <a:rPr lang="en-US" dirty="0" smtClean="0"/>
              <a:t>Di-hybrid Cross</a:t>
            </a:r>
            <a:endParaRPr lang="en-US" dirty="0"/>
          </a:p>
        </p:txBody>
      </p:sp>
      <p:grpSp>
        <p:nvGrpSpPr>
          <p:cNvPr id="4" name="Group 3"/>
          <p:cNvGrpSpPr/>
          <p:nvPr/>
        </p:nvGrpSpPr>
        <p:grpSpPr>
          <a:xfrm>
            <a:off x="3657600" y="2438400"/>
            <a:ext cx="5334000" cy="4182341"/>
            <a:chOff x="2057400" y="1295400"/>
            <a:chExt cx="6705600" cy="5257800"/>
          </a:xfrm>
        </p:grpSpPr>
        <p:sp>
          <p:nvSpPr>
            <p:cNvPr id="5" name="Rectangle 4"/>
            <p:cNvSpPr/>
            <p:nvPr/>
          </p:nvSpPr>
          <p:spPr>
            <a:xfrm>
              <a:off x="2057400" y="1295400"/>
              <a:ext cx="6705600" cy="5257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3733800" y="1295400"/>
              <a:ext cx="0" cy="52578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34000" y="1295400"/>
              <a:ext cx="0" cy="52578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086600" y="1295400"/>
              <a:ext cx="0" cy="52578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057400" y="2667000"/>
              <a:ext cx="67056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057400" y="4038600"/>
              <a:ext cx="67056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57400" y="5410200"/>
              <a:ext cx="67056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5302526" y="1821285"/>
            <a:ext cx="381000" cy="523220"/>
          </a:xfrm>
          <a:prstGeom prst="rect">
            <a:avLst/>
          </a:prstGeom>
          <a:noFill/>
        </p:spPr>
        <p:txBody>
          <a:bodyPr wrap="square" rtlCol="0">
            <a:spAutoFit/>
          </a:bodyPr>
          <a:lstStyle/>
          <a:p>
            <a:r>
              <a:rPr lang="en-US" sz="2800" dirty="0" smtClean="0"/>
              <a:t>A</a:t>
            </a:r>
            <a:endParaRPr lang="en-US" sz="2800" dirty="0"/>
          </a:p>
        </p:txBody>
      </p:sp>
      <p:sp>
        <p:nvSpPr>
          <p:cNvPr id="22" name="TextBox 21"/>
          <p:cNvSpPr txBox="1"/>
          <p:nvPr/>
        </p:nvSpPr>
        <p:spPr>
          <a:xfrm>
            <a:off x="3810000" y="1821285"/>
            <a:ext cx="381000" cy="523220"/>
          </a:xfrm>
          <a:prstGeom prst="rect">
            <a:avLst/>
          </a:prstGeom>
          <a:noFill/>
        </p:spPr>
        <p:txBody>
          <a:bodyPr wrap="square" rtlCol="0">
            <a:spAutoFit/>
          </a:bodyPr>
          <a:lstStyle/>
          <a:p>
            <a:r>
              <a:rPr lang="en-US" sz="2800" dirty="0" smtClean="0"/>
              <a:t>A</a:t>
            </a:r>
            <a:endParaRPr lang="en-US" sz="2800" dirty="0"/>
          </a:p>
        </p:txBody>
      </p:sp>
      <p:sp>
        <p:nvSpPr>
          <p:cNvPr id="25" name="TextBox 24"/>
          <p:cNvSpPr txBox="1"/>
          <p:nvPr/>
        </p:nvSpPr>
        <p:spPr>
          <a:xfrm>
            <a:off x="7981952" y="1779345"/>
            <a:ext cx="381000" cy="523220"/>
          </a:xfrm>
          <a:prstGeom prst="rect">
            <a:avLst/>
          </a:prstGeom>
          <a:noFill/>
        </p:spPr>
        <p:txBody>
          <a:bodyPr wrap="square" rtlCol="0">
            <a:spAutoFit/>
          </a:bodyPr>
          <a:lstStyle/>
          <a:p>
            <a:r>
              <a:rPr lang="en-US" sz="2800" dirty="0" smtClean="0"/>
              <a:t>a</a:t>
            </a:r>
            <a:endParaRPr lang="en-US" sz="2800" dirty="0"/>
          </a:p>
        </p:txBody>
      </p:sp>
      <p:sp>
        <p:nvSpPr>
          <p:cNvPr id="27" name="TextBox 26"/>
          <p:cNvSpPr txBox="1"/>
          <p:nvPr/>
        </p:nvSpPr>
        <p:spPr>
          <a:xfrm>
            <a:off x="6722166" y="1779345"/>
            <a:ext cx="381000" cy="523220"/>
          </a:xfrm>
          <a:prstGeom prst="rect">
            <a:avLst/>
          </a:prstGeom>
          <a:noFill/>
        </p:spPr>
        <p:txBody>
          <a:bodyPr wrap="square" rtlCol="0">
            <a:spAutoFit/>
          </a:bodyPr>
          <a:lstStyle/>
          <a:p>
            <a:r>
              <a:rPr lang="en-US" sz="2800" dirty="0" smtClean="0"/>
              <a:t>B</a:t>
            </a:r>
            <a:endParaRPr lang="en-US" sz="2800" dirty="0"/>
          </a:p>
        </p:txBody>
      </p:sp>
      <p:sp>
        <p:nvSpPr>
          <p:cNvPr id="28" name="TextBox 27"/>
          <p:cNvSpPr txBox="1"/>
          <p:nvPr/>
        </p:nvSpPr>
        <p:spPr>
          <a:xfrm>
            <a:off x="4092437" y="1821285"/>
            <a:ext cx="381000" cy="523220"/>
          </a:xfrm>
          <a:prstGeom prst="rect">
            <a:avLst/>
          </a:prstGeom>
          <a:noFill/>
        </p:spPr>
        <p:txBody>
          <a:bodyPr wrap="square" rtlCol="0">
            <a:spAutoFit/>
          </a:bodyPr>
          <a:lstStyle/>
          <a:p>
            <a:r>
              <a:rPr lang="en-US" sz="2800" dirty="0" smtClean="0"/>
              <a:t>B</a:t>
            </a:r>
            <a:endParaRPr lang="en-US" sz="2800" dirty="0"/>
          </a:p>
        </p:txBody>
      </p:sp>
      <p:sp>
        <p:nvSpPr>
          <p:cNvPr id="29" name="TextBox 28"/>
          <p:cNvSpPr txBox="1"/>
          <p:nvPr/>
        </p:nvSpPr>
        <p:spPr>
          <a:xfrm>
            <a:off x="8172452" y="1779345"/>
            <a:ext cx="702366" cy="523220"/>
          </a:xfrm>
          <a:prstGeom prst="rect">
            <a:avLst/>
          </a:prstGeom>
          <a:noFill/>
        </p:spPr>
        <p:txBody>
          <a:bodyPr wrap="square" rtlCol="0">
            <a:spAutoFit/>
          </a:bodyPr>
          <a:lstStyle/>
          <a:p>
            <a:r>
              <a:rPr lang="en-US" sz="2800" dirty="0" smtClean="0"/>
              <a:t>b</a:t>
            </a:r>
            <a:endParaRPr lang="en-US" sz="2800" dirty="0"/>
          </a:p>
        </p:txBody>
      </p:sp>
      <p:sp>
        <p:nvSpPr>
          <p:cNvPr id="30" name="TextBox 29"/>
          <p:cNvSpPr txBox="1"/>
          <p:nvPr/>
        </p:nvSpPr>
        <p:spPr>
          <a:xfrm>
            <a:off x="5542723" y="1821285"/>
            <a:ext cx="381000" cy="523220"/>
          </a:xfrm>
          <a:prstGeom prst="rect">
            <a:avLst/>
          </a:prstGeom>
          <a:noFill/>
        </p:spPr>
        <p:txBody>
          <a:bodyPr wrap="square" rtlCol="0">
            <a:spAutoFit/>
          </a:bodyPr>
          <a:lstStyle/>
          <a:p>
            <a:r>
              <a:rPr lang="en-US" sz="2800" dirty="0" smtClean="0"/>
              <a:t>b</a:t>
            </a:r>
            <a:endParaRPr lang="en-US" sz="2800" dirty="0"/>
          </a:p>
        </p:txBody>
      </p:sp>
      <p:sp>
        <p:nvSpPr>
          <p:cNvPr id="31" name="TextBox 30"/>
          <p:cNvSpPr txBox="1"/>
          <p:nvPr/>
        </p:nvSpPr>
        <p:spPr>
          <a:xfrm>
            <a:off x="2800350" y="3656913"/>
            <a:ext cx="381000" cy="523220"/>
          </a:xfrm>
          <a:prstGeom prst="rect">
            <a:avLst/>
          </a:prstGeom>
          <a:noFill/>
        </p:spPr>
        <p:txBody>
          <a:bodyPr wrap="square" rtlCol="0">
            <a:spAutoFit/>
          </a:bodyPr>
          <a:lstStyle/>
          <a:p>
            <a:r>
              <a:rPr lang="en-US" sz="2800" dirty="0" smtClean="0"/>
              <a:t>A</a:t>
            </a:r>
            <a:endParaRPr lang="en-US" sz="2800" dirty="0"/>
          </a:p>
        </p:txBody>
      </p:sp>
      <p:sp>
        <p:nvSpPr>
          <p:cNvPr id="32" name="TextBox 31"/>
          <p:cNvSpPr txBox="1"/>
          <p:nvPr/>
        </p:nvSpPr>
        <p:spPr>
          <a:xfrm>
            <a:off x="2834309" y="4874465"/>
            <a:ext cx="381000" cy="523220"/>
          </a:xfrm>
          <a:prstGeom prst="rect">
            <a:avLst/>
          </a:prstGeom>
          <a:noFill/>
        </p:spPr>
        <p:txBody>
          <a:bodyPr wrap="square" rtlCol="0">
            <a:spAutoFit/>
          </a:bodyPr>
          <a:lstStyle/>
          <a:p>
            <a:r>
              <a:rPr lang="en-US" sz="2800" dirty="0" smtClean="0"/>
              <a:t>a</a:t>
            </a:r>
            <a:endParaRPr lang="en-US" sz="2800" dirty="0"/>
          </a:p>
        </p:txBody>
      </p:sp>
      <p:sp>
        <p:nvSpPr>
          <p:cNvPr id="34" name="TextBox 33"/>
          <p:cNvSpPr txBox="1"/>
          <p:nvPr/>
        </p:nvSpPr>
        <p:spPr>
          <a:xfrm>
            <a:off x="3038475" y="5830407"/>
            <a:ext cx="381000" cy="523220"/>
          </a:xfrm>
          <a:prstGeom prst="rect">
            <a:avLst/>
          </a:prstGeom>
          <a:noFill/>
        </p:spPr>
        <p:txBody>
          <a:bodyPr wrap="square" rtlCol="0">
            <a:spAutoFit/>
          </a:bodyPr>
          <a:lstStyle/>
          <a:p>
            <a:r>
              <a:rPr lang="en-US" sz="2800" dirty="0" smtClean="0"/>
              <a:t>b</a:t>
            </a:r>
            <a:endParaRPr lang="en-US" sz="2800" dirty="0"/>
          </a:p>
        </p:txBody>
      </p:sp>
      <p:sp>
        <p:nvSpPr>
          <p:cNvPr id="36" name="TextBox 35"/>
          <p:cNvSpPr txBox="1"/>
          <p:nvPr/>
        </p:nvSpPr>
        <p:spPr>
          <a:xfrm>
            <a:off x="2800350" y="2650720"/>
            <a:ext cx="381000" cy="523220"/>
          </a:xfrm>
          <a:prstGeom prst="rect">
            <a:avLst/>
          </a:prstGeom>
          <a:noFill/>
        </p:spPr>
        <p:txBody>
          <a:bodyPr wrap="square" rtlCol="0">
            <a:spAutoFit/>
          </a:bodyPr>
          <a:lstStyle/>
          <a:p>
            <a:r>
              <a:rPr lang="en-US" sz="2800" dirty="0" smtClean="0"/>
              <a:t>A</a:t>
            </a:r>
            <a:endParaRPr lang="en-US" sz="2800" dirty="0"/>
          </a:p>
        </p:txBody>
      </p:sp>
      <p:sp>
        <p:nvSpPr>
          <p:cNvPr id="38" name="TextBox 37"/>
          <p:cNvSpPr txBox="1"/>
          <p:nvPr/>
        </p:nvSpPr>
        <p:spPr>
          <a:xfrm>
            <a:off x="2861795" y="5830407"/>
            <a:ext cx="381000" cy="523220"/>
          </a:xfrm>
          <a:prstGeom prst="rect">
            <a:avLst/>
          </a:prstGeom>
          <a:noFill/>
        </p:spPr>
        <p:txBody>
          <a:bodyPr wrap="square" rtlCol="0">
            <a:spAutoFit/>
          </a:bodyPr>
          <a:lstStyle/>
          <a:p>
            <a:r>
              <a:rPr lang="en-US" sz="2800" dirty="0" smtClean="0"/>
              <a:t>a</a:t>
            </a:r>
            <a:endParaRPr lang="en-US" sz="2800" dirty="0"/>
          </a:p>
        </p:txBody>
      </p:sp>
      <p:sp>
        <p:nvSpPr>
          <p:cNvPr id="39" name="TextBox 38"/>
          <p:cNvSpPr txBox="1"/>
          <p:nvPr/>
        </p:nvSpPr>
        <p:spPr>
          <a:xfrm>
            <a:off x="2990850" y="4874465"/>
            <a:ext cx="381000" cy="523220"/>
          </a:xfrm>
          <a:prstGeom prst="rect">
            <a:avLst/>
          </a:prstGeom>
          <a:noFill/>
        </p:spPr>
        <p:txBody>
          <a:bodyPr wrap="square" rtlCol="0">
            <a:spAutoFit/>
          </a:bodyPr>
          <a:lstStyle/>
          <a:p>
            <a:r>
              <a:rPr lang="en-US" sz="2800" dirty="0" smtClean="0"/>
              <a:t>B</a:t>
            </a:r>
            <a:endParaRPr lang="en-US" sz="2800" dirty="0"/>
          </a:p>
        </p:txBody>
      </p:sp>
      <p:sp>
        <p:nvSpPr>
          <p:cNvPr id="40" name="TextBox 39"/>
          <p:cNvSpPr txBox="1"/>
          <p:nvPr/>
        </p:nvSpPr>
        <p:spPr>
          <a:xfrm>
            <a:off x="2990850" y="2652708"/>
            <a:ext cx="381000" cy="523220"/>
          </a:xfrm>
          <a:prstGeom prst="rect">
            <a:avLst/>
          </a:prstGeom>
          <a:noFill/>
        </p:spPr>
        <p:txBody>
          <a:bodyPr wrap="square" rtlCol="0">
            <a:spAutoFit/>
          </a:bodyPr>
          <a:lstStyle/>
          <a:p>
            <a:r>
              <a:rPr lang="en-US" sz="2800" dirty="0" smtClean="0"/>
              <a:t>B</a:t>
            </a:r>
            <a:endParaRPr lang="en-US" sz="2800" dirty="0"/>
          </a:p>
        </p:txBody>
      </p:sp>
      <p:sp>
        <p:nvSpPr>
          <p:cNvPr id="42" name="TextBox 41"/>
          <p:cNvSpPr txBox="1"/>
          <p:nvPr/>
        </p:nvSpPr>
        <p:spPr>
          <a:xfrm>
            <a:off x="3019992" y="3656913"/>
            <a:ext cx="381000" cy="523220"/>
          </a:xfrm>
          <a:prstGeom prst="rect">
            <a:avLst/>
          </a:prstGeom>
          <a:noFill/>
        </p:spPr>
        <p:txBody>
          <a:bodyPr wrap="square" rtlCol="0">
            <a:spAutoFit/>
          </a:bodyPr>
          <a:lstStyle/>
          <a:p>
            <a:r>
              <a:rPr lang="en-US" sz="2800" dirty="0" smtClean="0"/>
              <a:t>b</a:t>
            </a:r>
            <a:endParaRPr lang="en-US" sz="2800" dirty="0"/>
          </a:p>
        </p:txBody>
      </p:sp>
      <p:sp>
        <p:nvSpPr>
          <p:cNvPr id="58" name="TextBox 57"/>
          <p:cNvSpPr txBox="1"/>
          <p:nvPr/>
        </p:nvSpPr>
        <p:spPr>
          <a:xfrm>
            <a:off x="6527524" y="1792837"/>
            <a:ext cx="381000" cy="523220"/>
          </a:xfrm>
          <a:prstGeom prst="rect">
            <a:avLst/>
          </a:prstGeom>
          <a:noFill/>
        </p:spPr>
        <p:txBody>
          <a:bodyPr wrap="square" rtlCol="0">
            <a:spAutoFit/>
          </a:bodyPr>
          <a:lstStyle/>
          <a:p>
            <a:r>
              <a:rPr lang="en-US" sz="2800" dirty="0" smtClean="0"/>
              <a:t>a</a:t>
            </a:r>
            <a:endParaRPr lang="en-US" sz="2800" dirty="0"/>
          </a:p>
        </p:txBody>
      </p:sp>
      <p:sp>
        <p:nvSpPr>
          <p:cNvPr id="3" name="TextBox 2"/>
          <p:cNvSpPr txBox="1"/>
          <p:nvPr/>
        </p:nvSpPr>
        <p:spPr>
          <a:xfrm>
            <a:off x="4010876" y="3701701"/>
            <a:ext cx="914400" cy="461665"/>
          </a:xfrm>
          <a:prstGeom prst="rect">
            <a:avLst/>
          </a:prstGeom>
          <a:noFill/>
        </p:spPr>
        <p:txBody>
          <a:bodyPr wrap="square" rtlCol="0">
            <a:spAutoFit/>
          </a:bodyPr>
          <a:lstStyle/>
          <a:p>
            <a:r>
              <a:rPr lang="en-US" sz="2400" dirty="0" err="1" smtClean="0"/>
              <a:t>AABb</a:t>
            </a:r>
            <a:endParaRPr lang="en-US" sz="2400" dirty="0"/>
          </a:p>
        </p:txBody>
      </p:sp>
      <p:sp>
        <p:nvSpPr>
          <p:cNvPr id="60" name="TextBox 59"/>
          <p:cNvSpPr txBox="1"/>
          <p:nvPr/>
        </p:nvSpPr>
        <p:spPr>
          <a:xfrm>
            <a:off x="5212189" y="3693305"/>
            <a:ext cx="914400" cy="461665"/>
          </a:xfrm>
          <a:prstGeom prst="rect">
            <a:avLst/>
          </a:prstGeom>
          <a:noFill/>
        </p:spPr>
        <p:txBody>
          <a:bodyPr wrap="square" rtlCol="0">
            <a:spAutoFit/>
          </a:bodyPr>
          <a:lstStyle/>
          <a:p>
            <a:r>
              <a:rPr lang="en-US" sz="2400" dirty="0" err="1" smtClean="0"/>
              <a:t>AAbb</a:t>
            </a:r>
            <a:endParaRPr lang="en-US" sz="2400" dirty="0"/>
          </a:p>
        </p:txBody>
      </p:sp>
      <p:sp>
        <p:nvSpPr>
          <p:cNvPr id="61" name="TextBox 60"/>
          <p:cNvSpPr txBox="1"/>
          <p:nvPr/>
        </p:nvSpPr>
        <p:spPr>
          <a:xfrm>
            <a:off x="6524779" y="3695697"/>
            <a:ext cx="914400" cy="461665"/>
          </a:xfrm>
          <a:prstGeom prst="rect">
            <a:avLst/>
          </a:prstGeom>
          <a:noFill/>
        </p:spPr>
        <p:txBody>
          <a:bodyPr wrap="square" rtlCol="0">
            <a:spAutoFit/>
          </a:bodyPr>
          <a:lstStyle/>
          <a:p>
            <a:r>
              <a:rPr lang="en-US" sz="2400" dirty="0" err="1" smtClean="0"/>
              <a:t>AaBb</a:t>
            </a:r>
            <a:endParaRPr lang="en-US" sz="2400" dirty="0"/>
          </a:p>
        </p:txBody>
      </p:sp>
      <p:sp>
        <p:nvSpPr>
          <p:cNvPr id="62" name="TextBox 61"/>
          <p:cNvSpPr txBox="1"/>
          <p:nvPr/>
        </p:nvSpPr>
        <p:spPr>
          <a:xfrm>
            <a:off x="7988638" y="3700690"/>
            <a:ext cx="914400" cy="461665"/>
          </a:xfrm>
          <a:prstGeom prst="rect">
            <a:avLst/>
          </a:prstGeom>
          <a:noFill/>
        </p:spPr>
        <p:txBody>
          <a:bodyPr wrap="square" rtlCol="0">
            <a:spAutoFit/>
          </a:bodyPr>
          <a:lstStyle/>
          <a:p>
            <a:r>
              <a:rPr lang="en-US" sz="2400" dirty="0" err="1" smtClean="0"/>
              <a:t>Aabb</a:t>
            </a:r>
            <a:endParaRPr lang="en-US" sz="2400" dirty="0"/>
          </a:p>
        </p:txBody>
      </p:sp>
      <p:sp>
        <p:nvSpPr>
          <p:cNvPr id="63" name="TextBox 62"/>
          <p:cNvSpPr txBox="1"/>
          <p:nvPr/>
        </p:nvSpPr>
        <p:spPr>
          <a:xfrm>
            <a:off x="4037056" y="4780846"/>
            <a:ext cx="914400" cy="461665"/>
          </a:xfrm>
          <a:prstGeom prst="rect">
            <a:avLst/>
          </a:prstGeom>
          <a:noFill/>
        </p:spPr>
        <p:txBody>
          <a:bodyPr wrap="square" rtlCol="0">
            <a:spAutoFit/>
          </a:bodyPr>
          <a:lstStyle/>
          <a:p>
            <a:r>
              <a:rPr lang="en-US" sz="2400" dirty="0" err="1" smtClean="0"/>
              <a:t>AaBB</a:t>
            </a:r>
            <a:endParaRPr lang="en-US" sz="2400" dirty="0"/>
          </a:p>
        </p:txBody>
      </p:sp>
      <p:sp>
        <p:nvSpPr>
          <p:cNvPr id="64" name="TextBox 63"/>
          <p:cNvSpPr txBox="1"/>
          <p:nvPr/>
        </p:nvSpPr>
        <p:spPr>
          <a:xfrm>
            <a:off x="5214731" y="4767304"/>
            <a:ext cx="914400" cy="461665"/>
          </a:xfrm>
          <a:prstGeom prst="rect">
            <a:avLst/>
          </a:prstGeom>
          <a:noFill/>
        </p:spPr>
        <p:txBody>
          <a:bodyPr wrap="square" rtlCol="0">
            <a:spAutoFit/>
          </a:bodyPr>
          <a:lstStyle/>
          <a:p>
            <a:r>
              <a:rPr lang="en-US" sz="2400" dirty="0" err="1" smtClean="0"/>
              <a:t>AaBb</a:t>
            </a:r>
            <a:endParaRPr lang="en-US" sz="2400" dirty="0"/>
          </a:p>
        </p:txBody>
      </p:sp>
      <p:sp>
        <p:nvSpPr>
          <p:cNvPr id="65" name="TextBox 64"/>
          <p:cNvSpPr txBox="1"/>
          <p:nvPr/>
        </p:nvSpPr>
        <p:spPr>
          <a:xfrm>
            <a:off x="6496574" y="4773540"/>
            <a:ext cx="914400" cy="461665"/>
          </a:xfrm>
          <a:prstGeom prst="rect">
            <a:avLst/>
          </a:prstGeom>
          <a:noFill/>
        </p:spPr>
        <p:txBody>
          <a:bodyPr wrap="square" rtlCol="0">
            <a:spAutoFit/>
          </a:bodyPr>
          <a:lstStyle/>
          <a:p>
            <a:r>
              <a:rPr lang="en-US" sz="2400" dirty="0" err="1" smtClean="0"/>
              <a:t>aaBB</a:t>
            </a:r>
            <a:endParaRPr lang="en-US" sz="2400" dirty="0"/>
          </a:p>
        </p:txBody>
      </p:sp>
      <p:sp>
        <p:nvSpPr>
          <p:cNvPr id="66" name="TextBox 65"/>
          <p:cNvSpPr txBox="1"/>
          <p:nvPr/>
        </p:nvSpPr>
        <p:spPr>
          <a:xfrm>
            <a:off x="7960418" y="4843292"/>
            <a:ext cx="914400" cy="461665"/>
          </a:xfrm>
          <a:prstGeom prst="rect">
            <a:avLst/>
          </a:prstGeom>
          <a:noFill/>
        </p:spPr>
        <p:txBody>
          <a:bodyPr wrap="square" rtlCol="0">
            <a:spAutoFit/>
          </a:bodyPr>
          <a:lstStyle/>
          <a:p>
            <a:r>
              <a:rPr lang="en-US" sz="2400" dirty="0" err="1" smtClean="0"/>
              <a:t>aaBb</a:t>
            </a:r>
            <a:endParaRPr lang="en-US" sz="2400" dirty="0"/>
          </a:p>
        </p:txBody>
      </p:sp>
      <p:sp>
        <p:nvSpPr>
          <p:cNvPr id="67" name="TextBox 66"/>
          <p:cNvSpPr txBox="1"/>
          <p:nvPr/>
        </p:nvSpPr>
        <p:spPr>
          <a:xfrm>
            <a:off x="3983483" y="5848897"/>
            <a:ext cx="914400" cy="461665"/>
          </a:xfrm>
          <a:prstGeom prst="rect">
            <a:avLst/>
          </a:prstGeom>
          <a:noFill/>
        </p:spPr>
        <p:txBody>
          <a:bodyPr wrap="square" rtlCol="0">
            <a:spAutoFit/>
          </a:bodyPr>
          <a:lstStyle/>
          <a:p>
            <a:r>
              <a:rPr lang="en-US" sz="2400" dirty="0" err="1" smtClean="0"/>
              <a:t>AaBb</a:t>
            </a:r>
            <a:endParaRPr lang="en-US" sz="2400" dirty="0"/>
          </a:p>
        </p:txBody>
      </p:sp>
      <p:sp>
        <p:nvSpPr>
          <p:cNvPr id="68" name="TextBox 67"/>
          <p:cNvSpPr txBox="1"/>
          <p:nvPr/>
        </p:nvSpPr>
        <p:spPr>
          <a:xfrm>
            <a:off x="5255020" y="5824961"/>
            <a:ext cx="914400" cy="461665"/>
          </a:xfrm>
          <a:prstGeom prst="rect">
            <a:avLst/>
          </a:prstGeom>
          <a:noFill/>
        </p:spPr>
        <p:txBody>
          <a:bodyPr wrap="square" rtlCol="0">
            <a:spAutoFit/>
          </a:bodyPr>
          <a:lstStyle/>
          <a:p>
            <a:r>
              <a:rPr lang="en-US" sz="2400" dirty="0" err="1" smtClean="0"/>
              <a:t>Aabb</a:t>
            </a:r>
            <a:endParaRPr lang="en-US" sz="2400" dirty="0"/>
          </a:p>
        </p:txBody>
      </p:sp>
      <p:sp>
        <p:nvSpPr>
          <p:cNvPr id="69" name="TextBox 68"/>
          <p:cNvSpPr txBox="1"/>
          <p:nvPr/>
        </p:nvSpPr>
        <p:spPr>
          <a:xfrm>
            <a:off x="6602558" y="5825117"/>
            <a:ext cx="914400" cy="461665"/>
          </a:xfrm>
          <a:prstGeom prst="rect">
            <a:avLst/>
          </a:prstGeom>
          <a:noFill/>
        </p:spPr>
        <p:txBody>
          <a:bodyPr wrap="square" rtlCol="0">
            <a:spAutoFit/>
          </a:bodyPr>
          <a:lstStyle/>
          <a:p>
            <a:r>
              <a:rPr lang="en-US" sz="2400" dirty="0" err="1" smtClean="0"/>
              <a:t>aaBb</a:t>
            </a:r>
            <a:endParaRPr lang="en-US" sz="2400" dirty="0"/>
          </a:p>
        </p:txBody>
      </p:sp>
      <p:sp>
        <p:nvSpPr>
          <p:cNvPr id="70" name="TextBox 69"/>
          <p:cNvSpPr txBox="1"/>
          <p:nvPr/>
        </p:nvSpPr>
        <p:spPr>
          <a:xfrm>
            <a:off x="7984770" y="5782438"/>
            <a:ext cx="914400" cy="461665"/>
          </a:xfrm>
          <a:prstGeom prst="rect">
            <a:avLst/>
          </a:prstGeom>
          <a:noFill/>
        </p:spPr>
        <p:txBody>
          <a:bodyPr wrap="square" rtlCol="0">
            <a:spAutoFit/>
          </a:bodyPr>
          <a:lstStyle/>
          <a:p>
            <a:r>
              <a:rPr lang="en-US" sz="2400" dirty="0" err="1" smtClean="0"/>
              <a:t>aabb</a:t>
            </a:r>
            <a:endParaRPr lang="en-US" sz="2400" dirty="0"/>
          </a:p>
        </p:txBody>
      </p:sp>
      <p:sp>
        <p:nvSpPr>
          <p:cNvPr id="12" name="Oval 11"/>
          <p:cNvSpPr/>
          <p:nvPr/>
        </p:nvSpPr>
        <p:spPr>
          <a:xfrm>
            <a:off x="6355510" y="5360209"/>
            <a:ext cx="381000" cy="32124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7760240" y="5374305"/>
            <a:ext cx="381000" cy="32124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298470" y="6240753"/>
            <a:ext cx="381000" cy="32124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723033" y="3157040"/>
            <a:ext cx="381000" cy="32124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058343" y="3139663"/>
            <a:ext cx="381000" cy="32124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6330095" y="3150595"/>
            <a:ext cx="381000" cy="32124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7724209" y="3168188"/>
            <a:ext cx="381000" cy="32124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742497" y="4309621"/>
            <a:ext cx="381000" cy="32124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350616" y="4300602"/>
            <a:ext cx="381000" cy="32124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764032" y="5381703"/>
            <a:ext cx="381000" cy="32124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096248" y="5383869"/>
            <a:ext cx="381000" cy="32124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746531" y="6333903"/>
            <a:ext cx="381000" cy="32124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10-Point Star 83"/>
          <p:cNvSpPr/>
          <p:nvPr/>
        </p:nvSpPr>
        <p:spPr>
          <a:xfrm>
            <a:off x="5149888" y="4220207"/>
            <a:ext cx="343138" cy="386030"/>
          </a:xfrm>
          <a:prstGeom prst="star1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5" name="10-Point Star 84"/>
          <p:cNvSpPr/>
          <p:nvPr/>
        </p:nvSpPr>
        <p:spPr>
          <a:xfrm>
            <a:off x="7775855" y="4248944"/>
            <a:ext cx="343138" cy="386030"/>
          </a:xfrm>
          <a:prstGeom prst="star1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6" name="10-Point Star 85"/>
          <p:cNvSpPr/>
          <p:nvPr/>
        </p:nvSpPr>
        <p:spPr>
          <a:xfrm>
            <a:off x="5130957" y="6274819"/>
            <a:ext cx="343138" cy="386030"/>
          </a:xfrm>
          <a:prstGeom prst="star1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7" name="10-Point Star 86"/>
          <p:cNvSpPr/>
          <p:nvPr/>
        </p:nvSpPr>
        <p:spPr>
          <a:xfrm>
            <a:off x="7696081" y="6218743"/>
            <a:ext cx="343138" cy="386030"/>
          </a:xfrm>
          <a:prstGeom prst="star1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3" name="TextBox 82"/>
          <p:cNvSpPr txBox="1"/>
          <p:nvPr/>
        </p:nvSpPr>
        <p:spPr>
          <a:xfrm>
            <a:off x="4123497" y="2555401"/>
            <a:ext cx="914400" cy="461665"/>
          </a:xfrm>
          <a:prstGeom prst="rect">
            <a:avLst/>
          </a:prstGeom>
          <a:noFill/>
        </p:spPr>
        <p:txBody>
          <a:bodyPr wrap="square" rtlCol="0">
            <a:spAutoFit/>
          </a:bodyPr>
          <a:lstStyle/>
          <a:p>
            <a:r>
              <a:rPr lang="en-US" sz="2400" dirty="0" smtClean="0"/>
              <a:t>AABB</a:t>
            </a:r>
            <a:endParaRPr lang="en-US" sz="2400" dirty="0"/>
          </a:p>
        </p:txBody>
      </p:sp>
      <p:sp>
        <p:nvSpPr>
          <p:cNvPr id="88" name="TextBox 87"/>
          <p:cNvSpPr txBox="1"/>
          <p:nvPr/>
        </p:nvSpPr>
        <p:spPr>
          <a:xfrm>
            <a:off x="5238227" y="2562199"/>
            <a:ext cx="914400" cy="461665"/>
          </a:xfrm>
          <a:prstGeom prst="rect">
            <a:avLst/>
          </a:prstGeom>
          <a:noFill/>
        </p:spPr>
        <p:txBody>
          <a:bodyPr wrap="square" rtlCol="0">
            <a:spAutoFit/>
          </a:bodyPr>
          <a:lstStyle/>
          <a:p>
            <a:r>
              <a:rPr lang="en-US" sz="2400" dirty="0" err="1" smtClean="0"/>
              <a:t>AABb</a:t>
            </a:r>
            <a:endParaRPr lang="en-US" sz="2400" dirty="0"/>
          </a:p>
        </p:txBody>
      </p:sp>
      <p:sp>
        <p:nvSpPr>
          <p:cNvPr id="89" name="TextBox 88"/>
          <p:cNvSpPr txBox="1"/>
          <p:nvPr/>
        </p:nvSpPr>
        <p:spPr>
          <a:xfrm>
            <a:off x="6481293" y="2571651"/>
            <a:ext cx="914400" cy="461665"/>
          </a:xfrm>
          <a:prstGeom prst="rect">
            <a:avLst/>
          </a:prstGeom>
          <a:noFill/>
        </p:spPr>
        <p:txBody>
          <a:bodyPr wrap="square" rtlCol="0">
            <a:spAutoFit/>
          </a:bodyPr>
          <a:lstStyle/>
          <a:p>
            <a:r>
              <a:rPr lang="en-US" sz="2400" dirty="0" err="1" smtClean="0"/>
              <a:t>AaBB</a:t>
            </a:r>
            <a:endParaRPr lang="en-US" sz="2400" dirty="0"/>
          </a:p>
        </p:txBody>
      </p:sp>
      <p:sp>
        <p:nvSpPr>
          <p:cNvPr id="90" name="TextBox 89"/>
          <p:cNvSpPr txBox="1"/>
          <p:nvPr/>
        </p:nvSpPr>
        <p:spPr>
          <a:xfrm>
            <a:off x="7925478" y="2542478"/>
            <a:ext cx="914400" cy="461665"/>
          </a:xfrm>
          <a:prstGeom prst="rect">
            <a:avLst/>
          </a:prstGeom>
          <a:noFill/>
        </p:spPr>
        <p:txBody>
          <a:bodyPr wrap="square" rtlCol="0">
            <a:spAutoFit/>
          </a:bodyPr>
          <a:lstStyle/>
          <a:p>
            <a:r>
              <a:rPr lang="en-US" sz="2400" dirty="0" err="1" smtClean="0"/>
              <a:t>AaBb</a:t>
            </a:r>
            <a:endParaRPr lang="en-US" sz="2400" dirty="0"/>
          </a:p>
        </p:txBody>
      </p:sp>
      <p:sp>
        <p:nvSpPr>
          <p:cNvPr id="17" name="TextBox 16"/>
          <p:cNvSpPr txBox="1"/>
          <p:nvPr/>
        </p:nvSpPr>
        <p:spPr>
          <a:xfrm>
            <a:off x="76200" y="228600"/>
            <a:ext cx="3082070" cy="6186309"/>
          </a:xfrm>
          <a:prstGeom prst="rect">
            <a:avLst/>
          </a:prstGeom>
          <a:noFill/>
        </p:spPr>
        <p:txBody>
          <a:bodyPr wrap="square" rtlCol="0">
            <a:spAutoFit/>
          </a:bodyPr>
          <a:lstStyle/>
          <a:p>
            <a:r>
              <a:rPr lang="en-US" dirty="0" smtClean="0"/>
              <a:t>Genotypes:</a:t>
            </a:r>
          </a:p>
          <a:p>
            <a:r>
              <a:rPr lang="en-US" dirty="0" smtClean="0"/>
              <a:t>AABB	1</a:t>
            </a:r>
          </a:p>
          <a:p>
            <a:r>
              <a:rPr lang="en-US" dirty="0" err="1" smtClean="0"/>
              <a:t>AABb</a:t>
            </a:r>
            <a:r>
              <a:rPr lang="en-US" dirty="0" smtClean="0"/>
              <a:t>	2</a:t>
            </a:r>
          </a:p>
          <a:p>
            <a:r>
              <a:rPr lang="en-US" dirty="0" err="1" smtClean="0"/>
              <a:t>Aabb</a:t>
            </a:r>
            <a:r>
              <a:rPr lang="en-US" dirty="0" smtClean="0"/>
              <a:t>	1</a:t>
            </a:r>
          </a:p>
          <a:p>
            <a:r>
              <a:rPr lang="en-US" dirty="0" err="1" smtClean="0"/>
              <a:t>AaBB</a:t>
            </a:r>
            <a:r>
              <a:rPr lang="en-US" dirty="0" smtClean="0"/>
              <a:t>	1</a:t>
            </a:r>
          </a:p>
          <a:p>
            <a:r>
              <a:rPr lang="en-US" dirty="0" err="1" smtClean="0"/>
              <a:t>AaBb</a:t>
            </a:r>
            <a:r>
              <a:rPr lang="en-US" dirty="0" smtClean="0"/>
              <a:t>	5</a:t>
            </a:r>
          </a:p>
          <a:p>
            <a:r>
              <a:rPr lang="en-US" dirty="0" err="1" smtClean="0"/>
              <a:t>Aabb</a:t>
            </a:r>
            <a:r>
              <a:rPr lang="en-US" dirty="0" smtClean="0"/>
              <a:t>	1</a:t>
            </a:r>
          </a:p>
          <a:p>
            <a:r>
              <a:rPr lang="en-US" dirty="0" err="1" smtClean="0"/>
              <a:t>aaBB</a:t>
            </a:r>
            <a:r>
              <a:rPr lang="en-US" dirty="0" smtClean="0"/>
              <a:t>	1</a:t>
            </a:r>
          </a:p>
          <a:p>
            <a:r>
              <a:rPr lang="en-US" dirty="0" err="1" smtClean="0"/>
              <a:t>aaBb</a:t>
            </a:r>
            <a:r>
              <a:rPr lang="en-US" dirty="0" smtClean="0"/>
              <a:t> 	2	</a:t>
            </a:r>
          </a:p>
          <a:p>
            <a:r>
              <a:rPr lang="en-US" dirty="0" err="1" smtClean="0"/>
              <a:t>Aabb</a:t>
            </a:r>
            <a:r>
              <a:rPr lang="en-US" dirty="0" smtClean="0"/>
              <a:t>	1</a:t>
            </a:r>
          </a:p>
          <a:p>
            <a:endParaRPr lang="en-US" dirty="0"/>
          </a:p>
          <a:p>
            <a:pPr algn="ctr"/>
            <a:r>
              <a:rPr lang="en-US" dirty="0" smtClean="0"/>
              <a:t>1:2:1:1:5:1:1:2:1</a:t>
            </a:r>
          </a:p>
          <a:p>
            <a:endParaRPr lang="en-US" dirty="0"/>
          </a:p>
          <a:p>
            <a:endParaRPr lang="en-US" dirty="0" smtClean="0"/>
          </a:p>
          <a:p>
            <a:r>
              <a:rPr lang="en-US" dirty="0" smtClean="0"/>
              <a:t>Phenotypes</a:t>
            </a:r>
          </a:p>
          <a:p>
            <a:r>
              <a:rPr lang="en-US" dirty="0" smtClean="0"/>
              <a:t>Round and Yellow	          9 </a:t>
            </a:r>
          </a:p>
          <a:p>
            <a:r>
              <a:rPr lang="en-US" dirty="0" smtClean="0"/>
              <a:t>Wrinkled and Yellow         3 Round and Green	          3	</a:t>
            </a:r>
          </a:p>
          <a:p>
            <a:r>
              <a:rPr lang="en-US" dirty="0" smtClean="0"/>
              <a:t>Wrinkled and Green         1</a:t>
            </a:r>
            <a:br>
              <a:rPr lang="en-US" dirty="0" smtClean="0"/>
            </a:br>
            <a:endParaRPr lang="en-US" dirty="0" smtClean="0"/>
          </a:p>
          <a:p>
            <a:pPr algn="ctr"/>
            <a:r>
              <a:rPr lang="en-US" dirty="0" smtClean="0"/>
              <a:t>9:3:3:1 </a:t>
            </a:r>
          </a:p>
          <a:p>
            <a:endParaRPr lang="en-US" dirty="0" smtClean="0"/>
          </a:p>
        </p:txBody>
      </p:sp>
    </p:spTree>
    <p:extLst>
      <p:ext uri="{BB962C8B-B14F-4D97-AF65-F5344CB8AC3E}">
        <p14:creationId xmlns:p14="http://schemas.microsoft.com/office/powerpoint/2010/main" val="16336990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Gregor Mendel Video</a:t>
            </a:r>
            <a:endParaRPr lang="en-US" dirty="0"/>
          </a:p>
        </p:txBody>
      </p:sp>
      <p:pic>
        <p:nvPicPr>
          <p:cNvPr id="4" name="GTiOETaZg4w"/>
          <p:cNvPicPr>
            <a:picLocks noGrp="1" noRot="1" noChangeAspect="1"/>
          </p:cNvPicPr>
          <p:nvPr>
            <p:ph idx="1"/>
            <a:videoFile r:link="rId1"/>
          </p:nvPr>
        </p:nvPicPr>
        <p:blipFill>
          <a:blip r:embed="rId3"/>
          <a:stretch>
            <a:fillRect/>
          </a:stretch>
        </p:blipFill>
        <p:spPr>
          <a:xfrm>
            <a:off x="417032" y="1873286"/>
            <a:ext cx="8355656" cy="4700057"/>
          </a:xfrm>
          <a:prstGeom prst="rect">
            <a:avLst/>
          </a:prstGeom>
        </p:spPr>
      </p:pic>
    </p:spTree>
    <p:extLst>
      <p:ext uri="{BB962C8B-B14F-4D97-AF65-F5344CB8AC3E}">
        <p14:creationId xmlns:p14="http://schemas.microsoft.com/office/powerpoint/2010/main" val="38711692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3544" y="-725379"/>
            <a:ext cx="7543800" cy="1450757"/>
          </a:xfrm>
        </p:spPr>
        <p:txBody>
          <a:bodyPr/>
          <a:lstStyle/>
          <a:p>
            <a:r>
              <a:rPr lang="en-US" dirty="0" smtClean="0"/>
              <a:t>Vocabulary</a:t>
            </a:r>
            <a:endParaRPr lang="en-US" dirty="0"/>
          </a:p>
        </p:txBody>
      </p:sp>
      <p:graphicFrame>
        <p:nvGraphicFramePr>
          <p:cNvPr id="4" name="Content Placeholder 3"/>
          <p:cNvGraphicFramePr>
            <a:graphicFrameLocks noGrp="1"/>
          </p:cNvGraphicFramePr>
          <p:nvPr>
            <p:ph idx="1"/>
            <p:extLst/>
          </p:nvPr>
        </p:nvGraphicFramePr>
        <p:xfrm>
          <a:off x="24708" y="585874"/>
          <a:ext cx="9144002" cy="6522720"/>
        </p:xfrm>
        <a:graphic>
          <a:graphicData uri="http://schemas.openxmlformats.org/drawingml/2006/table">
            <a:tbl>
              <a:tblPr firstRow="1" bandRow="1">
                <a:tableStyleId>{5C22544A-7EE6-4342-B048-85BDC9FD1C3A}</a:tableStyleId>
              </a:tblPr>
              <a:tblGrid>
                <a:gridCol w="4572001"/>
                <a:gridCol w="4572001"/>
              </a:tblGrid>
              <a:tr h="370840">
                <a:tc>
                  <a:txBody>
                    <a:bodyPr/>
                    <a:lstStyle/>
                    <a:p>
                      <a:r>
                        <a:rPr lang="en-US" dirty="0" smtClean="0"/>
                        <a:t>Vocabulary Word</a:t>
                      </a:r>
                      <a:endParaRPr lang="en-US" dirty="0"/>
                    </a:p>
                  </a:txBody>
                  <a:tcPr/>
                </a:tc>
                <a:tc>
                  <a:txBody>
                    <a:bodyPr/>
                    <a:lstStyle/>
                    <a:p>
                      <a:r>
                        <a:rPr lang="en-US" dirty="0" smtClean="0"/>
                        <a:t>Definition</a:t>
                      </a:r>
                      <a:endParaRPr lang="en-US" dirty="0"/>
                    </a:p>
                  </a:txBody>
                  <a:tcPr/>
                </a:tc>
              </a:tr>
              <a:tr h="370840">
                <a:tc>
                  <a:txBody>
                    <a:bodyPr/>
                    <a:lstStyle/>
                    <a:p>
                      <a:r>
                        <a:rPr lang="en-US" dirty="0" smtClean="0"/>
                        <a:t>Heredity</a:t>
                      </a:r>
                      <a:endParaRPr lang="en-US" dirty="0"/>
                    </a:p>
                  </a:txBody>
                  <a:tcPr/>
                </a:tc>
                <a:tc>
                  <a:txBody>
                    <a:bodyPr/>
                    <a:lstStyle/>
                    <a:p>
                      <a:r>
                        <a:rPr lang="en-US" dirty="0" smtClean="0"/>
                        <a:t>The passing</a:t>
                      </a:r>
                      <a:r>
                        <a:rPr lang="en-US" baseline="0" dirty="0" smtClean="0"/>
                        <a:t> of traits from parent to offspring</a:t>
                      </a:r>
                    </a:p>
                  </a:txBody>
                  <a:tcPr/>
                </a:tc>
              </a:tr>
              <a:tr h="370840">
                <a:tc>
                  <a:txBody>
                    <a:bodyPr/>
                    <a:lstStyle/>
                    <a:p>
                      <a:r>
                        <a:rPr lang="en-US" dirty="0" smtClean="0"/>
                        <a:t>Genetics</a:t>
                      </a:r>
                      <a:endParaRPr lang="en-US" dirty="0"/>
                    </a:p>
                  </a:txBody>
                  <a:tcPr/>
                </a:tc>
                <a:tc>
                  <a:txBody>
                    <a:bodyPr/>
                    <a:lstStyle/>
                    <a:p>
                      <a:r>
                        <a:rPr lang="en-US" baseline="0" dirty="0" smtClean="0"/>
                        <a:t>The study of heredity</a:t>
                      </a:r>
                    </a:p>
                  </a:txBody>
                  <a:tcPr/>
                </a:tc>
              </a:tr>
              <a:tr h="370840">
                <a:tc>
                  <a:txBody>
                    <a:bodyPr/>
                    <a:lstStyle/>
                    <a:p>
                      <a:r>
                        <a:rPr lang="en-US" dirty="0" smtClean="0"/>
                        <a:t>Traits</a:t>
                      </a:r>
                      <a:endParaRPr lang="en-US" dirty="0"/>
                    </a:p>
                  </a:txBody>
                  <a:tcPr/>
                </a:tc>
                <a:tc>
                  <a:txBody>
                    <a:bodyPr/>
                    <a:lstStyle/>
                    <a:p>
                      <a:r>
                        <a:rPr lang="en-US" baseline="0" dirty="0" smtClean="0"/>
                        <a:t>Characteristic that can be inherited</a:t>
                      </a:r>
                    </a:p>
                  </a:txBody>
                  <a:tcPr/>
                </a:tc>
              </a:tr>
              <a:tr h="370840">
                <a:tc>
                  <a:txBody>
                    <a:bodyPr/>
                    <a:lstStyle/>
                    <a:p>
                      <a:r>
                        <a:rPr lang="en-US" dirty="0" smtClean="0"/>
                        <a:t>Gene</a:t>
                      </a:r>
                      <a:endParaRPr lang="en-US" dirty="0"/>
                    </a:p>
                  </a:txBody>
                  <a:tcPr/>
                </a:tc>
                <a:tc>
                  <a:txBody>
                    <a:bodyPr/>
                    <a:lstStyle/>
                    <a:p>
                      <a:r>
                        <a:rPr lang="en-US" baseline="0" dirty="0" smtClean="0"/>
                        <a:t>Units of DNA that contain information that can be translated into physical traits.</a:t>
                      </a:r>
                    </a:p>
                  </a:txBody>
                  <a:tcPr/>
                </a:tc>
              </a:tr>
              <a:tr h="370840">
                <a:tc>
                  <a:txBody>
                    <a:bodyPr/>
                    <a:lstStyle/>
                    <a:p>
                      <a:r>
                        <a:rPr lang="en-US" dirty="0" smtClean="0"/>
                        <a:t>Allele</a:t>
                      </a:r>
                      <a:endParaRPr lang="en-US" dirty="0"/>
                    </a:p>
                  </a:txBody>
                  <a:tcPr/>
                </a:tc>
                <a:tc>
                  <a:txBody>
                    <a:bodyPr/>
                    <a:lstStyle/>
                    <a:p>
                      <a:r>
                        <a:rPr lang="en-US" baseline="0" dirty="0" smtClean="0"/>
                        <a:t>Different variations of a gene.  For example, everyone has a gene for eye color, but not everyone’s gene is the same.  There are different variations of that gene.  Brown, Green and Blue.  We call these variations, alleles</a:t>
                      </a:r>
                    </a:p>
                  </a:txBody>
                  <a:tcPr/>
                </a:tc>
              </a:tr>
              <a:tr h="370840">
                <a:tc>
                  <a:txBody>
                    <a:bodyPr/>
                    <a:lstStyle/>
                    <a:p>
                      <a:r>
                        <a:rPr lang="en-US" dirty="0" smtClean="0"/>
                        <a:t>Genotype</a:t>
                      </a:r>
                      <a:endParaRPr lang="en-US" dirty="0"/>
                    </a:p>
                  </a:txBody>
                  <a:tcPr/>
                </a:tc>
                <a:tc>
                  <a:txBody>
                    <a:bodyPr/>
                    <a:lstStyle/>
                    <a:p>
                      <a:r>
                        <a:rPr lang="en-US" baseline="0" dirty="0" smtClean="0"/>
                        <a:t>The combination of alleles </a:t>
                      </a:r>
                    </a:p>
                  </a:txBody>
                  <a:tcPr/>
                </a:tc>
              </a:tr>
              <a:tr h="370840">
                <a:tc>
                  <a:txBody>
                    <a:bodyPr/>
                    <a:lstStyle/>
                    <a:p>
                      <a:r>
                        <a:rPr lang="en-US" dirty="0" smtClean="0"/>
                        <a:t>Homozygous Dominant</a:t>
                      </a:r>
                      <a:endParaRPr lang="en-US" dirty="0"/>
                    </a:p>
                  </a:txBody>
                  <a:tcPr/>
                </a:tc>
                <a:tc>
                  <a:txBody>
                    <a:bodyPr/>
                    <a:lstStyle/>
                    <a:p>
                      <a:r>
                        <a:rPr lang="en-US" baseline="0" dirty="0" smtClean="0"/>
                        <a:t>A combination of alleles that has two dominant alleles. (AA)</a:t>
                      </a:r>
                    </a:p>
                  </a:txBody>
                  <a:tcPr/>
                </a:tc>
              </a:tr>
              <a:tr h="370840">
                <a:tc>
                  <a:txBody>
                    <a:bodyPr/>
                    <a:lstStyle/>
                    <a:p>
                      <a:r>
                        <a:rPr lang="en-US" dirty="0" smtClean="0"/>
                        <a:t>Heterozygous Dominant</a:t>
                      </a:r>
                      <a:endParaRPr lang="en-US" dirty="0"/>
                    </a:p>
                  </a:txBody>
                  <a:tcPr/>
                </a:tc>
                <a:tc>
                  <a:txBody>
                    <a:bodyPr/>
                    <a:lstStyle/>
                    <a:p>
                      <a:r>
                        <a:rPr lang="en-US" baseline="0" dirty="0" smtClean="0"/>
                        <a:t>A combination of alleles that has one of each type of allele (</a:t>
                      </a:r>
                      <a:r>
                        <a:rPr lang="en-US" baseline="0" dirty="0" err="1" smtClean="0"/>
                        <a:t>Aa</a:t>
                      </a:r>
                      <a:r>
                        <a:rPr lang="en-US" baseline="0" dirty="0" smtClean="0"/>
                        <a:t>)</a:t>
                      </a:r>
                    </a:p>
                  </a:txBody>
                  <a:tcPr/>
                </a:tc>
              </a:tr>
              <a:tr h="370840">
                <a:tc>
                  <a:txBody>
                    <a:bodyPr/>
                    <a:lstStyle/>
                    <a:p>
                      <a:r>
                        <a:rPr lang="en-US" dirty="0" smtClean="0"/>
                        <a:t>Homozygous Recessive</a:t>
                      </a:r>
                      <a:endParaRPr lang="en-US" dirty="0"/>
                    </a:p>
                  </a:txBody>
                  <a:tcPr/>
                </a:tc>
                <a:tc>
                  <a:txBody>
                    <a:bodyPr/>
                    <a:lstStyle/>
                    <a:p>
                      <a:r>
                        <a:rPr lang="en-US" baseline="0" dirty="0" smtClean="0"/>
                        <a:t>A combination of alleles that has two recessive alleles (</a:t>
                      </a:r>
                      <a:r>
                        <a:rPr lang="en-US" baseline="0" dirty="0" err="1" smtClean="0"/>
                        <a:t>aa</a:t>
                      </a:r>
                      <a:r>
                        <a:rPr lang="en-US" baseline="0" dirty="0" smtClean="0"/>
                        <a:t>)</a:t>
                      </a:r>
                    </a:p>
                  </a:txBody>
                  <a:tcPr/>
                </a:tc>
              </a:tr>
              <a:tr h="370840">
                <a:tc>
                  <a:txBody>
                    <a:bodyPr/>
                    <a:lstStyle/>
                    <a:p>
                      <a:r>
                        <a:rPr lang="en-US" dirty="0" smtClean="0"/>
                        <a:t>Phenotype</a:t>
                      </a:r>
                      <a:endParaRPr lang="en-US" dirty="0"/>
                    </a:p>
                  </a:txBody>
                  <a:tcPr/>
                </a:tc>
                <a:tc>
                  <a:txBody>
                    <a:bodyPr/>
                    <a:lstStyle/>
                    <a:p>
                      <a:r>
                        <a:rPr lang="en-US" baseline="0" dirty="0" smtClean="0"/>
                        <a:t>The physical expression of a trait</a:t>
                      </a:r>
                    </a:p>
                  </a:txBody>
                  <a:tcPr/>
                </a:tc>
              </a:tr>
            </a:tbl>
          </a:graphicData>
        </a:graphic>
      </p:graphicFrame>
    </p:spTree>
    <p:extLst>
      <p:ext uri="{BB962C8B-B14F-4D97-AF65-F5344CB8AC3E}">
        <p14:creationId xmlns:p14="http://schemas.microsoft.com/office/powerpoint/2010/main" val="128589184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Rules for Genetics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703174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Genes?</a:t>
            </a:r>
            <a:endParaRPr lang="en-US" dirty="0"/>
          </a:p>
        </p:txBody>
      </p:sp>
      <p:sp>
        <p:nvSpPr>
          <p:cNvPr id="3" name="Content Placeholder 2"/>
          <p:cNvSpPr>
            <a:spLocks noGrp="1"/>
          </p:cNvSpPr>
          <p:nvPr>
            <p:ph idx="1"/>
          </p:nvPr>
        </p:nvSpPr>
        <p:spPr>
          <a:xfrm>
            <a:off x="822960" y="1883312"/>
            <a:ext cx="7543799" cy="4023360"/>
          </a:xfrm>
        </p:spPr>
        <p:txBody>
          <a:bodyPr>
            <a:normAutofit/>
          </a:bodyPr>
          <a:lstStyle/>
          <a:p>
            <a:r>
              <a:rPr lang="en-US" sz="2800" dirty="0" smtClean="0"/>
              <a:t>Gene:</a:t>
            </a:r>
          </a:p>
          <a:p>
            <a:pPr lvl="1"/>
            <a:r>
              <a:rPr lang="en-US" sz="2400" dirty="0" smtClean="0"/>
              <a:t>Pieces of DNA that contain instructions that the cell can use to make proteins.</a:t>
            </a:r>
          </a:p>
          <a:p>
            <a:pPr lvl="1"/>
            <a:endParaRPr lang="en-US" dirty="0"/>
          </a:p>
        </p:txBody>
      </p:sp>
      <p:pic>
        <p:nvPicPr>
          <p:cNvPr id="4" name="Picture 3"/>
          <p:cNvPicPr>
            <a:picLocks noChangeAspect="1"/>
          </p:cNvPicPr>
          <p:nvPr/>
        </p:nvPicPr>
        <p:blipFill>
          <a:blip r:embed="rId2"/>
          <a:stretch>
            <a:fillRect/>
          </a:stretch>
        </p:blipFill>
        <p:spPr>
          <a:xfrm>
            <a:off x="2265527" y="3454691"/>
            <a:ext cx="4194845" cy="3142085"/>
          </a:xfrm>
          <a:prstGeom prst="rect">
            <a:avLst/>
          </a:prstGeom>
        </p:spPr>
      </p:pic>
    </p:spTree>
    <p:extLst>
      <p:ext uri="{BB962C8B-B14F-4D97-AF65-F5344CB8AC3E}">
        <p14:creationId xmlns:p14="http://schemas.microsoft.com/office/powerpoint/2010/main" val="11164985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Other Rules for Genetics</a:t>
            </a:r>
            <a:endParaRPr lang="en-US" dirty="0"/>
          </a:p>
        </p:txBody>
      </p:sp>
      <p:sp>
        <p:nvSpPr>
          <p:cNvPr id="5" name="Content Placeholder 4"/>
          <p:cNvSpPr>
            <a:spLocks noGrp="1"/>
          </p:cNvSpPr>
          <p:nvPr>
            <p:ph idx="1"/>
          </p:nvPr>
        </p:nvSpPr>
        <p:spPr/>
        <p:txBody>
          <a:bodyPr/>
          <a:lstStyle/>
          <a:p>
            <a:pPr marL="457200" indent="-457200">
              <a:buFont typeface="+mj-lt"/>
              <a:buAutoNum type="arabicPeriod"/>
            </a:pPr>
            <a:r>
              <a:rPr lang="en-US" dirty="0" smtClean="0"/>
              <a:t>Incomplete Dominance</a:t>
            </a:r>
          </a:p>
          <a:p>
            <a:pPr marL="457200" indent="-457200">
              <a:buFont typeface="+mj-lt"/>
              <a:buAutoNum type="arabicPeriod"/>
            </a:pPr>
            <a:r>
              <a:rPr lang="en-US" dirty="0" smtClean="0"/>
              <a:t>Co-dominance</a:t>
            </a:r>
          </a:p>
          <a:p>
            <a:pPr marL="457200" indent="-457200">
              <a:buFont typeface="+mj-lt"/>
              <a:buAutoNum type="arabicPeriod"/>
            </a:pPr>
            <a:r>
              <a:rPr lang="en-US" dirty="0" smtClean="0"/>
              <a:t>Multiple Alleles</a:t>
            </a:r>
          </a:p>
          <a:p>
            <a:pPr marL="457200" indent="-457200">
              <a:buFont typeface="+mj-lt"/>
              <a:buAutoNum type="arabicPeriod"/>
            </a:pPr>
            <a:r>
              <a:rPr lang="en-US" dirty="0" smtClean="0"/>
              <a:t>Sex-linked Traits</a:t>
            </a:r>
          </a:p>
          <a:p>
            <a:pPr marL="457200" indent="-457200">
              <a:buFont typeface="+mj-lt"/>
              <a:buAutoNum type="arabicPeriod"/>
            </a:pPr>
            <a:r>
              <a:rPr lang="en-US" dirty="0" smtClean="0"/>
              <a:t>Polygenic Traits</a:t>
            </a:r>
          </a:p>
          <a:p>
            <a:pPr marL="457200" indent="-457200">
              <a:buFont typeface="+mj-lt"/>
              <a:buAutoNum type="arabicPeriod"/>
            </a:pPr>
            <a:endParaRPr lang="en-US" dirty="0"/>
          </a:p>
        </p:txBody>
      </p:sp>
    </p:spTree>
    <p:extLst>
      <p:ext uri="{BB962C8B-B14F-4D97-AF65-F5344CB8AC3E}">
        <p14:creationId xmlns:p14="http://schemas.microsoft.com/office/powerpoint/2010/main" val="1996932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Incomplete Dominance</a:t>
            </a:r>
            <a:endParaRPr lang="en-US" dirty="0"/>
          </a:p>
        </p:txBody>
      </p:sp>
      <p:sp>
        <p:nvSpPr>
          <p:cNvPr id="3" name="Content Placeholder 2"/>
          <p:cNvSpPr>
            <a:spLocks noGrp="1"/>
          </p:cNvSpPr>
          <p:nvPr>
            <p:ph idx="1"/>
          </p:nvPr>
        </p:nvSpPr>
        <p:spPr>
          <a:xfrm>
            <a:off x="177421" y="1845734"/>
            <a:ext cx="8189339" cy="4023360"/>
          </a:xfrm>
        </p:spPr>
        <p:txBody>
          <a:bodyPr>
            <a:normAutofit/>
          </a:bodyPr>
          <a:lstStyle/>
          <a:p>
            <a:r>
              <a:rPr lang="en-US" sz="3200" dirty="0" smtClean="0"/>
              <a:t>When the one allele does not completely cover up the other allele.</a:t>
            </a:r>
            <a:endParaRPr lang="en-US" sz="3200" dirty="0"/>
          </a:p>
        </p:txBody>
      </p:sp>
      <p:grpSp>
        <p:nvGrpSpPr>
          <p:cNvPr id="4" name="Group 3"/>
          <p:cNvGrpSpPr/>
          <p:nvPr/>
        </p:nvGrpSpPr>
        <p:grpSpPr>
          <a:xfrm>
            <a:off x="177421" y="2993184"/>
            <a:ext cx="8606321" cy="2620649"/>
            <a:chOff x="177421" y="2993184"/>
            <a:chExt cx="8606321" cy="2620649"/>
          </a:xfrm>
        </p:grpSpPr>
        <p:sp>
          <p:nvSpPr>
            <p:cNvPr id="25" name="TextBox 24"/>
            <p:cNvSpPr txBox="1"/>
            <p:nvPr/>
          </p:nvSpPr>
          <p:spPr>
            <a:xfrm>
              <a:off x="177421" y="4752059"/>
              <a:ext cx="2797791" cy="861774"/>
            </a:xfrm>
            <a:prstGeom prst="rect">
              <a:avLst/>
            </a:prstGeom>
            <a:noFill/>
          </p:spPr>
          <p:txBody>
            <a:bodyPr wrap="square" rtlCol="0">
              <a:spAutoFit/>
            </a:bodyPr>
            <a:lstStyle/>
            <a:p>
              <a:pPr algn="ctr"/>
              <a:r>
                <a:rPr lang="en-US" sz="3200" dirty="0" smtClean="0"/>
                <a:t>RR</a:t>
              </a:r>
              <a:endParaRPr lang="en-US" sz="3200" dirty="0"/>
            </a:p>
            <a:p>
              <a:pPr algn="ctr"/>
              <a:r>
                <a:rPr lang="en-US" dirty="0" smtClean="0"/>
                <a:t>Red + Red = Red</a:t>
              </a:r>
              <a:endParaRPr lang="en-US" dirty="0"/>
            </a:p>
          </p:txBody>
        </p:sp>
        <p:sp>
          <p:nvSpPr>
            <p:cNvPr id="26" name="TextBox 25"/>
            <p:cNvSpPr txBox="1"/>
            <p:nvPr/>
          </p:nvSpPr>
          <p:spPr>
            <a:xfrm>
              <a:off x="5985951" y="4677979"/>
              <a:ext cx="2797791" cy="861774"/>
            </a:xfrm>
            <a:prstGeom prst="rect">
              <a:avLst/>
            </a:prstGeom>
            <a:noFill/>
          </p:spPr>
          <p:txBody>
            <a:bodyPr wrap="square" rtlCol="0">
              <a:spAutoFit/>
            </a:bodyPr>
            <a:lstStyle/>
            <a:p>
              <a:pPr algn="ctr"/>
              <a:r>
                <a:rPr lang="en-US" sz="3200" dirty="0" smtClean="0"/>
                <a:t>WW</a:t>
              </a:r>
              <a:endParaRPr lang="en-US" sz="3200" dirty="0"/>
            </a:p>
            <a:p>
              <a:pPr algn="ctr"/>
              <a:r>
                <a:rPr lang="en-US" dirty="0" smtClean="0"/>
                <a:t>White + White = White</a:t>
              </a:r>
              <a:endParaRPr lang="en-US" dirty="0"/>
            </a:p>
          </p:txBody>
        </p:sp>
        <p:sp>
          <p:nvSpPr>
            <p:cNvPr id="27" name="TextBox 26"/>
            <p:cNvSpPr txBox="1"/>
            <p:nvPr/>
          </p:nvSpPr>
          <p:spPr>
            <a:xfrm>
              <a:off x="2975212" y="4710076"/>
              <a:ext cx="3010739" cy="861774"/>
            </a:xfrm>
            <a:prstGeom prst="rect">
              <a:avLst/>
            </a:prstGeom>
            <a:noFill/>
          </p:spPr>
          <p:txBody>
            <a:bodyPr wrap="square" rtlCol="0">
              <a:spAutoFit/>
            </a:bodyPr>
            <a:lstStyle/>
            <a:p>
              <a:pPr algn="ctr"/>
              <a:r>
                <a:rPr lang="en-US" sz="3200" dirty="0" smtClean="0"/>
                <a:t>RW</a:t>
              </a:r>
              <a:endParaRPr lang="en-US" sz="3200" dirty="0"/>
            </a:p>
            <a:p>
              <a:pPr algn="ctr"/>
              <a:r>
                <a:rPr lang="en-US" dirty="0" smtClean="0"/>
                <a:t>Red + White = Pink</a:t>
              </a:r>
              <a:endParaRPr lang="en-US" dirty="0"/>
            </a:p>
          </p:txBody>
        </p:sp>
        <p:sp>
          <p:nvSpPr>
            <p:cNvPr id="29" name="Oval 28"/>
            <p:cNvSpPr/>
            <p:nvPr/>
          </p:nvSpPr>
          <p:spPr>
            <a:xfrm>
              <a:off x="941695" y="3029803"/>
              <a:ext cx="1228299" cy="131883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94142" y="3029803"/>
              <a:ext cx="1228299" cy="13188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3767918" y="2993184"/>
              <a:ext cx="1228299" cy="1318835"/>
            </a:xfrm>
            <a:prstGeom prst="ellipse">
              <a:avLst/>
            </a:prstGeom>
            <a:solidFill>
              <a:srgbClr val="FFB7B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0652100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67410" y="2164238"/>
            <a:ext cx="7054898" cy="3386351"/>
          </a:xfrm>
          <a:prstGeom prst="rect">
            <a:avLst/>
          </a:prstGeom>
        </p:spPr>
      </p:pic>
    </p:spTree>
    <p:extLst>
      <p:ext uri="{BB962C8B-B14F-4D97-AF65-F5344CB8AC3E}">
        <p14:creationId xmlns:p14="http://schemas.microsoft.com/office/powerpoint/2010/main" val="24784861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Co-dominance</a:t>
            </a:r>
            <a:endParaRPr lang="en-US" dirty="0"/>
          </a:p>
        </p:txBody>
      </p:sp>
      <p:sp>
        <p:nvSpPr>
          <p:cNvPr id="3" name="Content Placeholder 2"/>
          <p:cNvSpPr>
            <a:spLocks noGrp="1"/>
          </p:cNvSpPr>
          <p:nvPr>
            <p:ph idx="1"/>
          </p:nvPr>
        </p:nvSpPr>
        <p:spPr>
          <a:xfrm>
            <a:off x="177421" y="1845734"/>
            <a:ext cx="8189339" cy="4023360"/>
          </a:xfrm>
        </p:spPr>
        <p:txBody>
          <a:bodyPr>
            <a:normAutofit/>
          </a:bodyPr>
          <a:lstStyle/>
          <a:p>
            <a:r>
              <a:rPr lang="en-US" sz="3200" dirty="0" smtClean="0"/>
              <a:t>When both alleles are present in the phenotype.  (Co = together)</a:t>
            </a:r>
            <a:endParaRPr lang="en-US" sz="3200" dirty="0"/>
          </a:p>
        </p:txBody>
      </p:sp>
      <p:grpSp>
        <p:nvGrpSpPr>
          <p:cNvPr id="6" name="Group 5"/>
          <p:cNvGrpSpPr/>
          <p:nvPr/>
        </p:nvGrpSpPr>
        <p:grpSpPr>
          <a:xfrm>
            <a:off x="156948" y="3029803"/>
            <a:ext cx="8626794" cy="2618323"/>
            <a:chOff x="156948" y="3029803"/>
            <a:chExt cx="8626794" cy="2618323"/>
          </a:xfrm>
        </p:grpSpPr>
        <p:sp>
          <p:nvSpPr>
            <p:cNvPr id="25" name="TextBox 24"/>
            <p:cNvSpPr txBox="1"/>
            <p:nvPr/>
          </p:nvSpPr>
          <p:spPr>
            <a:xfrm>
              <a:off x="156948" y="4786352"/>
              <a:ext cx="2797791" cy="861774"/>
            </a:xfrm>
            <a:prstGeom prst="rect">
              <a:avLst/>
            </a:prstGeom>
            <a:noFill/>
          </p:spPr>
          <p:txBody>
            <a:bodyPr wrap="square" rtlCol="0">
              <a:spAutoFit/>
            </a:bodyPr>
            <a:lstStyle/>
            <a:p>
              <a:pPr algn="ctr"/>
              <a:r>
                <a:rPr lang="en-US" sz="3200" dirty="0" smtClean="0"/>
                <a:t>RR</a:t>
              </a:r>
              <a:endParaRPr lang="en-US" sz="3200" dirty="0"/>
            </a:p>
            <a:p>
              <a:pPr algn="ctr"/>
              <a:r>
                <a:rPr lang="en-US" dirty="0" smtClean="0"/>
                <a:t>Red + Red = Red</a:t>
              </a:r>
              <a:endParaRPr lang="en-US" dirty="0"/>
            </a:p>
          </p:txBody>
        </p:sp>
        <p:sp>
          <p:nvSpPr>
            <p:cNvPr id="26" name="TextBox 25"/>
            <p:cNvSpPr txBox="1"/>
            <p:nvPr/>
          </p:nvSpPr>
          <p:spPr>
            <a:xfrm>
              <a:off x="5985951" y="4677979"/>
              <a:ext cx="2797791" cy="861774"/>
            </a:xfrm>
            <a:prstGeom prst="rect">
              <a:avLst/>
            </a:prstGeom>
            <a:noFill/>
          </p:spPr>
          <p:txBody>
            <a:bodyPr wrap="square" rtlCol="0">
              <a:spAutoFit/>
            </a:bodyPr>
            <a:lstStyle/>
            <a:p>
              <a:pPr algn="ctr"/>
              <a:r>
                <a:rPr lang="en-US" sz="3200" dirty="0" smtClean="0"/>
                <a:t>WW</a:t>
              </a:r>
              <a:endParaRPr lang="en-US" sz="3200" dirty="0"/>
            </a:p>
            <a:p>
              <a:pPr algn="ctr"/>
              <a:r>
                <a:rPr lang="en-US" dirty="0" smtClean="0"/>
                <a:t>White + White = White</a:t>
              </a:r>
              <a:endParaRPr lang="en-US" dirty="0"/>
            </a:p>
          </p:txBody>
        </p:sp>
        <p:sp>
          <p:nvSpPr>
            <p:cNvPr id="27" name="TextBox 26"/>
            <p:cNvSpPr txBox="1"/>
            <p:nvPr/>
          </p:nvSpPr>
          <p:spPr>
            <a:xfrm>
              <a:off x="2824037" y="4786352"/>
              <a:ext cx="3313089" cy="861774"/>
            </a:xfrm>
            <a:prstGeom prst="rect">
              <a:avLst/>
            </a:prstGeom>
            <a:noFill/>
          </p:spPr>
          <p:txBody>
            <a:bodyPr wrap="square" rtlCol="0">
              <a:spAutoFit/>
            </a:bodyPr>
            <a:lstStyle/>
            <a:p>
              <a:pPr algn="ctr"/>
              <a:r>
                <a:rPr lang="en-US" sz="3200" dirty="0" smtClean="0"/>
                <a:t>RW</a:t>
              </a:r>
              <a:endParaRPr lang="en-US" sz="3200" dirty="0"/>
            </a:p>
            <a:p>
              <a:pPr algn="ctr"/>
              <a:r>
                <a:rPr lang="en-US" dirty="0" smtClean="0"/>
                <a:t>Red + White = Red and White</a:t>
              </a:r>
              <a:endParaRPr lang="en-US" dirty="0"/>
            </a:p>
          </p:txBody>
        </p:sp>
        <p:sp>
          <p:nvSpPr>
            <p:cNvPr id="29" name="Oval 28"/>
            <p:cNvSpPr/>
            <p:nvPr/>
          </p:nvSpPr>
          <p:spPr>
            <a:xfrm>
              <a:off x="941695" y="3029803"/>
              <a:ext cx="1228299" cy="131883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594142" y="3029803"/>
              <a:ext cx="1228299" cy="13188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66431" y="3029803"/>
              <a:ext cx="1228299" cy="13188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981206" y="3299309"/>
              <a:ext cx="468138" cy="53797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650770" y="3309114"/>
              <a:ext cx="365520" cy="42005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347964" y="3156714"/>
              <a:ext cx="132616" cy="152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272090" y="3896767"/>
              <a:ext cx="365520" cy="42005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9930105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3780836" y="2906973"/>
            <a:ext cx="4585924" cy="3082760"/>
          </a:xfrm>
          <a:prstGeom prst="rect">
            <a:avLst/>
          </a:prstGeom>
        </p:spPr>
      </p:pic>
      <p:pic>
        <p:nvPicPr>
          <p:cNvPr id="4" name="Picture 3"/>
          <p:cNvPicPr>
            <a:picLocks noChangeAspect="1"/>
          </p:cNvPicPr>
          <p:nvPr/>
        </p:nvPicPr>
        <p:blipFill>
          <a:blip r:embed="rId3"/>
          <a:stretch>
            <a:fillRect/>
          </a:stretch>
        </p:blipFill>
        <p:spPr>
          <a:xfrm>
            <a:off x="247224" y="286604"/>
            <a:ext cx="3061962" cy="3002506"/>
          </a:xfrm>
          <a:prstGeom prst="rect">
            <a:avLst/>
          </a:prstGeom>
        </p:spPr>
      </p:pic>
    </p:spTree>
    <p:extLst>
      <p:ext uri="{BB962C8B-B14F-4D97-AF65-F5344CB8AC3E}">
        <p14:creationId xmlns:p14="http://schemas.microsoft.com/office/powerpoint/2010/main" val="53763345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Erminette</a:t>
            </a:r>
            <a:r>
              <a:rPr lang="en-US" dirty="0" smtClean="0"/>
              <a:t> Chicken</a:t>
            </a:r>
            <a:endParaRPr lang="en-US" dirty="0"/>
          </a:p>
        </p:txBody>
      </p:sp>
      <p:pic>
        <p:nvPicPr>
          <p:cNvPr id="4" name="Content Placeholder 3"/>
          <p:cNvPicPr>
            <a:picLocks noGrp="1" noChangeAspect="1"/>
          </p:cNvPicPr>
          <p:nvPr>
            <p:ph idx="1"/>
          </p:nvPr>
        </p:nvPicPr>
        <p:blipFill>
          <a:blip r:embed="rId2"/>
          <a:stretch>
            <a:fillRect/>
          </a:stretch>
        </p:blipFill>
        <p:spPr>
          <a:xfrm>
            <a:off x="254104" y="1901802"/>
            <a:ext cx="6389134" cy="4253338"/>
          </a:xfrm>
          <a:prstGeom prst="rect">
            <a:avLst/>
          </a:prstGeom>
        </p:spPr>
      </p:pic>
      <p:sp>
        <p:nvSpPr>
          <p:cNvPr id="5" name="TextBox 4"/>
          <p:cNvSpPr txBox="1"/>
          <p:nvPr/>
        </p:nvSpPr>
        <p:spPr>
          <a:xfrm>
            <a:off x="6919415" y="1978925"/>
            <a:ext cx="1937982" cy="1477328"/>
          </a:xfrm>
          <a:prstGeom prst="rect">
            <a:avLst/>
          </a:prstGeom>
          <a:noFill/>
        </p:spPr>
        <p:txBody>
          <a:bodyPr wrap="square" rtlCol="0">
            <a:spAutoFit/>
          </a:bodyPr>
          <a:lstStyle/>
          <a:p>
            <a:r>
              <a:rPr lang="en-US" dirty="0" smtClean="0"/>
              <a:t>Both Black and White are being shown.</a:t>
            </a:r>
          </a:p>
          <a:p>
            <a:endParaRPr lang="en-US" dirty="0"/>
          </a:p>
          <a:p>
            <a:r>
              <a:rPr lang="en-US" dirty="0" smtClean="0"/>
              <a:t>BW</a:t>
            </a:r>
            <a:endParaRPr lang="en-US" dirty="0"/>
          </a:p>
        </p:txBody>
      </p:sp>
    </p:spTree>
    <p:extLst>
      <p:ext uri="{BB962C8B-B14F-4D97-AF65-F5344CB8AC3E}">
        <p14:creationId xmlns:p14="http://schemas.microsoft.com/office/powerpoint/2010/main" val="348320471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22960" y="286604"/>
            <a:ext cx="7843368" cy="1450757"/>
          </a:xfrm>
        </p:spPr>
        <p:txBody>
          <a:bodyPr/>
          <a:lstStyle/>
          <a:p>
            <a:r>
              <a:rPr lang="en-US" dirty="0" smtClean="0"/>
              <a:t>Incomplete and Co-dominance</a:t>
            </a:r>
            <a:endParaRPr lang="en-US" dirty="0"/>
          </a:p>
        </p:txBody>
      </p:sp>
      <p:sp>
        <p:nvSpPr>
          <p:cNvPr id="8" name="Text Placeholder 7"/>
          <p:cNvSpPr>
            <a:spLocks noGrp="1"/>
          </p:cNvSpPr>
          <p:nvPr>
            <p:ph type="body" idx="1"/>
          </p:nvPr>
        </p:nvSpPr>
        <p:spPr/>
        <p:txBody>
          <a:bodyPr/>
          <a:lstStyle/>
          <a:p>
            <a:r>
              <a:rPr lang="en-US" dirty="0" smtClean="0"/>
              <a:t>Incomplete Dominance</a:t>
            </a:r>
            <a:endParaRPr lang="en-US" dirty="0"/>
          </a:p>
        </p:txBody>
      </p:sp>
      <p:sp>
        <p:nvSpPr>
          <p:cNvPr id="9" name="Content Placeholder 8"/>
          <p:cNvSpPr>
            <a:spLocks noGrp="1"/>
          </p:cNvSpPr>
          <p:nvPr>
            <p:ph sz="half" idx="2"/>
          </p:nvPr>
        </p:nvSpPr>
        <p:spPr/>
        <p:txBody>
          <a:bodyPr/>
          <a:lstStyle/>
          <a:p>
            <a:r>
              <a:rPr lang="en-US" dirty="0"/>
              <a:t>When </a:t>
            </a:r>
            <a:r>
              <a:rPr lang="en-US" dirty="0" smtClean="0"/>
              <a:t>one </a:t>
            </a:r>
            <a:r>
              <a:rPr lang="en-US" dirty="0"/>
              <a:t>allele does not completely cover up the other allele.</a:t>
            </a:r>
          </a:p>
          <a:p>
            <a:endParaRPr lang="en-US" dirty="0"/>
          </a:p>
        </p:txBody>
      </p:sp>
      <p:sp>
        <p:nvSpPr>
          <p:cNvPr id="10" name="Text Placeholder 9"/>
          <p:cNvSpPr>
            <a:spLocks noGrp="1"/>
          </p:cNvSpPr>
          <p:nvPr>
            <p:ph type="body" sz="quarter" idx="3"/>
          </p:nvPr>
        </p:nvSpPr>
        <p:spPr>
          <a:xfrm>
            <a:off x="5167370" y="1846052"/>
            <a:ext cx="3703320" cy="736282"/>
          </a:xfrm>
        </p:spPr>
        <p:txBody>
          <a:bodyPr/>
          <a:lstStyle/>
          <a:p>
            <a:r>
              <a:rPr lang="en-US" dirty="0" smtClean="0"/>
              <a:t>Co-Dominance</a:t>
            </a:r>
            <a:endParaRPr lang="en-US" dirty="0"/>
          </a:p>
        </p:txBody>
      </p:sp>
      <p:sp>
        <p:nvSpPr>
          <p:cNvPr id="11" name="Content Placeholder 10"/>
          <p:cNvSpPr>
            <a:spLocks noGrp="1"/>
          </p:cNvSpPr>
          <p:nvPr>
            <p:ph sz="quarter" idx="4"/>
          </p:nvPr>
        </p:nvSpPr>
        <p:spPr>
          <a:xfrm>
            <a:off x="5167370" y="2582334"/>
            <a:ext cx="3703320" cy="3286760"/>
          </a:xfrm>
        </p:spPr>
        <p:txBody>
          <a:bodyPr/>
          <a:lstStyle/>
          <a:p>
            <a:r>
              <a:rPr lang="en-US" dirty="0"/>
              <a:t>When both alleles are present in the phenotype.  (Co = together)</a:t>
            </a:r>
          </a:p>
          <a:p>
            <a:endParaRPr lang="en-US" dirty="0"/>
          </a:p>
        </p:txBody>
      </p:sp>
      <p:pic>
        <p:nvPicPr>
          <p:cNvPr id="13" name="Picture 12"/>
          <p:cNvPicPr>
            <a:picLocks noChangeAspect="1"/>
          </p:cNvPicPr>
          <p:nvPr/>
        </p:nvPicPr>
        <p:blipFill>
          <a:blip r:embed="rId2"/>
          <a:stretch>
            <a:fillRect/>
          </a:stretch>
        </p:blipFill>
        <p:spPr>
          <a:xfrm>
            <a:off x="181870" y="3630306"/>
            <a:ext cx="4481570" cy="1843004"/>
          </a:xfrm>
          <a:prstGeom prst="rect">
            <a:avLst/>
          </a:prstGeom>
        </p:spPr>
      </p:pic>
      <p:pic>
        <p:nvPicPr>
          <p:cNvPr id="17" name="Picture 16"/>
          <p:cNvPicPr>
            <a:picLocks noChangeAspect="1"/>
          </p:cNvPicPr>
          <p:nvPr/>
        </p:nvPicPr>
        <p:blipFill>
          <a:blip r:embed="rId3"/>
          <a:stretch>
            <a:fillRect/>
          </a:stretch>
        </p:blipFill>
        <p:spPr>
          <a:xfrm>
            <a:off x="4526280" y="3521123"/>
            <a:ext cx="4627193" cy="1952188"/>
          </a:xfrm>
          <a:prstGeom prst="rect">
            <a:avLst/>
          </a:prstGeom>
        </p:spPr>
      </p:pic>
      <p:cxnSp>
        <p:nvCxnSpPr>
          <p:cNvPr id="19" name="Straight Connector 18"/>
          <p:cNvCxnSpPr/>
          <p:nvPr/>
        </p:nvCxnSpPr>
        <p:spPr>
          <a:xfrm>
            <a:off x="4619563" y="1737361"/>
            <a:ext cx="32072" cy="4663439"/>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9128625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Alleles</a:t>
            </a:r>
            <a:endParaRPr lang="en-US" dirty="0"/>
          </a:p>
        </p:txBody>
      </p:sp>
      <p:sp>
        <p:nvSpPr>
          <p:cNvPr id="3" name="Content Placeholder 2"/>
          <p:cNvSpPr>
            <a:spLocks noGrp="1"/>
          </p:cNvSpPr>
          <p:nvPr>
            <p:ph idx="1"/>
          </p:nvPr>
        </p:nvSpPr>
        <p:spPr/>
        <p:txBody>
          <a:bodyPr/>
          <a:lstStyle/>
          <a:p>
            <a:r>
              <a:rPr lang="en-US" dirty="0" smtClean="0"/>
              <a:t>When there are more than just two alleles for a trait.</a:t>
            </a:r>
          </a:p>
          <a:p>
            <a:endParaRPr lang="en-US" dirty="0"/>
          </a:p>
          <a:p>
            <a:r>
              <a:rPr lang="en-US" dirty="0" smtClean="0"/>
              <a:t>Example:  ABO blood types</a:t>
            </a:r>
          </a:p>
          <a:p>
            <a:r>
              <a:rPr lang="en-US" dirty="0" smtClean="0"/>
              <a:t>Allele 1 = A</a:t>
            </a:r>
          </a:p>
          <a:p>
            <a:r>
              <a:rPr lang="en-US" dirty="0" smtClean="0"/>
              <a:t>Allele 2 = B</a:t>
            </a:r>
          </a:p>
          <a:p>
            <a:r>
              <a:rPr lang="en-US" dirty="0" smtClean="0"/>
              <a:t>Allele 3 = O</a:t>
            </a:r>
          </a:p>
        </p:txBody>
      </p:sp>
    </p:spTree>
    <p:extLst>
      <p:ext uri="{BB962C8B-B14F-4D97-AF65-F5344CB8AC3E}">
        <p14:creationId xmlns:p14="http://schemas.microsoft.com/office/powerpoint/2010/main" val="96588852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Alleles</a:t>
            </a:r>
            <a:endParaRPr lang="en-US" dirty="0"/>
          </a:p>
        </p:txBody>
      </p:sp>
      <p:sp>
        <p:nvSpPr>
          <p:cNvPr id="3" name="Content Placeholder 2"/>
          <p:cNvSpPr>
            <a:spLocks noGrp="1"/>
          </p:cNvSpPr>
          <p:nvPr>
            <p:ph idx="1"/>
          </p:nvPr>
        </p:nvSpPr>
        <p:spPr/>
        <p:txBody>
          <a:bodyPr/>
          <a:lstStyle/>
          <a:p>
            <a:r>
              <a:rPr lang="en-US" dirty="0" smtClean="0"/>
              <a:t>Rabbit Coat Color</a:t>
            </a:r>
          </a:p>
          <a:p>
            <a:pPr lvl="1"/>
            <a:r>
              <a:rPr lang="en-US" dirty="0" smtClean="0"/>
              <a:t>C = Dark Gray</a:t>
            </a:r>
          </a:p>
          <a:p>
            <a:pPr lvl="1"/>
            <a:r>
              <a:rPr lang="en-US" dirty="0" err="1" smtClean="0"/>
              <a:t>C</a:t>
            </a:r>
            <a:r>
              <a:rPr lang="en-US" baseline="30000" dirty="0" err="1" smtClean="0"/>
              <a:t>ch</a:t>
            </a:r>
            <a:r>
              <a:rPr lang="en-US" dirty="0" smtClean="0"/>
              <a:t> = Chinchilla</a:t>
            </a:r>
          </a:p>
          <a:p>
            <a:pPr lvl="1"/>
            <a:r>
              <a:rPr lang="en-US" dirty="0" smtClean="0"/>
              <a:t>c</a:t>
            </a:r>
            <a:r>
              <a:rPr lang="en-US" baseline="30000" dirty="0" smtClean="0"/>
              <a:t>c</a:t>
            </a:r>
            <a:r>
              <a:rPr lang="en-US" dirty="0" smtClean="0"/>
              <a:t> = light Gray</a:t>
            </a:r>
          </a:p>
          <a:p>
            <a:pPr lvl="1"/>
            <a:r>
              <a:rPr lang="en-US" dirty="0" err="1" smtClean="0"/>
              <a:t>c</a:t>
            </a:r>
            <a:r>
              <a:rPr lang="en-US" baseline="30000" dirty="0" err="1" smtClean="0"/>
              <a:t>h</a:t>
            </a:r>
            <a:r>
              <a:rPr lang="en-US" baseline="30000" dirty="0" smtClean="0"/>
              <a:t> </a:t>
            </a:r>
            <a:r>
              <a:rPr lang="en-US" dirty="0" smtClean="0"/>
              <a:t>= </a:t>
            </a:r>
            <a:r>
              <a:rPr lang="en-US" dirty="0" err="1" smtClean="0"/>
              <a:t>Himalya</a:t>
            </a:r>
            <a:endParaRPr lang="en-US" dirty="0" smtClean="0"/>
          </a:p>
          <a:p>
            <a:pPr lvl="1"/>
            <a:r>
              <a:rPr lang="en-US" dirty="0"/>
              <a:t>c</a:t>
            </a:r>
            <a:r>
              <a:rPr lang="en-US" dirty="0" smtClean="0"/>
              <a:t>c = albino</a:t>
            </a:r>
            <a:r>
              <a:rPr lang="en-US" baseline="30000" dirty="0" smtClean="0"/>
              <a:t> </a:t>
            </a:r>
            <a:endParaRPr lang="en-US" dirty="0"/>
          </a:p>
        </p:txBody>
      </p:sp>
      <p:pic>
        <p:nvPicPr>
          <p:cNvPr id="4" name="Picture 3"/>
          <p:cNvPicPr>
            <a:picLocks noChangeAspect="1"/>
          </p:cNvPicPr>
          <p:nvPr/>
        </p:nvPicPr>
        <p:blipFill rotWithShape="1">
          <a:blip r:embed="rId2"/>
          <a:srcRect t="21203" b="35617"/>
          <a:stretch/>
        </p:blipFill>
        <p:spPr>
          <a:xfrm>
            <a:off x="-146869" y="3857414"/>
            <a:ext cx="9483455" cy="2603437"/>
          </a:xfrm>
          <a:prstGeom prst="rect">
            <a:avLst/>
          </a:prstGeom>
        </p:spPr>
      </p:pic>
      <p:sp>
        <p:nvSpPr>
          <p:cNvPr id="5" name="TextBox 4"/>
          <p:cNvSpPr txBox="1"/>
          <p:nvPr/>
        </p:nvSpPr>
        <p:spPr>
          <a:xfrm>
            <a:off x="3398294" y="2092859"/>
            <a:ext cx="5453380" cy="892552"/>
          </a:xfrm>
          <a:prstGeom prst="rect">
            <a:avLst/>
          </a:prstGeom>
          <a:noFill/>
        </p:spPr>
        <p:txBody>
          <a:bodyPr wrap="square" rtlCol="0">
            <a:spAutoFit/>
          </a:bodyPr>
          <a:lstStyle/>
          <a:p>
            <a:r>
              <a:rPr lang="en-US" sz="3200" dirty="0" smtClean="0"/>
              <a:t>C   &gt;   </a:t>
            </a:r>
            <a:r>
              <a:rPr lang="en-US" sz="3200" dirty="0" err="1" smtClean="0"/>
              <a:t>c</a:t>
            </a:r>
            <a:r>
              <a:rPr lang="en-US" sz="3200" baseline="30000" dirty="0" err="1" smtClean="0"/>
              <a:t>ch</a:t>
            </a:r>
            <a:r>
              <a:rPr lang="en-US" sz="3200" baseline="30000" dirty="0" smtClean="0"/>
              <a:t>   </a:t>
            </a:r>
            <a:r>
              <a:rPr lang="en-US" sz="3200" dirty="0" smtClean="0"/>
              <a:t>&gt;   c</a:t>
            </a:r>
            <a:r>
              <a:rPr lang="en-US" sz="3200" baseline="30000" dirty="0" smtClean="0"/>
              <a:t>c   </a:t>
            </a:r>
            <a:r>
              <a:rPr lang="en-US" sz="3200" dirty="0" smtClean="0"/>
              <a:t>&gt;   </a:t>
            </a:r>
            <a:r>
              <a:rPr lang="en-US" sz="3200" dirty="0" err="1" smtClean="0"/>
              <a:t>c</a:t>
            </a:r>
            <a:r>
              <a:rPr lang="en-US" sz="3200" baseline="30000" dirty="0" err="1" smtClean="0"/>
              <a:t>h</a:t>
            </a:r>
            <a:r>
              <a:rPr lang="en-US" sz="3200" baseline="30000" dirty="0" smtClean="0"/>
              <a:t>   </a:t>
            </a:r>
            <a:r>
              <a:rPr lang="en-US" sz="3200" dirty="0" smtClean="0"/>
              <a:t>&gt;cc</a:t>
            </a:r>
          </a:p>
          <a:p>
            <a:r>
              <a:rPr lang="en-US" sz="2000" dirty="0" smtClean="0"/>
              <a:t>Most Dominant            </a:t>
            </a:r>
            <a:r>
              <a:rPr lang="en-US" sz="2000" dirty="0" smtClean="0">
                <a:sym typeface="Wingdings" panose="05000000000000000000" pitchFamily="2" charset="2"/>
              </a:rPr>
              <a:t>                    Most recessive</a:t>
            </a:r>
            <a:endParaRPr lang="en-US" sz="2000" dirty="0"/>
          </a:p>
        </p:txBody>
      </p:sp>
    </p:spTree>
    <p:extLst>
      <p:ext uri="{BB962C8B-B14F-4D97-AF65-F5344CB8AC3E}">
        <p14:creationId xmlns:p14="http://schemas.microsoft.com/office/powerpoint/2010/main" val="38604504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79260335"/>
              </p:ext>
            </p:extLst>
          </p:nvPr>
        </p:nvGraphicFramePr>
        <p:xfrm>
          <a:off x="345722" y="1896088"/>
          <a:ext cx="8502552" cy="2743200"/>
        </p:xfrm>
        <a:graphic>
          <a:graphicData uri="http://schemas.openxmlformats.org/drawingml/2006/table">
            <a:tbl>
              <a:tblPr firstRow="1" bandRow="1">
                <a:tableStyleId>{5C22544A-7EE6-4342-B048-85BDC9FD1C3A}</a:tableStyleId>
              </a:tblPr>
              <a:tblGrid>
                <a:gridCol w="2834184"/>
                <a:gridCol w="2834184"/>
                <a:gridCol w="2834184"/>
              </a:tblGrid>
              <a:tr h="336266">
                <a:tc>
                  <a:txBody>
                    <a:bodyPr/>
                    <a:lstStyle/>
                    <a:p>
                      <a:r>
                        <a:rPr lang="en-US" sz="2400" dirty="0" smtClean="0"/>
                        <a:t>Phenotype</a:t>
                      </a:r>
                      <a:endParaRPr lang="en-US" sz="2400" dirty="0"/>
                    </a:p>
                  </a:txBody>
                  <a:tcPr/>
                </a:tc>
                <a:tc gridSpan="2">
                  <a:txBody>
                    <a:bodyPr/>
                    <a:lstStyle/>
                    <a:p>
                      <a:r>
                        <a:rPr lang="en-US" sz="2400" dirty="0" smtClean="0"/>
                        <a:t>Genotype</a:t>
                      </a:r>
                      <a:endParaRPr lang="en-US" sz="2400" dirty="0"/>
                    </a:p>
                  </a:txBody>
                  <a:tcPr/>
                </a:tc>
                <a:tc hMerge="1">
                  <a:txBody>
                    <a:bodyPr/>
                    <a:lstStyle/>
                    <a:p>
                      <a:endParaRPr lang="en-US" dirty="0"/>
                    </a:p>
                  </a:txBody>
                  <a:tcPr/>
                </a:tc>
              </a:tr>
              <a:tr h="370840">
                <a:tc>
                  <a:txBody>
                    <a:bodyPr/>
                    <a:lstStyle/>
                    <a:p>
                      <a:endParaRPr lang="en-US" sz="2400" dirty="0"/>
                    </a:p>
                  </a:txBody>
                  <a:tcPr/>
                </a:tc>
                <a:tc>
                  <a:txBody>
                    <a:bodyPr/>
                    <a:lstStyle/>
                    <a:p>
                      <a:r>
                        <a:rPr lang="en-US" sz="2400" dirty="0" smtClean="0"/>
                        <a:t>Homozygous</a:t>
                      </a:r>
                      <a:endParaRPr lang="en-US" sz="2400" dirty="0"/>
                    </a:p>
                  </a:txBody>
                  <a:tcPr/>
                </a:tc>
                <a:tc>
                  <a:txBody>
                    <a:bodyPr/>
                    <a:lstStyle/>
                    <a:p>
                      <a:r>
                        <a:rPr lang="en-US" sz="2400" dirty="0" smtClean="0"/>
                        <a:t>Heterozygous</a:t>
                      </a:r>
                      <a:endParaRPr lang="en-US" sz="2400" dirty="0"/>
                    </a:p>
                  </a:txBody>
                  <a:tcPr/>
                </a:tc>
              </a:tr>
              <a:tr h="370840">
                <a:tc>
                  <a:txBody>
                    <a:bodyPr/>
                    <a:lstStyle/>
                    <a:p>
                      <a:r>
                        <a:rPr lang="en-US" sz="2400" dirty="0" smtClean="0"/>
                        <a:t>Type A</a:t>
                      </a:r>
                      <a:endParaRPr lang="en-US" sz="2400" dirty="0"/>
                    </a:p>
                  </a:txBody>
                  <a:tcPr/>
                </a:tc>
                <a:tc>
                  <a:txBody>
                    <a:bodyPr/>
                    <a:lstStyle/>
                    <a:p>
                      <a:r>
                        <a:rPr lang="en-US" sz="2400" dirty="0" smtClean="0"/>
                        <a:t>AA</a:t>
                      </a:r>
                      <a:endParaRPr lang="en-US" sz="2400" dirty="0"/>
                    </a:p>
                  </a:txBody>
                  <a:tcPr/>
                </a:tc>
                <a:tc>
                  <a:txBody>
                    <a:bodyPr/>
                    <a:lstStyle/>
                    <a:p>
                      <a:r>
                        <a:rPr lang="en-US" sz="2400" dirty="0" smtClean="0"/>
                        <a:t>AO</a:t>
                      </a:r>
                      <a:endParaRPr lang="en-US" sz="2400" dirty="0"/>
                    </a:p>
                  </a:txBody>
                  <a:tcPr/>
                </a:tc>
              </a:tr>
              <a:tr h="370840">
                <a:tc>
                  <a:txBody>
                    <a:bodyPr/>
                    <a:lstStyle/>
                    <a:p>
                      <a:r>
                        <a:rPr lang="en-US" sz="2400" dirty="0" smtClean="0"/>
                        <a:t>Type</a:t>
                      </a:r>
                      <a:r>
                        <a:rPr lang="en-US" sz="2400" baseline="0" dirty="0" smtClean="0"/>
                        <a:t> B</a:t>
                      </a:r>
                      <a:endParaRPr lang="en-US" sz="2400" dirty="0"/>
                    </a:p>
                  </a:txBody>
                  <a:tcPr/>
                </a:tc>
                <a:tc>
                  <a:txBody>
                    <a:bodyPr/>
                    <a:lstStyle/>
                    <a:p>
                      <a:r>
                        <a:rPr lang="en-US" sz="2400" dirty="0" smtClean="0"/>
                        <a:t>BB</a:t>
                      </a:r>
                      <a:endParaRPr lang="en-US" sz="2400" dirty="0"/>
                    </a:p>
                  </a:txBody>
                  <a:tcPr/>
                </a:tc>
                <a:tc>
                  <a:txBody>
                    <a:bodyPr/>
                    <a:lstStyle/>
                    <a:p>
                      <a:r>
                        <a:rPr lang="en-US" sz="2400" dirty="0" smtClean="0"/>
                        <a:t>BO</a:t>
                      </a:r>
                      <a:endParaRPr lang="en-US" sz="2400" dirty="0"/>
                    </a:p>
                  </a:txBody>
                  <a:tcPr/>
                </a:tc>
              </a:tr>
              <a:tr h="370840">
                <a:tc>
                  <a:txBody>
                    <a:bodyPr/>
                    <a:lstStyle/>
                    <a:p>
                      <a:r>
                        <a:rPr lang="en-US" sz="2400" dirty="0" smtClean="0"/>
                        <a:t>Type AB</a:t>
                      </a:r>
                      <a:endParaRPr lang="en-US" sz="2400" dirty="0"/>
                    </a:p>
                  </a:txBody>
                  <a:tcPr/>
                </a:tc>
                <a:tc>
                  <a:txBody>
                    <a:bodyPr/>
                    <a:lstStyle/>
                    <a:p>
                      <a:endParaRPr lang="en-US" sz="2400" dirty="0"/>
                    </a:p>
                  </a:txBody>
                  <a:tcPr/>
                </a:tc>
                <a:tc>
                  <a:txBody>
                    <a:bodyPr/>
                    <a:lstStyle/>
                    <a:p>
                      <a:r>
                        <a:rPr lang="en-US" sz="2400" dirty="0" smtClean="0"/>
                        <a:t>AB</a:t>
                      </a:r>
                      <a:endParaRPr lang="en-US" sz="2400" dirty="0"/>
                    </a:p>
                  </a:txBody>
                  <a:tcPr/>
                </a:tc>
              </a:tr>
              <a:tr h="370840">
                <a:tc>
                  <a:txBody>
                    <a:bodyPr/>
                    <a:lstStyle/>
                    <a:p>
                      <a:r>
                        <a:rPr lang="en-US" sz="2400" dirty="0" smtClean="0"/>
                        <a:t>Type O</a:t>
                      </a:r>
                      <a:endParaRPr lang="en-US" sz="2400" dirty="0"/>
                    </a:p>
                  </a:txBody>
                  <a:tcPr/>
                </a:tc>
                <a:tc>
                  <a:txBody>
                    <a:bodyPr/>
                    <a:lstStyle/>
                    <a:p>
                      <a:r>
                        <a:rPr lang="en-US" sz="2400" dirty="0" smtClean="0"/>
                        <a:t>OO</a:t>
                      </a:r>
                      <a:endParaRPr lang="en-US" sz="2400" dirty="0"/>
                    </a:p>
                  </a:txBody>
                  <a:tcPr/>
                </a:tc>
                <a:tc>
                  <a:txBody>
                    <a:bodyPr/>
                    <a:lstStyle/>
                    <a:p>
                      <a:endParaRPr lang="en-US" sz="2400" dirty="0"/>
                    </a:p>
                  </a:txBody>
                  <a:tcPr/>
                </a:tc>
              </a:tr>
            </a:tbl>
          </a:graphicData>
        </a:graphic>
      </p:graphicFrame>
      <p:sp>
        <p:nvSpPr>
          <p:cNvPr id="5" name="Rectangle 4"/>
          <p:cNvSpPr/>
          <p:nvPr/>
        </p:nvSpPr>
        <p:spPr>
          <a:xfrm>
            <a:off x="204258" y="4538927"/>
            <a:ext cx="8785483" cy="1354217"/>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Remember:   A=B &gt; O</a:t>
            </a:r>
          </a:p>
          <a:p>
            <a:pPr algn="ctr"/>
            <a:r>
              <a:rPr lang="en-US" sz="2800" b="1" dirty="0" smtClean="0">
                <a:ln w="22225">
                  <a:solidFill>
                    <a:schemeClr val="accent2"/>
                  </a:solidFill>
                  <a:prstDash val="solid"/>
                </a:ln>
                <a:solidFill>
                  <a:schemeClr val="accent2">
                    <a:lumMod val="40000"/>
                    <a:lumOff val="60000"/>
                  </a:schemeClr>
                </a:solidFill>
              </a:rPr>
              <a:t>A and B are co-dominant to each other, but dominant to O</a:t>
            </a:r>
            <a:endParaRPr lang="en-US" sz="2800" b="1" cap="none" spc="0" dirty="0">
              <a:ln w="22225">
                <a:solidFill>
                  <a:schemeClr val="accent2"/>
                </a:solidFill>
                <a:prstDash val="solid"/>
              </a:ln>
              <a:solidFill>
                <a:schemeClr val="accent2">
                  <a:lumMod val="40000"/>
                  <a:lumOff val="60000"/>
                </a:schemeClr>
              </a:solidFill>
              <a:effectLst/>
            </a:endParaRPr>
          </a:p>
        </p:txBody>
      </p:sp>
      <p:sp>
        <p:nvSpPr>
          <p:cNvPr id="6" name="Rectangle 5"/>
          <p:cNvSpPr/>
          <p:nvPr/>
        </p:nvSpPr>
        <p:spPr>
          <a:xfrm>
            <a:off x="577725" y="0"/>
            <a:ext cx="8038547" cy="17543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Blood Type Genotypes and </a:t>
            </a:r>
          </a:p>
          <a:p>
            <a:pPr algn="ctr"/>
            <a:r>
              <a:rPr lang="en-US" sz="5400" b="1" cap="none" spc="0" dirty="0" smtClean="0">
                <a:ln/>
                <a:solidFill>
                  <a:schemeClr val="accent3"/>
                </a:solidFill>
                <a:effectLst/>
              </a:rPr>
              <a:t>Phenotypes</a:t>
            </a:r>
            <a:endParaRPr lang="en-US" sz="5400" b="1" cap="none" spc="0" dirty="0">
              <a:ln/>
              <a:solidFill>
                <a:schemeClr val="accent3"/>
              </a:solidFill>
              <a:effectLst/>
            </a:endParaRPr>
          </a:p>
        </p:txBody>
      </p:sp>
    </p:spTree>
    <p:extLst>
      <p:ext uri="{BB962C8B-B14F-4D97-AF65-F5344CB8AC3E}">
        <p14:creationId xmlns:p14="http://schemas.microsoft.com/office/powerpoint/2010/main" val="1835834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 and Junk DNA</a:t>
            </a:r>
            <a:endParaRPr lang="en-US" dirty="0"/>
          </a:p>
        </p:txBody>
      </p:sp>
      <p:sp>
        <p:nvSpPr>
          <p:cNvPr id="3" name="Content Placeholder 2"/>
          <p:cNvSpPr>
            <a:spLocks noGrp="1"/>
          </p:cNvSpPr>
          <p:nvPr>
            <p:ph idx="1"/>
          </p:nvPr>
        </p:nvSpPr>
        <p:spPr>
          <a:xfrm>
            <a:off x="327547" y="1845734"/>
            <a:ext cx="8039214" cy="4023360"/>
          </a:xfrm>
        </p:spPr>
        <p:txBody>
          <a:bodyPr>
            <a:normAutofit fontScale="92500" lnSpcReduction="20000"/>
          </a:bodyPr>
          <a:lstStyle/>
          <a:p>
            <a:r>
              <a:rPr lang="en-US" sz="2800" dirty="0"/>
              <a:t>Did you know?</a:t>
            </a:r>
          </a:p>
          <a:p>
            <a:pPr lvl="1"/>
            <a:r>
              <a:rPr lang="en-US" sz="2400" b="1" dirty="0">
                <a:effectLst>
                  <a:outerShdw blurRad="38100" dist="38100" dir="2700000" algn="tl">
                    <a:srgbClr val="000000">
                      <a:alpha val="43137"/>
                    </a:srgbClr>
                  </a:outerShdw>
                </a:effectLst>
              </a:rPr>
              <a:t>Only 2% of our DNA is actually made of Genes.</a:t>
            </a:r>
          </a:p>
          <a:p>
            <a:pPr lvl="1"/>
            <a:endParaRPr lang="en-US" sz="2400" dirty="0"/>
          </a:p>
          <a:p>
            <a:r>
              <a:rPr lang="en-US" sz="2800" dirty="0"/>
              <a:t>What about the other 98%?</a:t>
            </a:r>
          </a:p>
          <a:p>
            <a:pPr lvl="1"/>
            <a:r>
              <a:rPr lang="en-US" sz="2400" dirty="0"/>
              <a:t>At first scientists didn’t know what it was so they called it Junk DNA.</a:t>
            </a:r>
          </a:p>
          <a:p>
            <a:pPr lvl="1"/>
            <a:r>
              <a:rPr lang="en-US" sz="2400" dirty="0"/>
              <a:t>Later they changed it to </a:t>
            </a:r>
            <a:r>
              <a:rPr lang="en-US" sz="2400" dirty="0" err="1"/>
              <a:t>Intergenic</a:t>
            </a:r>
            <a:r>
              <a:rPr lang="en-US" sz="2400" dirty="0"/>
              <a:t> DNA and it’s very important.</a:t>
            </a:r>
          </a:p>
          <a:p>
            <a:r>
              <a:rPr lang="en-US" sz="2800" b="1" dirty="0" err="1">
                <a:effectLst>
                  <a:outerShdw blurRad="38100" dist="38100" dir="2700000" algn="tl">
                    <a:srgbClr val="000000">
                      <a:alpha val="43137"/>
                    </a:srgbClr>
                  </a:outerShdw>
                </a:effectLst>
              </a:rPr>
              <a:t>Intergenic</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DNA (Junk DNA):</a:t>
            </a:r>
            <a:endParaRPr lang="en-US" sz="2800" b="1" dirty="0">
              <a:effectLst>
                <a:outerShdw blurRad="38100" dist="38100" dir="2700000" algn="tl">
                  <a:srgbClr val="000000">
                    <a:alpha val="43137"/>
                  </a:srgbClr>
                </a:outerShdw>
              </a:effectLst>
            </a:endParaRPr>
          </a:p>
          <a:p>
            <a:pPr lvl="1"/>
            <a:r>
              <a:rPr lang="en-US" sz="2400" dirty="0"/>
              <a:t>Regulates whether or not proteins will be made from genes</a:t>
            </a:r>
          </a:p>
          <a:p>
            <a:pPr lvl="1"/>
            <a:r>
              <a:rPr lang="en-US" sz="2400" dirty="0"/>
              <a:t>Determines the amount of proteins made.</a:t>
            </a:r>
          </a:p>
          <a:p>
            <a:pPr lvl="1"/>
            <a:r>
              <a:rPr lang="en-US" sz="2400" dirty="0"/>
              <a:t>Creates RNA that can control reactions within a cell</a:t>
            </a:r>
          </a:p>
          <a:p>
            <a:endParaRPr lang="en-US" dirty="0"/>
          </a:p>
        </p:txBody>
      </p:sp>
    </p:spTree>
    <p:extLst>
      <p:ext uri="{BB962C8B-B14F-4D97-AF65-F5344CB8AC3E}">
        <p14:creationId xmlns:p14="http://schemas.microsoft.com/office/powerpoint/2010/main" val="186172369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Type Phenotypes</a:t>
            </a:r>
            <a:endParaRPr lang="en-US" dirty="0"/>
          </a:p>
        </p:txBody>
      </p:sp>
      <p:grpSp>
        <p:nvGrpSpPr>
          <p:cNvPr id="167" name="Group 166"/>
          <p:cNvGrpSpPr/>
          <p:nvPr/>
        </p:nvGrpSpPr>
        <p:grpSpPr>
          <a:xfrm>
            <a:off x="3872509" y="1933413"/>
            <a:ext cx="1403379" cy="1594723"/>
            <a:chOff x="2676253" y="1809708"/>
            <a:chExt cx="1403379" cy="1594723"/>
          </a:xfrm>
        </p:grpSpPr>
        <p:sp>
          <p:nvSpPr>
            <p:cNvPr id="4" name="Oval 3"/>
            <p:cNvSpPr/>
            <p:nvPr/>
          </p:nvSpPr>
          <p:spPr>
            <a:xfrm rot="2423080">
              <a:off x="2923053" y="2101566"/>
              <a:ext cx="946541" cy="957945"/>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 name="Oval 4"/>
            <p:cNvSpPr/>
            <p:nvPr/>
          </p:nvSpPr>
          <p:spPr>
            <a:xfrm rot="3091439">
              <a:off x="3195291" y="2344151"/>
              <a:ext cx="402064" cy="47277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6" name="Group 5"/>
            <p:cNvGrpSpPr/>
            <p:nvPr/>
          </p:nvGrpSpPr>
          <p:grpSpPr>
            <a:xfrm rot="18095915">
              <a:off x="3247843" y="1824331"/>
              <a:ext cx="281951" cy="252706"/>
              <a:chOff x="2892560" y="4400001"/>
              <a:chExt cx="584417" cy="449534"/>
            </a:xfrm>
          </p:grpSpPr>
          <p:cxnSp>
            <p:nvCxnSpPr>
              <p:cNvPr id="7" name="Straight Connector 6"/>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nvGrpSpPr>
            <p:cNvPr id="10" name="Group 9"/>
            <p:cNvGrpSpPr/>
            <p:nvPr/>
          </p:nvGrpSpPr>
          <p:grpSpPr>
            <a:xfrm rot="20984392">
              <a:off x="3755685" y="2067521"/>
              <a:ext cx="281951" cy="252706"/>
              <a:chOff x="2892560" y="4400001"/>
              <a:chExt cx="584417" cy="449534"/>
            </a:xfrm>
          </p:grpSpPr>
          <p:cxnSp>
            <p:nvCxnSpPr>
              <p:cNvPr id="11" name="Straight Connector 10"/>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nvGrpSpPr>
            <p:cNvPr id="14" name="Group 13"/>
            <p:cNvGrpSpPr/>
            <p:nvPr/>
          </p:nvGrpSpPr>
          <p:grpSpPr>
            <a:xfrm rot="4364498">
              <a:off x="3812303" y="2821780"/>
              <a:ext cx="281951" cy="252706"/>
              <a:chOff x="2892560" y="4400001"/>
              <a:chExt cx="584417" cy="449534"/>
            </a:xfrm>
          </p:grpSpPr>
          <p:cxnSp>
            <p:nvCxnSpPr>
              <p:cNvPr id="15" name="Straight Connector 14"/>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nvGrpSpPr>
            <p:cNvPr id="18" name="Group 17"/>
            <p:cNvGrpSpPr/>
            <p:nvPr/>
          </p:nvGrpSpPr>
          <p:grpSpPr>
            <a:xfrm rot="15441260">
              <a:off x="2661630" y="2264746"/>
              <a:ext cx="281951" cy="252706"/>
              <a:chOff x="2892560" y="4400001"/>
              <a:chExt cx="584417" cy="449534"/>
            </a:xfrm>
          </p:grpSpPr>
          <p:cxnSp>
            <p:nvCxnSpPr>
              <p:cNvPr id="19" name="Straight Connector 18"/>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rot="11969734">
              <a:off x="2791693" y="2875889"/>
              <a:ext cx="281951" cy="252706"/>
              <a:chOff x="2892560" y="4400001"/>
              <a:chExt cx="584417" cy="449534"/>
            </a:xfrm>
          </p:grpSpPr>
          <p:cxnSp>
            <p:nvCxnSpPr>
              <p:cNvPr id="23" name="Straight Connector 22"/>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nvGrpSpPr>
            <p:cNvPr id="26" name="Group 25"/>
            <p:cNvGrpSpPr/>
            <p:nvPr/>
          </p:nvGrpSpPr>
          <p:grpSpPr>
            <a:xfrm rot="7927415">
              <a:off x="3330208" y="3137103"/>
              <a:ext cx="281951" cy="252706"/>
              <a:chOff x="2892560" y="4400001"/>
              <a:chExt cx="584417" cy="449534"/>
            </a:xfrm>
          </p:grpSpPr>
          <p:cxnSp>
            <p:nvCxnSpPr>
              <p:cNvPr id="27" name="Straight Connector 26"/>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19" name="Group 118"/>
          <p:cNvGrpSpPr/>
          <p:nvPr/>
        </p:nvGrpSpPr>
        <p:grpSpPr>
          <a:xfrm>
            <a:off x="2057220" y="2006081"/>
            <a:ext cx="1576010" cy="1416953"/>
            <a:chOff x="737483" y="3435260"/>
            <a:chExt cx="2525124" cy="2270279"/>
          </a:xfrm>
        </p:grpSpPr>
        <p:grpSp>
          <p:nvGrpSpPr>
            <p:cNvPr id="99" name="Group 98"/>
            <p:cNvGrpSpPr/>
            <p:nvPr/>
          </p:nvGrpSpPr>
          <p:grpSpPr>
            <a:xfrm rot="1779407">
              <a:off x="2796847" y="4498336"/>
              <a:ext cx="465760" cy="376515"/>
              <a:chOff x="2937847" y="4343400"/>
              <a:chExt cx="554514" cy="459762"/>
            </a:xfrm>
          </p:grpSpPr>
          <p:cxnSp>
            <p:nvCxnSpPr>
              <p:cNvPr id="100" name="Straight Connector 99"/>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01" name="Straight Connector 100"/>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102" name="Straight Connector 101"/>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103" name="Straight Connector 102"/>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grpSp>
          <p:nvGrpSpPr>
            <p:cNvPr id="104" name="Group 103"/>
            <p:cNvGrpSpPr/>
            <p:nvPr/>
          </p:nvGrpSpPr>
          <p:grpSpPr>
            <a:xfrm rot="8040838">
              <a:off x="1331634" y="5284401"/>
              <a:ext cx="465760" cy="376515"/>
              <a:chOff x="2937847" y="4343400"/>
              <a:chExt cx="554514" cy="459762"/>
            </a:xfrm>
          </p:grpSpPr>
          <p:cxnSp>
            <p:nvCxnSpPr>
              <p:cNvPr id="105" name="Straight Connector 104"/>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06" name="Straight Connector 105"/>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107" name="Straight Connector 106"/>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108" name="Straight Connector 107"/>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grpSp>
          <p:nvGrpSpPr>
            <p:cNvPr id="109" name="Group 108"/>
            <p:cNvGrpSpPr/>
            <p:nvPr/>
          </p:nvGrpSpPr>
          <p:grpSpPr>
            <a:xfrm rot="12711470">
              <a:off x="737483" y="4503860"/>
              <a:ext cx="465760" cy="376515"/>
              <a:chOff x="2937847" y="4343400"/>
              <a:chExt cx="554514" cy="459762"/>
            </a:xfrm>
          </p:grpSpPr>
          <p:cxnSp>
            <p:nvCxnSpPr>
              <p:cNvPr id="110" name="Straight Connector 109"/>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11" name="Straight Connector 110"/>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112" name="Straight Connector 111"/>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113" name="Straight Connector 112"/>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grpSp>
          <p:nvGrpSpPr>
            <p:cNvPr id="114" name="Group 113"/>
            <p:cNvGrpSpPr/>
            <p:nvPr/>
          </p:nvGrpSpPr>
          <p:grpSpPr>
            <a:xfrm rot="5748025">
              <a:off x="2364124" y="5171961"/>
              <a:ext cx="465760" cy="376515"/>
              <a:chOff x="2937847" y="4343400"/>
              <a:chExt cx="554514" cy="459762"/>
            </a:xfrm>
          </p:grpSpPr>
          <p:cxnSp>
            <p:nvCxnSpPr>
              <p:cNvPr id="115" name="Straight Connector 114"/>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16" name="Straight Connector 115"/>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117" name="Straight Connector 116"/>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118" name="Straight Connector 117"/>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grpSp>
          <p:nvGrpSpPr>
            <p:cNvPr id="89" name="Group 88"/>
            <p:cNvGrpSpPr/>
            <p:nvPr/>
          </p:nvGrpSpPr>
          <p:grpSpPr>
            <a:xfrm rot="20540812">
              <a:off x="2164048" y="3529473"/>
              <a:ext cx="465760" cy="376515"/>
              <a:chOff x="2937847" y="4343400"/>
              <a:chExt cx="554514" cy="459762"/>
            </a:xfrm>
          </p:grpSpPr>
          <p:cxnSp>
            <p:nvCxnSpPr>
              <p:cNvPr id="90" name="Straight Connector 89"/>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91" name="Straight Connector 90"/>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92" name="Straight Connector 91"/>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93" name="Straight Connector 92"/>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grpSp>
          <p:nvGrpSpPr>
            <p:cNvPr id="84" name="Group 83"/>
            <p:cNvGrpSpPr/>
            <p:nvPr/>
          </p:nvGrpSpPr>
          <p:grpSpPr>
            <a:xfrm rot="18095915">
              <a:off x="1356180" y="3479882"/>
              <a:ext cx="465760" cy="376515"/>
              <a:chOff x="2937847" y="4343400"/>
              <a:chExt cx="554514" cy="459762"/>
            </a:xfrm>
          </p:grpSpPr>
          <p:cxnSp>
            <p:nvCxnSpPr>
              <p:cNvPr id="85" name="Straight Connector 84"/>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86" name="Straight Connector 85"/>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87" name="Straight Connector 86"/>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88" name="Straight Connector 87"/>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sp>
          <p:nvSpPr>
            <p:cNvPr id="58" name="Oval 57"/>
            <p:cNvSpPr/>
            <p:nvPr/>
          </p:nvSpPr>
          <p:spPr>
            <a:xfrm rot="2423080">
              <a:off x="1207786" y="3794243"/>
              <a:ext cx="1547474" cy="156611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9" name="Oval 58"/>
            <p:cNvSpPr/>
            <p:nvPr/>
          </p:nvSpPr>
          <p:spPr>
            <a:xfrm rot="3091439">
              <a:off x="1652861" y="4190839"/>
              <a:ext cx="657323" cy="772923"/>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168" name="Group 167"/>
          <p:cNvGrpSpPr/>
          <p:nvPr/>
        </p:nvGrpSpPr>
        <p:grpSpPr>
          <a:xfrm>
            <a:off x="5544093" y="1948617"/>
            <a:ext cx="1591711" cy="1524630"/>
            <a:chOff x="4700747" y="1860920"/>
            <a:chExt cx="1591711" cy="1524630"/>
          </a:xfrm>
        </p:grpSpPr>
        <p:grpSp>
          <p:nvGrpSpPr>
            <p:cNvPr id="161" name="Group 160"/>
            <p:cNvGrpSpPr/>
            <p:nvPr/>
          </p:nvGrpSpPr>
          <p:grpSpPr>
            <a:xfrm rot="12931307">
              <a:off x="4700747" y="2368661"/>
              <a:ext cx="497277" cy="378816"/>
              <a:chOff x="2892560" y="4427849"/>
              <a:chExt cx="584416" cy="421686"/>
            </a:xfrm>
          </p:grpSpPr>
          <p:cxnSp>
            <p:nvCxnSpPr>
              <p:cNvPr id="162" name="Straight Connector 161"/>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63" name="Straight Connector 162"/>
              <p:cNvCxnSpPr/>
              <p:nvPr/>
            </p:nvCxnSpPr>
            <p:spPr>
              <a:xfrm rot="3504085">
                <a:off x="3176126" y="4398302"/>
                <a:ext cx="142267" cy="201362"/>
              </a:xfrm>
              <a:prstGeom prst="line">
                <a:avLst/>
              </a:prstGeom>
            </p:spPr>
            <p:style>
              <a:lnRef idx="3">
                <a:schemeClr val="dk1"/>
              </a:lnRef>
              <a:fillRef idx="0">
                <a:schemeClr val="dk1"/>
              </a:fillRef>
              <a:effectRef idx="2">
                <a:schemeClr val="dk1"/>
              </a:effectRef>
              <a:fontRef idx="minor">
                <a:schemeClr val="tx1"/>
              </a:fontRef>
            </p:style>
          </p:cxnSp>
          <p:cxnSp>
            <p:nvCxnSpPr>
              <p:cNvPr id="164" name="Straight Connector 163"/>
              <p:cNvCxnSpPr/>
              <p:nvPr/>
            </p:nvCxnSpPr>
            <p:spPr>
              <a:xfrm rot="3504085" flipV="1">
                <a:off x="3286423" y="4495043"/>
                <a:ext cx="115013" cy="266093"/>
              </a:xfrm>
              <a:prstGeom prst="line">
                <a:avLst/>
              </a:prstGeom>
            </p:spPr>
            <p:style>
              <a:lnRef idx="3">
                <a:schemeClr val="dk1"/>
              </a:lnRef>
              <a:fillRef idx="0">
                <a:schemeClr val="dk1"/>
              </a:fillRef>
              <a:effectRef idx="2">
                <a:schemeClr val="dk1"/>
              </a:effectRef>
              <a:fontRef idx="minor">
                <a:schemeClr val="tx1"/>
              </a:fontRef>
            </p:style>
          </p:cxnSp>
        </p:grpSp>
        <p:grpSp>
          <p:nvGrpSpPr>
            <p:cNvPr id="157" name="Group 156"/>
            <p:cNvGrpSpPr/>
            <p:nvPr/>
          </p:nvGrpSpPr>
          <p:grpSpPr>
            <a:xfrm rot="6094634">
              <a:off x="5558241" y="3035188"/>
              <a:ext cx="451501" cy="249223"/>
              <a:chOff x="2892560" y="4400001"/>
              <a:chExt cx="584417" cy="449534"/>
            </a:xfrm>
          </p:grpSpPr>
          <p:cxnSp>
            <p:nvCxnSpPr>
              <p:cNvPr id="158" name="Straight Connector 157"/>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59" name="Straight Connector 158"/>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160" name="Straight Connector 159"/>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nvGrpSpPr>
            <p:cNvPr id="153" name="Group 152"/>
            <p:cNvGrpSpPr/>
            <p:nvPr/>
          </p:nvGrpSpPr>
          <p:grpSpPr>
            <a:xfrm rot="20984392">
              <a:off x="5735620" y="1952605"/>
              <a:ext cx="281951" cy="252706"/>
              <a:chOff x="2892560" y="4400001"/>
              <a:chExt cx="584417" cy="449534"/>
            </a:xfrm>
          </p:grpSpPr>
          <p:cxnSp>
            <p:nvCxnSpPr>
              <p:cNvPr id="154" name="Straight Connector 153"/>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55" name="Straight Connector 154"/>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156" name="Straight Connector 155"/>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nvGrpSpPr>
            <p:cNvPr id="121" name="Group 120"/>
            <p:cNvGrpSpPr/>
            <p:nvPr/>
          </p:nvGrpSpPr>
          <p:grpSpPr>
            <a:xfrm rot="1779407">
              <a:off x="6001762" y="2524419"/>
              <a:ext cx="290696" cy="234995"/>
              <a:chOff x="2937847" y="4343400"/>
              <a:chExt cx="554514" cy="459762"/>
            </a:xfrm>
          </p:grpSpPr>
          <p:cxnSp>
            <p:nvCxnSpPr>
              <p:cNvPr id="149" name="Straight Connector 148"/>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50" name="Straight Connector 149"/>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151" name="Straight Connector 150"/>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152" name="Straight Connector 151"/>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grpSp>
          <p:nvGrpSpPr>
            <p:cNvPr id="122" name="Group 121"/>
            <p:cNvGrpSpPr/>
            <p:nvPr/>
          </p:nvGrpSpPr>
          <p:grpSpPr>
            <a:xfrm rot="8040838">
              <a:off x="5087277" y="3015027"/>
              <a:ext cx="290696" cy="234995"/>
              <a:chOff x="2937847" y="4343400"/>
              <a:chExt cx="554514" cy="459762"/>
            </a:xfrm>
          </p:grpSpPr>
          <p:cxnSp>
            <p:nvCxnSpPr>
              <p:cNvPr id="145" name="Straight Connector 144"/>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46" name="Straight Connector 145"/>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147" name="Straight Connector 146"/>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148" name="Straight Connector 147"/>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grpSp>
          <p:nvGrpSpPr>
            <p:cNvPr id="126" name="Group 125"/>
            <p:cNvGrpSpPr/>
            <p:nvPr/>
          </p:nvGrpSpPr>
          <p:grpSpPr>
            <a:xfrm rot="18095915">
              <a:off x="5102596" y="1888770"/>
              <a:ext cx="290696" cy="234995"/>
              <a:chOff x="2937847" y="4343400"/>
              <a:chExt cx="554514" cy="459762"/>
            </a:xfrm>
          </p:grpSpPr>
          <p:cxnSp>
            <p:nvCxnSpPr>
              <p:cNvPr id="129" name="Straight Connector 128"/>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30" name="Straight Connector 129"/>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131" name="Straight Connector 130"/>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132" name="Straight Connector 131"/>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sp>
          <p:nvSpPr>
            <p:cNvPr id="127" name="Oval 126"/>
            <p:cNvSpPr/>
            <p:nvPr/>
          </p:nvSpPr>
          <p:spPr>
            <a:xfrm rot="2423080">
              <a:off x="5009979" y="2084973"/>
              <a:ext cx="965828" cy="97746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8" name="Oval 127"/>
            <p:cNvSpPr/>
            <p:nvPr/>
          </p:nvSpPr>
          <p:spPr>
            <a:xfrm rot="3091439">
              <a:off x="5287764" y="2332501"/>
              <a:ext cx="410256" cy="48240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169" name="Group 168"/>
          <p:cNvGrpSpPr/>
          <p:nvPr/>
        </p:nvGrpSpPr>
        <p:grpSpPr>
          <a:xfrm>
            <a:off x="7626663" y="2171420"/>
            <a:ext cx="946541" cy="957945"/>
            <a:chOff x="7260480" y="2118065"/>
            <a:chExt cx="946541" cy="957945"/>
          </a:xfrm>
        </p:grpSpPr>
        <p:sp>
          <p:nvSpPr>
            <p:cNvPr id="165" name="Oval 164"/>
            <p:cNvSpPr/>
            <p:nvPr/>
          </p:nvSpPr>
          <p:spPr>
            <a:xfrm rot="2423080">
              <a:off x="7260480" y="2118065"/>
              <a:ext cx="946541" cy="957945"/>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6" name="Oval 165"/>
            <p:cNvSpPr/>
            <p:nvPr/>
          </p:nvSpPr>
          <p:spPr>
            <a:xfrm rot="3091439">
              <a:off x="7532718" y="2360650"/>
              <a:ext cx="402064" cy="47277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aphicFrame>
        <p:nvGraphicFramePr>
          <p:cNvPr id="170" name="Table 169"/>
          <p:cNvGraphicFramePr>
            <a:graphicFrameLocks noGrp="1"/>
          </p:cNvGraphicFramePr>
          <p:nvPr>
            <p:extLst>
              <p:ext uri="{D42A27DB-BD31-4B8C-83A1-F6EECF244321}">
                <p14:modId xmlns:p14="http://schemas.microsoft.com/office/powerpoint/2010/main" val="31808689"/>
              </p:ext>
            </p:extLst>
          </p:nvPr>
        </p:nvGraphicFramePr>
        <p:xfrm>
          <a:off x="123092" y="3770166"/>
          <a:ext cx="8914497" cy="1483360"/>
        </p:xfrm>
        <a:graphic>
          <a:graphicData uri="http://schemas.openxmlformats.org/drawingml/2006/table">
            <a:tbl>
              <a:tblPr firstRow="1" bandRow="1">
                <a:tableStyleId>{5C22544A-7EE6-4342-B048-85BDC9FD1C3A}</a:tableStyleId>
              </a:tblPr>
              <a:tblGrid>
                <a:gridCol w="2127739"/>
                <a:gridCol w="1438060"/>
                <a:gridCol w="1782900"/>
                <a:gridCol w="1957745"/>
                <a:gridCol w="1608053"/>
              </a:tblGrid>
              <a:tr h="370840">
                <a:tc>
                  <a:txBody>
                    <a:bodyPr/>
                    <a:lstStyle/>
                    <a:p>
                      <a:r>
                        <a:rPr lang="en-US" dirty="0" smtClean="0"/>
                        <a:t>Blood</a:t>
                      </a:r>
                      <a:r>
                        <a:rPr lang="en-US" baseline="0" dirty="0" smtClean="0"/>
                        <a:t> Type</a:t>
                      </a:r>
                      <a:endParaRPr lang="en-US" dirty="0"/>
                    </a:p>
                  </a:txBody>
                  <a:tcPr/>
                </a:tc>
                <a:tc>
                  <a:txBody>
                    <a:bodyPr/>
                    <a:lstStyle/>
                    <a:p>
                      <a:r>
                        <a:rPr lang="en-US" dirty="0" smtClean="0"/>
                        <a:t>Type A</a:t>
                      </a:r>
                      <a:endParaRPr lang="en-US" dirty="0"/>
                    </a:p>
                  </a:txBody>
                  <a:tcPr/>
                </a:tc>
                <a:tc>
                  <a:txBody>
                    <a:bodyPr/>
                    <a:lstStyle/>
                    <a:p>
                      <a:r>
                        <a:rPr lang="en-US" dirty="0" smtClean="0"/>
                        <a:t>Type B</a:t>
                      </a:r>
                      <a:endParaRPr lang="en-US" dirty="0"/>
                    </a:p>
                  </a:txBody>
                  <a:tcPr/>
                </a:tc>
                <a:tc>
                  <a:txBody>
                    <a:bodyPr/>
                    <a:lstStyle/>
                    <a:p>
                      <a:r>
                        <a:rPr lang="en-US" dirty="0" smtClean="0"/>
                        <a:t>Type AB</a:t>
                      </a:r>
                      <a:endParaRPr lang="en-US" dirty="0"/>
                    </a:p>
                  </a:txBody>
                  <a:tcPr/>
                </a:tc>
                <a:tc>
                  <a:txBody>
                    <a:bodyPr/>
                    <a:lstStyle/>
                    <a:p>
                      <a:r>
                        <a:rPr lang="en-US" dirty="0" smtClean="0"/>
                        <a:t>Type O</a:t>
                      </a:r>
                      <a:endParaRPr lang="en-US" dirty="0"/>
                    </a:p>
                  </a:txBody>
                  <a:tcPr/>
                </a:tc>
              </a:tr>
              <a:tr h="370840">
                <a:tc>
                  <a:txBody>
                    <a:bodyPr/>
                    <a:lstStyle/>
                    <a:p>
                      <a:r>
                        <a:rPr lang="en-US" dirty="0" smtClean="0"/>
                        <a:t>Phenotype</a:t>
                      </a:r>
                      <a:endParaRPr lang="en-US" dirty="0"/>
                    </a:p>
                  </a:txBody>
                  <a:tcPr/>
                </a:tc>
                <a:tc>
                  <a:txBody>
                    <a:bodyPr/>
                    <a:lstStyle/>
                    <a:p>
                      <a:r>
                        <a:rPr lang="en-US" dirty="0" smtClean="0"/>
                        <a:t>A Antigens</a:t>
                      </a:r>
                      <a:endParaRPr lang="en-US" dirty="0"/>
                    </a:p>
                  </a:txBody>
                  <a:tcPr/>
                </a:tc>
                <a:tc>
                  <a:txBody>
                    <a:bodyPr/>
                    <a:lstStyle/>
                    <a:p>
                      <a:r>
                        <a:rPr lang="en-US" dirty="0" smtClean="0"/>
                        <a:t>B Antigens</a:t>
                      </a:r>
                      <a:endParaRPr lang="en-US" dirty="0"/>
                    </a:p>
                  </a:txBody>
                  <a:tcPr/>
                </a:tc>
                <a:tc>
                  <a:txBody>
                    <a:bodyPr/>
                    <a:lstStyle/>
                    <a:p>
                      <a:r>
                        <a:rPr lang="en-US" dirty="0" smtClean="0"/>
                        <a:t>A</a:t>
                      </a:r>
                      <a:r>
                        <a:rPr lang="en-US" baseline="0" dirty="0" smtClean="0"/>
                        <a:t> and B Antigens</a:t>
                      </a:r>
                      <a:endParaRPr lang="en-US" dirty="0"/>
                    </a:p>
                  </a:txBody>
                  <a:tcPr/>
                </a:tc>
                <a:tc>
                  <a:txBody>
                    <a:bodyPr/>
                    <a:lstStyle/>
                    <a:p>
                      <a:r>
                        <a:rPr lang="en-US" dirty="0" smtClean="0"/>
                        <a:t>No Antigens</a:t>
                      </a:r>
                      <a:endParaRPr lang="en-US" dirty="0"/>
                    </a:p>
                  </a:txBody>
                  <a:tcPr/>
                </a:tc>
              </a:tr>
              <a:tr h="370840">
                <a:tc>
                  <a:txBody>
                    <a:bodyPr/>
                    <a:lstStyle/>
                    <a:p>
                      <a:r>
                        <a:rPr lang="en-US" dirty="0" smtClean="0"/>
                        <a:t>Possible</a:t>
                      </a:r>
                      <a:r>
                        <a:rPr lang="en-US" baseline="0" dirty="0" smtClean="0"/>
                        <a:t> Genotypes</a:t>
                      </a:r>
                      <a:endParaRPr lang="en-US" dirty="0"/>
                    </a:p>
                  </a:txBody>
                  <a:tcPr/>
                </a:tc>
                <a:tc>
                  <a:txBody>
                    <a:bodyPr/>
                    <a:lstStyle/>
                    <a:p>
                      <a:r>
                        <a:rPr lang="en-US" dirty="0" smtClean="0"/>
                        <a:t>AA, AO</a:t>
                      </a:r>
                      <a:endParaRPr lang="en-US" dirty="0"/>
                    </a:p>
                  </a:txBody>
                  <a:tcPr/>
                </a:tc>
                <a:tc>
                  <a:txBody>
                    <a:bodyPr/>
                    <a:lstStyle/>
                    <a:p>
                      <a:r>
                        <a:rPr lang="en-US" dirty="0" smtClean="0"/>
                        <a:t>BB,</a:t>
                      </a:r>
                      <a:r>
                        <a:rPr lang="en-US" baseline="0" dirty="0" smtClean="0"/>
                        <a:t> BO</a:t>
                      </a:r>
                      <a:endParaRPr lang="en-US" dirty="0"/>
                    </a:p>
                  </a:txBody>
                  <a:tcPr/>
                </a:tc>
                <a:tc>
                  <a:txBody>
                    <a:bodyPr/>
                    <a:lstStyle/>
                    <a:p>
                      <a:r>
                        <a:rPr lang="en-US" dirty="0" smtClean="0"/>
                        <a:t>AB</a:t>
                      </a:r>
                      <a:endParaRPr lang="en-US" dirty="0"/>
                    </a:p>
                  </a:txBody>
                  <a:tcPr/>
                </a:tc>
                <a:tc>
                  <a:txBody>
                    <a:bodyPr/>
                    <a:lstStyle/>
                    <a:p>
                      <a:r>
                        <a:rPr lang="en-US" dirty="0" smtClean="0"/>
                        <a:t>OO</a:t>
                      </a:r>
                      <a:endParaRPr lang="en-US" dirty="0"/>
                    </a:p>
                  </a:txBody>
                  <a:tcPr/>
                </a:tc>
              </a:tr>
              <a:tr h="370840">
                <a:tc>
                  <a:txBody>
                    <a:bodyPr/>
                    <a:lstStyle/>
                    <a:p>
                      <a:r>
                        <a:rPr lang="en-US" dirty="0" smtClean="0"/>
                        <a:t>Antibodies</a:t>
                      </a:r>
                      <a:r>
                        <a:rPr lang="en-US" baseline="0" dirty="0" smtClean="0"/>
                        <a:t> in Blood</a:t>
                      </a:r>
                      <a:endParaRPr lang="en-US" dirty="0"/>
                    </a:p>
                  </a:txBody>
                  <a:tcPr/>
                </a:tc>
                <a:tc>
                  <a:txBody>
                    <a:bodyPr/>
                    <a:lstStyle/>
                    <a:p>
                      <a:r>
                        <a:rPr lang="en-US" dirty="0" smtClean="0"/>
                        <a:t>B</a:t>
                      </a:r>
                      <a:endParaRPr lang="en-US" dirty="0"/>
                    </a:p>
                  </a:txBody>
                  <a:tcPr/>
                </a:tc>
                <a:tc>
                  <a:txBody>
                    <a:bodyPr/>
                    <a:lstStyle/>
                    <a:p>
                      <a:r>
                        <a:rPr lang="en-US" dirty="0" smtClean="0"/>
                        <a:t>A</a:t>
                      </a:r>
                      <a:endParaRPr lang="en-US" dirty="0"/>
                    </a:p>
                  </a:txBody>
                  <a:tcPr/>
                </a:tc>
                <a:tc>
                  <a:txBody>
                    <a:bodyPr/>
                    <a:lstStyle/>
                    <a:p>
                      <a:r>
                        <a:rPr lang="en-US" dirty="0" smtClean="0"/>
                        <a:t>None</a:t>
                      </a:r>
                      <a:endParaRPr lang="en-US" dirty="0"/>
                    </a:p>
                  </a:txBody>
                  <a:tcPr/>
                </a:tc>
                <a:tc>
                  <a:txBody>
                    <a:bodyPr/>
                    <a:lstStyle/>
                    <a:p>
                      <a:r>
                        <a:rPr lang="en-US" dirty="0" smtClean="0"/>
                        <a:t>A and B</a:t>
                      </a:r>
                      <a:endParaRPr lang="en-US" dirty="0"/>
                    </a:p>
                  </a:txBody>
                  <a:tcPr/>
                </a:tc>
              </a:tr>
            </a:tbl>
          </a:graphicData>
        </a:graphic>
      </p:graphicFrame>
    </p:spTree>
    <p:extLst>
      <p:ext uri="{BB962C8B-B14F-4D97-AF65-F5344CB8AC3E}">
        <p14:creationId xmlns:p14="http://schemas.microsoft.com/office/powerpoint/2010/main" val="99217393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Types</a:t>
            </a:r>
            <a:endParaRPr lang="en-US" dirty="0"/>
          </a:p>
        </p:txBody>
      </p:sp>
      <p:sp>
        <p:nvSpPr>
          <p:cNvPr id="3" name="Content Placeholder 2"/>
          <p:cNvSpPr>
            <a:spLocks noGrp="1"/>
          </p:cNvSpPr>
          <p:nvPr>
            <p:ph idx="1"/>
          </p:nvPr>
        </p:nvSpPr>
        <p:spPr>
          <a:xfrm>
            <a:off x="1" y="1935944"/>
            <a:ext cx="8366760" cy="4023360"/>
          </a:xfrm>
        </p:spPr>
        <p:txBody>
          <a:bodyPr>
            <a:normAutofit/>
          </a:bodyPr>
          <a:lstStyle/>
          <a:p>
            <a:r>
              <a:rPr lang="en-US" sz="2400" b="1" dirty="0" smtClean="0">
                <a:effectLst>
                  <a:outerShdw blurRad="38100" dist="38100" dir="2700000" algn="tl">
                    <a:srgbClr val="000000">
                      <a:alpha val="43137"/>
                    </a:srgbClr>
                  </a:outerShdw>
                </a:effectLst>
              </a:rPr>
              <a:t>You’re blood type is determined by the type of antigen found on your blood cells.</a:t>
            </a:r>
          </a:p>
          <a:p>
            <a:endParaRPr lang="en-US" sz="2400" dirty="0"/>
          </a:p>
          <a:p>
            <a:r>
              <a:rPr lang="en-US" sz="2400" b="1" dirty="0" smtClean="0">
                <a:effectLst>
                  <a:outerShdw blurRad="38100" dist="38100" dir="2700000" algn="tl">
                    <a:srgbClr val="000000">
                      <a:alpha val="43137"/>
                    </a:srgbClr>
                  </a:outerShdw>
                </a:effectLst>
              </a:rPr>
              <a:t>Antigen – Protein tags on your red blood cells.</a:t>
            </a:r>
            <a:endParaRPr lang="en-US" sz="2400" b="1" dirty="0">
              <a:effectLst>
                <a:outerShdw blurRad="38100" dist="38100" dir="2700000" algn="tl">
                  <a:srgbClr val="000000">
                    <a:alpha val="43137"/>
                  </a:srgbClr>
                </a:outerShdw>
              </a:effectLst>
            </a:endParaRPr>
          </a:p>
          <a:p>
            <a:r>
              <a:rPr lang="en-US" sz="2400" dirty="0" smtClean="0"/>
              <a:t>There are A antigens and B antigens</a:t>
            </a:r>
          </a:p>
        </p:txBody>
      </p:sp>
      <p:grpSp>
        <p:nvGrpSpPr>
          <p:cNvPr id="4" name="Group 3"/>
          <p:cNvGrpSpPr/>
          <p:nvPr/>
        </p:nvGrpSpPr>
        <p:grpSpPr>
          <a:xfrm>
            <a:off x="2522847" y="4446965"/>
            <a:ext cx="3906475" cy="1512339"/>
            <a:chOff x="4774728" y="4212015"/>
            <a:chExt cx="3906475" cy="1512339"/>
          </a:xfrm>
        </p:grpSpPr>
        <p:grpSp>
          <p:nvGrpSpPr>
            <p:cNvPr id="36" name="Group 35"/>
            <p:cNvGrpSpPr/>
            <p:nvPr/>
          </p:nvGrpSpPr>
          <p:grpSpPr>
            <a:xfrm rot="18095915">
              <a:off x="5075586" y="4359704"/>
              <a:ext cx="897263" cy="601885"/>
              <a:chOff x="2937847" y="4343400"/>
              <a:chExt cx="554514" cy="459762"/>
            </a:xfrm>
          </p:grpSpPr>
          <p:cxnSp>
            <p:nvCxnSpPr>
              <p:cNvPr id="37" name="Straight Connector 36"/>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38" name="Straight Connector 37"/>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39" name="Straight Connector 38"/>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sp>
          <p:nvSpPr>
            <p:cNvPr id="41" name="TextBox 40"/>
            <p:cNvSpPr txBox="1"/>
            <p:nvPr/>
          </p:nvSpPr>
          <p:spPr>
            <a:xfrm>
              <a:off x="4774728" y="5234713"/>
              <a:ext cx="1953758" cy="461665"/>
            </a:xfrm>
            <a:prstGeom prst="rect">
              <a:avLst/>
            </a:prstGeom>
            <a:noFill/>
          </p:spPr>
          <p:txBody>
            <a:bodyPr wrap="square" rtlCol="0">
              <a:spAutoFit/>
            </a:bodyPr>
            <a:lstStyle/>
            <a:p>
              <a:r>
                <a:rPr lang="en-US" sz="2400" dirty="0" smtClean="0"/>
                <a:t>A antigen</a:t>
              </a:r>
              <a:endParaRPr lang="en-US" sz="2400" dirty="0"/>
            </a:p>
          </p:txBody>
        </p:sp>
        <p:grpSp>
          <p:nvGrpSpPr>
            <p:cNvPr id="78" name="Group 77"/>
            <p:cNvGrpSpPr/>
            <p:nvPr/>
          </p:nvGrpSpPr>
          <p:grpSpPr>
            <a:xfrm rot="18095915">
              <a:off x="7021239" y="4389597"/>
              <a:ext cx="817773" cy="571120"/>
              <a:chOff x="2892560" y="4413272"/>
              <a:chExt cx="505390" cy="436263"/>
            </a:xfrm>
          </p:grpSpPr>
          <p:cxnSp>
            <p:nvCxnSpPr>
              <p:cNvPr id="79" name="Straight Connector 78"/>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80" name="Straight Connector 79"/>
              <p:cNvCxnSpPr/>
              <p:nvPr/>
            </p:nvCxnSpPr>
            <p:spPr>
              <a:xfrm rot="3504085">
                <a:off x="3153411" y="4354703"/>
                <a:ext cx="161975" cy="279114"/>
              </a:xfrm>
              <a:prstGeom prst="line">
                <a:avLst/>
              </a:prstGeom>
            </p:spPr>
            <p:style>
              <a:lnRef idx="3">
                <a:schemeClr val="dk1"/>
              </a:lnRef>
              <a:fillRef idx="0">
                <a:schemeClr val="dk1"/>
              </a:fillRef>
              <a:effectRef idx="2">
                <a:schemeClr val="dk1"/>
              </a:effectRef>
              <a:fontRef idx="minor">
                <a:schemeClr val="tx1"/>
              </a:fontRef>
            </p:style>
          </p:cxnSp>
          <p:cxnSp>
            <p:nvCxnSpPr>
              <p:cNvPr id="81" name="Straight Connector 80"/>
              <p:cNvCxnSpPr/>
              <p:nvPr/>
            </p:nvCxnSpPr>
            <p:spPr>
              <a:xfrm rot="3504085" flipV="1">
                <a:off x="3187334" y="4548891"/>
                <a:ext cx="190110" cy="231122"/>
              </a:xfrm>
              <a:prstGeom prst="line">
                <a:avLst/>
              </a:prstGeom>
            </p:spPr>
            <p:style>
              <a:lnRef idx="3">
                <a:schemeClr val="dk1"/>
              </a:lnRef>
              <a:fillRef idx="0">
                <a:schemeClr val="dk1"/>
              </a:fillRef>
              <a:effectRef idx="2">
                <a:schemeClr val="dk1"/>
              </a:effectRef>
              <a:fontRef idx="minor">
                <a:schemeClr val="tx1"/>
              </a:fontRef>
            </p:style>
          </p:cxnSp>
        </p:grpSp>
        <p:sp>
          <p:nvSpPr>
            <p:cNvPr id="82" name="TextBox 81"/>
            <p:cNvSpPr txBox="1"/>
            <p:nvPr/>
          </p:nvSpPr>
          <p:spPr>
            <a:xfrm>
              <a:off x="6727445" y="5262689"/>
              <a:ext cx="1953758" cy="461665"/>
            </a:xfrm>
            <a:prstGeom prst="rect">
              <a:avLst/>
            </a:prstGeom>
            <a:noFill/>
          </p:spPr>
          <p:txBody>
            <a:bodyPr wrap="square" rtlCol="0">
              <a:spAutoFit/>
            </a:bodyPr>
            <a:lstStyle/>
            <a:p>
              <a:r>
                <a:rPr lang="en-US" sz="2400" dirty="0" smtClean="0"/>
                <a:t>B antigen</a:t>
              </a:r>
              <a:endParaRPr lang="en-US" sz="2400" dirty="0"/>
            </a:p>
          </p:txBody>
        </p:sp>
      </p:grpSp>
    </p:spTree>
    <p:extLst>
      <p:ext uri="{BB962C8B-B14F-4D97-AF65-F5344CB8AC3E}">
        <p14:creationId xmlns:p14="http://schemas.microsoft.com/office/powerpoint/2010/main" val="106174384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Blood Types:    A=B  &gt; O</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Your blood type is determined by multiple alleles.  These three alleles have different relationships to each other. </a:t>
            </a:r>
          </a:p>
          <a:p>
            <a:endParaRPr lang="en-US" dirty="0"/>
          </a:p>
          <a:p>
            <a:r>
              <a:rPr lang="en-US" b="1" dirty="0" smtClean="0">
                <a:effectLst>
                  <a:outerShdw blurRad="38100" dist="38100" dir="2700000" algn="tl">
                    <a:srgbClr val="000000">
                      <a:alpha val="43137"/>
                    </a:srgbClr>
                  </a:outerShdw>
                </a:effectLst>
              </a:rPr>
              <a:t>For example,   Allele A and Allele B are both Dominant to Allele O</a:t>
            </a:r>
            <a:endParaRPr lang="en-US" b="1" dirty="0">
              <a:effectLst>
                <a:outerShdw blurRad="38100" dist="38100" dir="2700000" algn="tl">
                  <a:srgbClr val="000000">
                    <a:alpha val="43137"/>
                  </a:srgbClr>
                </a:outerShdw>
              </a:effectLst>
            </a:endParaRPr>
          </a:p>
          <a:p>
            <a:r>
              <a:rPr lang="en-US" dirty="0" smtClean="0"/>
              <a:t>If you were to receive an A allele from your Dad and an O allele from your mom, the O allele would not be expressed.</a:t>
            </a:r>
          </a:p>
          <a:p>
            <a:endParaRPr lang="en-US" dirty="0"/>
          </a:p>
          <a:p>
            <a:r>
              <a:rPr lang="en-US" b="1" dirty="0" smtClean="0">
                <a:effectLst>
                  <a:outerShdw blurRad="38100" dist="38100" dir="2700000" algn="tl">
                    <a:srgbClr val="000000">
                      <a:alpha val="43137"/>
                    </a:srgbClr>
                  </a:outerShdw>
                </a:effectLst>
              </a:rPr>
              <a:t>Another Example, Allele A is Co-dominant to Allele B.</a:t>
            </a:r>
          </a:p>
          <a:p>
            <a:r>
              <a:rPr lang="en-US" dirty="0" smtClean="0"/>
              <a:t>If you were to receive an A allele from your Dad and a B allele from your mom you would express both A and B antigens</a:t>
            </a:r>
          </a:p>
        </p:txBody>
      </p:sp>
    </p:spTree>
    <p:extLst>
      <p:ext uri="{BB962C8B-B14F-4D97-AF65-F5344CB8AC3E}">
        <p14:creationId xmlns:p14="http://schemas.microsoft.com/office/powerpoint/2010/main" val="262439884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099" y="0"/>
            <a:ext cx="7543800" cy="1450757"/>
          </a:xfrm>
        </p:spPr>
        <p:txBody>
          <a:bodyPr/>
          <a:lstStyle/>
          <a:p>
            <a:r>
              <a:rPr lang="en-US" dirty="0" smtClean="0"/>
              <a:t>Blood Types and Transfusion</a:t>
            </a:r>
            <a:endParaRPr lang="en-US" dirty="0"/>
          </a:p>
        </p:txBody>
      </p:sp>
      <p:sp>
        <p:nvSpPr>
          <p:cNvPr id="3" name="Content Placeholder 2"/>
          <p:cNvSpPr>
            <a:spLocks noGrp="1"/>
          </p:cNvSpPr>
          <p:nvPr>
            <p:ph idx="1"/>
          </p:nvPr>
        </p:nvSpPr>
        <p:spPr>
          <a:xfrm>
            <a:off x="0" y="1845734"/>
            <a:ext cx="9143999" cy="4023360"/>
          </a:xfrm>
        </p:spPr>
        <p:txBody>
          <a:bodyPr>
            <a:noAutofit/>
          </a:bodyPr>
          <a:lstStyle/>
          <a:p>
            <a:r>
              <a:rPr lang="en-US" sz="2800" b="1" u="sng" dirty="0" smtClean="0">
                <a:effectLst>
                  <a:outerShdw blurRad="38100" dist="38100" dir="2700000" algn="tl">
                    <a:srgbClr val="000000">
                      <a:alpha val="43137"/>
                    </a:srgbClr>
                  </a:outerShdw>
                </a:effectLst>
              </a:rPr>
              <a:t>Why are blood types important?</a:t>
            </a:r>
          </a:p>
          <a:p>
            <a:pPr lvl="1"/>
            <a:r>
              <a:rPr lang="en-US" sz="2400" dirty="0" smtClean="0"/>
              <a:t>When someone has lost a lot of blood, a blood transfusion could save their life.  However, our bodies react badly to blood types that are different from our own, and most early blood transfusions resulted in death.</a:t>
            </a:r>
            <a:br>
              <a:rPr lang="en-US" sz="2400" dirty="0" smtClean="0"/>
            </a:br>
            <a:endParaRPr lang="en-US" sz="2400" dirty="0" smtClean="0"/>
          </a:p>
          <a:p>
            <a:r>
              <a:rPr lang="en-US" sz="2800" b="1" u="sng" dirty="0" smtClean="0">
                <a:effectLst>
                  <a:outerShdw blurRad="38100" dist="38100" dir="2700000" algn="tl">
                    <a:srgbClr val="000000">
                      <a:alpha val="43137"/>
                    </a:srgbClr>
                  </a:outerShdw>
                </a:effectLst>
              </a:rPr>
              <a:t>Why do our bodies react badly to certain blood types?</a:t>
            </a:r>
          </a:p>
          <a:p>
            <a:pPr lvl="1"/>
            <a:r>
              <a:rPr lang="en-US" sz="2400" dirty="0" smtClean="0"/>
              <a:t>You’re body has a kind of police force called anti-bodies.  They roam the blood looking for invaders.  When a different blood type is introduced into someone’s blood stream, the antibodies will attack the blood causing it to clot.  These clots can prevent blood from getting to important areas like your brain and cause a person to die.</a:t>
            </a:r>
          </a:p>
        </p:txBody>
      </p:sp>
    </p:spTree>
    <p:extLst>
      <p:ext uri="{BB962C8B-B14F-4D97-AF65-F5344CB8AC3E}">
        <p14:creationId xmlns:p14="http://schemas.microsoft.com/office/powerpoint/2010/main" val="125558684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Anti-Bodies and Antigens</a:t>
            </a:r>
            <a:endParaRPr lang="en-US" dirty="0"/>
          </a:p>
        </p:txBody>
      </p:sp>
      <p:sp>
        <p:nvSpPr>
          <p:cNvPr id="3" name="Content Placeholder 2"/>
          <p:cNvSpPr>
            <a:spLocks noGrp="1"/>
          </p:cNvSpPr>
          <p:nvPr>
            <p:ph idx="1"/>
          </p:nvPr>
        </p:nvSpPr>
        <p:spPr/>
        <p:txBody>
          <a:bodyPr/>
          <a:lstStyle/>
          <a:p>
            <a:r>
              <a:rPr lang="en-US" dirty="0" smtClean="0"/>
              <a:t>Anti-Bodies and Antigens work like locks and keys.</a:t>
            </a:r>
          </a:p>
          <a:p>
            <a:endParaRPr lang="en-US" dirty="0"/>
          </a:p>
          <a:p>
            <a:r>
              <a:rPr lang="en-US" dirty="0" smtClean="0"/>
              <a:t>Antibodies have specific shapes to match with specific antigens.</a:t>
            </a:r>
            <a:endParaRPr lang="en-US" dirty="0"/>
          </a:p>
        </p:txBody>
      </p:sp>
      <p:grpSp>
        <p:nvGrpSpPr>
          <p:cNvPr id="5" name="Group 4"/>
          <p:cNvGrpSpPr/>
          <p:nvPr/>
        </p:nvGrpSpPr>
        <p:grpSpPr>
          <a:xfrm rot="18095915">
            <a:off x="2939923" y="5053261"/>
            <a:ext cx="649281" cy="435538"/>
            <a:chOff x="2937847" y="4343400"/>
            <a:chExt cx="554514" cy="459762"/>
          </a:xfrm>
        </p:grpSpPr>
        <p:cxnSp>
          <p:nvCxnSpPr>
            <p:cNvPr id="12" name="Straight Connector 11"/>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sp>
        <p:nvSpPr>
          <p:cNvPr id="6" name="TextBox 5"/>
          <p:cNvSpPr txBox="1"/>
          <p:nvPr/>
        </p:nvSpPr>
        <p:spPr>
          <a:xfrm>
            <a:off x="2509199" y="5695909"/>
            <a:ext cx="1953758" cy="461665"/>
          </a:xfrm>
          <a:prstGeom prst="rect">
            <a:avLst/>
          </a:prstGeom>
          <a:noFill/>
        </p:spPr>
        <p:txBody>
          <a:bodyPr wrap="square" rtlCol="0">
            <a:spAutoFit/>
          </a:bodyPr>
          <a:lstStyle/>
          <a:p>
            <a:r>
              <a:rPr lang="en-US" sz="2400" dirty="0" smtClean="0"/>
              <a:t>A antigen</a:t>
            </a:r>
            <a:endParaRPr lang="en-US" sz="2400" dirty="0"/>
          </a:p>
        </p:txBody>
      </p:sp>
      <p:grpSp>
        <p:nvGrpSpPr>
          <p:cNvPr id="7" name="Group 6"/>
          <p:cNvGrpSpPr/>
          <p:nvPr/>
        </p:nvGrpSpPr>
        <p:grpSpPr>
          <a:xfrm rot="18095915">
            <a:off x="4963828" y="5223165"/>
            <a:ext cx="438422" cy="294449"/>
            <a:chOff x="2892560" y="4413272"/>
            <a:chExt cx="505390" cy="436263"/>
          </a:xfrm>
        </p:grpSpPr>
        <p:cxnSp>
          <p:nvCxnSpPr>
            <p:cNvPr id="9" name="Straight Connector 8"/>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rot="3504085">
              <a:off x="3153411" y="4354703"/>
              <a:ext cx="161975" cy="279114"/>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rot="3504085" flipV="1">
              <a:off x="3187334" y="4548891"/>
              <a:ext cx="190110" cy="231122"/>
            </a:xfrm>
            <a:prstGeom prst="line">
              <a:avLst/>
            </a:prstGeom>
          </p:spPr>
          <p:style>
            <a:lnRef idx="3">
              <a:schemeClr val="dk1"/>
            </a:lnRef>
            <a:fillRef idx="0">
              <a:schemeClr val="dk1"/>
            </a:fillRef>
            <a:effectRef idx="2">
              <a:schemeClr val="dk1"/>
            </a:effectRef>
            <a:fontRef idx="minor">
              <a:schemeClr val="tx1"/>
            </a:fontRef>
          </p:style>
        </p:cxnSp>
      </p:grpSp>
      <p:sp>
        <p:nvSpPr>
          <p:cNvPr id="8" name="TextBox 7"/>
          <p:cNvSpPr txBox="1"/>
          <p:nvPr/>
        </p:nvSpPr>
        <p:spPr>
          <a:xfrm>
            <a:off x="4461916" y="5723885"/>
            <a:ext cx="1953758" cy="461665"/>
          </a:xfrm>
          <a:prstGeom prst="rect">
            <a:avLst/>
          </a:prstGeom>
          <a:noFill/>
        </p:spPr>
        <p:txBody>
          <a:bodyPr wrap="square" rtlCol="0">
            <a:spAutoFit/>
          </a:bodyPr>
          <a:lstStyle/>
          <a:p>
            <a:r>
              <a:rPr lang="en-US" sz="2400" dirty="0" smtClean="0"/>
              <a:t>B antigen</a:t>
            </a:r>
            <a:endParaRPr lang="en-US" sz="2400" dirty="0"/>
          </a:p>
        </p:txBody>
      </p:sp>
      <p:grpSp>
        <p:nvGrpSpPr>
          <p:cNvPr id="37" name="Group 36"/>
          <p:cNvGrpSpPr/>
          <p:nvPr/>
        </p:nvGrpSpPr>
        <p:grpSpPr>
          <a:xfrm rot="17739543">
            <a:off x="2576584" y="3337533"/>
            <a:ext cx="1244190" cy="943592"/>
            <a:chOff x="608099" y="3593596"/>
            <a:chExt cx="2221785" cy="1684998"/>
          </a:xfrm>
        </p:grpSpPr>
        <p:grpSp>
          <p:nvGrpSpPr>
            <p:cNvPr id="30" name="Group 29"/>
            <p:cNvGrpSpPr/>
            <p:nvPr/>
          </p:nvGrpSpPr>
          <p:grpSpPr>
            <a:xfrm rot="3743259">
              <a:off x="758499" y="4597037"/>
              <a:ext cx="438915" cy="739715"/>
              <a:chOff x="312846" y="3727645"/>
              <a:chExt cx="438915" cy="739715"/>
            </a:xfrm>
          </p:grpSpPr>
          <p:sp>
            <p:nvSpPr>
              <p:cNvPr id="27" name="Rectangle 26"/>
              <p:cNvSpPr/>
              <p:nvPr/>
            </p:nvSpPr>
            <p:spPr>
              <a:xfrm>
                <a:off x="312846" y="4105461"/>
                <a:ext cx="438915" cy="3618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8" name="Straight Connector 27"/>
              <p:cNvCxnSpPr>
                <a:stCxn id="27" idx="0"/>
              </p:cNvCxnSpPr>
              <p:nvPr/>
            </p:nvCxnSpPr>
            <p:spPr>
              <a:xfrm flipH="1" flipV="1">
                <a:off x="523678" y="3727645"/>
                <a:ext cx="8626" cy="377816"/>
              </a:xfrm>
              <a:prstGeom prst="line">
                <a:avLst/>
              </a:prstGeom>
            </p:spPr>
            <p:style>
              <a:lnRef idx="3">
                <a:schemeClr val="dk1"/>
              </a:lnRef>
              <a:fillRef idx="0">
                <a:schemeClr val="dk1"/>
              </a:fillRef>
              <a:effectRef idx="2">
                <a:schemeClr val="dk1"/>
              </a:effectRef>
              <a:fontRef idx="minor">
                <a:schemeClr val="tx1"/>
              </a:fontRef>
            </p:style>
          </p:cxnSp>
        </p:grpSp>
        <p:grpSp>
          <p:nvGrpSpPr>
            <p:cNvPr id="31" name="Group 30"/>
            <p:cNvGrpSpPr/>
            <p:nvPr/>
          </p:nvGrpSpPr>
          <p:grpSpPr>
            <a:xfrm rot="10032692">
              <a:off x="1349184" y="3593596"/>
              <a:ext cx="438915" cy="739715"/>
              <a:chOff x="312846" y="3727645"/>
              <a:chExt cx="438915" cy="739715"/>
            </a:xfrm>
          </p:grpSpPr>
          <p:sp>
            <p:nvSpPr>
              <p:cNvPr id="32" name="Rectangle 31"/>
              <p:cNvSpPr/>
              <p:nvPr/>
            </p:nvSpPr>
            <p:spPr>
              <a:xfrm>
                <a:off x="312846" y="4105461"/>
                <a:ext cx="438915" cy="3618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3" name="Straight Connector 32"/>
              <p:cNvCxnSpPr>
                <a:stCxn id="32" idx="0"/>
              </p:cNvCxnSpPr>
              <p:nvPr/>
            </p:nvCxnSpPr>
            <p:spPr>
              <a:xfrm flipH="1" flipV="1">
                <a:off x="523678" y="3727645"/>
                <a:ext cx="8626" cy="377816"/>
              </a:xfrm>
              <a:prstGeom prst="line">
                <a:avLst/>
              </a:prstGeom>
            </p:spPr>
            <p:style>
              <a:lnRef idx="3">
                <a:schemeClr val="dk1"/>
              </a:lnRef>
              <a:fillRef idx="0">
                <a:schemeClr val="dk1"/>
              </a:fillRef>
              <a:effectRef idx="2">
                <a:schemeClr val="dk1"/>
              </a:effectRef>
              <a:fontRef idx="minor">
                <a:schemeClr val="tx1"/>
              </a:fontRef>
            </p:style>
          </p:cxnSp>
        </p:grpSp>
        <p:grpSp>
          <p:nvGrpSpPr>
            <p:cNvPr id="34" name="Group 33"/>
            <p:cNvGrpSpPr/>
            <p:nvPr/>
          </p:nvGrpSpPr>
          <p:grpSpPr>
            <a:xfrm rot="14793843">
              <a:off x="2240569" y="4075998"/>
              <a:ext cx="438915" cy="739715"/>
              <a:chOff x="312846" y="3727645"/>
              <a:chExt cx="438915" cy="739715"/>
            </a:xfrm>
          </p:grpSpPr>
          <p:sp>
            <p:nvSpPr>
              <p:cNvPr id="35" name="Rectangle 34"/>
              <p:cNvSpPr/>
              <p:nvPr/>
            </p:nvSpPr>
            <p:spPr>
              <a:xfrm>
                <a:off x="312846" y="4105461"/>
                <a:ext cx="438915" cy="3618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6" name="Straight Connector 35"/>
              <p:cNvCxnSpPr>
                <a:stCxn id="35" idx="0"/>
              </p:cNvCxnSpPr>
              <p:nvPr/>
            </p:nvCxnSpPr>
            <p:spPr>
              <a:xfrm flipH="1" flipV="1">
                <a:off x="523678" y="3727645"/>
                <a:ext cx="8626" cy="377816"/>
              </a:xfrm>
              <a:prstGeom prst="line">
                <a:avLst/>
              </a:prstGeom>
            </p:spPr>
            <p:style>
              <a:lnRef idx="3">
                <a:schemeClr val="dk1"/>
              </a:lnRef>
              <a:fillRef idx="0">
                <a:schemeClr val="dk1"/>
              </a:fillRef>
              <a:effectRef idx="2">
                <a:schemeClr val="dk1"/>
              </a:effectRef>
              <a:fontRef idx="minor">
                <a:schemeClr val="tx1"/>
              </a:fontRef>
            </p:style>
          </p:cxnSp>
        </p:grpSp>
        <p:sp>
          <p:nvSpPr>
            <p:cNvPr id="16" name="Oval 15"/>
            <p:cNvSpPr/>
            <p:nvPr/>
          </p:nvSpPr>
          <p:spPr>
            <a:xfrm>
              <a:off x="1170103" y="4148919"/>
              <a:ext cx="1125858" cy="112967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60" name="Group 59"/>
          <p:cNvGrpSpPr/>
          <p:nvPr/>
        </p:nvGrpSpPr>
        <p:grpSpPr>
          <a:xfrm>
            <a:off x="4602166" y="3355788"/>
            <a:ext cx="1487972" cy="1211652"/>
            <a:chOff x="4602166" y="3355788"/>
            <a:chExt cx="1487972" cy="1211652"/>
          </a:xfrm>
        </p:grpSpPr>
        <p:grpSp>
          <p:nvGrpSpPr>
            <p:cNvPr id="53" name="Group 52"/>
            <p:cNvGrpSpPr/>
            <p:nvPr/>
          </p:nvGrpSpPr>
          <p:grpSpPr>
            <a:xfrm>
              <a:off x="5144718" y="4033588"/>
              <a:ext cx="318977" cy="533852"/>
              <a:chOff x="5062896" y="4803246"/>
              <a:chExt cx="318977" cy="533852"/>
            </a:xfrm>
          </p:grpSpPr>
          <p:sp>
            <p:nvSpPr>
              <p:cNvPr id="50" name="Isosceles Triangle 49"/>
              <p:cNvSpPr/>
              <p:nvPr/>
            </p:nvSpPr>
            <p:spPr>
              <a:xfrm rot="10616428">
                <a:off x="5062896" y="5033148"/>
                <a:ext cx="318977" cy="30395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2" name="Straight Connector 51"/>
              <p:cNvCxnSpPr>
                <a:stCxn id="50" idx="3"/>
              </p:cNvCxnSpPr>
              <p:nvPr/>
            </p:nvCxnSpPr>
            <p:spPr>
              <a:xfrm flipH="1" flipV="1">
                <a:off x="5199380" y="4803246"/>
                <a:ext cx="14893" cy="230119"/>
              </a:xfrm>
              <a:prstGeom prst="line">
                <a:avLst/>
              </a:prstGeom>
            </p:spPr>
            <p:style>
              <a:lnRef idx="3">
                <a:schemeClr val="dk1"/>
              </a:lnRef>
              <a:fillRef idx="0">
                <a:schemeClr val="dk1"/>
              </a:fillRef>
              <a:effectRef idx="2">
                <a:schemeClr val="dk1"/>
              </a:effectRef>
              <a:fontRef idx="minor">
                <a:schemeClr val="tx1"/>
              </a:fontRef>
            </p:style>
          </p:cxnSp>
        </p:grpSp>
        <p:grpSp>
          <p:nvGrpSpPr>
            <p:cNvPr id="54" name="Group 53"/>
            <p:cNvGrpSpPr/>
            <p:nvPr/>
          </p:nvGrpSpPr>
          <p:grpSpPr>
            <a:xfrm rot="16903990">
              <a:off x="5656946" y="3534301"/>
              <a:ext cx="324047" cy="542337"/>
              <a:chOff x="5062896" y="4803246"/>
              <a:chExt cx="318977" cy="533852"/>
            </a:xfrm>
          </p:grpSpPr>
          <p:sp>
            <p:nvSpPr>
              <p:cNvPr id="55" name="Isosceles Triangle 54"/>
              <p:cNvSpPr/>
              <p:nvPr/>
            </p:nvSpPr>
            <p:spPr>
              <a:xfrm rot="10616428">
                <a:off x="5062896" y="5033148"/>
                <a:ext cx="318977" cy="30395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6" name="Straight Connector 55"/>
              <p:cNvCxnSpPr>
                <a:stCxn id="55" idx="3"/>
              </p:cNvCxnSpPr>
              <p:nvPr/>
            </p:nvCxnSpPr>
            <p:spPr>
              <a:xfrm flipH="1" flipV="1">
                <a:off x="5199380" y="4803246"/>
                <a:ext cx="14893" cy="230119"/>
              </a:xfrm>
              <a:prstGeom prst="line">
                <a:avLst/>
              </a:prstGeom>
            </p:spPr>
            <p:style>
              <a:lnRef idx="3">
                <a:schemeClr val="dk1"/>
              </a:lnRef>
              <a:fillRef idx="0">
                <a:schemeClr val="dk1"/>
              </a:fillRef>
              <a:effectRef idx="2">
                <a:schemeClr val="dk1"/>
              </a:effectRef>
              <a:fontRef idx="minor">
                <a:schemeClr val="tx1"/>
              </a:fontRef>
            </p:style>
          </p:cxnSp>
        </p:grpSp>
        <p:grpSp>
          <p:nvGrpSpPr>
            <p:cNvPr id="57" name="Group 56"/>
            <p:cNvGrpSpPr/>
            <p:nvPr/>
          </p:nvGrpSpPr>
          <p:grpSpPr>
            <a:xfrm rot="7806786">
              <a:off x="4718846" y="3239108"/>
              <a:ext cx="346416" cy="579775"/>
              <a:chOff x="5062896" y="4803246"/>
              <a:chExt cx="318977" cy="533852"/>
            </a:xfrm>
          </p:grpSpPr>
          <p:sp>
            <p:nvSpPr>
              <p:cNvPr id="58" name="Isosceles Triangle 57"/>
              <p:cNvSpPr/>
              <p:nvPr/>
            </p:nvSpPr>
            <p:spPr>
              <a:xfrm rot="10616428">
                <a:off x="5062896" y="5033148"/>
                <a:ext cx="318977" cy="30395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9" name="Straight Connector 58"/>
              <p:cNvCxnSpPr>
                <a:stCxn id="58" idx="3"/>
              </p:cNvCxnSpPr>
              <p:nvPr/>
            </p:nvCxnSpPr>
            <p:spPr>
              <a:xfrm flipH="1" flipV="1">
                <a:off x="5199380" y="4803246"/>
                <a:ext cx="14893" cy="230119"/>
              </a:xfrm>
              <a:prstGeom prst="line">
                <a:avLst/>
              </a:prstGeom>
            </p:spPr>
            <p:style>
              <a:lnRef idx="3">
                <a:schemeClr val="dk1"/>
              </a:lnRef>
              <a:fillRef idx="0">
                <a:schemeClr val="dk1"/>
              </a:fillRef>
              <a:effectRef idx="2">
                <a:schemeClr val="dk1"/>
              </a:effectRef>
              <a:fontRef idx="minor">
                <a:schemeClr val="tx1"/>
              </a:fontRef>
            </p:style>
          </p:cxnSp>
        </p:grpSp>
        <p:sp>
          <p:nvSpPr>
            <p:cNvPr id="43" name="Oval 42"/>
            <p:cNvSpPr/>
            <p:nvPr/>
          </p:nvSpPr>
          <p:spPr>
            <a:xfrm rot="17739543">
              <a:off x="5011204" y="3473446"/>
              <a:ext cx="630476" cy="63261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4" name="Rectangle 3"/>
          <p:cNvSpPr/>
          <p:nvPr/>
        </p:nvSpPr>
        <p:spPr>
          <a:xfrm>
            <a:off x="1793490" y="3073978"/>
            <a:ext cx="58541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A</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8" name="Rectangle 37"/>
          <p:cNvSpPr/>
          <p:nvPr/>
        </p:nvSpPr>
        <p:spPr>
          <a:xfrm>
            <a:off x="6118555" y="2943666"/>
            <a:ext cx="56137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B</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6739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1111E-6 -4.07407E-6 L 0.00416 0.10417 " pathEditMode="relative" rAng="0" ptsTypes="AA">
                                      <p:cBhvr>
                                        <p:cTn id="6" dur="2000" fill="hold"/>
                                        <p:tgtEl>
                                          <p:spTgt spid="37"/>
                                        </p:tgtEl>
                                        <p:attrNameLst>
                                          <p:attrName>ppt_x</p:attrName>
                                          <p:attrName>ppt_y</p:attrName>
                                        </p:attrNameLst>
                                      </p:cBhvr>
                                      <p:rCtr x="208" y="520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1.38889E-6 3.7037E-6 L -0.00851 0.12453 " pathEditMode="relative" rAng="0" ptsTypes="AA">
                                      <p:cBhvr>
                                        <p:cTn id="10" dur="2000" fill="hold"/>
                                        <p:tgtEl>
                                          <p:spTgt spid="60"/>
                                        </p:tgtEl>
                                        <p:attrNameLst>
                                          <p:attrName>ppt_x</p:attrName>
                                          <p:attrName>ppt_y</p:attrName>
                                        </p:attrNameLst>
                                      </p:cBhvr>
                                      <p:rCtr x="-434" y="6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Blood Cell in B Blood</a:t>
            </a:r>
            <a:endParaRPr lang="en-US" dirty="0"/>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3806854" y="3148937"/>
            <a:ext cx="1576010" cy="1416953"/>
            <a:chOff x="737483" y="3435260"/>
            <a:chExt cx="2525124" cy="2270279"/>
          </a:xfrm>
          <a:effectLst>
            <a:glow rad="228600">
              <a:schemeClr val="accent1">
                <a:satMod val="175000"/>
                <a:alpha val="40000"/>
              </a:schemeClr>
            </a:glow>
          </a:effectLst>
        </p:grpSpPr>
        <p:grpSp>
          <p:nvGrpSpPr>
            <p:cNvPr id="5" name="Group 4"/>
            <p:cNvGrpSpPr/>
            <p:nvPr/>
          </p:nvGrpSpPr>
          <p:grpSpPr>
            <a:xfrm rot="1779407">
              <a:off x="2796847" y="4498336"/>
              <a:ext cx="465760" cy="376515"/>
              <a:chOff x="2937847" y="4343400"/>
              <a:chExt cx="554514" cy="459762"/>
            </a:xfrm>
          </p:grpSpPr>
          <p:cxnSp>
            <p:nvCxnSpPr>
              <p:cNvPr id="33" name="Straight Connector 32"/>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36" name="Straight Connector 35"/>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grpSp>
          <p:nvGrpSpPr>
            <p:cNvPr id="6" name="Group 5"/>
            <p:cNvGrpSpPr/>
            <p:nvPr/>
          </p:nvGrpSpPr>
          <p:grpSpPr>
            <a:xfrm rot="8040838">
              <a:off x="1331634" y="5284401"/>
              <a:ext cx="465760" cy="376515"/>
              <a:chOff x="2937847" y="4343400"/>
              <a:chExt cx="554514" cy="459762"/>
            </a:xfrm>
          </p:grpSpPr>
          <p:cxnSp>
            <p:nvCxnSpPr>
              <p:cNvPr id="29" name="Straight Connector 28"/>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grpSp>
          <p:nvGrpSpPr>
            <p:cNvPr id="7" name="Group 6"/>
            <p:cNvGrpSpPr/>
            <p:nvPr/>
          </p:nvGrpSpPr>
          <p:grpSpPr>
            <a:xfrm rot="12711470">
              <a:off x="737483" y="4503860"/>
              <a:ext cx="465760" cy="376515"/>
              <a:chOff x="2937847" y="4343400"/>
              <a:chExt cx="554514" cy="459762"/>
            </a:xfrm>
          </p:grpSpPr>
          <p:cxnSp>
            <p:nvCxnSpPr>
              <p:cNvPr id="25" name="Straight Connector 24"/>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grpSp>
          <p:nvGrpSpPr>
            <p:cNvPr id="8" name="Group 7"/>
            <p:cNvGrpSpPr/>
            <p:nvPr/>
          </p:nvGrpSpPr>
          <p:grpSpPr>
            <a:xfrm rot="5748025">
              <a:off x="2364124" y="5171961"/>
              <a:ext cx="465760" cy="376515"/>
              <a:chOff x="2937847" y="4343400"/>
              <a:chExt cx="554514" cy="459762"/>
            </a:xfrm>
          </p:grpSpPr>
          <p:cxnSp>
            <p:nvCxnSpPr>
              <p:cNvPr id="21" name="Straight Connector 20"/>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grpSp>
          <p:nvGrpSpPr>
            <p:cNvPr id="9" name="Group 8"/>
            <p:cNvGrpSpPr/>
            <p:nvPr/>
          </p:nvGrpSpPr>
          <p:grpSpPr>
            <a:xfrm rot="20540812">
              <a:off x="2164048" y="3529473"/>
              <a:ext cx="465760" cy="376515"/>
              <a:chOff x="2937847" y="4343400"/>
              <a:chExt cx="554514" cy="459762"/>
            </a:xfrm>
          </p:grpSpPr>
          <p:cxnSp>
            <p:nvCxnSpPr>
              <p:cNvPr id="17" name="Straight Connector 16"/>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grpSp>
          <p:nvGrpSpPr>
            <p:cNvPr id="10" name="Group 9"/>
            <p:cNvGrpSpPr/>
            <p:nvPr/>
          </p:nvGrpSpPr>
          <p:grpSpPr>
            <a:xfrm rot="18095915">
              <a:off x="1356180" y="3479882"/>
              <a:ext cx="465760" cy="376515"/>
              <a:chOff x="2937847" y="4343400"/>
              <a:chExt cx="554514" cy="459762"/>
            </a:xfrm>
          </p:grpSpPr>
          <p:cxnSp>
            <p:nvCxnSpPr>
              <p:cNvPr id="13" name="Straight Connector 12"/>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sp>
          <p:nvSpPr>
            <p:cNvPr id="11" name="Oval 10"/>
            <p:cNvSpPr/>
            <p:nvPr/>
          </p:nvSpPr>
          <p:spPr>
            <a:xfrm rot="2423080">
              <a:off x="1207786" y="3794243"/>
              <a:ext cx="1547474" cy="156611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Oval 11"/>
            <p:cNvSpPr/>
            <p:nvPr/>
          </p:nvSpPr>
          <p:spPr>
            <a:xfrm rot="3091439">
              <a:off x="1652861" y="4190839"/>
              <a:ext cx="657323" cy="772923"/>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37" name="Group 36"/>
          <p:cNvGrpSpPr/>
          <p:nvPr/>
        </p:nvGrpSpPr>
        <p:grpSpPr>
          <a:xfrm rot="17165065">
            <a:off x="3744330" y="1913249"/>
            <a:ext cx="798633" cy="605682"/>
            <a:chOff x="608099" y="3593596"/>
            <a:chExt cx="2221785" cy="1684998"/>
          </a:xfrm>
        </p:grpSpPr>
        <p:grpSp>
          <p:nvGrpSpPr>
            <p:cNvPr id="38" name="Group 37"/>
            <p:cNvGrpSpPr/>
            <p:nvPr/>
          </p:nvGrpSpPr>
          <p:grpSpPr>
            <a:xfrm rot="3743259">
              <a:off x="758499" y="4597037"/>
              <a:ext cx="438915" cy="739715"/>
              <a:chOff x="312846" y="3727645"/>
              <a:chExt cx="438915" cy="739715"/>
            </a:xfrm>
          </p:grpSpPr>
          <p:sp>
            <p:nvSpPr>
              <p:cNvPr id="46" name="Rectangle 45"/>
              <p:cNvSpPr/>
              <p:nvPr/>
            </p:nvSpPr>
            <p:spPr>
              <a:xfrm>
                <a:off x="312846" y="4105461"/>
                <a:ext cx="438915" cy="3618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7" name="Straight Connector 46"/>
              <p:cNvCxnSpPr>
                <a:stCxn id="46" idx="0"/>
              </p:cNvCxnSpPr>
              <p:nvPr/>
            </p:nvCxnSpPr>
            <p:spPr>
              <a:xfrm flipH="1" flipV="1">
                <a:off x="523678" y="3727645"/>
                <a:ext cx="8626" cy="377816"/>
              </a:xfrm>
              <a:prstGeom prst="line">
                <a:avLst/>
              </a:prstGeom>
            </p:spPr>
            <p:style>
              <a:lnRef idx="3">
                <a:schemeClr val="dk1"/>
              </a:lnRef>
              <a:fillRef idx="0">
                <a:schemeClr val="dk1"/>
              </a:fillRef>
              <a:effectRef idx="2">
                <a:schemeClr val="dk1"/>
              </a:effectRef>
              <a:fontRef idx="minor">
                <a:schemeClr val="tx1"/>
              </a:fontRef>
            </p:style>
          </p:cxnSp>
        </p:grpSp>
        <p:grpSp>
          <p:nvGrpSpPr>
            <p:cNvPr id="39" name="Group 38"/>
            <p:cNvGrpSpPr/>
            <p:nvPr/>
          </p:nvGrpSpPr>
          <p:grpSpPr>
            <a:xfrm rot="10032692">
              <a:off x="1349184" y="3593596"/>
              <a:ext cx="438915" cy="739715"/>
              <a:chOff x="312846" y="3727645"/>
              <a:chExt cx="438915" cy="739715"/>
            </a:xfrm>
          </p:grpSpPr>
          <p:sp>
            <p:nvSpPr>
              <p:cNvPr id="44" name="Rectangle 43"/>
              <p:cNvSpPr/>
              <p:nvPr/>
            </p:nvSpPr>
            <p:spPr>
              <a:xfrm>
                <a:off x="312846" y="4105461"/>
                <a:ext cx="438915" cy="3618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5" name="Straight Connector 44"/>
              <p:cNvCxnSpPr>
                <a:stCxn id="44" idx="0"/>
              </p:cNvCxnSpPr>
              <p:nvPr/>
            </p:nvCxnSpPr>
            <p:spPr>
              <a:xfrm flipH="1" flipV="1">
                <a:off x="523678" y="3727645"/>
                <a:ext cx="8626" cy="377816"/>
              </a:xfrm>
              <a:prstGeom prst="line">
                <a:avLst/>
              </a:prstGeom>
            </p:spPr>
            <p:style>
              <a:lnRef idx="3">
                <a:schemeClr val="dk1"/>
              </a:lnRef>
              <a:fillRef idx="0">
                <a:schemeClr val="dk1"/>
              </a:fillRef>
              <a:effectRef idx="2">
                <a:schemeClr val="dk1"/>
              </a:effectRef>
              <a:fontRef idx="minor">
                <a:schemeClr val="tx1"/>
              </a:fontRef>
            </p:style>
          </p:cxnSp>
        </p:grpSp>
        <p:grpSp>
          <p:nvGrpSpPr>
            <p:cNvPr id="40" name="Group 39"/>
            <p:cNvGrpSpPr/>
            <p:nvPr/>
          </p:nvGrpSpPr>
          <p:grpSpPr>
            <a:xfrm rot="14793843">
              <a:off x="2240569" y="4075998"/>
              <a:ext cx="438915" cy="739715"/>
              <a:chOff x="312846" y="3727645"/>
              <a:chExt cx="438915" cy="739715"/>
            </a:xfrm>
          </p:grpSpPr>
          <p:sp>
            <p:nvSpPr>
              <p:cNvPr id="42" name="Rectangle 41"/>
              <p:cNvSpPr/>
              <p:nvPr/>
            </p:nvSpPr>
            <p:spPr>
              <a:xfrm>
                <a:off x="312846" y="4105461"/>
                <a:ext cx="438915" cy="3618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3" name="Straight Connector 42"/>
              <p:cNvCxnSpPr>
                <a:stCxn id="42" idx="0"/>
              </p:cNvCxnSpPr>
              <p:nvPr/>
            </p:nvCxnSpPr>
            <p:spPr>
              <a:xfrm flipH="1" flipV="1">
                <a:off x="523678" y="3727645"/>
                <a:ext cx="8626" cy="377816"/>
              </a:xfrm>
              <a:prstGeom prst="line">
                <a:avLst/>
              </a:prstGeom>
            </p:spPr>
            <p:style>
              <a:lnRef idx="3">
                <a:schemeClr val="dk1"/>
              </a:lnRef>
              <a:fillRef idx="0">
                <a:schemeClr val="dk1"/>
              </a:fillRef>
              <a:effectRef idx="2">
                <a:schemeClr val="dk1"/>
              </a:effectRef>
              <a:fontRef idx="minor">
                <a:schemeClr val="tx1"/>
              </a:fontRef>
            </p:style>
          </p:cxnSp>
        </p:grpSp>
        <p:sp>
          <p:nvSpPr>
            <p:cNvPr id="41" name="Oval 40"/>
            <p:cNvSpPr/>
            <p:nvPr/>
          </p:nvSpPr>
          <p:spPr>
            <a:xfrm>
              <a:off x="1170103" y="4148919"/>
              <a:ext cx="1125858" cy="112967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59" name="Group 58"/>
          <p:cNvGrpSpPr/>
          <p:nvPr/>
        </p:nvGrpSpPr>
        <p:grpSpPr>
          <a:xfrm rot="17377376">
            <a:off x="7092719" y="2471333"/>
            <a:ext cx="798633" cy="605682"/>
            <a:chOff x="608099" y="3593596"/>
            <a:chExt cx="2221785" cy="1684998"/>
          </a:xfrm>
        </p:grpSpPr>
        <p:grpSp>
          <p:nvGrpSpPr>
            <p:cNvPr id="60" name="Group 59"/>
            <p:cNvGrpSpPr/>
            <p:nvPr/>
          </p:nvGrpSpPr>
          <p:grpSpPr>
            <a:xfrm rot="3743259">
              <a:off x="758499" y="4597037"/>
              <a:ext cx="438915" cy="739715"/>
              <a:chOff x="312846" y="3727645"/>
              <a:chExt cx="438915" cy="739715"/>
            </a:xfrm>
          </p:grpSpPr>
          <p:sp>
            <p:nvSpPr>
              <p:cNvPr id="68" name="Rectangle 67"/>
              <p:cNvSpPr/>
              <p:nvPr/>
            </p:nvSpPr>
            <p:spPr>
              <a:xfrm>
                <a:off x="312846" y="4105461"/>
                <a:ext cx="438915" cy="3618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9" name="Straight Connector 68"/>
              <p:cNvCxnSpPr>
                <a:stCxn id="68" idx="0"/>
              </p:cNvCxnSpPr>
              <p:nvPr/>
            </p:nvCxnSpPr>
            <p:spPr>
              <a:xfrm flipH="1" flipV="1">
                <a:off x="523678" y="3727645"/>
                <a:ext cx="8626" cy="377816"/>
              </a:xfrm>
              <a:prstGeom prst="line">
                <a:avLst/>
              </a:prstGeom>
            </p:spPr>
            <p:style>
              <a:lnRef idx="3">
                <a:schemeClr val="dk1"/>
              </a:lnRef>
              <a:fillRef idx="0">
                <a:schemeClr val="dk1"/>
              </a:fillRef>
              <a:effectRef idx="2">
                <a:schemeClr val="dk1"/>
              </a:effectRef>
              <a:fontRef idx="minor">
                <a:schemeClr val="tx1"/>
              </a:fontRef>
            </p:style>
          </p:cxnSp>
        </p:grpSp>
        <p:grpSp>
          <p:nvGrpSpPr>
            <p:cNvPr id="61" name="Group 60"/>
            <p:cNvGrpSpPr/>
            <p:nvPr/>
          </p:nvGrpSpPr>
          <p:grpSpPr>
            <a:xfrm rot="10032692">
              <a:off x="1349184" y="3593596"/>
              <a:ext cx="438915" cy="739715"/>
              <a:chOff x="312846" y="3727645"/>
              <a:chExt cx="438915" cy="739715"/>
            </a:xfrm>
          </p:grpSpPr>
          <p:sp>
            <p:nvSpPr>
              <p:cNvPr id="66" name="Rectangle 65"/>
              <p:cNvSpPr/>
              <p:nvPr/>
            </p:nvSpPr>
            <p:spPr>
              <a:xfrm>
                <a:off x="312846" y="4105461"/>
                <a:ext cx="438915" cy="3618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7" name="Straight Connector 66"/>
              <p:cNvCxnSpPr>
                <a:stCxn id="66" idx="0"/>
              </p:cNvCxnSpPr>
              <p:nvPr/>
            </p:nvCxnSpPr>
            <p:spPr>
              <a:xfrm flipH="1" flipV="1">
                <a:off x="523678" y="3727645"/>
                <a:ext cx="8626" cy="377816"/>
              </a:xfrm>
              <a:prstGeom prst="line">
                <a:avLst/>
              </a:prstGeom>
            </p:spPr>
            <p:style>
              <a:lnRef idx="3">
                <a:schemeClr val="dk1"/>
              </a:lnRef>
              <a:fillRef idx="0">
                <a:schemeClr val="dk1"/>
              </a:fillRef>
              <a:effectRef idx="2">
                <a:schemeClr val="dk1"/>
              </a:effectRef>
              <a:fontRef idx="minor">
                <a:schemeClr val="tx1"/>
              </a:fontRef>
            </p:style>
          </p:cxnSp>
        </p:grpSp>
        <p:grpSp>
          <p:nvGrpSpPr>
            <p:cNvPr id="62" name="Group 61"/>
            <p:cNvGrpSpPr/>
            <p:nvPr/>
          </p:nvGrpSpPr>
          <p:grpSpPr>
            <a:xfrm rot="14793843">
              <a:off x="2240569" y="4075998"/>
              <a:ext cx="438915" cy="739715"/>
              <a:chOff x="312846" y="3727645"/>
              <a:chExt cx="438915" cy="739715"/>
            </a:xfrm>
          </p:grpSpPr>
          <p:sp>
            <p:nvSpPr>
              <p:cNvPr id="64" name="Rectangle 63"/>
              <p:cNvSpPr/>
              <p:nvPr/>
            </p:nvSpPr>
            <p:spPr>
              <a:xfrm>
                <a:off x="312846" y="4105461"/>
                <a:ext cx="438915" cy="3618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65" name="Straight Connector 64"/>
              <p:cNvCxnSpPr>
                <a:stCxn id="64" idx="0"/>
              </p:cNvCxnSpPr>
              <p:nvPr/>
            </p:nvCxnSpPr>
            <p:spPr>
              <a:xfrm flipH="1" flipV="1">
                <a:off x="523678" y="3727645"/>
                <a:ext cx="8626" cy="377816"/>
              </a:xfrm>
              <a:prstGeom prst="line">
                <a:avLst/>
              </a:prstGeom>
            </p:spPr>
            <p:style>
              <a:lnRef idx="3">
                <a:schemeClr val="dk1"/>
              </a:lnRef>
              <a:fillRef idx="0">
                <a:schemeClr val="dk1"/>
              </a:fillRef>
              <a:effectRef idx="2">
                <a:schemeClr val="dk1"/>
              </a:effectRef>
              <a:fontRef idx="minor">
                <a:schemeClr val="tx1"/>
              </a:fontRef>
            </p:style>
          </p:cxnSp>
        </p:grpSp>
        <p:sp>
          <p:nvSpPr>
            <p:cNvPr id="63" name="Oval 62"/>
            <p:cNvSpPr/>
            <p:nvPr/>
          </p:nvSpPr>
          <p:spPr>
            <a:xfrm>
              <a:off x="1170103" y="4148919"/>
              <a:ext cx="1125858" cy="112967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70" name="Group 69"/>
          <p:cNvGrpSpPr/>
          <p:nvPr/>
        </p:nvGrpSpPr>
        <p:grpSpPr>
          <a:xfrm rot="17739543">
            <a:off x="1620653" y="4567527"/>
            <a:ext cx="798633" cy="605682"/>
            <a:chOff x="608099" y="3593596"/>
            <a:chExt cx="2221785" cy="1684998"/>
          </a:xfrm>
        </p:grpSpPr>
        <p:grpSp>
          <p:nvGrpSpPr>
            <p:cNvPr id="71" name="Group 70"/>
            <p:cNvGrpSpPr/>
            <p:nvPr/>
          </p:nvGrpSpPr>
          <p:grpSpPr>
            <a:xfrm rot="3743259">
              <a:off x="758499" y="4597037"/>
              <a:ext cx="438915" cy="739715"/>
              <a:chOff x="312846" y="3727645"/>
              <a:chExt cx="438915" cy="739715"/>
            </a:xfrm>
          </p:grpSpPr>
          <p:sp>
            <p:nvSpPr>
              <p:cNvPr id="79" name="Rectangle 78"/>
              <p:cNvSpPr/>
              <p:nvPr/>
            </p:nvSpPr>
            <p:spPr>
              <a:xfrm>
                <a:off x="312846" y="4105461"/>
                <a:ext cx="438915" cy="3618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0" name="Straight Connector 79"/>
              <p:cNvCxnSpPr>
                <a:stCxn id="79" idx="0"/>
              </p:cNvCxnSpPr>
              <p:nvPr/>
            </p:nvCxnSpPr>
            <p:spPr>
              <a:xfrm flipH="1" flipV="1">
                <a:off x="523678" y="3727645"/>
                <a:ext cx="8626" cy="377816"/>
              </a:xfrm>
              <a:prstGeom prst="line">
                <a:avLst/>
              </a:prstGeom>
            </p:spPr>
            <p:style>
              <a:lnRef idx="3">
                <a:schemeClr val="dk1"/>
              </a:lnRef>
              <a:fillRef idx="0">
                <a:schemeClr val="dk1"/>
              </a:fillRef>
              <a:effectRef idx="2">
                <a:schemeClr val="dk1"/>
              </a:effectRef>
              <a:fontRef idx="minor">
                <a:schemeClr val="tx1"/>
              </a:fontRef>
            </p:style>
          </p:cxnSp>
        </p:grpSp>
        <p:grpSp>
          <p:nvGrpSpPr>
            <p:cNvPr id="72" name="Group 71"/>
            <p:cNvGrpSpPr/>
            <p:nvPr/>
          </p:nvGrpSpPr>
          <p:grpSpPr>
            <a:xfrm rot="10032692">
              <a:off x="1349184" y="3593596"/>
              <a:ext cx="438915" cy="739715"/>
              <a:chOff x="312846" y="3727645"/>
              <a:chExt cx="438915" cy="739715"/>
            </a:xfrm>
          </p:grpSpPr>
          <p:sp>
            <p:nvSpPr>
              <p:cNvPr id="77" name="Rectangle 76"/>
              <p:cNvSpPr/>
              <p:nvPr/>
            </p:nvSpPr>
            <p:spPr>
              <a:xfrm>
                <a:off x="312846" y="4105461"/>
                <a:ext cx="438915" cy="3618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8" name="Straight Connector 77"/>
              <p:cNvCxnSpPr>
                <a:stCxn id="77" idx="0"/>
              </p:cNvCxnSpPr>
              <p:nvPr/>
            </p:nvCxnSpPr>
            <p:spPr>
              <a:xfrm flipH="1" flipV="1">
                <a:off x="523678" y="3727645"/>
                <a:ext cx="8626" cy="377816"/>
              </a:xfrm>
              <a:prstGeom prst="line">
                <a:avLst/>
              </a:prstGeom>
            </p:spPr>
            <p:style>
              <a:lnRef idx="3">
                <a:schemeClr val="dk1"/>
              </a:lnRef>
              <a:fillRef idx="0">
                <a:schemeClr val="dk1"/>
              </a:fillRef>
              <a:effectRef idx="2">
                <a:schemeClr val="dk1"/>
              </a:effectRef>
              <a:fontRef idx="minor">
                <a:schemeClr val="tx1"/>
              </a:fontRef>
            </p:style>
          </p:cxnSp>
        </p:grpSp>
        <p:grpSp>
          <p:nvGrpSpPr>
            <p:cNvPr id="73" name="Group 72"/>
            <p:cNvGrpSpPr/>
            <p:nvPr/>
          </p:nvGrpSpPr>
          <p:grpSpPr>
            <a:xfrm rot="14793843">
              <a:off x="2240569" y="4075998"/>
              <a:ext cx="438915" cy="739715"/>
              <a:chOff x="312846" y="3727645"/>
              <a:chExt cx="438915" cy="739715"/>
            </a:xfrm>
          </p:grpSpPr>
          <p:sp>
            <p:nvSpPr>
              <p:cNvPr id="75" name="Rectangle 74"/>
              <p:cNvSpPr/>
              <p:nvPr/>
            </p:nvSpPr>
            <p:spPr>
              <a:xfrm>
                <a:off x="312846" y="4105461"/>
                <a:ext cx="438915" cy="3618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76" name="Straight Connector 75"/>
              <p:cNvCxnSpPr>
                <a:stCxn id="75" idx="0"/>
              </p:cNvCxnSpPr>
              <p:nvPr/>
            </p:nvCxnSpPr>
            <p:spPr>
              <a:xfrm flipH="1" flipV="1">
                <a:off x="523678" y="3727645"/>
                <a:ext cx="8626" cy="377816"/>
              </a:xfrm>
              <a:prstGeom prst="line">
                <a:avLst/>
              </a:prstGeom>
            </p:spPr>
            <p:style>
              <a:lnRef idx="3">
                <a:schemeClr val="dk1"/>
              </a:lnRef>
              <a:fillRef idx="0">
                <a:schemeClr val="dk1"/>
              </a:fillRef>
              <a:effectRef idx="2">
                <a:schemeClr val="dk1"/>
              </a:effectRef>
              <a:fontRef idx="minor">
                <a:schemeClr val="tx1"/>
              </a:fontRef>
            </p:style>
          </p:cxnSp>
        </p:grpSp>
        <p:sp>
          <p:nvSpPr>
            <p:cNvPr id="74" name="Oval 73"/>
            <p:cNvSpPr/>
            <p:nvPr/>
          </p:nvSpPr>
          <p:spPr>
            <a:xfrm>
              <a:off x="1170103" y="4148919"/>
              <a:ext cx="1125858" cy="112967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81" name="Group 80"/>
          <p:cNvGrpSpPr/>
          <p:nvPr/>
        </p:nvGrpSpPr>
        <p:grpSpPr>
          <a:xfrm rot="18491221">
            <a:off x="5999389" y="5349227"/>
            <a:ext cx="798633" cy="605682"/>
            <a:chOff x="608099" y="3593596"/>
            <a:chExt cx="2221785" cy="1684998"/>
          </a:xfrm>
        </p:grpSpPr>
        <p:grpSp>
          <p:nvGrpSpPr>
            <p:cNvPr id="82" name="Group 81"/>
            <p:cNvGrpSpPr/>
            <p:nvPr/>
          </p:nvGrpSpPr>
          <p:grpSpPr>
            <a:xfrm rot="3743259">
              <a:off x="758499" y="4597037"/>
              <a:ext cx="438915" cy="739715"/>
              <a:chOff x="312846" y="3727645"/>
              <a:chExt cx="438915" cy="739715"/>
            </a:xfrm>
          </p:grpSpPr>
          <p:sp>
            <p:nvSpPr>
              <p:cNvPr id="90" name="Rectangle 89"/>
              <p:cNvSpPr/>
              <p:nvPr/>
            </p:nvSpPr>
            <p:spPr>
              <a:xfrm>
                <a:off x="312846" y="4105461"/>
                <a:ext cx="438915" cy="3618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91" name="Straight Connector 90"/>
              <p:cNvCxnSpPr>
                <a:stCxn id="90" idx="0"/>
              </p:cNvCxnSpPr>
              <p:nvPr/>
            </p:nvCxnSpPr>
            <p:spPr>
              <a:xfrm flipH="1" flipV="1">
                <a:off x="523678" y="3727645"/>
                <a:ext cx="8626" cy="377816"/>
              </a:xfrm>
              <a:prstGeom prst="line">
                <a:avLst/>
              </a:prstGeom>
            </p:spPr>
            <p:style>
              <a:lnRef idx="3">
                <a:schemeClr val="dk1"/>
              </a:lnRef>
              <a:fillRef idx="0">
                <a:schemeClr val="dk1"/>
              </a:fillRef>
              <a:effectRef idx="2">
                <a:schemeClr val="dk1"/>
              </a:effectRef>
              <a:fontRef idx="minor">
                <a:schemeClr val="tx1"/>
              </a:fontRef>
            </p:style>
          </p:cxnSp>
        </p:grpSp>
        <p:grpSp>
          <p:nvGrpSpPr>
            <p:cNvPr id="83" name="Group 82"/>
            <p:cNvGrpSpPr/>
            <p:nvPr/>
          </p:nvGrpSpPr>
          <p:grpSpPr>
            <a:xfrm rot="10032692">
              <a:off x="1349184" y="3593596"/>
              <a:ext cx="438915" cy="739715"/>
              <a:chOff x="312846" y="3727645"/>
              <a:chExt cx="438915" cy="739715"/>
            </a:xfrm>
          </p:grpSpPr>
          <p:sp>
            <p:nvSpPr>
              <p:cNvPr id="88" name="Rectangle 87"/>
              <p:cNvSpPr/>
              <p:nvPr/>
            </p:nvSpPr>
            <p:spPr>
              <a:xfrm>
                <a:off x="312846" y="4105461"/>
                <a:ext cx="438915" cy="3618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9" name="Straight Connector 88"/>
              <p:cNvCxnSpPr>
                <a:stCxn id="88" idx="0"/>
              </p:cNvCxnSpPr>
              <p:nvPr/>
            </p:nvCxnSpPr>
            <p:spPr>
              <a:xfrm flipH="1" flipV="1">
                <a:off x="523678" y="3727645"/>
                <a:ext cx="8626" cy="377816"/>
              </a:xfrm>
              <a:prstGeom prst="line">
                <a:avLst/>
              </a:prstGeom>
            </p:spPr>
            <p:style>
              <a:lnRef idx="3">
                <a:schemeClr val="dk1"/>
              </a:lnRef>
              <a:fillRef idx="0">
                <a:schemeClr val="dk1"/>
              </a:fillRef>
              <a:effectRef idx="2">
                <a:schemeClr val="dk1"/>
              </a:effectRef>
              <a:fontRef idx="minor">
                <a:schemeClr val="tx1"/>
              </a:fontRef>
            </p:style>
          </p:cxnSp>
        </p:grpSp>
        <p:grpSp>
          <p:nvGrpSpPr>
            <p:cNvPr id="84" name="Group 83"/>
            <p:cNvGrpSpPr/>
            <p:nvPr/>
          </p:nvGrpSpPr>
          <p:grpSpPr>
            <a:xfrm rot="14793843">
              <a:off x="2240569" y="4075998"/>
              <a:ext cx="438915" cy="739715"/>
              <a:chOff x="312846" y="3727645"/>
              <a:chExt cx="438915" cy="739715"/>
            </a:xfrm>
          </p:grpSpPr>
          <p:sp>
            <p:nvSpPr>
              <p:cNvPr id="86" name="Rectangle 85"/>
              <p:cNvSpPr/>
              <p:nvPr/>
            </p:nvSpPr>
            <p:spPr>
              <a:xfrm>
                <a:off x="312846" y="4105461"/>
                <a:ext cx="438915" cy="3618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7" name="Straight Connector 86"/>
              <p:cNvCxnSpPr>
                <a:stCxn id="86" idx="0"/>
              </p:cNvCxnSpPr>
              <p:nvPr/>
            </p:nvCxnSpPr>
            <p:spPr>
              <a:xfrm flipH="1" flipV="1">
                <a:off x="523678" y="3727645"/>
                <a:ext cx="8626" cy="377816"/>
              </a:xfrm>
              <a:prstGeom prst="line">
                <a:avLst/>
              </a:prstGeom>
            </p:spPr>
            <p:style>
              <a:lnRef idx="3">
                <a:schemeClr val="dk1"/>
              </a:lnRef>
              <a:fillRef idx="0">
                <a:schemeClr val="dk1"/>
              </a:fillRef>
              <a:effectRef idx="2">
                <a:schemeClr val="dk1"/>
              </a:effectRef>
              <a:fontRef idx="minor">
                <a:schemeClr val="tx1"/>
              </a:fontRef>
            </p:style>
          </p:cxnSp>
        </p:grpSp>
        <p:sp>
          <p:nvSpPr>
            <p:cNvPr id="85" name="Oval 84"/>
            <p:cNvSpPr/>
            <p:nvPr/>
          </p:nvSpPr>
          <p:spPr>
            <a:xfrm>
              <a:off x="1170103" y="4148919"/>
              <a:ext cx="1125858" cy="112967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92" name="Group 91"/>
          <p:cNvGrpSpPr/>
          <p:nvPr/>
        </p:nvGrpSpPr>
        <p:grpSpPr>
          <a:xfrm rot="2386778">
            <a:off x="928746" y="2700743"/>
            <a:ext cx="798633" cy="605682"/>
            <a:chOff x="608099" y="3593596"/>
            <a:chExt cx="2221785" cy="1684998"/>
          </a:xfrm>
        </p:grpSpPr>
        <p:grpSp>
          <p:nvGrpSpPr>
            <p:cNvPr id="93" name="Group 92"/>
            <p:cNvGrpSpPr/>
            <p:nvPr/>
          </p:nvGrpSpPr>
          <p:grpSpPr>
            <a:xfrm rot="3743259">
              <a:off x="758499" y="4597037"/>
              <a:ext cx="438915" cy="739715"/>
              <a:chOff x="312846" y="3727645"/>
              <a:chExt cx="438915" cy="739715"/>
            </a:xfrm>
          </p:grpSpPr>
          <p:sp>
            <p:nvSpPr>
              <p:cNvPr id="101" name="Rectangle 100"/>
              <p:cNvSpPr/>
              <p:nvPr/>
            </p:nvSpPr>
            <p:spPr>
              <a:xfrm>
                <a:off x="312846" y="4105461"/>
                <a:ext cx="438915" cy="3618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02" name="Straight Connector 101"/>
              <p:cNvCxnSpPr>
                <a:stCxn id="101" idx="0"/>
              </p:cNvCxnSpPr>
              <p:nvPr/>
            </p:nvCxnSpPr>
            <p:spPr>
              <a:xfrm flipH="1" flipV="1">
                <a:off x="523678" y="3727645"/>
                <a:ext cx="8626" cy="377816"/>
              </a:xfrm>
              <a:prstGeom prst="line">
                <a:avLst/>
              </a:prstGeom>
            </p:spPr>
            <p:style>
              <a:lnRef idx="3">
                <a:schemeClr val="dk1"/>
              </a:lnRef>
              <a:fillRef idx="0">
                <a:schemeClr val="dk1"/>
              </a:fillRef>
              <a:effectRef idx="2">
                <a:schemeClr val="dk1"/>
              </a:effectRef>
              <a:fontRef idx="minor">
                <a:schemeClr val="tx1"/>
              </a:fontRef>
            </p:style>
          </p:cxnSp>
        </p:grpSp>
        <p:grpSp>
          <p:nvGrpSpPr>
            <p:cNvPr id="94" name="Group 93"/>
            <p:cNvGrpSpPr/>
            <p:nvPr/>
          </p:nvGrpSpPr>
          <p:grpSpPr>
            <a:xfrm rot="10032692">
              <a:off x="1349184" y="3593596"/>
              <a:ext cx="438915" cy="739715"/>
              <a:chOff x="312846" y="3727645"/>
              <a:chExt cx="438915" cy="739715"/>
            </a:xfrm>
          </p:grpSpPr>
          <p:sp>
            <p:nvSpPr>
              <p:cNvPr id="99" name="Rectangle 98"/>
              <p:cNvSpPr/>
              <p:nvPr/>
            </p:nvSpPr>
            <p:spPr>
              <a:xfrm>
                <a:off x="312846" y="4105461"/>
                <a:ext cx="438915" cy="3618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00" name="Straight Connector 99"/>
              <p:cNvCxnSpPr>
                <a:stCxn id="99" idx="0"/>
              </p:cNvCxnSpPr>
              <p:nvPr/>
            </p:nvCxnSpPr>
            <p:spPr>
              <a:xfrm flipH="1" flipV="1">
                <a:off x="523678" y="3727645"/>
                <a:ext cx="8626" cy="377816"/>
              </a:xfrm>
              <a:prstGeom prst="line">
                <a:avLst/>
              </a:prstGeom>
            </p:spPr>
            <p:style>
              <a:lnRef idx="3">
                <a:schemeClr val="dk1"/>
              </a:lnRef>
              <a:fillRef idx="0">
                <a:schemeClr val="dk1"/>
              </a:fillRef>
              <a:effectRef idx="2">
                <a:schemeClr val="dk1"/>
              </a:effectRef>
              <a:fontRef idx="minor">
                <a:schemeClr val="tx1"/>
              </a:fontRef>
            </p:style>
          </p:cxnSp>
        </p:grpSp>
        <p:grpSp>
          <p:nvGrpSpPr>
            <p:cNvPr id="95" name="Group 94"/>
            <p:cNvGrpSpPr/>
            <p:nvPr/>
          </p:nvGrpSpPr>
          <p:grpSpPr>
            <a:xfrm rot="14793843">
              <a:off x="2240569" y="4075998"/>
              <a:ext cx="438915" cy="739715"/>
              <a:chOff x="312846" y="3727645"/>
              <a:chExt cx="438915" cy="739715"/>
            </a:xfrm>
          </p:grpSpPr>
          <p:sp>
            <p:nvSpPr>
              <p:cNvPr id="97" name="Rectangle 96"/>
              <p:cNvSpPr/>
              <p:nvPr/>
            </p:nvSpPr>
            <p:spPr>
              <a:xfrm>
                <a:off x="312846" y="4105461"/>
                <a:ext cx="438915" cy="3618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98" name="Straight Connector 97"/>
              <p:cNvCxnSpPr>
                <a:stCxn id="97" idx="0"/>
              </p:cNvCxnSpPr>
              <p:nvPr/>
            </p:nvCxnSpPr>
            <p:spPr>
              <a:xfrm flipH="1" flipV="1">
                <a:off x="523678" y="3727645"/>
                <a:ext cx="8626" cy="377816"/>
              </a:xfrm>
              <a:prstGeom prst="line">
                <a:avLst/>
              </a:prstGeom>
            </p:spPr>
            <p:style>
              <a:lnRef idx="3">
                <a:schemeClr val="dk1"/>
              </a:lnRef>
              <a:fillRef idx="0">
                <a:schemeClr val="dk1"/>
              </a:fillRef>
              <a:effectRef idx="2">
                <a:schemeClr val="dk1"/>
              </a:effectRef>
              <a:fontRef idx="minor">
                <a:schemeClr val="tx1"/>
              </a:fontRef>
            </p:style>
          </p:cxnSp>
        </p:grpSp>
        <p:sp>
          <p:nvSpPr>
            <p:cNvPr id="96" name="Oval 95"/>
            <p:cNvSpPr/>
            <p:nvPr/>
          </p:nvSpPr>
          <p:spPr>
            <a:xfrm>
              <a:off x="1170103" y="4148919"/>
              <a:ext cx="1125858" cy="112967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03" name="Group 102"/>
          <p:cNvGrpSpPr/>
          <p:nvPr/>
        </p:nvGrpSpPr>
        <p:grpSpPr>
          <a:xfrm>
            <a:off x="7027964" y="3501781"/>
            <a:ext cx="1403379" cy="1594723"/>
            <a:chOff x="2676253" y="1809708"/>
            <a:chExt cx="1403379" cy="1594723"/>
          </a:xfrm>
        </p:grpSpPr>
        <p:sp>
          <p:nvSpPr>
            <p:cNvPr id="104" name="Oval 103"/>
            <p:cNvSpPr/>
            <p:nvPr/>
          </p:nvSpPr>
          <p:spPr>
            <a:xfrm rot="2423080">
              <a:off x="2923053" y="2101566"/>
              <a:ext cx="946541" cy="957945"/>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5" name="Oval 104"/>
            <p:cNvSpPr/>
            <p:nvPr/>
          </p:nvSpPr>
          <p:spPr>
            <a:xfrm rot="3091439">
              <a:off x="3195291" y="2344151"/>
              <a:ext cx="402064" cy="47277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106" name="Group 105"/>
            <p:cNvGrpSpPr/>
            <p:nvPr/>
          </p:nvGrpSpPr>
          <p:grpSpPr>
            <a:xfrm rot="18095915">
              <a:off x="3247843" y="1824331"/>
              <a:ext cx="281951" cy="252706"/>
              <a:chOff x="2892560" y="4400001"/>
              <a:chExt cx="584417" cy="449534"/>
            </a:xfrm>
          </p:grpSpPr>
          <p:cxnSp>
            <p:nvCxnSpPr>
              <p:cNvPr id="127" name="Straight Connector 126"/>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28" name="Straight Connector 127"/>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129" name="Straight Connector 128"/>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nvGrpSpPr>
            <p:cNvPr id="107" name="Group 106"/>
            <p:cNvGrpSpPr/>
            <p:nvPr/>
          </p:nvGrpSpPr>
          <p:grpSpPr>
            <a:xfrm rot="20984392">
              <a:off x="3755685" y="2067521"/>
              <a:ext cx="281951" cy="252706"/>
              <a:chOff x="2892560" y="4400001"/>
              <a:chExt cx="584417" cy="449534"/>
            </a:xfrm>
          </p:grpSpPr>
          <p:cxnSp>
            <p:nvCxnSpPr>
              <p:cNvPr id="124" name="Straight Connector 123"/>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25" name="Straight Connector 124"/>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126" name="Straight Connector 125"/>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nvGrpSpPr>
            <p:cNvPr id="108" name="Group 107"/>
            <p:cNvGrpSpPr/>
            <p:nvPr/>
          </p:nvGrpSpPr>
          <p:grpSpPr>
            <a:xfrm rot="4364498">
              <a:off x="3812303" y="2821780"/>
              <a:ext cx="281951" cy="252706"/>
              <a:chOff x="2892560" y="4400001"/>
              <a:chExt cx="584417" cy="449534"/>
            </a:xfrm>
          </p:grpSpPr>
          <p:cxnSp>
            <p:nvCxnSpPr>
              <p:cNvPr id="121" name="Straight Connector 120"/>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22" name="Straight Connector 121"/>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123" name="Straight Connector 122"/>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nvGrpSpPr>
            <p:cNvPr id="109" name="Group 108"/>
            <p:cNvGrpSpPr/>
            <p:nvPr/>
          </p:nvGrpSpPr>
          <p:grpSpPr>
            <a:xfrm rot="15441260">
              <a:off x="2661630" y="2264746"/>
              <a:ext cx="281951" cy="252706"/>
              <a:chOff x="2892560" y="4400001"/>
              <a:chExt cx="584417" cy="449534"/>
            </a:xfrm>
          </p:grpSpPr>
          <p:cxnSp>
            <p:nvCxnSpPr>
              <p:cNvPr id="118" name="Straight Connector 117"/>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19" name="Straight Connector 118"/>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120" name="Straight Connector 119"/>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nvGrpSpPr>
            <p:cNvPr id="110" name="Group 109"/>
            <p:cNvGrpSpPr/>
            <p:nvPr/>
          </p:nvGrpSpPr>
          <p:grpSpPr>
            <a:xfrm rot="11969734">
              <a:off x="2791693" y="2875889"/>
              <a:ext cx="281951" cy="252706"/>
              <a:chOff x="2892560" y="4400001"/>
              <a:chExt cx="584417" cy="449534"/>
            </a:xfrm>
          </p:grpSpPr>
          <p:cxnSp>
            <p:nvCxnSpPr>
              <p:cNvPr id="115" name="Straight Connector 114"/>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16" name="Straight Connector 115"/>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117" name="Straight Connector 116"/>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nvGrpSpPr>
            <p:cNvPr id="111" name="Group 110"/>
            <p:cNvGrpSpPr/>
            <p:nvPr/>
          </p:nvGrpSpPr>
          <p:grpSpPr>
            <a:xfrm rot="7927415">
              <a:off x="3330208" y="3137103"/>
              <a:ext cx="281951" cy="252706"/>
              <a:chOff x="2892560" y="4400001"/>
              <a:chExt cx="584417" cy="449534"/>
            </a:xfrm>
          </p:grpSpPr>
          <p:cxnSp>
            <p:nvCxnSpPr>
              <p:cNvPr id="112" name="Straight Connector 111"/>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13" name="Straight Connector 112"/>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114" name="Straight Connector 113"/>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30" name="Group 129"/>
          <p:cNvGrpSpPr/>
          <p:nvPr/>
        </p:nvGrpSpPr>
        <p:grpSpPr>
          <a:xfrm>
            <a:off x="160276" y="4621861"/>
            <a:ext cx="1403379" cy="1594723"/>
            <a:chOff x="2676253" y="1809708"/>
            <a:chExt cx="1403379" cy="1594723"/>
          </a:xfrm>
        </p:grpSpPr>
        <p:sp>
          <p:nvSpPr>
            <p:cNvPr id="131" name="Oval 130"/>
            <p:cNvSpPr/>
            <p:nvPr/>
          </p:nvSpPr>
          <p:spPr>
            <a:xfrm rot="2423080">
              <a:off x="2923053" y="2101566"/>
              <a:ext cx="946541" cy="957945"/>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2" name="Oval 131"/>
            <p:cNvSpPr/>
            <p:nvPr/>
          </p:nvSpPr>
          <p:spPr>
            <a:xfrm rot="3091439">
              <a:off x="3195291" y="2344151"/>
              <a:ext cx="402064" cy="47277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133" name="Group 132"/>
            <p:cNvGrpSpPr/>
            <p:nvPr/>
          </p:nvGrpSpPr>
          <p:grpSpPr>
            <a:xfrm rot="18095915">
              <a:off x="3247843" y="1824331"/>
              <a:ext cx="281951" cy="252706"/>
              <a:chOff x="2892560" y="4400001"/>
              <a:chExt cx="584417" cy="449534"/>
            </a:xfrm>
          </p:grpSpPr>
          <p:cxnSp>
            <p:nvCxnSpPr>
              <p:cNvPr id="154" name="Straight Connector 153"/>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55" name="Straight Connector 154"/>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156" name="Straight Connector 155"/>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nvGrpSpPr>
            <p:cNvPr id="134" name="Group 133"/>
            <p:cNvGrpSpPr/>
            <p:nvPr/>
          </p:nvGrpSpPr>
          <p:grpSpPr>
            <a:xfrm rot="20984392">
              <a:off x="3755685" y="2067521"/>
              <a:ext cx="281951" cy="252706"/>
              <a:chOff x="2892560" y="4400001"/>
              <a:chExt cx="584417" cy="449534"/>
            </a:xfrm>
          </p:grpSpPr>
          <p:cxnSp>
            <p:nvCxnSpPr>
              <p:cNvPr id="151" name="Straight Connector 150"/>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52" name="Straight Connector 151"/>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153" name="Straight Connector 152"/>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nvGrpSpPr>
            <p:cNvPr id="135" name="Group 134"/>
            <p:cNvGrpSpPr/>
            <p:nvPr/>
          </p:nvGrpSpPr>
          <p:grpSpPr>
            <a:xfrm rot="4364498">
              <a:off x="3812303" y="2821780"/>
              <a:ext cx="281951" cy="252706"/>
              <a:chOff x="2892560" y="4400001"/>
              <a:chExt cx="584417" cy="449534"/>
            </a:xfrm>
          </p:grpSpPr>
          <p:cxnSp>
            <p:nvCxnSpPr>
              <p:cNvPr id="148" name="Straight Connector 147"/>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49" name="Straight Connector 148"/>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150" name="Straight Connector 149"/>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nvGrpSpPr>
            <p:cNvPr id="136" name="Group 135"/>
            <p:cNvGrpSpPr/>
            <p:nvPr/>
          </p:nvGrpSpPr>
          <p:grpSpPr>
            <a:xfrm rot="15441260">
              <a:off x="2661630" y="2264746"/>
              <a:ext cx="281951" cy="252706"/>
              <a:chOff x="2892560" y="4400001"/>
              <a:chExt cx="584417" cy="449534"/>
            </a:xfrm>
          </p:grpSpPr>
          <p:cxnSp>
            <p:nvCxnSpPr>
              <p:cNvPr id="145" name="Straight Connector 144"/>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46" name="Straight Connector 145"/>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147" name="Straight Connector 146"/>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nvGrpSpPr>
            <p:cNvPr id="137" name="Group 136"/>
            <p:cNvGrpSpPr/>
            <p:nvPr/>
          </p:nvGrpSpPr>
          <p:grpSpPr>
            <a:xfrm rot="11969734">
              <a:off x="2791693" y="2875889"/>
              <a:ext cx="281951" cy="252706"/>
              <a:chOff x="2892560" y="4400001"/>
              <a:chExt cx="584417" cy="449534"/>
            </a:xfrm>
          </p:grpSpPr>
          <p:cxnSp>
            <p:nvCxnSpPr>
              <p:cNvPr id="142" name="Straight Connector 141"/>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43" name="Straight Connector 142"/>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144" name="Straight Connector 143"/>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nvGrpSpPr>
            <p:cNvPr id="138" name="Group 137"/>
            <p:cNvGrpSpPr/>
            <p:nvPr/>
          </p:nvGrpSpPr>
          <p:grpSpPr>
            <a:xfrm rot="7927415">
              <a:off x="3330208" y="3137103"/>
              <a:ext cx="281951" cy="252706"/>
              <a:chOff x="2892560" y="4400001"/>
              <a:chExt cx="584417" cy="449534"/>
            </a:xfrm>
          </p:grpSpPr>
          <p:cxnSp>
            <p:nvCxnSpPr>
              <p:cNvPr id="139" name="Straight Connector 138"/>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40" name="Straight Connector 139"/>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141" name="Straight Connector 140"/>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grpSp>
        <p:nvGrpSpPr>
          <p:cNvPr id="157" name="Group 156"/>
          <p:cNvGrpSpPr/>
          <p:nvPr/>
        </p:nvGrpSpPr>
        <p:grpSpPr>
          <a:xfrm>
            <a:off x="7436751" y="214620"/>
            <a:ext cx="1403379" cy="1594723"/>
            <a:chOff x="2676253" y="1809708"/>
            <a:chExt cx="1403379" cy="1594723"/>
          </a:xfrm>
        </p:grpSpPr>
        <p:sp>
          <p:nvSpPr>
            <p:cNvPr id="158" name="Oval 157"/>
            <p:cNvSpPr/>
            <p:nvPr/>
          </p:nvSpPr>
          <p:spPr>
            <a:xfrm rot="2423080">
              <a:off x="2923053" y="2101566"/>
              <a:ext cx="946541" cy="957945"/>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9" name="Oval 158"/>
            <p:cNvSpPr/>
            <p:nvPr/>
          </p:nvSpPr>
          <p:spPr>
            <a:xfrm rot="3091439">
              <a:off x="3195291" y="2344151"/>
              <a:ext cx="402064" cy="47277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160" name="Group 159"/>
            <p:cNvGrpSpPr/>
            <p:nvPr/>
          </p:nvGrpSpPr>
          <p:grpSpPr>
            <a:xfrm rot="18095915">
              <a:off x="3247843" y="1824331"/>
              <a:ext cx="281951" cy="252706"/>
              <a:chOff x="2892560" y="4400001"/>
              <a:chExt cx="584417" cy="449534"/>
            </a:xfrm>
          </p:grpSpPr>
          <p:cxnSp>
            <p:nvCxnSpPr>
              <p:cNvPr id="181" name="Straight Connector 180"/>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82" name="Straight Connector 181"/>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183" name="Straight Connector 182"/>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nvGrpSpPr>
            <p:cNvPr id="161" name="Group 160"/>
            <p:cNvGrpSpPr/>
            <p:nvPr/>
          </p:nvGrpSpPr>
          <p:grpSpPr>
            <a:xfrm rot="20984392">
              <a:off x="3755685" y="2067521"/>
              <a:ext cx="281951" cy="252706"/>
              <a:chOff x="2892560" y="4400001"/>
              <a:chExt cx="584417" cy="449534"/>
            </a:xfrm>
          </p:grpSpPr>
          <p:cxnSp>
            <p:nvCxnSpPr>
              <p:cNvPr id="178" name="Straight Connector 177"/>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79" name="Straight Connector 178"/>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180" name="Straight Connector 179"/>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nvGrpSpPr>
            <p:cNvPr id="162" name="Group 161"/>
            <p:cNvGrpSpPr/>
            <p:nvPr/>
          </p:nvGrpSpPr>
          <p:grpSpPr>
            <a:xfrm rot="4364498">
              <a:off x="3812303" y="2821780"/>
              <a:ext cx="281951" cy="252706"/>
              <a:chOff x="2892560" y="4400001"/>
              <a:chExt cx="584417" cy="449534"/>
            </a:xfrm>
          </p:grpSpPr>
          <p:cxnSp>
            <p:nvCxnSpPr>
              <p:cNvPr id="175" name="Straight Connector 174"/>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76" name="Straight Connector 175"/>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177" name="Straight Connector 176"/>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nvGrpSpPr>
            <p:cNvPr id="163" name="Group 162"/>
            <p:cNvGrpSpPr/>
            <p:nvPr/>
          </p:nvGrpSpPr>
          <p:grpSpPr>
            <a:xfrm rot="15441260">
              <a:off x="2661630" y="2264746"/>
              <a:ext cx="281951" cy="252706"/>
              <a:chOff x="2892560" y="4400001"/>
              <a:chExt cx="584417" cy="449534"/>
            </a:xfrm>
          </p:grpSpPr>
          <p:cxnSp>
            <p:nvCxnSpPr>
              <p:cNvPr id="172" name="Straight Connector 171"/>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73" name="Straight Connector 172"/>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174" name="Straight Connector 173"/>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nvGrpSpPr>
            <p:cNvPr id="164" name="Group 163"/>
            <p:cNvGrpSpPr/>
            <p:nvPr/>
          </p:nvGrpSpPr>
          <p:grpSpPr>
            <a:xfrm rot="11969734">
              <a:off x="2791693" y="2875889"/>
              <a:ext cx="281951" cy="252706"/>
              <a:chOff x="2892560" y="4400001"/>
              <a:chExt cx="584417" cy="449534"/>
            </a:xfrm>
          </p:grpSpPr>
          <p:cxnSp>
            <p:nvCxnSpPr>
              <p:cNvPr id="169" name="Straight Connector 168"/>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70" name="Straight Connector 169"/>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171" name="Straight Connector 170"/>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nvGrpSpPr>
            <p:cNvPr id="165" name="Group 164"/>
            <p:cNvGrpSpPr/>
            <p:nvPr/>
          </p:nvGrpSpPr>
          <p:grpSpPr>
            <a:xfrm rot="7927415">
              <a:off x="3330208" y="3137103"/>
              <a:ext cx="281951" cy="252706"/>
              <a:chOff x="2892560" y="4400001"/>
              <a:chExt cx="584417" cy="449534"/>
            </a:xfrm>
          </p:grpSpPr>
          <p:cxnSp>
            <p:nvCxnSpPr>
              <p:cNvPr id="166" name="Straight Connector 165"/>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67" name="Straight Connector 166"/>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168" name="Straight Connector 167"/>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sp>
        <p:nvSpPr>
          <p:cNvPr id="184" name="TextBox 183"/>
          <p:cNvSpPr txBox="1"/>
          <p:nvPr/>
        </p:nvSpPr>
        <p:spPr>
          <a:xfrm>
            <a:off x="3566810" y="4819405"/>
            <a:ext cx="2122229" cy="369332"/>
          </a:xfrm>
          <a:prstGeom prst="rect">
            <a:avLst/>
          </a:prstGeom>
          <a:noFill/>
        </p:spPr>
        <p:txBody>
          <a:bodyPr wrap="square" rtlCol="0">
            <a:spAutoFit/>
          </a:bodyPr>
          <a:lstStyle/>
          <a:p>
            <a:r>
              <a:rPr lang="en-US" dirty="0" smtClean="0"/>
              <a:t>Donor Blood Cell</a:t>
            </a:r>
            <a:endParaRPr lang="en-US" dirty="0"/>
          </a:p>
        </p:txBody>
      </p:sp>
      <p:sp>
        <p:nvSpPr>
          <p:cNvPr id="185" name="TextBox 184"/>
          <p:cNvSpPr txBox="1"/>
          <p:nvPr/>
        </p:nvSpPr>
        <p:spPr>
          <a:xfrm>
            <a:off x="7143501" y="1805576"/>
            <a:ext cx="2122229" cy="369332"/>
          </a:xfrm>
          <a:prstGeom prst="rect">
            <a:avLst/>
          </a:prstGeom>
          <a:noFill/>
        </p:spPr>
        <p:txBody>
          <a:bodyPr wrap="square" rtlCol="0">
            <a:spAutoFit/>
          </a:bodyPr>
          <a:lstStyle/>
          <a:p>
            <a:r>
              <a:rPr lang="en-US" dirty="0" smtClean="0"/>
              <a:t>Patient Blood Cell</a:t>
            </a:r>
            <a:endParaRPr lang="en-US" dirty="0"/>
          </a:p>
        </p:txBody>
      </p:sp>
      <p:sp>
        <p:nvSpPr>
          <p:cNvPr id="186" name="TextBox 185"/>
          <p:cNvSpPr txBox="1"/>
          <p:nvPr/>
        </p:nvSpPr>
        <p:spPr>
          <a:xfrm>
            <a:off x="6924237" y="5193259"/>
            <a:ext cx="2122229" cy="369332"/>
          </a:xfrm>
          <a:prstGeom prst="rect">
            <a:avLst/>
          </a:prstGeom>
          <a:noFill/>
        </p:spPr>
        <p:txBody>
          <a:bodyPr wrap="square" rtlCol="0">
            <a:spAutoFit/>
          </a:bodyPr>
          <a:lstStyle/>
          <a:p>
            <a:r>
              <a:rPr lang="en-US" dirty="0" smtClean="0"/>
              <a:t>Patient Blood Cell</a:t>
            </a:r>
            <a:endParaRPr lang="en-US" dirty="0"/>
          </a:p>
        </p:txBody>
      </p:sp>
      <p:sp>
        <p:nvSpPr>
          <p:cNvPr id="187" name="TextBox 186"/>
          <p:cNvSpPr txBox="1"/>
          <p:nvPr/>
        </p:nvSpPr>
        <p:spPr>
          <a:xfrm>
            <a:off x="-53249" y="6198018"/>
            <a:ext cx="2122229" cy="369332"/>
          </a:xfrm>
          <a:prstGeom prst="rect">
            <a:avLst/>
          </a:prstGeom>
          <a:noFill/>
        </p:spPr>
        <p:txBody>
          <a:bodyPr wrap="square" rtlCol="0">
            <a:spAutoFit/>
          </a:bodyPr>
          <a:lstStyle/>
          <a:p>
            <a:r>
              <a:rPr lang="en-US" dirty="0" smtClean="0"/>
              <a:t>Patient Blood Cell</a:t>
            </a:r>
            <a:endParaRPr lang="en-US" dirty="0"/>
          </a:p>
        </p:txBody>
      </p:sp>
      <p:sp>
        <p:nvSpPr>
          <p:cNvPr id="188" name="TextBox 187"/>
          <p:cNvSpPr txBox="1"/>
          <p:nvPr/>
        </p:nvSpPr>
        <p:spPr>
          <a:xfrm>
            <a:off x="7295901" y="1957976"/>
            <a:ext cx="2122229" cy="369332"/>
          </a:xfrm>
          <a:prstGeom prst="rect">
            <a:avLst/>
          </a:prstGeom>
          <a:noFill/>
        </p:spPr>
        <p:txBody>
          <a:bodyPr wrap="square" rtlCol="0">
            <a:spAutoFit/>
          </a:bodyPr>
          <a:lstStyle/>
          <a:p>
            <a:r>
              <a:rPr lang="en-US" dirty="0" smtClean="0"/>
              <a:t>Patient Blood Cell</a:t>
            </a:r>
            <a:endParaRPr lang="en-US" dirty="0"/>
          </a:p>
        </p:txBody>
      </p:sp>
      <p:grpSp>
        <p:nvGrpSpPr>
          <p:cNvPr id="189" name="Group 188"/>
          <p:cNvGrpSpPr/>
          <p:nvPr/>
        </p:nvGrpSpPr>
        <p:grpSpPr>
          <a:xfrm rot="21354136">
            <a:off x="6491253" y="1654966"/>
            <a:ext cx="798633" cy="605682"/>
            <a:chOff x="608099" y="3593596"/>
            <a:chExt cx="2221785" cy="1684998"/>
          </a:xfrm>
        </p:grpSpPr>
        <p:grpSp>
          <p:nvGrpSpPr>
            <p:cNvPr id="190" name="Group 189"/>
            <p:cNvGrpSpPr/>
            <p:nvPr/>
          </p:nvGrpSpPr>
          <p:grpSpPr>
            <a:xfrm rot="3743259">
              <a:off x="758499" y="4597037"/>
              <a:ext cx="438915" cy="739715"/>
              <a:chOff x="312846" y="3727645"/>
              <a:chExt cx="438915" cy="739715"/>
            </a:xfrm>
          </p:grpSpPr>
          <p:sp>
            <p:nvSpPr>
              <p:cNvPr id="198" name="Rectangle 197"/>
              <p:cNvSpPr/>
              <p:nvPr/>
            </p:nvSpPr>
            <p:spPr>
              <a:xfrm>
                <a:off x="312846" y="4105461"/>
                <a:ext cx="438915" cy="3618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99" name="Straight Connector 198"/>
              <p:cNvCxnSpPr>
                <a:stCxn id="198" idx="0"/>
              </p:cNvCxnSpPr>
              <p:nvPr/>
            </p:nvCxnSpPr>
            <p:spPr>
              <a:xfrm flipH="1" flipV="1">
                <a:off x="523678" y="3727645"/>
                <a:ext cx="8626" cy="377816"/>
              </a:xfrm>
              <a:prstGeom prst="line">
                <a:avLst/>
              </a:prstGeom>
            </p:spPr>
            <p:style>
              <a:lnRef idx="3">
                <a:schemeClr val="dk1"/>
              </a:lnRef>
              <a:fillRef idx="0">
                <a:schemeClr val="dk1"/>
              </a:fillRef>
              <a:effectRef idx="2">
                <a:schemeClr val="dk1"/>
              </a:effectRef>
              <a:fontRef idx="minor">
                <a:schemeClr val="tx1"/>
              </a:fontRef>
            </p:style>
          </p:cxnSp>
        </p:grpSp>
        <p:grpSp>
          <p:nvGrpSpPr>
            <p:cNvPr id="191" name="Group 190"/>
            <p:cNvGrpSpPr/>
            <p:nvPr/>
          </p:nvGrpSpPr>
          <p:grpSpPr>
            <a:xfrm rot="10032692">
              <a:off x="1349184" y="3593596"/>
              <a:ext cx="438915" cy="739715"/>
              <a:chOff x="312846" y="3727645"/>
              <a:chExt cx="438915" cy="739715"/>
            </a:xfrm>
          </p:grpSpPr>
          <p:sp>
            <p:nvSpPr>
              <p:cNvPr id="196" name="Rectangle 195"/>
              <p:cNvSpPr/>
              <p:nvPr/>
            </p:nvSpPr>
            <p:spPr>
              <a:xfrm>
                <a:off x="312846" y="4105461"/>
                <a:ext cx="438915" cy="3618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97" name="Straight Connector 196"/>
              <p:cNvCxnSpPr>
                <a:stCxn id="196" idx="0"/>
              </p:cNvCxnSpPr>
              <p:nvPr/>
            </p:nvCxnSpPr>
            <p:spPr>
              <a:xfrm flipH="1" flipV="1">
                <a:off x="523678" y="3727645"/>
                <a:ext cx="8626" cy="377816"/>
              </a:xfrm>
              <a:prstGeom prst="line">
                <a:avLst/>
              </a:prstGeom>
            </p:spPr>
            <p:style>
              <a:lnRef idx="3">
                <a:schemeClr val="dk1"/>
              </a:lnRef>
              <a:fillRef idx="0">
                <a:schemeClr val="dk1"/>
              </a:fillRef>
              <a:effectRef idx="2">
                <a:schemeClr val="dk1"/>
              </a:effectRef>
              <a:fontRef idx="minor">
                <a:schemeClr val="tx1"/>
              </a:fontRef>
            </p:style>
          </p:cxnSp>
        </p:grpSp>
        <p:grpSp>
          <p:nvGrpSpPr>
            <p:cNvPr id="192" name="Group 191"/>
            <p:cNvGrpSpPr/>
            <p:nvPr/>
          </p:nvGrpSpPr>
          <p:grpSpPr>
            <a:xfrm rot="14793843">
              <a:off x="2240569" y="4075998"/>
              <a:ext cx="438915" cy="739715"/>
              <a:chOff x="312846" y="3727645"/>
              <a:chExt cx="438915" cy="739715"/>
            </a:xfrm>
          </p:grpSpPr>
          <p:sp>
            <p:nvSpPr>
              <p:cNvPr id="194" name="Rectangle 193"/>
              <p:cNvSpPr/>
              <p:nvPr/>
            </p:nvSpPr>
            <p:spPr>
              <a:xfrm>
                <a:off x="312846" y="4105461"/>
                <a:ext cx="438915" cy="3618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95" name="Straight Connector 194"/>
              <p:cNvCxnSpPr>
                <a:stCxn id="194" idx="0"/>
              </p:cNvCxnSpPr>
              <p:nvPr/>
            </p:nvCxnSpPr>
            <p:spPr>
              <a:xfrm flipH="1" flipV="1">
                <a:off x="523678" y="3727645"/>
                <a:ext cx="8626" cy="377816"/>
              </a:xfrm>
              <a:prstGeom prst="line">
                <a:avLst/>
              </a:prstGeom>
            </p:spPr>
            <p:style>
              <a:lnRef idx="3">
                <a:schemeClr val="dk1"/>
              </a:lnRef>
              <a:fillRef idx="0">
                <a:schemeClr val="dk1"/>
              </a:fillRef>
              <a:effectRef idx="2">
                <a:schemeClr val="dk1"/>
              </a:effectRef>
              <a:fontRef idx="minor">
                <a:schemeClr val="tx1"/>
              </a:fontRef>
            </p:style>
          </p:cxnSp>
        </p:grpSp>
        <p:sp>
          <p:nvSpPr>
            <p:cNvPr id="193" name="Oval 192"/>
            <p:cNvSpPr/>
            <p:nvPr/>
          </p:nvSpPr>
          <p:spPr>
            <a:xfrm>
              <a:off x="1170103" y="4148919"/>
              <a:ext cx="1125858" cy="112967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46168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1111E-6 -2.96296E-6 L 1.11111E-6 -2.96296E-6 C 0.00903 0.00625 0.01858 0.01227 0.02778 0.01922 C 0.03229 0.02269 0.03576 0.02778 0.04028 0.03102 C 0.04305 0.0331 0.04653 0.03334 0.04965 0.03496 C 0.07656 0.04954 0.04948 0.0375 0.07135 0.04676 C 0.08524 0.06412 0.06875 0.04584 0.08698 0.05857 C 0.0934 0.06273 0.09896 0.06968 0.10555 0.07385 C 0.10972 0.07662 0.11389 0.07894 0.11805 0.08172 C 0.12135 0.08403 0.12378 0.08797 0.12726 0.08959 C 0.13542 0.09329 0.15226 0.09746 0.15226 0.09769 C 0.15521 0.1 0.15816 0.10348 0.16146 0.10533 C 0.17483 0.11273 0.18003 0.1125 0.19271 0.11713 C 0.21441 0.12477 0.18663 0.11829 0.22378 0.125 C 0.23316 0.12361 0.24305 0.12523 0.25191 0.12107 C 0.25469 0.11945 0.25503 0.10926 0.25503 0.10949 L 0.25503 0.10926 " pathEditMode="relative" rAng="0" ptsTypes="AAAAAAAAAAAAAAAAA">
                                      <p:cBhvr>
                                        <p:cTn id="6" dur="2000" fill="hold"/>
                                        <p:tgtEl>
                                          <p:spTgt spid="92"/>
                                        </p:tgtEl>
                                        <p:attrNameLst>
                                          <p:attrName>ppt_x</p:attrName>
                                          <p:attrName>ppt_y</p:attrName>
                                        </p:attrNameLst>
                                      </p:cBhvr>
                                      <p:rCtr x="12743" y="6250"/>
                                    </p:animMotion>
                                  </p:childTnLst>
                                </p:cTn>
                              </p:par>
                              <p:par>
                                <p:cTn id="7" presetID="0" presetClass="path" presetSubtype="0" accel="50000" decel="50000" fill="hold" nodeType="withEffect">
                                  <p:stCondLst>
                                    <p:cond delay="0"/>
                                  </p:stCondLst>
                                  <p:childTnLst>
                                    <p:animMotion origin="layout" path="M 5E-6 -0.03148 L 5E-6 -0.03125 C 0.00087 -0.00162 0.00105 0.02847 0.00278 0.05856 C 0.00348 0.07014 0.00782 0.07222 0.01164 0.08217 C 0.01303 0.08588 0.01459 0.09398 0.01459 0.09421 L 0.01459 0.09398 " pathEditMode="relative" rAng="0" ptsTypes="AAAAAA">
                                      <p:cBhvr>
                                        <p:cTn id="8" dur="2000" fill="hold"/>
                                        <p:tgtEl>
                                          <p:spTgt spid="37"/>
                                        </p:tgtEl>
                                        <p:attrNameLst>
                                          <p:attrName>ppt_x</p:attrName>
                                          <p:attrName>ppt_y</p:attrName>
                                        </p:attrNameLst>
                                      </p:cBhvr>
                                      <p:rCtr x="729" y="6273"/>
                                    </p:animMotion>
                                  </p:childTnLst>
                                </p:cTn>
                              </p:par>
                              <p:par>
                                <p:cTn id="9" presetID="0" presetClass="path" presetSubtype="0" accel="50000" decel="50000" fill="hold" nodeType="withEffect">
                                  <p:stCondLst>
                                    <p:cond delay="0"/>
                                  </p:stCondLst>
                                  <p:childTnLst>
                                    <p:animMotion origin="layout" path="M 0.03247 -0.00787 L 0.03247 -0.00764 C 0.02448 -0.00023 0.01632 0.00717 0.00886 0.01551 C 0.00451 0.02037 0.00226 0.02893 -0.00295 0.03125 C -0.01354 0.03588 -0.0368 0.04514 -0.0441 0.05486 C -0.04705 0.05879 -0.04948 0.06342 -0.05295 0.06666 C -0.08559 0.0956 -0.03594 0.0412 -0.07066 0.07824 C -0.07274 0.08055 -0.0743 0.08403 -0.07656 0.08611 C -0.08212 0.0919 -0.08819 0.09676 -0.0941 0.10185 C -0.09705 0.10463 -0.10017 0.10694 -0.10295 0.10972 C -0.10694 0.11366 -0.11128 0.1169 -0.11476 0.12153 C -0.12812 0.13935 -0.11233 0.12963 -0.12951 0.13727 C -0.14375 0.16597 -0.12604 0.13565 -0.14427 0.15301 C -0.14878 0.15717 -0.15069 0.1662 -0.1559 0.16852 C -0.17882 0.1787 -0.16163 0.17245 -0.20885 0.17245 L -0.20885 0.17268 " pathEditMode="relative" rAng="0" ptsTypes="AAAAAAAAAAAAAAAA">
                                      <p:cBhvr>
                                        <p:cTn id="10" dur="2000" fill="hold"/>
                                        <p:tgtEl>
                                          <p:spTgt spid="59"/>
                                        </p:tgtEl>
                                        <p:attrNameLst>
                                          <p:attrName>ppt_x</p:attrName>
                                          <p:attrName>ppt_y</p:attrName>
                                        </p:attrNameLst>
                                      </p:cBhvr>
                                      <p:rCtr x="-12066" y="9097"/>
                                    </p:animMotion>
                                  </p:childTnLst>
                                </p:cTn>
                              </p:par>
                              <p:par>
                                <p:cTn id="11" presetID="0" presetClass="path" presetSubtype="0" accel="50000" decel="50000" fill="hold" nodeType="withEffect">
                                  <p:stCondLst>
                                    <p:cond delay="0"/>
                                  </p:stCondLst>
                                  <p:childTnLst>
                                    <p:animMotion origin="layout" path="M -3.33333E-6 4.81481E-6 L -3.33333E-6 0.00023 C 0.00868 0.00671 0.01771 0.01296 0.02639 0.01967 C 0.02952 0.02222 0.03195 0.02569 0.03525 0.02754 C 0.04775 0.03495 0.05261 0.03472 0.06459 0.03935 C 0.0849 0.04699 0.0592 0.04004 0.09115 0.04722 C 0.09601 0.04976 0.10052 0.05486 0.10591 0.05509 C 0.16146 0.05763 0.15417 0.05972 0.1823 0.04722 C 0.18785 0.03981 0.19271 0.03194 0.2 0.02754 C 0.20573 0.0243 0.21771 0.01967 0.21771 0.0199 C 0.23195 0.00069 0.21459 0.02476 0.22952 4.81481E-6 C 0.23125 -0.00278 0.23542 -0.00764 0.23542 -0.00741 L 0.23542 -0.00764 " pathEditMode="relative" rAng="0" ptsTypes="AAAAAAAAAAAAA">
                                      <p:cBhvr>
                                        <p:cTn id="12" dur="2000" fill="hold"/>
                                        <p:tgtEl>
                                          <p:spTgt spid="70"/>
                                        </p:tgtEl>
                                        <p:attrNameLst>
                                          <p:attrName>ppt_x</p:attrName>
                                          <p:attrName>ppt_y</p:attrName>
                                        </p:attrNameLst>
                                      </p:cBhvr>
                                      <p:rCtr x="11771" y="2454"/>
                                    </p:animMotion>
                                  </p:childTnLst>
                                </p:cTn>
                              </p:par>
                              <p:par>
                                <p:cTn id="13" presetID="0" presetClass="path" presetSubtype="0" accel="50000" decel="50000" fill="hold" nodeType="withEffect">
                                  <p:stCondLst>
                                    <p:cond delay="0"/>
                                  </p:stCondLst>
                                  <p:childTnLst>
                                    <p:animMotion origin="layout" path="M -0.00764 0.05278 L -0.00781 0.05301 C -0.01267 0.04028 -0.01649 0.02709 -0.02257 0.01574 C -0.0243 0.0125 -0.0283 0.01204 -0.03055 0.00926 C -0.03559 0.00278 -0.03715 -0.0118 -0.04097 -0.01805 C -0.04271 -0.02129 -0.04635 -0.02199 -0.04861 -0.02453 C -0.05156 -0.02754 -0.05364 -0.03125 -0.0559 -0.03518 C -0.06215 -0.05671 -0.05798 -0.04398 -0.07083 -0.07152 C -0.07222 -0.07476 -0.07309 -0.07824 -0.07552 -0.08101 L -0.08541 -0.09213 C -0.08663 -0.09652 -0.08663 -0.10208 -0.08906 -0.10532 C -0.09357 -0.11134 -0.10503 -0.11828 -0.10503 -0.11805 C -0.10746 -0.12176 -0.10955 -0.12569 -0.11232 -0.1287 C -0.11458 -0.13125 -0.11823 -0.13194 -0.12014 -0.13518 C -0.12239 -0.13888 -0.12205 -0.14421 -0.12396 -0.14838 C -0.13107 -0.16365 -0.13212 -0.15277 -0.13055 -0.16226 L -0.13055 -0.16203 " pathEditMode="relative" rAng="780000" ptsTypes="AAAAAAAAAAAAAAAAA">
                                      <p:cBhvr>
                                        <p:cTn id="14" dur="2000" fill="hold"/>
                                        <p:tgtEl>
                                          <p:spTgt spid="81"/>
                                        </p:tgtEl>
                                        <p:attrNameLst>
                                          <p:attrName>ppt_x</p:attrName>
                                          <p:attrName>ppt_y</p:attrName>
                                        </p:attrNameLst>
                                      </p:cBhvr>
                                      <p:rCtr x="-6163" y="-10764"/>
                                    </p:animMotion>
                                  </p:childTnLst>
                                </p:cTn>
                              </p:par>
                              <p:par>
                                <p:cTn id="15" presetID="0" presetClass="path" presetSubtype="0" accel="50000" decel="50000" fill="hold" nodeType="withEffect">
                                  <p:stCondLst>
                                    <p:cond delay="0"/>
                                  </p:stCondLst>
                                  <p:childTnLst>
                                    <p:animMotion origin="layout" path="M 0.03542 -0.03148 L 0.03542 -0.03125 C -0.0283 0.05301 0.04514 -0.0375 -2.22222E-6 0.0037 C -0.01441 0.01689 -0.02604 0.03518 -0.04114 0.04676 C -0.06562 0.06527 -0.05469 0.05787 -0.07344 0.07037 L -0.09114 0.09375 C -0.09514 0.09907 -0.09844 0.10509 -0.10295 0.10949 C -0.14705 0.15347 -0.08663 0.09213 -0.12361 0.1331 C -0.12621 0.13611 -0.12969 0.13796 -0.13229 0.14097 C -0.14739 0.15694 -0.12778 0.14166 -0.14705 0.15254 C -0.15104 0.15486 -0.15451 0.15949 -0.15885 0.16041 C -0.16666 0.16227 -0.17448 0.16041 -0.18229 0.16041 L -0.18229 0.16064 " pathEditMode="relative" rAng="0" ptsTypes="AAAAAAAAAAAAA">
                                      <p:cBhvr>
                                        <p:cTn id="16" dur="2000" fill="hold"/>
                                        <p:tgtEl>
                                          <p:spTgt spid="189"/>
                                        </p:tgtEl>
                                        <p:attrNameLst>
                                          <p:attrName>ppt_x</p:attrName>
                                          <p:attrName>ppt_y</p:attrName>
                                        </p:attrNameLst>
                                      </p:cBhvr>
                                      <p:rCtr x="-10885" y="9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33" name="Group 32"/>
          <p:cNvGrpSpPr/>
          <p:nvPr/>
        </p:nvGrpSpPr>
        <p:grpSpPr>
          <a:xfrm>
            <a:off x="5840050" y="5451936"/>
            <a:ext cx="1576010" cy="1416953"/>
            <a:chOff x="737483" y="3435260"/>
            <a:chExt cx="2525124" cy="2270279"/>
          </a:xfrm>
        </p:grpSpPr>
        <p:grpSp>
          <p:nvGrpSpPr>
            <p:cNvPr id="34" name="Group 33"/>
            <p:cNvGrpSpPr/>
            <p:nvPr/>
          </p:nvGrpSpPr>
          <p:grpSpPr>
            <a:xfrm rot="1779407">
              <a:off x="2796847" y="4498336"/>
              <a:ext cx="465760" cy="376515"/>
              <a:chOff x="2937847" y="4343400"/>
              <a:chExt cx="554514" cy="459762"/>
            </a:xfrm>
          </p:grpSpPr>
          <p:cxnSp>
            <p:nvCxnSpPr>
              <p:cNvPr id="62" name="Straight Connector 61"/>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63" name="Straight Connector 62"/>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64" name="Straight Connector 63"/>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65" name="Straight Connector 64"/>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grpSp>
          <p:nvGrpSpPr>
            <p:cNvPr id="35" name="Group 34"/>
            <p:cNvGrpSpPr/>
            <p:nvPr/>
          </p:nvGrpSpPr>
          <p:grpSpPr>
            <a:xfrm rot="8040838">
              <a:off x="1331634" y="5284401"/>
              <a:ext cx="465760" cy="376515"/>
              <a:chOff x="2937847" y="4343400"/>
              <a:chExt cx="554514" cy="459762"/>
            </a:xfrm>
          </p:grpSpPr>
          <p:cxnSp>
            <p:nvCxnSpPr>
              <p:cNvPr id="58" name="Straight Connector 57"/>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59" name="Straight Connector 58"/>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60" name="Straight Connector 59"/>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61" name="Straight Connector 60"/>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grpSp>
          <p:nvGrpSpPr>
            <p:cNvPr id="36" name="Group 35"/>
            <p:cNvGrpSpPr/>
            <p:nvPr/>
          </p:nvGrpSpPr>
          <p:grpSpPr>
            <a:xfrm rot="12711470">
              <a:off x="737483" y="4503860"/>
              <a:ext cx="465760" cy="376515"/>
              <a:chOff x="2937847" y="4343400"/>
              <a:chExt cx="554514" cy="459762"/>
            </a:xfrm>
          </p:grpSpPr>
          <p:cxnSp>
            <p:nvCxnSpPr>
              <p:cNvPr id="54" name="Straight Connector 53"/>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55" name="Straight Connector 54"/>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56" name="Straight Connector 55"/>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57" name="Straight Connector 56"/>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grpSp>
          <p:nvGrpSpPr>
            <p:cNvPr id="37" name="Group 36"/>
            <p:cNvGrpSpPr/>
            <p:nvPr/>
          </p:nvGrpSpPr>
          <p:grpSpPr>
            <a:xfrm rot="5748025">
              <a:off x="2364124" y="5171961"/>
              <a:ext cx="465760" cy="376515"/>
              <a:chOff x="2937847" y="4343400"/>
              <a:chExt cx="554514" cy="459762"/>
            </a:xfrm>
          </p:grpSpPr>
          <p:cxnSp>
            <p:nvCxnSpPr>
              <p:cNvPr id="50" name="Straight Connector 49"/>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51" name="Straight Connector 50"/>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52" name="Straight Connector 51"/>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53" name="Straight Connector 52"/>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grpSp>
          <p:nvGrpSpPr>
            <p:cNvPr id="38" name="Group 37"/>
            <p:cNvGrpSpPr/>
            <p:nvPr/>
          </p:nvGrpSpPr>
          <p:grpSpPr>
            <a:xfrm rot="20540812">
              <a:off x="2164048" y="3529473"/>
              <a:ext cx="465760" cy="376515"/>
              <a:chOff x="2937847" y="4343400"/>
              <a:chExt cx="554514" cy="459762"/>
            </a:xfrm>
          </p:grpSpPr>
          <p:cxnSp>
            <p:nvCxnSpPr>
              <p:cNvPr id="46" name="Straight Connector 45"/>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47" name="Straight Connector 46"/>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48" name="Straight Connector 47"/>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49" name="Straight Connector 48"/>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grpSp>
          <p:nvGrpSpPr>
            <p:cNvPr id="39" name="Group 38"/>
            <p:cNvGrpSpPr/>
            <p:nvPr/>
          </p:nvGrpSpPr>
          <p:grpSpPr>
            <a:xfrm rot="18095915">
              <a:off x="1356180" y="3479882"/>
              <a:ext cx="465760" cy="376515"/>
              <a:chOff x="2937847" y="4343400"/>
              <a:chExt cx="554514" cy="459762"/>
            </a:xfrm>
          </p:grpSpPr>
          <p:cxnSp>
            <p:nvCxnSpPr>
              <p:cNvPr id="42" name="Straight Connector 41"/>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45" name="Straight Connector 44"/>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sp>
          <p:nvSpPr>
            <p:cNvPr id="40" name="Oval 39"/>
            <p:cNvSpPr/>
            <p:nvPr/>
          </p:nvSpPr>
          <p:spPr>
            <a:xfrm rot="2423080">
              <a:off x="1207786" y="3794243"/>
              <a:ext cx="1547474" cy="156611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1" name="Oval 40"/>
            <p:cNvSpPr/>
            <p:nvPr/>
          </p:nvSpPr>
          <p:spPr>
            <a:xfrm rot="3091439">
              <a:off x="1652861" y="4190839"/>
              <a:ext cx="657323" cy="772923"/>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66" name="Group 65"/>
          <p:cNvGrpSpPr/>
          <p:nvPr/>
        </p:nvGrpSpPr>
        <p:grpSpPr>
          <a:xfrm>
            <a:off x="7524557" y="436186"/>
            <a:ext cx="1576010" cy="1416953"/>
            <a:chOff x="737483" y="3435260"/>
            <a:chExt cx="2525124" cy="2270279"/>
          </a:xfrm>
        </p:grpSpPr>
        <p:grpSp>
          <p:nvGrpSpPr>
            <p:cNvPr id="67" name="Group 66"/>
            <p:cNvGrpSpPr/>
            <p:nvPr/>
          </p:nvGrpSpPr>
          <p:grpSpPr>
            <a:xfrm rot="1779407">
              <a:off x="2796847" y="4498336"/>
              <a:ext cx="465760" cy="376515"/>
              <a:chOff x="2937847" y="4343400"/>
              <a:chExt cx="554514" cy="459762"/>
            </a:xfrm>
          </p:grpSpPr>
          <p:cxnSp>
            <p:nvCxnSpPr>
              <p:cNvPr id="95" name="Straight Connector 94"/>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96" name="Straight Connector 95"/>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97" name="Straight Connector 96"/>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98" name="Straight Connector 97"/>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grpSp>
          <p:nvGrpSpPr>
            <p:cNvPr id="68" name="Group 67"/>
            <p:cNvGrpSpPr/>
            <p:nvPr/>
          </p:nvGrpSpPr>
          <p:grpSpPr>
            <a:xfrm rot="8040838">
              <a:off x="1331634" y="5284401"/>
              <a:ext cx="465760" cy="376515"/>
              <a:chOff x="2937847" y="4343400"/>
              <a:chExt cx="554514" cy="459762"/>
            </a:xfrm>
          </p:grpSpPr>
          <p:cxnSp>
            <p:nvCxnSpPr>
              <p:cNvPr id="91" name="Straight Connector 90"/>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92" name="Straight Connector 91"/>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93" name="Straight Connector 92"/>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94" name="Straight Connector 93"/>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grpSp>
          <p:nvGrpSpPr>
            <p:cNvPr id="69" name="Group 68"/>
            <p:cNvGrpSpPr/>
            <p:nvPr/>
          </p:nvGrpSpPr>
          <p:grpSpPr>
            <a:xfrm rot="12711470">
              <a:off x="737483" y="4503860"/>
              <a:ext cx="465760" cy="376515"/>
              <a:chOff x="2937847" y="4343400"/>
              <a:chExt cx="554514" cy="459762"/>
            </a:xfrm>
          </p:grpSpPr>
          <p:cxnSp>
            <p:nvCxnSpPr>
              <p:cNvPr id="87" name="Straight Connector 86"/>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88" name="Straight Connector 87"/>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89" name="Straight Connector 88"/>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90" name="Straight Connector 89"/>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grpSp>
          <p:nvGrpSpPr>
            <p:cNvPr id="70" name="Group 69"/>
            <p:cNvGrpSpPr/>
            <p:nvPr/>
          </p:nvGrpSpPr>
          <p:grpSpPr>
            <a:xfrm rot="5748025">
              <a:off x="2364124" y="5171961"/>
              <a:ext cx="465760" cy="376515"/>
              <a:chOff x="2937847" y="4343400"/>
              <a:chExt cx="554514" cy="459762"/>
            </a:xfrm>
          </p:grpSpPr>
          <p:cxnSp>
            <p:nvCxnSpPr>
              <p:cNvPr id="83" name="Straight Connector 82"/>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84" name="Straight Connector 83"/>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85" name="Straight Connector 84"/>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86" name="Straight Connector 85"/>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grpSp>
          <p:nvGrpSpPr>
            <p:cNvPr id="71" name="Group 70"/>
            <p:cNvGrpSpPr/>
            <p:nvPr/>
          </p:nvGrpSpPr>
          <p:grpSpPr>
            <a:xfrm rot="20540812">
              <a:off x="2164048" y="3529473"/>
              <a:ext cx="465760" cy="376515"/>
              <a:chOff x="2937847" y="4343400"/>
              <a:chExt cx="554514" cy="459762"/>
            </a:xfrm>
          </p:grpSpPr>
          <p:cxnSp>
            <p:nvCxnSpPr>
              <p:cNvPr id="79" name="Straight Connector 78"/>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80" name="Straight Connector 79"/>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81" name="Straight Connector 80"/>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82" name="Straight Connector 81"/>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grpSp>
          <p:nvGrpSpPr>
            <p:cNvPr id="72" name="Group 71"/>
            <p:cNvGrpSpPr/>
            <p:nvPr/>
          </p:nvGrpSpPr>
          <p:grpSpPr>
            <a:xfrm rot="18095915">
              <a:off x="1356180" y="3479882"/>
              <a:ext cx="465760" cy="376515"/>
              <a:chOff x="2937847" y="4343400"/>
              <a:chExt cx="554514" cy="459762"/>
            </a:xfrm>
          </p:grpSpPr>
          <p:cxnSp>
            <p:nvCxnSpPr>
              <p:cNvPr id="75" name="Straight Connector 74"/>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76" name="Straight Connector 75"/>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77" name="Straight Connector 76"/>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78" name="Straight Connector 77"/>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sp>
          <p:nvSpPr>
            <p:cNvPr id="73" name="Oval 72"/>
            <p:cNvSpPr/>
            <p:nvPr/>
          </p:nvSpPr>
          <p:spPr>
            <a:xfrm rot="2423080">
              <a:off x="1207786" y="3794243"/>
              <a:ext cx="1547474" cy="156611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4" name="Oval 73"/>
            <p:cNvSpPr/>
            <p:nvPr/>
          </p:nvSpPr>
          <p:spPr>
            <a:xfrm rot="3091439">
              <a:off x="1652861" y="4190839"/>
              <a:ext cx="657323" cy="772923"/>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99" name="Group 98"/>
          <p:cNvGrpSpPr/>
          <p:nvPr/>
        </p:nvGrpSpPr>
        <p:grpSpPr>
          <a:xfrm>
            <a:off x="345935" y="2273494"/>
            <a:ext cx="1576010" cy="1416953"/>
            <a:chOff x="737483" y="3435260"/>
            <a:chExt cx="2525124" cy="2270279"/>
          </a:xfrm>
        </p:grpSpPr>
        <p:grpSp>
          <p:nvGrpSpPr>
            <p:cNvPr id="100" name="Group 99"/>
            <p:cNvGrpSpPr/>
            <p:nvPr/>
          </p:nvGrpSpPr>
          <p:grpSpPr>
            <a:xfrm rot="1779407">
              <a:off x="2796847" y="4498336"/>
              <a:ext cx="465760" cy="376515"/>
              <a:chOff x="2937847" y="4343400"/>
              <a:chExt cx="554514" cy="459762"/>
            </a:xfrm>
          </p:grpSpPr>
          <p:cxnSp>
            <p:nvCxnSpPr>
              <p:cNvPr id="128" name="Straight Connector 127"/>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29" name="Straight Connector 128"/>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130" name="Straight Connector 129"/>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131" name="Straight Connector 130"/>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grpSp>
          <p:nvGrpSpPr>
            <p:cNvPr id="101" name="Group 100"/>
            <p:cNvGrpSpPr/>
            <p:nvPr/>
          </p:nvGrpSpPr>
          <p:grpSpPr>
            <a:xfrm rot="8040838">
              <a:off x="1331634" y="5284401"/>
              <a:ext cx="465760" cy="376515"/>
              <a:chOff x="2937847" y="4343400"/>
              <a:chExt cx="554514" cy="459762"/>
            </a:xfrm>
          </p:grpSpPr>
          <p:cxnSp>
            <p:nvCxnSpPr>
              <p:cNvPr id="124" name="Straight Connector 123"/>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25" name="Straight Connector 124"/>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126" name="Straight Connector 125"/>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127" name="Straight Connector 126"/>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grpSp>
          <p:nvGrpSpPr>
            <p:cNvPr id="102" name="Group 101"/>
            <p:cNvGrpSpPr/>
            <p:nvPr/>
          </p:nvGrpSpPr>
          <p:grpSpPr>
            <a:xfrm rot="12711470">
              <a:off x="737483" y="4503860"/>
              <a:ext cx="465760" cy="376515"/>
              <a:chOff x="2937847" y="4343400"/>
              <a:chExt cx="554514" cy="459762"/>
            </a:xfrm>
          </p:grpSpPr>
          <p:cxnSp>
            <p:nvCxnSpPr>
              <p:cNvPr id="120" name="Straight Connector 119"/>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21" name="Straight Connector 120"/>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122" name="Straight Connector 121"/>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123" name="Straight Connector 122"/>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grpSp>
          <p:nvGrpSpPr>
            <p:cNvPr id="103" name="Group 102"/>
            <p:cNvGrpSpPr/>
            <p:nvPr/>
          </p:nvGrpSpPr>
          <p:grpSpPr>
            <a:xfrm rot="5748025">
              <a:off x="2364124" y="5171961"/>
              <a:ext cx="465760" cy="376515"/>
              <a:chOff x="2937847" y="4343400"/>
              <a:chExt cx="554514" cy="459762"/>
            </a:xfrm>
          </p:grpSpPr>
          <p:cxnSp>
            <p:nvCxnSpPr>
              <p:cNvPr id="116" name="Straight Connector 115"/>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17" name="Straight Connector 116"/>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118" name="Straight Connector 117"/>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119" name="Straight Connector 118"/>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grpSp>
          <p:nvGrpSpPr>
            <p:cNvPr id="104" name="Group 103"/>
            <p:cNvGrpSpPr/>
            <p:nvPr/>
          </p:nvGrpSpPr>
          <p:grpSpPr>
            <a:xfrm rot="20540812">
              <a:off x="2164048" y="3529473"/>
              <a:ext cx="465760" cy="376515"/>
              <a:chOff x="2937847" y="4343400"/>
              <a:chExt cx="554514" cy="459762"/>
            </a:xfrm>
          </p:grpSpPr>
          <p:cxnSp>
            <p:nvCxnSpPr>
              <p:cNvPr id="112" name="Straight Connector 111"/>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13" name="Straight Connector 112"/>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114" name="Straight Connector 113"/>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115" name="Straight Connector 114"/>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grpSp>
          <p:nvGrpSpPr>
            <p:cNvPr id="105" name="Group 104"/>
            <p:cNvGrpSpPr/>
            <p:nvPr/>
          </p:nvGrpSpPr>
          <p:grpSpPr>
            <a:xfrm rot="18095915">
              <a:off x="1356180" y="3479882"/>
              <a:ext cx="465760" cy="376515"/>
              <a:chOff x="2937847" y="4343400"/>
              <a:chExt cx="554514" cy="459762"/>
            </a:xfrm>
          </p:grpSpPr>
          <p:cxnSp>
            <p:nvCxnSpPr>
              <p:cNvPr id="108" name="Straight Connector 107"/>
              <p:cNvCxnSpPr/>
              <p:nvPr/>
            </p:nvCxnSpPr>
            <p:spPr>
              <a:xfrm flipV="1">
                <a:off x="2937847" y="4589585"/>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09" name="Straight Connector 108"/>
              <p:cNvCxnSpPr/>
              <p:nvPr/>
            </p:nvCxnSpPr>
            <p:spPr>
              <a:xfrm>
                <a:off x="3180910" y="4466493"/>
                <a:ext cx="145981" cy="282635"/>
              </a:xfrm>
              <a:prstGeom prst="line">
                <a:avLst/>
              </a:prstGeom>
            </p:spPr>
            <p:style>
              <a:lnRef idx="3">
                <a:schemeClr val="dk1"/>
              </a:lnRef>
              <a:fillRef idx="0">
                <a:schemeClr val="dk1"/>
              </a:fillRef>
              <a:effectRef idx="2">
                <a:schemeClr val="dk1"/>
              </a:effectRef>
              <a:fontRef idx="minor">
                <a:schemeClr val="tx1"/>
              </a:fontRef>
            </p:style>
          </p:cxnSp>
          <p:cxnSp>
            <p:nvCxnSpPr>
              <p:cNvPr id="110" name="Straight Connector 109"/>
              <p:cNvCxnSpPr/>
              <p:nvPr/>
            </p:nvCxnSpPr>
            <p:spPr>
              <a:xfrm flipV="1">
                <a:off x="3180910" y="4343400"/>
                <a:ext cx="145981" cy="123093"/>
              </a:xfrm>
              <a:prstGeom prst="line">
                <a:avLst/>
              </a:prstGeom>
            </p:spPr>
            <p:style>
              <a:lnRef idx="3">
                <a:schemeClr val="dk1"/>
              </a:lnRef>
              <a:fillRef idx="0">
                <a:schemeClr val="dk1"/>
              </a:fillRef>
              <a:effectRef idx="2">
                <a:schemeClr val="dk1"/>
              </a:effectRef>
              <a:fontRef idx="minor">
                <a:schemeClr val="tx1"/>
              </a:fontRef>
            </p:style>
          </p:cxnSp>
          <p:cxnSp>
            <p:nvCxnSpPr>
              <p:cNvPr id="111" name="Straight Connector 110"/>
              <p:cNvCxnSpPr/>
              <p:nvPr/>
            </p:nvCxnSpPr>
            <p:spPr>
              <a:xfrm flipV="1">
                <a:off x="3346380" y="4617241"/>
                <a:ext cx="145981" cy="123093"/>
              </a:xfrm>
              <a:prstGeom prst="line">
                <a:avLst/>
              </a:prstGeom>
            </p:spPr>
            <p:style>
              <a:lnRef idx="3">
                <a:schemeClr val="dk1"/>
              </a:lnRef>
              <a:fillRef idx="0">
                <a:schemeClr val="dk1"/>
              </a:fillRef>
              <a:effectRef idx="2">
                <a:schemeClr val="dk1"/>
              </a:effectRef>
              <a:fontRef idx="minor">
                <a:schemeClr val="tx1"/>
              </a:fontRef>
            </p:style>
          </p:cxnSp>
        </p:grpSp>
        <p:sp>
          <p:nvSpPr>
            <p:cNvPr id="106" name="Oval 105"/>
            <p:cNvSpPr/>
            <p:nvPr/>
          </p:nvSpPr>
          <p:spPr>
            <a:xfrm rot="2423080">
              <a:off x="1207786" y="3794243"/>
              <a:ext cx="1547474" cy="1566119"/>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7" name="Oval 106"/>
            <p:cNvSpPr/>
            <p:nvPr/>
          </p:nvSpPr>
          <p:spPr>
            <a:xfrm rot="3091439">
              <a:off x="1652861" y="4190839"/>
              <a:ext cx="657323" cy="772923"/>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grpSp>
        <p:nvGrpSpPr>
          <p:cNvPr id="165" name="Group 164"/>
          <p:cNvGrpSpPr/>
          <p:nvPr/>
        </p:nvGrpSpPr>
        <p:grpSpPr>
          <a:xfrm>
            <a:off x="3925223" y="2882620"/>
            <a:ext cx="1751430" cy="2037378"/>
            <a:chOff x="3519819" y="2911982"/>
            <a:chExt cx="1751430" cy="2037378"/>
          </a:xfrm>
        </p:grpSpPr>
        <p:grpSp>
          <p:nvGrpSpPr>
            <p:cNvPr id="4" name="Group 3"/>
            <p:cNvGrpSpPr/>
            <p:nvPr/>
          </p:nvGrpSpPr>
          <p:grpSpPr>
            <a:xfrm>
              <a:off x="3712088" y="2911982"/>
              <a:ext cx="1403379" cy="1594723"/>
              <a:chOff x="2676253" y="1809708"/>
              <a:chExt cx="1403379" cy="1594723"/>
            </a:xfrm>
            <a:effectLst>
              <a:glow rad="228600">
                <a:schemeClr val="accent1">
                  <a:satMod val="175000"/>
                  <a:alpha val="40000"/>
                </a:schemeClr>
              </a:glow>
            </a:effectLst>
          </p:grpSpPr>
          <p:sp>
            <p:nvSpPr>
              <p:cNvPr id="5" name="Oval 4"/>
              <p:cNvSpPr/>
              <p:nvPr/>
            </p:nvSpPr>
            <p:spPr>
              <a:xfrm rot="2423080">
                <a:off x="2923053" y="2101566"/>
                <a:ext cx="946541" cy="957945"/>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6" name="Oval 5"/>
              <p:cNvSpPr/>
              <p:nvPr/>
            </p:nvSpPr>
            <p:spPr>
              <a:xfrm rot="3091439">
                <a:off x="3195291" y="2344151"/>
                <a:ext cx="402064" cy="47277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nvGrpSpPr>
              <p:cNvPr id="7" name="Group 6"/>
              <p:cNvGrpSpPr/>
              <p:nvPr/>
            </p:nvGrpSpPr>
            <p:grpSpPr>
              <a:xfrm rot="18095915">
                <a:off x="3247843" y="1824331"/>
                <a:ext cx="281951" cy="252706"/>
                <a:chOff x="2892560" y="4400001"/>
                <a:chExt cx="584417" cy="449534"/>
              </a:xfrm>
            </p:grpSpPr>
            <p:cxnSp>
              <p:nvCxnSpPr>
                <p:cNvPr id="28" name="Straight Connector 27"/>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nvGrpSpPr>
              <p:cNvPr id="8" name="Group 7"/>
              <p:cNvGrpSpPr/>
              <p:nvPr/>
            </p:nvGrpSpPr>
            <p:grpSpPr>
              <a:xfrm rot="20984392">
                <a:off x="3755685" y="2067521"/>
                <a:ext cx="281951" cy="252706"/>
                <a:chOff x="2892560" y="4400001"/>
                <a:chExt cx="584417" cy="449534"/>
              </a:xfrm>
            </p:grpSpPr>
            <p:cxnSp>
              <p:nvCxnSpPr>
                <p:cNvPr id="25" name="Straight Connector 24"/>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nvGrpSpPr>
              <p:cNvPr id="9" name="Group 8"/>
              <p:cNvGrpSpPr/>
              <p:nvPr/>
            </p:nvGrpSpPr>
            <p:grpSpPr>
              <a:xfrm rot="4364498">
                <a:off x="3812303" y="2821780"/>
                <a:ext cx="281951" cy="252706"/>
                <a:chOff x="2892560" y="4400001"/>
                <a:chExt cx="584417" cy="449534"/>
              </a:xfrm>
            </p:grpSpPr>
            <p:cxnSp>
              <p:nvCxnSpPr>
                <p:cNvPr id="22" name="Straight Connector 21"/>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nvGrpSpPr>
              <p:cNvPr id="10" name="Group 9"/>
              <p:cNvGrpSpPr/>
              <p:nvPr/>
            </p:nvGrpSpPr>
            <p:grpSpPr>
              <a:xfrm rot="15441260">
                <a:off x="2661630" y="2264746"/>
                <a:ext cx="281951" cy="252706"/>
                <a:chOff x="2892560" y="4400001"/>
                <a:chExt cx="584417" cy="449534"/>
              </a:xfrm>
            </p:grpSpPr>
            <p:cxnSp>
              <p:nvCxnSpPr>
                <p:cNvPr id="19" name="Straight Connector 18"/>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nvGrpSpPr>
              <p:cNvPr id="11" name="Group 10"/>
              <p:cNvGrpSpPr/>
              <p:nvPr/>
            </p:nvGrpSpPr>
            <p:grpSpPr>
              <a:xfrm rot="11969734">
                <a:off x="2791693" y="2875889"/>
                <a:ext cx="281951" cy="252706"/>
                <a:chOff x="2892560" y="4400001"/>
                <a:chExt cx="584417" cy="449534"/>
              </a:xfrm>
            </p:grpSpPr>
            <p:cxnSp>
              <p:nvCxnSpPr>
                <p:cNvPr id="16" name="Straight Connector 15"/>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nvGrpSpPr>
              <p:cNvPr id="12" name="Group 11"/>
              <p:cNvGrpSpPr/>
              <p:nvPr/>
            </p:nvGrpSpPr>
            <p:grpSpPr>
              <a:xfrm rot="7927415">
                <a:off x="3330208" y="3137103"/>
                <a:ext cx="281951" cy="252706"/>
                <a:chOff x="2892560" y="4400001"/>
                <a:chExt cx="584417" cy="449534"/>
              </a:xfrm>
            </p:grpSpPr>
            <p:cxnSp>
              <p:nvCxnSpPr>
                <p:cNvPr id="13" name="Straight Connector 12"/>
                <p:cNvCxnSpPr/>
                <p:nvPr/>
              </p:nvCxnSpPr>
              <p:spPr>
                <a:xfrm flipV="1">
                  <a:off x="2892560" y="4635958"/>
                  <a:ext cx="297722" cy="213577"/>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rot="3504085">
                  <a:off x="3148467" y="4370453"/>
                  <a:ext cx="142267" cy="201363"/>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rot="3504085" flipV="1">
                  <a:off x="3286424" y="4495042"/>
                  <a:ext cx="115013" cy="266093"/>
                </a:xfrm>
                <a:prstGeom prst="line">
                  <a:avLst/>
                </a:prstGeom>
              </p:spPr>
              <p:style>
                <a:lnRef idx="3">
                  <a:schemeClr val="dk1"/>
                </a:lnRef>
                <a:fillRef idx="0">
                  <a:schemeClr val="dk1"/>
                </a:fillRef>
                <a:effectRef idx="2">
                  <a:schemeClr val="dk1"/>
                </a:effectRef>
                <a:fontRef idx="minor">
                  <a:schemeClr val="tx1"/>
                </a:fontRef>
              </p:style>
            </p:cxnSp>
          </p:grpSp>
        </p:grpSp>
        <p:sp>
          <p:nvSpPr>
            <p:cNvPr id="31" name="TextBox 30"/>
            <p:cNvSpPr txBox="1"/>
            <p:nvPr/>
          </p:nvSpPr>
          <p:spPr>
            <a:xfrm>
              <a:off x="3519819" y="4580028"/>
              <a:ext cx="1751430" cy="369332"/>
            </a:xfrm>
            <a:prstGeom prst="rect">
              <a:avLst/>
            </a:prstGeom>
            <a:noFill/>
            <a:effectLst>
              <a:glow rad="228600">
                <a:schemeClr val="accent1">
                  <a:satMod val="175000"/>
                  <a:alpha val="40000"/>
                </a:schemeClr>
              </a:glow>
            </a:effectLst>
          </p:spPr>
          <p:txBody>
            <a:bodyPr wrap="square" rtlCol="0">
              <a:spAutoFit/>
            </a:bodyPr>
            <a:lstStyle/>
            <a:p>
              <a:r>
                <a:rPr lang="en-US" dirty="0" smtClean="0"/>
                <a:t>Donor Blood Cell</a:t>
              </a:r>
              <a:endParaRPr lang="en-US" dirty="0"/>
            </a:p>
          </p:txBody>
        </p:sp>
      </p:grpSp>
      <p:grpSp>
        <p:nvGrpSpPr>
          <p:cNvPr id="166" name="Group 165"/>
          <p:cNvGrpSpPr/>
          <p:nvPr/>
        </p:nvGrpSpPr>
        <p:grpSpPr>
          <a:xfrm rot="17140272">
            <a:off x="6365400" y="1771286"/>
            <a:ext cx="1009571" cy="822091"/>
            <a:chOff x="4602166" y="3355788"/>
            <a:chExt cx="1487972" cy="1211652"/>
          </a:xfrm>
        </p:grpSpPr>
        <p:grpSp>
          <p:nvGrpSpPr>
            <p:cNvPr id="167" name="Group 166"/>
            <p:cNvGrpSpPr/>
            <p:nvPr/>
          </p:nvGrpSpPr>
          <p:grpSpPr>
            <a:xfrm>
              <a:off x="5144718" y="4033588"/>
              <a:ext cx="318977" cy="533852"/>
              <a:chOff x="5062896" y="4803246"/>
              <a:chExt cx="318977" cy="533852"/>
            </a:xfrm>
          </p:grpSpPr>
          <p:sp>
            <p:nvSpPr>
              <p:cNvPr id="175" name="Isosceles Triangle 174"/>
              <p:cNvSpPr/>
              <p:nvPr/>
            </p:nvSpPr>
            <p:spPr>
              <a:xfrm rot="10616428">
                <a:off x="5062896" y="5033148"/>
                <a:ext cx="318977" cy="30395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76" name="Straight Connector 175"/>
              <p:cNvCxnSpPr>
                <a:stCxn id="175" idx="3"/>
              </p:cNvCxnSpPr>
              <p:nvPr/>
            </p:nvCxnSpPr>
            <p:spPr>
              <a:xfrm flipH="1" flipV="1">
                <a:off x="5199380" y="4803246"/>
                <a:ext cx="14893" cy="230119"/>
              </a:xfrm>
              <a:prstGeom prst="line">
                <a:avLst/>
              </a:prstGeom>
            </p:spPr>
            <p:style>
              <a:lnRef idx="3">
                <a:schemeClr val="dk1"/>
              </a:lnRef>
              <a:fillRef idx="0">
                <a:schemeClr val="dk1"/>
              </a:fillRef>
              <a:effectRef idx="2">
                <a:schemeClr val="dk1"/>
              </a:effectRef>
              <a:fontRef idx="minor">
                <a:schemeClr val="tx1"/>
              </a:fontRef>
            </p:style>
          </p:cxnSp>
        </p:grpSp>
        <p:grpSp>
          <p:nvGrpSpPr>
            <p:cNvPr id="168" name="Group 167"/>
            <p:cNvGrpSpPr/>
            <p:nvPr/>
          </p:nvGrpSpPr>
          <p:grpSpPr>
            <a:xfrm rot="16903990">
              <a:off x="5656946" y="3534301"/>
              <a:ext cx="324047" cy="542337"/>
              <a:chOff x="5062896" y="4803246"/>
              <a:chExt cx="318977" cy="533852"/>
            </a:xfrm>
          </p:grpSpPr>
          <p:sp>
            <p:nvSpPr>
              <p:cNvPr id="173" name="Isosceles Triangle 172"/>
              <p:cNvSpPr/>
              <p:nvPr/>
            </p:nvSpPr>
            <p:spPr>
              <a:xfrm rot="10616428">
                <a:off x="5062896" y="5033148"/>
                <a:ext cx="318977" cy="30395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74" name="Straight Connector 173"/>
              <p:cNvCxnSpPr>
                <a:stCxn id="173" idx="3"/>
              </p:cNvCxnSpPr>
              <p:nvPr/>
            </p:nvCxnSpPr>
            <p:spPr>
              <a:xfrm flipH="1" flipV="1">
                <a:off x="5199380" y="4803246"/>
                <a:ext cx="14893" cy="230119"/>
              </a:xfrm>
              <a:prstGeom prst="line">
                <a:avLst/>
              </a:prstGeom>
            </p:spPr>
            <p:style>
              <a:lnRef idx="3">
                <a:schemeClr val="dk1"/>
              </a:lnRef>
              <a:fillRef idx="0">
                <a:schemeClr val="dk1"/>
              </a:fillRef>
              <a:effectRef idx="2">
                <a:schemeClr val="dk1"/>
              </a:effectRef>
              <a:fontRef idx="minor">
                <a:schemeClr val="tx1"/>
              </a:fontRef>
            </p:style>
          </p:cxnSp>
        </p:grpSp>
        <p:grpSp>
          <p:nvGrpSpPr>
            <p:cNvPr id="169" name="Group 168"/>
            <p:cNvGrpSpPr/>
            <p:nvPr/>
          </p:nvGrpSpPr>
          <p:grpSpPr>
            <a:xfrm rot="7806786">
              <a:off x="4718846" y="3239108"/>
              <a:ext cx="346416" cy="579775"/>
              <a:chOff x="5062896" y="4803246"/>
              <a:chExt cx="318977" cy="533852"/>
            </a:xfrm>
          </p:grpSpPr>
          <p:sp>
            <p:nvSpPr>
              <p:cNvPr id="171" name="Isosceles Triangle 170"/>
              <p:cNvSpPr/>
              <p:nvPr/>
            </p:nvSpPr>
            <p:spPr>
              <a:xfrm rot="10616428">
                <a:off x="5062896" y="5033148"/>
                <a:ext cx="318977" cy="30395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72" name="Straight Connector 171"/>
              <p:cNvCxnSpPr>
                <a:stCxn id="171" idx="3"/>
              </p:cNvCxnSpPr>
              <p:nvPr/>
            </p:nvCxnSpPr>
            <p:spPr>
              <a:xfrm flipH="1" flipV="1">
                <a:off x="5199380" y="4803246"/>
                <a:ext cx="14893" cy="230119"/>
              </a:xfrm>
              <a:prstGeom prst="line">
                <a:avLst/>
              </a:prstGeom>
            </p:spPr>
            <p:style>
              <a:lnRef idx="3">
                <a:schemeClr val="dk1"/>
              </a:lnRef>
              <a:fillRef idx="0">
                <a:schemeClr val="dk1"/>
              </a:fillRef>
              <a:effectRef idx="2">
                <a:schemeClr val="dk1"/>
              </a:effectRef>
              <a:fontRef idx="minor">
                <a:schemeClr val="tx1"/>
              </a:fontRef>
            </p:style>
          </p:cxnSp>
        </p:grpSp>
        <p:sp>
          <p:nvSpPr>
            <p:cNvPr id="170" name="Oval 169"/>
            <p:cNvSpPr/>
            <p:nvPr/>
          </p:nvSpPr>
          <p:spPr>
            <a:xfrm rot="17739543">
              <a:off x="5011204" y="3473446"/>
              <a:ext cx="630476" cy="63261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77" name="Group 176"/>
          <p:cNvGrpSpPr/>
          <p:nvPr/>
        </p:nvGrpSpPr>
        <p:grpSpPr>
          <a:xfrm rot="18737776">
            <a:off x="76875" y="5012007"/>
            <a:ext cx="1009571" cy="822091"/>
            <a:chOff x="4602166" y="3355788"/>
            <a:chExt cx="1487972" cy="1211652"/>
          </a:xfrm>
        </p:grpSpPr>
        <p:grpSp>
          <p:nvGrpSpPr>
            <p:cNvPr id="178" name="Group 177"/>
            <p:cNvGrpSpPr/>
            <p:nvPr/>
          </p:nvGrpSpPr>
          <p:grpSpPr>
            <a:xfrm>
              <a:off x="5144718" y="4033588"/>
              <a:ext cx="318977" cy="533852"/>
              <a:chOff x="5062896" y="4803246"/>
              <a:chExt cx="318977" cy="533852"/>
            </a:xfrm>
          </p:grpSpPr>
          <p:sp>
            <p:nvSpPr>
              <p:cNvPr id="186" name="Isosceles Triangle 185"/>
              <p:cNvSpPr/>
              <p:nvPr/>
            </p:nvSpPr>
            <p:spPr>
              <a:xfrm rot="10616428">
                <a:off x="5062896" y="5033148"/>
                <a:ext cx="318977" cy="30395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87" name="Straight Connector 186"/>
              <p:cNvCxnSpPr>
                <a:stCxn id="186" idx="3"/>
              </p:cNvCxnSpPr>
              <p:nvPr/>
            </p:nvCxnSpPr>
            <p:spPr>
              <a:xfrm flipH="1" flipV="1">
                <a:off x="5199380" y="4803246"/>
                <a:ext cx="14893" cy="230119"/>
              </a:xfrm>
              <a:prstGeom prst="line">
                <a:avLst/>
              </a:prstGeom>
            </p:spPr>
            <p:style>
              <a:lnRef idx="3">
                <a:schemeClr val="dk1"/>
              </a:lnRef>
              <a:fillRef idx="0">
                <a:schemeClr val="dk1"/>
              </a:fillRef>
              <a:effectRef idx="2">
                <a:schemeClr val="dk1"/>
              </a:effectRef>
              <a:fontRef idx="minor">
                <a:schemeClr val="tx1"/>
              </a:fontRef>
            </p:style>
          </p:cxnSp>
        </p:grpSp>
        <p:grpSp>
          <p:nvGrpSpPr>
            <p:cNvPr id="179" name="Group 178"/>
            <p:cNvGrpSpPr/>
            <p:nvPr/>
          </p:nvGrpSpPr>
          <p:grpSpPr>
            <a:xfrm rot="16903990">
              <a:off x="5656946" y="3534301"/>
              <a:ext cx="324047" cy="542337"/>
              <a:chOff x="5062896" y="4803246"/>
              <a:chExt cx="318977" cy="533852"/>
            </a:xfrm>
          </p:grpSpPr>
          <p:sp>
            <p:nvSpPr>
              <p:cNvPr id="184" name="Isosceles Triangle 183"/>
              <p:cNvSpPr/>
              <p:nvPr/>
            </p:nvSpPr>
            <p:spPr>
              <a:xfrm rot="10616428">
                <a:off x="5062896" y="5033148"/>
                <a:ext cx="318977" cy="30395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85" name="Straight Connector 184"/>
              <p:cNvCxnSpPr>
                <a:stCxn id="184" idx="3"/>
              </p:cNvCxnSpPr>
              <p:nvPr/>
            </p:nvCxnSpPr>
            <p:spPr>
              <a:xfrm flipH="1" flipV="1">
                <a:off x="5199380" y="4803246"/>
                <a:ext cx="14893" cy="230119"/>
              </a:xfrm>
              <a:prstGeom prst="line">
                <a:avLst/>
              </a:prstGeom>
            </p:spPr>
            <p:style>
              <a:lnRef idx="3">
                <a:schemeClr val="dk1"/>
              </a:lnRef>
              <a:fillRef idx="0">
                <a:schemeClr val="dk1"/>
              </a:fillRef>
              <a:effectRef idx="2">
                <a:schemeClr val="dk1"/>
              </a:effectRef>
              <a:fontRef idx="minor">
                <a:schemeClr val="tx1"/>
              </a:fontRef>
            </p:style>
          </p:cxnSp>
        </p:grpSp>
        <p:grpSp>
          <p:nvGrpSpPr>
            <p:cNvPr id="180" name="Group 179"/>
            <p:cNvGrpSpPr/>
            <p:nvPr/>
          </p:nvGrpSpPr>
          <p:grpSpPr>
            <a:xfrm rot="7806786">
              <a:off x="4718846" y="3239108"/>
              <a:ext cx="346416" cy="579775"/>
              <a:chOff x="5062896" y="4803246"/>
              <a:chExt cx="318977" cy="533852"/>
            </a:xfrm>
          </p:grpSpPr>
          <p:sp>
            <p:nvSpPr>
              <p:cNvPr id="182" name="Isosceles Triangle 181"/>
              <p:cNvSpPr/>
              <p:nvPr/>
            </p:nvSpPr>
            <p:spPr>
              <a:xfrm rot="10616428">
                <a:off x="5062896" y="5033148"/>
                <a:ext cx="318977" cy="30395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83" name="Straight Connector 182"/>
              <p:cNvCxnSpPr>
                <a:stCxn id="182" idx="3"/>
              </p:cNvCxnSpPr>
              <p:nvPr/>
            </p:nvCxnSpPr>
            <p:spPr>
              <a:xfrm flipH="1" flipV="1">
                <a:off x="5199380" y="4803246"/>
                <a:ext cx="14893" cy="230119"/>
              </a:xfrm>
              <a:prstGeom prst="line">
                <a:avLst/>
              </a:prstGeom>
            </p:spPr>
            <p:style>
              <a:lnRef idx="3">
                <a:schemeClr val="dk1"/>
              </a:lnRef>
              <a:fillRef idx="0">
                <a:schemeClr val="dk1"/>
              </a:fillRef>
              <a:effectRef idx="2">
                <a:schemeClr val="dk1"/>
              </a:effectRef>
              <a:fontRef idx="minor">
                <a:schemeClr val="tx1"/>
              </a:fontRef>
            </p:style>
          </p:cxnSp>
        </p:grpSp>
        <p:sp>
          <p:nvSpPr>
            <p:cNvPr id="181" name="Oval 180"/>
            <p:cNvSpPr/>
            <p:nvPr/>
          </p:nvSpPr>
          <p:spPr>
            <a:xfrm rot="17739543">
              <a:off x="5011204" y="3473446"/>
              <a:ext cx="630476" cy="63261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88" name="Group 187"/>
          <p:cNvGrpSpPr/>
          <p:nvPr/>
        </p:nvGrpSpPr>
        <p:grpSpPr>
          <a:xfrm>
            <a:off x="7291430" y="4975460"/>
            <a:ext cx="1009571" cy="822091"/>
            <a:chOff x="4602166" y="3355788"/>
            <a:chExt cx="1487972" cy="1211652"/>
          </a:xfrm>
        </p:grpSpPr>
        <p:grpSp>
          <p:nvGrpSpPr>
            <p:cNvPr id="189" name="Group 188"/>
            <p:cNvGrpSpPr/>
            <p:nvPr/>
          </p:nvGrpSpPr>
          <p:grpSpPr>
            <a:xfrm>
              <a:off x="5144718" y="4033588"/>
              <a:ext cx="318977" cy="533852"/>
              <a:chOff x="5062896" y="4803246"/>
              <a:chExt cx="318977" cy="533852"/>
            </a:xfrm>
          </p:grpSpPr>
          <p:sp>
            <p:nvSpPr>
              <p:cNvPr id="197" name="Isosceles Triangle 196"/>
              <p:cNvSpPr/>
              <p:nvPr/>
            </p:nvSpPr>
            <p:spPr>
              <a:xfrm rot="10616428">
                <a:off x="5062896" y="5033148"/>
                <a:ext cx="318977" cy="30395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98" name="Straight Connector 197"/>
              <p:cNvCxnSpPr>
                <a:stCxn id="197" idx="3"/>
              </p:cNvCxnSpPr>
              <p:nvPr/>
            </p:nvCxnSpPr>
            <p:spPr>
              <a:xfrm flipH="1" flipV="1">
                <a:off x="5199380" y="4803246"/>
                <a:ext cx="14893" cy="230119"/>
              </a:xfrm>
              <a:prstGeom prst="line">
                <a:avLst/>
              </a:prstGeom>
            </p:spPr>
            <p:style>
              <a:lnRef idx="3">
                <a:schemeClr val="dk1"/>
              </a:lnRef>
              <a:fillRef idx="0">
                <a:schemeClr val="dk1"/>
              </a:fillRef>
              <a:effectRef idx="2">
                <a:schemeClr val="dk1"/>
              </a:effectRef>
              <a:fontRef idx="minor">
                <a:schemeClr val="tx1"/>
              </a:fontRef>
            </p:style>
          </p:cxnSp>
        </p:grpSp>
        <p:grpSp>
          <p:nvGrpSpPr>
            <p:cNvPr id="190" name="Group 189"/>
            <p:cNvGrpSpPr/>
            <p:nvPr/>
          </p:nvGrpSpPr>
          <p:grpSpPr>
            <a:xfrm rot="16903990">
              <a:off x="5656946" y="3534301"/>
              <a:ext cx="324047" cy="542337"/>
              <a:chOff x="5062896" y="4803246"/>
              <a:chExt cx="318977" cy="533852"/>
            </a:xfrm>
          </p:grpSpPr>
          <p:sp>
            <p:nvSpPr>
              <p:cNvPr id="195" name="Isosceles Triangle 194"/>
              <p:cNvSpPr/>
              <p:nvPr/>
            </p:nvSpPr>
            <p:spPr>
              <a:xfrm rot="10616428">
                <a:off x="5062896" y="5033148"/>
                <a:ext cx="318977" cy="30395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96" name="Straight Connector 195"/>
              <p:cNvCxnSpPr>
                <a:stCxn id="195" idx="3"/>
              </p:cNvCxnSpPr>
              <p:nvPr/>
            </p:nvCxnSpPr>
            <p:spPr>
              <a:xfrm flipH="1" flipV="1">
                <a:off x="5199380" y="4803246"/>
                <a:ext cx="14893" cy="230119"/>
              </a:xfrm>
              <a:prstGeom prst="line">
                <a:avLst/>
              </a:prstGeom>
            </p:spPr>
            <p:style>
              <a:lnRef idx="3">
                <a:schemeClr val="dk1"/>
              </a:lnRef>
              <a:fillRef idx="0">
                <a:schemeClr val="dk1"/>
              </a:fillRef>
              <a:effectRef idx="2">
                <a:schemeClr val="dk1"/>
              </a:effectRef>
              <a:fontRef idx="minor">
                <a:schemeClr val="tx1"/>
              </a:fontRef>
            </p:style>
          </p:cxnSp>
        </p:grpSp>
        <p:grpSp>
          <p:nvGrpSpPr>
            <p:cNvPr id="191" name="Group 190"/>
            <p:cNvGrpSpPr/>
            <p:nvPr/>
          </p:nvGrpSpPr>
          <p:grpSpPr>
            <a:xfrm rot="7806786">
              <a:off x="4718846" y="3239108"/>
              <a:ext cx="346416" cy="579775"/>
              <a:chOff x="5062896" y="4803246"/>
              <a:chExt cx="318977" cy="533852"/>
            </a:xfrm>
          </p:grpSpPr>
          <p:sp>
            <p:nvSpPr>
              <p:cNvPr id="193" name="Isosceles Triangle 192"/>
              <p:cNvSpPr/>
              <p:nvPr/>
            </p:nvSpPr>
            <p:spPr>
              <a:xfrm rot="10616428">
                <a:off x="5062896" y="5033148"/>
                <a:ext cx="318977" cy="30395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94" name="Straight Connector 193"/>
              <p:cNvCxnSpPr>
                <a:stCxn id="193" idx="3"/>
              </p:cNvCxnSpPr>
              <p:nvPr/>
            </p:nvCxnSpPr>
            <p:spPr>
              <a:xfrm flipH="1" flipV="1">
                <a:off x="5199380" y="4803246"/>
                <a:ext cx="14893" cy="230119"/>
              </a:xfrm>
              <a:prstGeom prst="line">
                <a:avLst/>
              </a:prstGeom>
            </p:spPr>
            <p:style>
              <a:lnRef idx="3">
                <a:schemeClr val="dk1"/>
              </a:lnRef>
              <a:fillRef idx="0">
                <a:schemeClr val="dk1"/>
              </a:fillRef>
              <a:effectRef idx="2">
                <a:schemeClr val="dk1"/>
              </a:effectRef>
              <a:fontRef idx="minor">
                <a:schemeClr val="tx1"/>
              </a:fontRef>
            </p:style>
          </p:cxnSp>
        </p:grpSp>
        <p:sp>
          <p:nvSpPr>
            <p:cNvPr id="192" name="Oval 191"/>
            <p:cNvSpPr/>
            <p:nvPr/>
          </p:nvSpPr>
          <p:spPr>
            <a:xfrm rot="17739543">
              <a:off x="5011204" y="3473446"/>
              <a:ext cx="630476" cy="63261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99" name="Group 198"/>
          <p:cNvGrpSpPr/>
          <p:nvPr/>
        </p:nvGrpSpPr>
        <p:grpSpPr>
          <a:xfrm rot="18620274">
            <a:off x="1982695" y="5844944"/>
            <a:ext cx="1009571" cy="822091"/>
            <a:chOff x="4602166" y="3355788"/>
            <a:chExt cx="1487972" cy="1211652"/>
          </a:xfrm>
        </p:grpSpPr>
        <p:grpSp>
          <p:nvGrpSpPr>
            <p:cNvPr id="200" name="Group 199"/>
            <p:cNvGrpSpPr/>
            <p:nvPr/>
          </p:nvGrpSpPr>
          <p:grpSpPr>
            <a:xfrm>
              <a:off x="5144718" y="4033588"/>
              <a:ext cx="318977" cy="533852"/>
              <a:chOff x="5062896" y="4803246"/>
              <a:chExt cx="318977" cy="533852"/>
            </a:xfrm>
          </p:grpSpPr>
          <p:sp>
            <p:nvSpPr>
              <p:cNvPr id="208" name="Isosceles Triangle 207"/>
              <p:cNvSpPr/>
              <p:nvPr/>
            </p:nvSpPr>
            <p:spPr>
              <a:xfrm rot="10616428">
                <a:off x="5062896" y="5033148"/>
                <a:ext cx="318977" cy="30395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09" name="Straight Connector 208"/>
              <p:cNvCxnSpPr>
                <a:stCxn id="208" idx="3"/>
              </p:cNvCxnSpPr>
              <p:nvPr/>
            </p:nvCxnSpPr>
            <p:spPr>
              <a:xfrm flipH="1" flipV="1">
                <a:off x="5199380" y="4803246"/>
                <a:ext cx="14893" cy="230119"/>
              </a:xfrm>
              <a:prstGeom prst="line">
                <a:avLst/>
              </a:prstGeom>
            </p:spPr>
            <p:style>
              <a:lnRef idx="3">
                <a:schemeClr val="dk1"/>
              </a:lnRef>
              <a:fillRef idx="0">
                <a:schemeClr val="dk1"/>
              </a:fillRef>
              <a:effectRef idx="2">
                <a:schemeClr val="dk1"/>
              </a:effectRef>
              <a:fontRef idx="minor">
                <a:schemeClr val="tx1"/>
              </a:fontRef>
            </p:style>
          </p:cxnSp>
        </p:grpSp>
        <p:grpSp>
          <p:nvGrpSpPr>
            <p:cNvPr id="201" name="Group 200"/>
            <p:cNvGrpSpPr/>
            <p:nvPr/>
          </p:nvGrpSpPr>
          <p:grpSpPr>
            <a:xfrm rot="16903990">
              <a:off x="5656946" y="3534301"/>
              <a:ext cx="324047" cy="542337"/>
              <a:chOff x="5062896" y="4803246"/>
              <a:chExt cx="318977" cy="533852"/>
            </a:xfrm>
          </p:grpSpPr>
          <p:sp>
            <p:nvSpPr>
              <p:cNvPr id="206" name="Isosceles Triangle 205"/>
              <p:cNvSpPr/>
              <p:nvPr/>
            </p:nvSpPr>
            <p:spPr>
              <a:xfrm rot="10616428">
                <a:off x="5062896" y="5033148"/>
                <a:ext cx="318977" cy="30395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07" name="Straight Connector 206"/>
              <p:cNvCxnSpPr>
                <a:stCxn id="206" idx="3"/>
              </p:cNvCxnSpPr>
              <p:nvPr/>
            </p:nvCxnSpPr>
            <p:spPr>
              <a:xfrm flipH="1" flipV="1">
                <a:off x="5199380" y="4803246"/>
                <a:ext cx="14893" cy="230119"/>
              </a:xfrm>
              <a:prstGeom prst="line">
                <a:avLst/>
              </a:prstGeom>
            </p:spPr>
            <p:style>
              <a:lnRef idx="3">
                <a:schemeClr val="dk1"/>
              </a:lnRef>
              <a:fillRef idx="0">
                <a:schemeClr val="dk1"/>
              </a:fillRef>
              <a:effectRef idx="2">
                <a:schemeClr val="dk1"/>
              </a:effectRef>
              <a:fontRef idx="minor">
                <a:schemeClr val="tx1"/>
              </a:fontRef>
            </p:style>
          </p:cxnSp>
        </p:grpSp>
        <p:grpSp>
          <p:nvGrpSpPr>
            <p:cNvPr id="202" name="Group 201"/>
            <p:cNvGrpSpPr/>
            <p:nvPr/>
          </p:nvGrpSpPr>
          <p:grpSpPr>
            <a:xfrm rot="7806786">
              <a:off x="4718846" y="3239108"/>
              <a:ext cx="346416" cy="579775"/>
              <a:chOff x="5062896" y="4803246"/>
              <a:chExt cx="318977" cy="533852"/>
            </a:xfrm>
          </p:grpSpPr>
          <p:sp>
            <p:nvSpPr>
              <p:cNvPr id="204" name="Isosceles Triangle 203"/>
              <p:cNvSpPr/>
              <p:nvPr/>
            </p:nvSpPr>
            <p:spPr>
              <a:xfrm rot="10616428">
                <a:off x="5062896" y="5033148"/>
                <a:ext cx="318977" cy="30395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05" name="Straight Connector 204"/>
              <p:cNvCxnSpPr>
                <a:stCxn id="204" idx="3"/>
              </p:cNvCxnSpPr>
              <p:nvPr/>
            </p:nvCxnSpPr>
            <p:spPr>
              <a:xfrm flipH="1" flipV="1">
                <a:off x="5199380" y="4803246"/>
                <a:ext cx="14893" cy="230119"/>
              </a:xfrm>
              <a:prstGeom prst="line">
                <a:avLst/>
              </a:prstGeom>
            </p:spPr>
            <p:style>
              <a:lnRef idx="3">
                <a:schemeClr val="dk1"/>
              </a:lnRef>
              <a:fillRef idx="0">
                <a:schemeClr val="dk1"/>
              </a:fillRef>
              <a:effectRef idx="2">
                <a:schemeClr val="dk1"/>
              </a:effectRef>
              <a:fontRef idx="minor">
                <a:schemeClr val="tx1"/>
              </a:fontRef>
            </p:style>
          </p:cxnSp>
        </p:grpSp>
        <p:sp>
          <p:nvSpPr>
            <p:cNvPr id="203" name="Oval 202"/>
            <p:cNvSpPr/>
            <p:nvPr/>
          </p:nvSpPr>
          <p:spPr>
            <a:xfrm rot="17739543">
              <a:off x="5011204" y="3473446"/>
              <a:ext cx="630476" cy="63261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210" name="Group 209"/>
          <p:cNvGrpSpPr/>
          <p:nvPr/>
        </p:nvGrpSpPr>
        <p:grpSpPr>
          <a:xfrm rot="3219007">
            <a:off x="4449166" y="5874532"/>
            <a:ext cx="1009571" cy="822091"/>
            <a:chOff x="4602166" y="3355788"/>
            <a:chExt cx="1487972" cy="1211652"/>
          </a:xfrm>
        </p:grpSpPr>
        <p:grpSp>
          <p:nvGrpSpPr>
            <p:cNvPr id="211" name="Group 210"/>
            <p:cNvGrpSpPr/>
            <p:nvPr/>
          </p:nvGrpSpPr>
          <p:grpSpPr>
            <a:xfrm>
              <a:off x="5144718" y="4033588"/>
              <a:ext cx="318977" cy="533852"/>
              <a:chOff x="5062896" y="4803246"/>
              <a:chExt cx="318977" cy="533852"/>
            </a:xfrm>
          </p:grpSpPr>
          <p:sp>
            <p:nvSpPr>
              <p:cNvPr id="219" name="Isosceles Triangle 218"/>
              <p:cNvSpPr/>
              <p:nvPr/>
            </p:nvSpPr>
            <p:spPr>
              <a:xfrm rot="10616428">
                <a:off x="5062896" y="5033148"/>
                <a:ext cx="318977" cy="30395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20" name="Straight Connector 219"/>
              <p:cNvCxnSpPr>
                <a:stCxn id="219" idx="3"/>
              </p:cNvCxnSpPr>
              <p:nvPr/>
            </p:nvCxnSpPr>
            <p:spPr>
              <a:xfrm flipH="1" flipV="1">
                <a:off x="5199380" y="4803246"/>
                <a:ext cx="14893" cy="230119"/>
              </a:xfrm>
              <a:prstGeom prst="line">
                <a:avLst/>
              </a:prstGeom>
            </p:spPr>
            <p:style>
              <a:lnRef idx="3">
                <a:schemeClr val="dk1"/>
              </a:lnRef>
              <a:fillRef idx="0">
                <a:schemeClr val="dk1"/>
              </a:fillRef>
              <a:effectRef idx="2">
                <a:schemeClr val="dk1"/>
              </a:effectRef>
              <a:fontRef idx="minor">
                <a:schemeClr val="tx1"/>
              </a:fontRef>
            </p:style>
          </p:cxnSp>
        </p:grpSp>
        <p:grpSp>
          <p:nvGrpSpPr>
            <p:cNvPr id="212" name="Group 211"/>
            <p:cNvGrpSpPr/>
            <p:nvPr/>
          </p:nvGrpSpPr>
          <p:grpSpPr>
            <a:xfrm rot="16903990">
              <a:off x="5656946" y="3534301"/>
              <a:ext cx="324047" cy="542337"/>
              <a:chOff x="5062896" y="4803246"/>
              <a:chExt cx="318977" cy="533852"/>
            </a:xfrm>
          </p:grpSpPr>
          <p:sp>
            <p:nvSpPr>
              <p:cNvPr id="217" name="Isosceles Triangle 216"/>
              <p:cNvSpPr/>
              <p:nvPr/>
            </p:nvSpPr>
            <p:spPr>
              <a:xfrm rot="10616428">
                <a:off x="5062896" y="5033148"/>
                <a:ext cx="318977" cy="30395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18" name="Straight Connector 217"/>
              <p:cNvCxnSpPr>
                <a:stCxn id="217" idx="3"/>
              </p:cNvCxnSpPr>
              <p:nvPr/>
            </p:nvCxnSpPr>
            <p:spPr>
              <a:xfrm flipH="1" flipV="1">
                <a:off x="5199380" y="4803246"/>
                <a:ext cx="14893" cy="230119"/>
              </a:xfrm>
              <a:prstGeom prst="line">
                <a:avLst/>
              </a:prstGeom>
            </p:spPr>
            <p:style>
              <a:lnRef idx="3">
                <a:schemeClr val="dk1"/>
              </a:lnRef>
              <a:fillRef idx="0">
                <a:schemeClr val="dk1"/>
              </a:fillRef>
              <a:effectRef idx="2">
                <a:schemeClr val="dk1"/>
              </a:effectRef>
              <a:fontRef idx="minor">
                <a:schemeClr val="tx1"/>
              </a:fontRef>
            </p:style>
          </p:cxnSp>
        </p:grpSp>
        <p:grpSp>
          <p:nvGrpSpPr>
            <p:cNvPr id="213" name="Group 212"/>
            <p:cNvGrpSpPr/>
            <p:nvPr/>
          </p:nvGrpSpPr>
          <p:grpSpPr>
            <a:xfrm rot="7806786">
              <a:off x="4718846" y="3239108"/>
              <a:ext cx="346416" cy="579775"/>
              <a:chOff x="5062896" y="4803246"/>
              <a:chExt cx="318977" cy="533852"/>
            </a:xfrm>
          </p:grpSpPr>
          <p:sp>
            <p:nvSpPr>
              <p:cNvPr id="215" name="Isosceles Triangle 214"/>
              <p:cNvSpPr/>
              <p:nvPr/>
            </p:nvSpPr>
            <p:spPr>
              <a:xfrm rot="10616428">
                <a:off x="5062896" y="5033148"/>
                <a:ext cx="318977" cy="30395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16" name="Straight Connector 215"/>
              <p:cNvCxnSpPr>
                <a:stCxn id="215" idx="3"/>
              </p:cNvCxnSpPr>
              <p:nvPr/>
            </p:nvCxnSpPr>
            <p:spPr>
              <a:xfrm flipH="1" flipV="1">
                <a:off x="5199380" y="4803246"/>
                <a:ext cx="14893" cy="230119"/>
              </a:xfrm>
              <a:prstGeom prst="line">
                <a:avLst/>
              </a:prstGeom>
            </p:spPr>
            <p:style>
              <a:lnRef idx="3">
                <a:schemeClr val="dk1"/>
              </a:lnRef>
              <a:fillRef idx="0">
                <a:schemeClr val="dk1"/>
              </a:fillRef>
              <a:effectRef idx="2">
                <a:schemeClr val="dk1"/>
              </a:effectRef>
              <a:fontRef idx="minor">
                <a:schemeClr val="tx1"/>
              </a:fontRef>
            </p:style>
          </p:cxnSp>
        </p:grpSp>
        <p:sp>
          <p:nvSpPr>
            <p:cNvPr id="214" name="Oval 213"/>
            <p:cNvSpPr/>
            <p:nvPr/>
          </p:nvSpPr>
          <p:spPr>
            <a:xfrm rot="17739543">
              <a:off x="5011204" y="3473446"/>
              <a:ext cx="630476" cy="63261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221" name="Group 220"/>
          <p:cNvGrpSpPr/>
          <p:nvPr/>
        </p:nvGrpSpPr>
        <p:grpSpPr>
          <a:xfrm>
            <a:off x="2456162" y="2382172"/>
            <a:ext cx="1009571" cy="822091"/>
            <a:chOff x="4602166" y="3355788"/>
            <a:chExt cx="1487972" cy="1211652"/>
          </a:xfrm>
        </p:grpSpPr>
        <p:grpSp>
          <p:nvGrpSpPr>
            <p:cNvPr id="222" name="Group 221"/>
            <p:cNvGrpSpPr/>
            <p:nvPr/>
          </p:nvGrpSpPr>
          <p:grpSpPr>
            <a:xfrm>
              <a:off x="5144718" y="4033588"/>
              <a:ext cx="318977" cy="533852"/>
              <a:chOff x="5062896" y="4803246"/>
              <a:chExt cx="318977" cy="533852"/>
            </a:xfrm>
          </p:grpSpPr>
          <p:sp>
            <p:nvSpPr>
              <p:cNvPr id="230" name="Isosceles Triangle 229"/>
              <p:cNvSpPr/>
              <p:nvPr/>
            </p:nvSpPr>
            <p:spPr>
              <a:xfrm rot="10616428">
                <a:off x="5062896" y="5033148"/>
                <a:ext cx="318977" cy="30395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31" name="Straight Connector 230"/>
              <p:cNvCxnSpPr>
                <a:stCxn id="230" idx="3"/>
              </p:cNvCxnSpPr>
              <p:nvPr/>
            </p:nvCxnSpPr>
            <p:spPr>
              <a:xfrm flipH="1" flipV="1">
                <a:off x="5199380" y="4803246"/>
                <a:ext cx="14893" cy="230119"/>
              </a:xfrm>
              <a:prstGeom prst="line">
                <a:avLst/>
              </a:prstGeom>
            </p:spPr>
            <p:style>
              <a:lnRef idx="3">
                <a:schemeClr val="dk1"/>
              </a:lnRef>
              <a:fillRef idx="0">
                <a:schemeClr val="dk1"/>
              </a:fillRef>
              <a:effectRef idx="2">
                <a:schemeClr val="dk1"/>
              </a:effectRef>
              <a:fontRef idx="minor">
                <a:schemeClr val="tx1"/>
              </a:fontRef>
            </p:style>
          </p:cxnSp>
        </p:grpSp>
        <p:grpSp>
          <p:nvGrpSpPr>
            <p:cNvPr id="223" name="Group 222"/>
            <p:cNvGrpSpPr/>
            <p:nvPr/>
          </p:nvGrpSpPr>
          <p:grpSpPr>
            <a:xfrm rot="16903990">
              <a:off x="5656946" y="3534301"/>
              <a:ext cx="324047" cy="542337"/>
              <a:chOff x="5062896" y="4803246"/>
              <a:chExt cx="318977" cy="533852"/>
            </a:xfrm>
          </p:grpSpPr>
          <p:sp>
            <p:nvSpPr>
              <p:cNvPr id="228" name="Isosceles Triangle 227"/>
              <p:cNvSpPr/>
              <p:nvPr/>
            </p:nvSpPr>
            <p:spPr>
              <a:xfrm rot="10616428">
                <a:off x="5062896" y="5033148"/>
                <a:ext cx="318977" cy="30395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29" name="Straight Connector 228"/>
              <p:cNvCxnSpPr>
                <a:stCxn id="228" idx="3"/>
              </p:cNvCxnSpPr>
              <p:nvPr/>
            </p:nvCxnSpPr>
            <p:spPr>
              <a:xfrm flipH="1" flipV="1">
                <a:off x="5199380" y="4803246"/>
                <a:ext cx="14893" cy="230119"/>
              </a:xfrm>
              <a:prstGeom prst="line">
                <a:avLst/>
              </a:prstGeom>
            </p:spPr>
            <p:style>
              <a:lnRef idx="3">
                <a:schemeClr val="dk1"/>
              </a:lnRef>
              <a:fillRef idx="0">
                <a:schemeClr val="dk1"/>
              </a:fillRef>
              <a:effectRef idx="2">
                <a:schemeClr val="dk1"/>
              </a:effectRef>
              <a:fontRef idx="minor">
                <a:schemeClr val="tx1"/>
              </a:fontRef>
            </p:style>
          </p:cxnSp>
        </p:grpSp>
        <p:grpSp>
          <p:nvGrpSpPr>
            <p:cNvPr id="224" name="Group 223"/>
            <p:cNvGrpSpPr/>
            <p:nvPr/>
          </p:nvGrpSpPr>
          <p:grpSpPr>
            <a:xfrm rot="7806786">
              <a:off x="4718846" y="3239108"/>
              <a:ext cx="346416" cy="579775"/>
              <a:chOff x="5062896" y="4803246"/>
              <a:chExt cx="318977" cy="533852"/>
            </a:xfrm>
          </p:grpSpPr>
          <p:sp>
            <p:nvSpPr>
              <p:cNvPr id="226" name="Isosceles Triangle 225"/>
              <p:cNvSpPr/>
              <p:nvPr/>
            </p:nvSpPr>
            <p:spPr>
              <a:xfrm rot="10616428">
                <a:off x="5062896" y="5033148"/>
                <a:ext cx="318977" cy="303950"/>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27" name="Straight Connector 226"/>
              <p:cNvCxnSpPr>
                <a:stCxn id="226" idx="3"/>
              </p:cNvCxnSpPr>
              <p:nvPr/>
            </p:nvCxnSpPr>
            <p:spPr>
              <a:xfrm flipH="1" flipV="1">
                <a:off x="5199380" y="4803246"/>
                <a:ext cx="14893" cy="230119"/>
              </a:xfrm>
              <a:prstGeom prst="line">
                <a:avLst/>
              </a:prstGeom>
            </p:spPr>
            <p:style>
              <a:lnRef idx="3">
                <a:schemeClr val="dk1"/>
              </a:lnRef>
              <a:fillRef idx="0">
                <a:schemeClr val="dk1"/>
              </a:fillRef>
              <a:effectRef idx="2">
                <a:schemeClr val="dk1"/>
              </a:effectRef>
              <a:fontRef idx="minor">
                <a:schemeClr val="tx1"/>
              </a:fontRef>
            </p:style>
          </p:cxnSp>
        </p:grpSp>
        <p:sp>
          <p:nvSpPr>
            <p:cNvPr id="225" name="Oval 224"/>
            <p:cNvSpPr/>
            <p:nvPr/>
          </p:nvSpPr>
          <p:spPr>
            <a:xfrm rot="17739543">
              <a:off x="5011204" y="3473446"/>
              <a:ext cx="630476" cy="63261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40972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951 -0.02361 L 0.02951 -0.02338 C 0.02066 -0.01852 0.01111 -0.01505 0.00295 -0.0081 C 1.11111E-6 -0.00556 -0.00017 0.00069 -0.00295 0.0037 C -0.00781 0.00902 -0.01736 0.01273 -0.02344 0.01551 C -0.04392 0.03356 -0.01823 0.01203 -0.04705 0.03125 C -0.05017 0.03333 -0.05278 0.03657 -0.0559 0.03912 C -0.05972 0.0419 -0.06372 0.04398 -0.06754 0.04676 C -0.08351 0.05902 -0.0691 0.05139 -0.08524 0.05856 C -0.08924 0.06643 -0.09479 0.07315 -0.09705 0.08217 C -0.09896 0.09004 -0.0967 0.10578 -0.10295 0.10578 L -0.1059 0.10578 L -0.10868 0.10578 " pathEditMode="relative" rAng="0" ptsTypes="AAAAAAAAAAAAA">
                                      <p:cBhvr>
                                        <p:cTn id="6" dur="2000" fill="hold"/>
                                        <p:tgtEl>
                                          <p:spTgt spid="166"/>
                                        </p:tgtEl>
                                        <p:attrNameLst>
                                          <p:attrName>ppt_x</p:attrName>
                                          <p:attrName>ppt_y</p:attrName>
                                        </p:attrNameLst>
                                      </p:cBhvr>
                                      <p:rCtr x="-6910" y="6458"/>
                                    </p:animMotion>
                                  </p:childTnLst>
                                </p:cTn>
                              </p:par>
                              <p:par>
                                <p:cTn id="7" presetID="0" presetClass="path" presetSubtype="0" accel="50000" decel="50000" fill="hold" nodeType="withEffect">
                                  <p:stCondLst>
                                    <p:cond delay="0"/>
                                  </p:stCondLst>
                                  <p:childTnLst>
                                    <p:animMotion origin="layout" path="M 0.04428 0.04699 L 0.04428 0.04722 C 0.03403 0.03727 0.02066 0.02338 0.00886 0.01551 C 0.00608 0.01365 0.00296 0.01319 -4.16667E-6 0.01157 C -0.00399 0.00926 -0.00763 0.00602 -0.01163 0.0037 C -0.02343 -0.00301 -0.03437 -0.01297 -0.04704 -0.01574 C -0.05486 -0.0176 -0.07118 -0.02084 -0.07934 -0.02361 C -0.09045 -0.02732 -0.08819 -0.02871 -0.1 -0.03542 C -0.10277 -0.03704 -0.10572 -0.0382 -0.10868 -0.03936 C -0.11649 -0.04213 -0.12447 -0.04468 -0.13229 -0.04723 L -0.14409 -0.05116 C -0.18281 -0.08565 -0.14635 -0.05093 -0.17048 -0.07848 C -0.19496 -0.10648 -0.17291 -0.07778 -0.18819 -0.09815 C -0.18923 -0.10209 -0.18958 -0.10648 -0.19114 -0.10996 C -0.19253 -0.1132 -0.19652 -0.11412 -0.19704 -0.11783 C -0.19982 -0.13658 -0.18663 -0.12454 -0.2 -0.13334 L -0.20572 -0.13334 " pathEditMode="relative" rAng="0" ptsTypes="AAAAAAAAAAAAAAAAA">
                                      <p:cBhvr>
                                        <p:cTn id="8" dur="2000" fill="hold"/>
                                        <p:tgtEl>
                                          <p:spTgt spid="188"/>
                                        </p:tgtEl>
                                        <p:attrNameLst>
                                          <p:attrName>ppt_x</p:attrName>
                                          <p:attrName>ppt_y</p:attrName>
                                        </p:attrNameLst>
                                      </p:cBhvr>
                                      <p:rCtr x="-12500" y="-9005"/>
                                    </p:animMotion>
                                  </p:childTnLst>
                                </p:cTn>
                              </p:par>
                              <p:par>
                                <p:cTn id="9" presetID="0" presetClass="path" presetSubtype="0" accel="50000" decel="50000" fill="hold" nodeType="withEffect">
                                  <p:stCondLst>
                                    <p:cond delay="0"/>
                                  </p:stCondLst>
                                  <p:childTnLst>
                                    <p:animMotion origin="layout" path="M 0.0059 -0.02362 L 0.0059 -0.02338 C 0.00382 -0.04607 0.00122 -0.06806 -2.77778E-7 -0.09051 C -0.00174 -0.12176 -0.00295 -0.18473 -0.00295 -0.1845 L -0.00885 -0.19237 " pathEditMode="relative" rAng="0" ptsTypes="AAAAA">
                                      <p:cBhvr>
                                        <p:cTn id="10" dur="2000" fill="hold"/>
                                        <p:tgtEl>
                                          <p:spTgt spid="210"/>
                                        </p:tgtEl>
                                        <p:attrNameLst>
                                          <p:attrName>ppt_x</p:attrName>
                                          <p:attrName>ppt_y</p:attrName>
                                        </p:attrNameLst>
                                      </p:cBhvr>
                                      <p:rCtr x="-747" y="-8426"/>
                                    </p:animMotion>
                                  </p:childTnLst>
                                </p:cTn>
                              </p:par>
                              <p:par>
                                <p:cTn id="11" presetID="0" presetClass="path" presetSubtype="0" accel="50000" decel="50000" fill="hold" nodeType="withEffect">
                                  <p:stCondLst>
                                    <p:cond delay="0"/>
                                  </p:stCondLst>
                                  <p:childTnLst>
                                    <p:animMotion origin="layout" path="M 0.02361 -0.00394 L 0.02361 -0.00371 C 0.02847 -0.01458 0.03298 -0.02523 0.03819 -0.03542 C 0.03976 -0.03843 0.04236 -0.04051 0.0441 -0.04329 C 0.04635 -0.04699 0.04774 -0.05162 0.05 -0.05509 C 0.06198 -0.07338 0.06163 -0.07199 0.07361 -0.08264 C 0.07552 -0.08658 0.0776 -0.09028 0.07934 -0.09421 C 0.0816 -0.09931 0.08246 -0.10556 0.08524 -0.10996 C 0.08854 -0.11505 0.09358 -0.11713 0.09705 -0.12176 C 0.09948 -0.12523 0.10069 -0.13009 0.10295 -0.13357 C 0.10746 -0.14051 0.11371 -0.14537 0.11771 -0.15324 C 0.11962 -0.15718 0.12118 -0.16134 0.12361 -0.16505 C 0.12708 -0.1706 0.13524 -0.18056 0.13524 -0.18033 C 0.14531 -0.22083 0.13524 -0.19236 0.14705 -0.21204 C 0.1493 -0.21574 0.15069 -0.22037 0.15295 -0.22384 C 0.15746 -0.23079 0.16371 -0.23565 0.16771 -0.24352 L 0.17361 -0.25509 L 0.17361 -0.25486 " pathEditMode="relative" rAng="0" ptsTypes="AAAAAAAAAAAAAAAAAA">
                                      <p:cBhvr>
                                        <p:cTn id="12" dur="2000" fill="hold"/>
                                        <p:tgtEl>
                                          <p:spTgt spid="199"/>
                                        </p:tgtEl>
                                        <p:attrNameLst>
                                          <p:attrName>ppt_x</p:attrName>
                                          <p:attrName>ppt_y</p:attrName>
                                        </p:attrNameLst>
                                      </p:cBhvr>
                                      <p:rCtr x="7500" y="-12546"/>
                                    </p:animMotion>
                                  </p:childTnLst>
                                </p:cTn>
                              </p:par>
                              <p:par>
                                <p:cTn id="13" presetID="0" presetClass="path" presetSubtype="0" accel="50000" decel="50000" fill="hold" nodeType="withEffect">
                                  <p:stCondLst>
                                    <p:cond delay="0"/>
                                  </p:stCondLst>
                                  <p:childTnLst>
                                    <p:animMotion origin="layout" path="M -1.66667E-6 -0.03935 L -1.66667E-6 -0.03912 C 0.00278 -0.05 0.00556 -0.06042 0.00868 -0.07083 C 0.01198 -0.08148 0.01563 -0.08912 0.02049 -0.09838 C 0.02622 -0.1088 0.03125 -0.12037 0.0382 -0.12963 L 0.04983 -0.14537 C 0.05278 -0.1493 0.05469 -0.15579 0.05868 -0.15718 L 0.07049 -0.16111 C 0.07344 -0.16366 0.07656 -0.16597 0.07934 -0.16898 C 0.08143 -0.1713 0.08281 -0.17477 0.08524 -0.17662 C 0.08889 -0.17986 0.09323 -0.18148 0.09688 -0.18449 C 0.10295 -0.18935 0.10868 -0.19491 0.11459 -0.20023 C 0.11754 -0.20278 0.12014 -0.20671 0.12344 -0.2081 L 0.13229 -0.21204 C 0.13524 -0.21597 0.13785 -0.22014 0.14097 -0.22384 C 0.14879 -0.23241 0.15243 -0.23241 0.16163 -0.23935 C 0.16476 -0.2419 0.16719 -0.24537 0.17049 -0.24722 C 0.17604 -0.25069 0.18802 -0.25509 0.18802 -0.25486 C 0.19844 -0.26898 0.18872 -0.25833 0.20278 -0.2669 C 0.21077 -0.27176 0.2191 -0.27616 0.22639 -0.28264 C 0.23768 -0.29282 0.23177 -0.28889 0.24393 -0.29444 C 0.26927 -0.3169 0.23733 -0.28981 0.26163 -0.30602 C 0.26476 -0.30833 0.26719 -0.31204 0.27049 -0.31389 C 0.27604 -0.31736 0.28802 -0.32176 0.28802 -0.32153 C 0.3099 -0.35093 0.29115 -0.32963 0.36163 -0.32963 L 0.36736 -0.32963 " pathEditMode="relative" rAng="0" ptsTypes="AAAAAAAAAAAAAAAAAAAAAAAAAA">
                                      <p:cBhvr>
                                        <p:cTn id="14" dur="2000" fill="hold"/>
                                        <p:tgtEl>
                                          <p:spTgt spid="177"/>
                                        </p:tgtEl>
                                        <p:attrNameLst>
                                          <p:attrName>ppt_x</p:attrName>
                                          <p:attrName>ppt_y</p:attrName>
                                        </p:attrNameLst>
                                      </p:cBhvr>
                                      <p:rCtr x="18368" y="-14884"/>
                                    </p:animMotion>
                                  </p:childTnLst>
                                </p:cTn>
                              </p:par>
                              <p:par>
                                <p:cTn id="15" presetID="0" presetClass="path" presetSubtype="0" accel="50000" decel="50000" fill="hold" nodeType="withEffect">
                                  <p:stCondLst>
                                    <p:cond delay="0"/>
                                  </p:stCondLst>
                                  <p:childTnLst>
                                    <p:animMotion origin="layout" path="M 0.02362 -0.03936 L 0.02362 -0.03912 C 0.03924 -0.04885 0.04948 -0.05533 0.06476 -0.06297 C 0.08507 -0.07315 0.06042 -0.05857 0.09705 -0.07477 L 0.10591 -0.07871 C 0.14844 -0.07662 0.16858 -0.09399 0.1941 -0.0669 C 0.19619 -0.06459 0.19792 -0.06158 0.2 -0.05903 C 0.20087 -0.05371 0.20174 -0.04862 0.20296 -0.04329 C 0.20851 -0.01852 0.20261 -0.01991 0.21181 -0.01991 L 0.21181 -0.01968 " pathEditMode="relative" rAng="0" ptsTypes="AAAAAAAAAA">
                                      <p:cBhvr>
                                        <p:cTn id="16" dur="2000" fill="hold"/>
                                        <p:tgtEl>
                                          <p:spTgt spid="221"/>
                                        </p:tgtEl>
                                        <p:attrNameLst>
                                          <p:attrName>ppt_x</p:attrName>
                                          <p:attrName>ppt_y</p:attrName>
                                        </p:attrNameLst>
                                      </p:cBhvr>
                                      <p:rCtr x="9410" y="-11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Types and Transfusions</a:t>
            </a:r>
            <a:endParaRPr lang="en-US" dirty="0"/>
          </a:p>
        </p:txBody>
      </p:sp>
      <p:graphicFrame>
        <p:nvGraphicFramePr>
          <p:cNvPr id="27" name="Content Placeholder 26"/>
          <p:cNvGraphicFramePr>
            <a:graphicFrameLocks noGrp="1"/>
          </p:cNvGraphicFramePr>
          <p:nvPr>
            <p:ph idx="1"/>
            <p:extLst>
              <p:ext uri="{D42A27DB-BD31-4B8C-83A1-F6EECF244321}">
                <p14:modId xmlns:p14="http://schemas.microsoft.com/office/powerpoint/2010/main" val="3308869188"/>
              </p:ext>
            </p:extLst>
          </p:nvPr>
        </p:nvGraphicFramePr>
        <p:xfrm>
          <a:off x="109184" y="2510243"/>
          <a:ext cx="5694009" cy="2590800"/>
        </p:xfrm>
        <a:graphic>
          <a:graphicData uri="http://schemas.openxmlformats.org/drawingml/2006/table">
            <a:tbl>
              <a:tblPr firstRow="1" bandRow="1">
                <a:tableStyleId>{5C22544A-7EE6-4342-B048-85BDC9FD1C3A}</a:tableStyleId>
              </a:tblPr>
              <a:tblGrid>
                <a:gridCol w="1898003"/>
                <a:gridCol w="1898003"/>
                <a:gridCol w="1898003"/>
              </a:tblGrid>
              <a:tr h="492264">
                <a:tc>
                  <a:txBody>
                    <a:bodyPr/>
                    <a:lstStyle/>
                    <a:p>
                      <a:pPr algn="ctr"/>
                      <a:r>
                        <a:rPr lang="en-US" sz="2800" dirty="0" smtClean="0"/>
                        <a:t>Blood Type</a:t>
                      </a:r>
                      <a:endParaRPr lang="en-US" sz="2800" dirty="0"/>
                    </a:p>
                  </a:txBody>
                  <a:tcPr/>
                </a:tc>
                <a:tc>
                  <a:txBody>
                    <a:bodyPr/>
                    <a:lstStyle/>
                    <a:p>
                      <a:pPr algn="ctr"/>
                      <a:r>
                        <a:rPr lang="en-US" sz="2800" dirty="0" smtClean="0"/>
                        <a:t>Donate</a:t>
                      </a:r>
                      <a:endParaRPr lang="en-US" sz="2800" dirty="0"/>
                    </a:p>
                  </a:txBody>
                  <a:tcPr/>
                </a:tc>
                <a:tc>
                  <a:txBody>
                    <a:bodyPr/>
                    <a:lstStyle/>
                    <a:p>
                      <a:pPr algn="ctr"/>
                      <a:r>
                        <a:rPr lang="en-US" sz="2800" dirty="0" smtClean="0"/>
                        <a:t>Receive</a:t>
                      </a:r>
                      <a:endParaRPr lang="en-US" sz="2800" dirty="0"/>
                    </a:p>
                  </a:txBody>
                  <a:tcPr/>
                </a:tc>
              </a:tr>
              <a:tr h="370840">
                <a:tc>
                  <a:txBody>
                    <a:bodyPr/>
                    <a:lstStyle/>
                    <a:p>
                      <a:pPr algn="ctr"/>
                      <a:r>
                        <a:rPr lang="en-US" sz="2800" dirty="0" smtClean="0"/>
                        <a:t>O</a:t>
                      </a:r>
                      <a:endParaRPr lang="en-US" sz="2800" dirty="0"/>
                    </a:p>
                  </a:txBody>
                  <a:tcPr/>
                </a:tc>
                <a:tc>
                  <a:txBody>
                    <a:bodyPr/>
                    <a:lstStyle/>
                    <a:p>
                      <a:pPr algn="ctr"/>
                      <a:r>
                        <a:rPr lang="en-US" sz="2800" dirty="0" smtClean="0"/>
                        <a:t>A, B, AB, O</a:t>
                      </a:r>
                      <a:endParaRPr lang="en-US" sz="2800" dirty="0"/>
                    </a:p>
                  </a:txBody>
                  <a:tcPr/>
                </a:tc>
                <a:tc>
                  <a:txBody>
                    <a:bodyPr/>
                    <a:lstStyle/>
                    <a:p>
                      <a:pPr algn="ctr"/>
                      <a:r>
                        <a:rPr lang="en-US" sz="2800" dirty="0" smtClean="0"/>
                        <a:t>O </a:t>
                      </a:r>
                      <a:endParaRPr lang="en-US" sz="2800" dirty="0"/>
                    </a:p>
                  </a:txBody>
                  <a:tcPr/>
                </a:tc>
              </a:tr>
              <a:tr h="370840">
                <a:tc>
                  <a:txBody>
                    <a:bodyPr/>
                    <a:lstStyle/>
                    <a:p>
                      <a:pPr algn="ctr"/>
                      <a:r>
                        <a:rPr lang="en-US" sz="2800" dirty="0" smtClean="0"/>
                        <a:t>A</a:t>
                      </a:r>
                      <a:endParaRPr lang="en-US" sz="2800" dirty="0"/>
                    </a:p>
                  </a:txBody>
                  <a:tcPr/>
                </a:tc>
                <a:tc>
                  <a:txBody>
                    <a:bodyPr/>
                    <a:lstStyle/>
                    <a:p>
                      <a:pPr algn="ctr"/>
                      <a:r>
                        <a:rPr lang="en-US" sz="2800" dirty="0" smtClean="0"/>
                        <a:t>A, AB</a:t>
                      </a:r>
                      <a:endParaRPr lang="en-US" sz="2800" dirty="0"/>
                    </a:p>
                  </a:txBody>
                  <a:tcPr/>
                </a:tc>
                <a:tc>
                  <a:txBody>
                    <a:bodyPr/>
                    <a:lstStyle/>
                    <a:p>
                      <a:pPr algn="ctr"/>
                      <a:r>
                        <a:rPr lang="en-US" sz="2800" dirty="0" smtClean="0"/>
                        <a:t>O,</a:t>
                      </a:r>
                      <a:r>
                        <a:rPr lang="en-US" sz="2800" baseline="0" dirty="0" smtClean="0"/>
                        <a:t> A</a:t>
                      </a:r>
                      <a:endParaRPr lang="en-US" sz="2800" dirty="0"/>
                    </a:p>
                  </a:txBody>
                  <a:tcPr/>
                </a:tc>
              </a:tr>
              <a:tr h="370840">
                <a:tc>
                  <a:txBody>
                    <a:bodyPr/>
                    <a:lstStyle/>
                    <a:p>
                      <a:pPr algn="ctr"/>
                      <a:r>
                        <a:rPr lang="en-US" sz="2800" dirty="0" smtClean="0"/>
                        <a:t>B</a:t>
                      </a:r>
                      <a:endParaRPr lang="en-US" sz="2800" dirty="0"/>
                    </a:p>
                  </a:txBody>
                  <a:tcPr/>
                </a:tc>
                <a:tc>
                  <a:txBody>
                    <a:bodyPr/>
                    <a:lstStyle/>
                    <a:p>
                      <a:pPr algn="ctr"/>
                      <a:r>
                        <a:rPr lang="en-US" sz="2800" dirty="0" smtClean="0"/>
                        <a:t>B, AB</a:t>
                      </a:r>
                      <a:endParaRPr lang="en-US" sz="2800" dirty="0"/>
                    </a:p>
                  </a:txBody>
                  <a:tcPr/>
                </a:tc>
                <a:tc>
                  <a:txBody>
                    <a:bodyPr/>
                    <a:lstStyle/>
                    <a:p>
                      <a:pPr algn="ctr"/>
                      <a:r>
                        <a:rPr lang="en-US" sz="2800" dirty="0" smtClean="0"/>
                        <a:t>O, B</a:t>
                      </a:r>
                      <a:endParaRPr lang="en-US" sz="2800" dirty="0"/>
                    </a:p>
                  </a:txBody>
                  <a:tcPr/>
                </a:tc>
              </a:tr>
              <a:tr h="370840">
                <a:tc>
                  <a:txBody>
                    <a:bodyPr/>
                    <a:lstStyle/>
                    <a:p>
                      <a:pPr algn="ctr"/>
                      <a:r>
                        <a:rPr lang="en-US" sz="2800" dirty="0" smtClean="0"/>
                        <a:t>AB</a:t>
                      </a:r>
                      <a:endParaRPr lang="en-US" sz="2800" dirty="0"/>
                    </a:p>
                  </a:txBody>
                  <a:tcPr/>
                </a:tc>
                <a:tc>
                  <a:txBody>
                    <a:bodyPr/>
                    <a:lstStyle/>
                    <a:p>
                      <a:pPr algn="ctr"/>
                      <a:r>
                        <a:rPr lang="en-US" sz="2800" dirty="0" smtClean="0"/>
                        <a:t>AB</a:t>
                      </a:r>
                      <a:endParaRPr lang="en-US" sz="2800" dirty="0"/>
                    </a:p>
                  </a:txBody>
                  <a:tcPr/>
                </a:tc>
                <a:tc>
                  <a:txBody>
                    <a:bodyPr/>
                    <a:lstStyle/>
                    <a:p>
                      <a:pPr algn="ctr"/>
                      <a:r>
                        <a:rPr lang="en-US" sz="2800" dirty="0" smtClean="0"/>
                        <a:t>O,</a:t>
                      </a:r>
                      <a:r>
                        <a:rPr lang="en-US" sz="2800" baseline="0" dirty="0" smtClean="0"/>
                        <a:t> A, B, AB</a:t>
                      </a:r>
                      <a:endParaRPr lang="en-US" sz="2800" dirty="0"/>
                    </a:p>
                  </a:txBody>
                  <a:tcPr/>
                </a:tc>
              </a:tr>
            </a:tbl>
          </a:graphicData>
        </a:graphic>
      </p:graphicFrame>
      <p:grpSp>
        <p:nvGrpSpPr>
          <p:cNvPr id="4" name="Group 1"/>
          <p:cNvGrpSpPr>
            <a:grpSpLocks noChangeAspect="1"/>
          </p:cNvGrpSpPr>
          <p:nvPr/>
        </p:nvGrpSpPr>
        <p:grpSpPr bwMode="auto">
          <a:xfrm>
            <a:off x="5694010" y="2510243"/>
            <a:ext cx="2672750" cy="2694341"/>
            <a:chOff x="1200" y="1260"/>
            <a:chExt cx="3690" cy="3720"/>
          </a:xfrm>
        </p:grpSpPr>
        <p:sp>
          <p:nvSpPr>
            <p:cNvPr id="5" name="AutoShape 21"/>
            <p:cNvSpPr>
              <a:spLocks noChangeAspect="1" noChangeArrowheads="1" noTextEdit="1"/>
            </p:cNvSpPr>
            <p:nvPr/>
          </p:nvSpPr>
          <p:spPr bwMode="auto">
            <a:xfrm>
              <a:off x="1200" y="1260"/>
              <a:ext cx="3690" cy="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6" name="Group 2"/>
            <p:cNvGrpSpPr>
              <a:grpSpLocks/>
            </p:cNvGrpSpPr>
            <p:nvPr/>
          </p:nvGrpSpPr>
          <p:grpSpPr bwMode="auto">
            <a:xfrm>
              <a:off x="1498" y="1470"/>
              <a:ext cx="3039" cy="3165"/>
              <a:chOff x="1498" y="1470"/>
              <a:chExt cx="3039" cy="3165"/>
            </a:xfrm>
          </p:grpSpPr>
          <p:grpSp>
            <p:nvGrpSpPr>
              <p:cNvPr id="7" name="Group 14"/>
              <p:cNvGrpSpPr>
                <a:grpSpLocks/>
              </p:cNvGrpSpPr>
              <p:nvPr/>
            </p:nvGrpSpPr>
            <p:grpSpPr bwMode="auto">
              <a:xfrm>
                <a:off x="1498" y="2550"/>
                <a:ext cx="3039" cy="855"/>
                <a:chOff x="1108" y="2595"/>
                <a:chExt cx="3039" cy="855"/>
              </a:xfrm>
            </p:grpSpPr>
            <p:grpSp>
              <p:nvGrpSpPr>
                <p:cNvPr id="19" name="Group 18"/>
                <p:cNvGrpSpPr>
                  <a:grpSpLocks/>
                </p:cNvGrpSpPr>
                <p:nvPr/>
              </p:nvGrpSpPr>
              <p:grpSpPr bwMode="auto">
                <a:xfrm>
                  <a:off x="1108" y="2595"/>
                  <a:ext cx="856" cy="855"/>
                  <a:chOff x="1108" y="2295"/>
                  <a:chExt cx="856" cy="855"/>
                </a:xfrm>
              </p:grpSpPr>
              <p:sp>
                <p:nvSpPr>
                  <p:cNvPr id="23" name="Oval 20"/>
                  <p:cNvSpPr>
                    <a:spLocks noChangeArrowheads="1"/>
                  </p:cNvSpPr>
                  <p:nvPr/>
                </p:nvSpPr>
                <p:spPr bwMode="auto">
                  <a:xfrm>
                    <a:off x="1108" y="2295"/>
                    <a:ext cx="858" cy="85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4" name="WordArt 19"/>
                  <p:cNvSpPr>
                    <a:spLocks noChangeArrowheads="1" noChangeShapeType="1" noTextEdit="1"/>
                  </p:cNvSpPr>
                  <p:nvPr/>
                </p:nvSpPr>
                <p:spPr bwMode="auto">
                  <a:xfrm>
                    <a:off x="1335" y="2447"/>
                    <a:ext cx="412" cy="52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Cooper Black" panose="0208090404030B020404" pitchFamily="18" charset="0"/>
                      </a:rPr>
                      <a:t>A</a:t>
                    </a:r>
                  </a:p>
                </p:txBody>
              </p:sp>
            </p:grpSp>
            <p:grpSp>
              <p:nvGrpSpPr>
                <p:cNvPr id="20" name="Group 15"/>
                <p:cNvGrpSpPr>
                  <a:grpSpLocks/>
                </p:cNvGrpSpPr>
                <p:nvPr/>
              </p:nvGrpSpPr>
              <p:grpSpPr bwMode="auto">
                <a:xfrm>
                  <a:off x="3291" y="2595"/>
                  <a:ext cx="856" cy="855"/>
                  <a:chOff x="2363" y="2295"/>
                  <a:chExt cx="856" cy="855"/>
                </a:xfrm>
              </p:grpSpPr>
              <p:sp>
                <p:nvSpPr>
                  <p:cNvPr id="21" name="Oval 17"/>
                  <p:cNvSpPr>
                    <a:spLocks noChangeArrowheads="1"/>
                  </p:cNvSpPr>
                  <p:nvPr/>
                </p:nvSpPr>
                <p:spPr bwMode="auto">
                  <a:xfrm>
                    <a:off x="2361" y="2295"/>
                    <a:ext cx="858" cy="85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 name="WordArt 16"/>
                  <p:cNvSpPr>
                    <a:spLocks noChangeArrowheads="1" noChangeShapeType="1" noTextEdit="1"/>
                  </p:cNvSpPr>
                  <p:nvPr/>
                </p:nvSpPr>
                <p:spPr bwMode="auto">
                  <a:xfrm>
                    <a:off x="2620" y="2462"/>
                    <a:ext cx="412" cy="52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Cooper Black" panose="0208090404030B020404" pitchFamily="18" charset="0"/>
                      </a:rPr>
                      <a:t>B</a:t>
                    </a:r>
                  </a:p>
                </p:txBody>
              </p:sp>
            </p:grpSp>
          </p:grpSp>
          <p:grpSp>
            <p:nvGrpSpPr>
              <p:cNvPr id="8" name="Group 11"/>
              <p:cNvGrpSpPr>
                <a:grpSpLocks/>
              </p:cNvGrpSpPr>
              <p:nvPr/>
            </p:nvGrpSpPr>
            <p:grpSpPr bwMode="auto">
              <a:xfrm>
                <a:off x="2590" y="1470"/>
                <a:ext cx="856" cy="855"/>
                <a:chOff x="1724" y="1305"/>
                <a:chExt cx="856" cy="855"/>
              </a:xfrm>
            </p:grpSpPr>
            <p:sp>
              <p:nvSpPr>
                <p:cNvPr id="17" name="Oval 13"/>
                <p:cNvSpPr>
                  <a:spLocks noChangeArrowheads="1"/>
                </p:cNvSpPr>
                <p:nvPr/>
              </p:nvSpPr>
              <p:spPr bwMode="auto">
                <a:xfrm>
                  <a:off x="1724" y="1305"/>
                  <a:ext cx="858" cy="85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8" name="WordArt 12"/>
                <p:cNvSpPr>
                  <a:spLocks noChangeArrowheads="1" noChangeShapeType="1" noTextEdit="1"/>
                </p:cNvSpPr>
                <p:nvPr/>
              </p:nvSpPr>
              <p:spPr bwMode="auto">
                <a:xfrm rot="367396">
                  <a:off x="1951" y="1457"/>
                  <a:ext cx="412" cy="523"/>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000000"/>
                      </a:solidFill>
                      <a:latin typeface="Cooper Black" panose="0208090404030B020404" pitchFamily="18" charset="0"/>
                    </a:rPr>
                    <a:t>O</a:t>
                  </a:r>
                </a:p>
              </p:txBody>
            </p:sp>
          </p:grpSp>
          <p:grpSp>
            <p:nvGrpSpPr>
              <p:cNvPr id="9" name="Group 8"/>
              <p:cNvGrpSpPr>
                <a:grpSpLocks/>
              </p:cNvGrpSpPr>
              <p:nvPr/>
            </p:nvGrpSpPr>
            <p:grpSpPr bwMode="auto">
              <a:xfrm>
                <a:off x="2589" y="3780"/>
                <a:ext cx="856" cy="855"/>
                <a:chOff x="1747" y="3285"/>
                <a:chExt cx="856" cy="855"/>
              </a:xfrm>
            </p:grpSpPr>
            <p:sp>
              <p:nvSpPr>
                <p:cNvPr id="15" name="Oval 10"/>
                <p:cNvSpPr>
                  <a:spLocks noChangeArrowheads="1"/>
                </p:cNvSpPr>
                <p:nvPr/>
              </p:nvSpPr>
              <p:spPr bwMode="auto">
                <a:xfrm>
                  <a:off x="1745" y="3285"/>
                  <a:ext cx="858" cy="855"/>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6" name="WordArt 9"/>
                <p:cNvSpPr>
                  <a:spLocks noChangeArrowheads="1" noChangeShapeType="1" noTextEdit="1"/>
                </p:cNvSpPr>
                <p:nvPr/>
              </p:nvSpPr>
              <p:spPr bwMode="auto">
                <a:xfrm>
                  <a:off x="1884" y="3437"/>
                  <a:ext cx="606" cy="523"/>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000000"/>
                      </a:solidFill>
                      <a:latin typeface="Cooper Black" panose="0208090404030B020404" pitchFamily="18" charset="0"/>
                    </a:rPr>
                    <a:t>AB</a:t>
                  </a:r>
                </a:p>
              </p:txBody>
            </p:sp>
          </p:grpSp>
          <p:cxnSp>
            <p:nvCxnSpPr>
              <p:cNvPr id="10" name="AutoShape 7"/>
              <p:cNvCxnSpPr>
                <a:cxnSpLocks noChangeShapeType="1"/>
              </p:cNvCxnSpPr>
              <p:nvPr/>
            </p:nvCxnSpPr>
            <p:spPr bwMode="auto">
              <a:xfrm flipH="1">
                <a:off x="3017" y="2340"/>
                <a:ext cx="13" cy="1410"/>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AutoShape 6"/>
              <p:cNvCxnSpPr>
                <a:cxnSpLocks noChangeShapeType="1"/>
              </p:cNvCxnSpPr>
              <p:nvPr/>
            </p:nvCxnSpPr>
            <p:spPr bwMode="auto">
              <a:xfrm flipH="1">
                <a:off x="2229" y="2230"/>
                <a:ext cx="486" cy="41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5"/>
              <p:cNvCxnSpPr>
                <a:cxnSpLocks noChangeShapeType="1"/>
              </p:cNvCxnSpPr>
              <p:nvPr/>
            </p:nvCxnSpPr>
            <p:spPr bwMode="auto">
              <a:xfrm>
                <a:off x="3321" y="2230"/>
                <a:ext cx="485" cy="41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3" name="AutoShape 4"/>
              <p:cNvCxnSpPr>
                <a:cxnSpLocks noChangeShapeType="1"/>
              </p:cNvCxnSpPr>
              <p:nvPr/>
            </p:nvCxnSpPr>
            <p:spPr bwMode="auto">
              <a:xfrm>
                <a:off x="2240" y="3355"/>
                <a:ext cx="486" cy="56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4" name="AutoShape 3"/>
              <p:cNvCxnSpPr>
                <a:cxnSpLocks noChangeShapeType="1"/>
              </p:cNvCxnSpPr>
              <p:nvPr/>
            </p:nvCxnSpPr>
            <p:spPr bwMode="auto">
              <a:xfrm flipH="1">
                <a:off x="3332" y="3355"/>
                <a:ext cx="485" cy="565"/>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grpSp>
      </p:grpSp>
      <p:sp>
        <p:nvSpPr>
          <p:cNvPr id="25" name="TextBox 24"/>
          <p:cNvSpPr txBox="1"/>
          <p:nvPr/>
        </p:nvSpPr>
        <p:spPr>
          <a:xfrm>
            <a:off x="6192438" y="2144526"/>
            <a:ext cx="1783188" cy="369332"/>
          </a:xfrm>
          <a:prstGeom prst="rect">
            <a:avLst/>
          </a:prstGeom>
          <a:noFill/>
        </p:spPr>
        <p:txBody>
          <a:bodyPr wrap="square" rtlCol="0">
            <a:spAutoFit/>
          </a:bodyPr>
          <a:lstStyle/>
          <a:p>
            <a:r>
              <a:rPr lang="en-US" dirty="0" smtClean="0"/>
              <a:t>Universal Donor</a:t>
            </a:r>
            <a:endParaRPr lang="en-US" dirty="0"/>
          </a:p>
        </p:txBody>
      </p:sp>
      <p:sp>
        <p:nvSpPr>
          <p:cNvPr id="26" name="TextBox 25"/>
          <p:cNvSpPr txBox="1"/>
          <p:nvPr/>
        </p:nvSpPr>
        <p:spPr>
          <a:xfrm>
            <a:off x="5996871" y="5092373"/>
            <a:ext cx="2174322" cy="369332"/>
          </a:xfrm>
          <a:prstGeom prst="rect">
            <a:avLst/>
          </a:prstGeom>
          <a:noFill/>
        </p:spPr>
        <p:txBody>
          <a:bodyPr wrap="square" rtlCol="0">
            <a:spAutoFit/>
          </a:bodyPr>
          <a:lstStyle/>
          <a:p>
            <a:r>
              <a:rPr lang="en-US" dirty="0" smtClean="0"/>
              <a:t>Universal Receiver</a:t>
            </a:r>
            <a:endParaRPr lang="en-US" dirty="0"/>
          </a:p>
        </p:txBody>
      </p:sp>
    </p:spTree>
    <p:extLst>
      <p:ext uri="{BB962C8B-B14F-4D97-AF65-F5344CB8AC3E}">
        <p14:creationId xmlns:p14="http://schemas.microsoft.com/office/powerpoint/2010/main" val="386620851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Blood Types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Jack and Jill get married and have a child. Jack is heterozygous for the blood Type A and Jill has type AB blood. What is the chance that they will have a baby with type B blood</a:t>
            </a:r>
            <a:r>
              <a:rPr lang="en-US" dirty="0" smtClean="0"/>
              <a:t>?</a:t>
            </a:r>
            <a:br>
              <a:rPr lang="en-US" dirty="0" smtClean="0"/>
            </a:br>
            <a:endParaRPr lang="en-US" dirty="0" smtClean="0"/>
          </a:p>
          <a:p>
            <a:endParaRPr lang="en-US" dirty="0"/>
          </a:p>
          <a:p>
            <a:r>
              <a:rPr lang="en-US" dirty="0" smtClean="0"/>
              <a:t>Jack’s Genotype: AO</a:t>
            </a:r>
          </a:p>
          <a:p>
            <a:r>
              <a:rPr lang="en-US" dirty="0" smtClean="0"/>
              <a:t>Jill’s Genotype :  AB</a:t>
            </a:r>
          </a:p>
          <a:p>
            <a:endParaRPr lang="en-US" dirty="0"/>
          </a:p>
          <a:p>
            <a:r>
              <a:rPr lang="en-US" dirty="0" smtClean="0"/>
              <a:t>Type A:   2/4 	 = 50%</a:t>
            </a:r>
          </a:p>
          <a:p>
            <a:r>
              <a:rPr lang="en-US" dirty="0" err="1" smtClean="0"/>
              <a:t>Tybe</a:t>
            </a:r>
            <a:r>
              <a:rPr lang="en-US" dirty="0" smtClean="0"/>
              <a:t> B:    ¼ 	 = 25%</a:t>
            </a:r>
          </a:p>
          <a:p>
            <a:r>
              <a:rPr lang="en-US" dirty="0" smtClean="0"/>
              <a:t>Type AB:  ¼	 = 25%</a:t>
            </a:r>
          </a:p>
          <a:p>
            <a:r>
              <a:rPr lang="en-US" dirty="0" smtClean="0"/>
              <a:t>Type O :   0/4 	  = 0%</a:t>
            </a:r>
          </a:p>
          <a:p>
            <a:endParaRPr lang="en-US" dirty="0"/>
          </a:p>
        </p:txBody>
      </p:sp>
      <p:grpSp>
        <p:nvGrpSpPr>
          <p:cNvPr id="4" name="Group 3"/>
          <p:cNvGrpSpPr/>
          <p:nvPr/>
        </p:nvGrpSpPr>
        <p:grpSpPr>
          <a:xfrm>
            <a:off x="4922292" y="3278294"/>
            <a:ext cx="2971800" cy="2590800"/>
            <a:chOff x="3657600" y="3505200"/>
            <a:chExt cx="2362200" cy="2057400"/>
          </a:xfrm>
        </p:grpSpPr>
        <p:sp>
          <p:nvSpPr>
            <p:cNvPr id="5" name="Rectangle 4"/>
            <p:cNvSpPr/>
            <p:nvPr/>
          </p:nvSpPr>
          <p:spPr>
            <a:xfrm>
              <a:off x="3657600" y="3505200"/>
              <a:ext cx="2362200" cy="2057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4838700" y="3505200"/>
              <a:ext cx="0" cy="2057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57600" y="4533900"/>
              <a:ext cx="2362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Rectangle 7"/>
          <p:cNvSpPr/>
          <p:nvPr/>
        </p:nvSpPr>
        <p:spPr>
          <a:xfrm>
            <a:off x="5350107" y="2354964"/>
            <a:ext cx="58541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A</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6807153" y="2354964"/>
            <a:ext cx="643125"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O</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4302150" y="3395749"/>
            <a:ext cx="585417"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A</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4302150" y="4800188"/>
            <a:ext cx="561371"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B</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5079825" y="3464328"/>
            <a:ext cx="1269596" cy="923330"/>
          </a:xfrm>
          <a:prstGeom prst="rect">
            <a:avLst/>
          </a:prstGeom>
          <a:noFill/>
        </p:spPr>
        <p:txBody>
          <a:bodyPr wrap="squar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AA</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p:cNvSpPr/>
          <p:nvPr/>
        </p:nvSpPr>
        <p:spPr>
          <a:xfrm>
            <a:off x="6408192" y="3464328"/>
            <a:ext cx="1269596" cy="923330"/>
          </a:xfrm>
          <a:prstGeom prst="rect">
            <a:avLst/>
          </a:prstGeom>
          <a:noFill/>
        </p:spPr>
        <p:txBody>
          <a:bodyPr wrap="squar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AO</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a:off x="5030444" y="4744561"/>
            <a:ext cx="1269596" cy="923330"/>
          </a:xfrm>
          <a:prstGeom prst="rect">
            <a:avLst/>
          </a:prstGeom>
          <a:noFill/>
        </p:spPr>
        <p:txBody>
          <a:bodyPr wrap="squar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AB</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5" name="Rectangle 14"/>
          <p:cNvSpPr/>
          <p:nvPr/>
        </p:nvSpPr>
        <p:spPr>
          <a:xfrm>
            <a:off x="6493917" y="4759729"/>
            <a:ext cx="1269596" cy="923330"/>
          </a:xfrm>
          <a:prstGeom prst="rect">
            <a:avLst/>
          </a:prstGeom>
          <a:noFill/>
        </p:spPr>
        <p:txBody>
          <a:bodyPr wrap="squar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BO</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2623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Blood Type Booklet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52977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3762</TotalTime>
  <Words>5081</Words>
  <Application>Microsoft Office PowerPoint</Application>
  <PresentationFormat>On-screen Show (4:3)</PresentationFormat>
  <Paragraphs>1318</Paragraphs>
  <Slides>135</Slides>
  <Notes>27</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135</vt:i4>
      </vt:variant>
    </vt:vector>
  </HeadingPairs>
  <TitlesOfParts>
    <vt:vector size="143" baseType="lpstr">
      <vt:lpstr>Arial</vt:lpstr>
      <vt:lpstr>Arial Narrow</vt:lpstr>
      <vt:lpstr>Calibri</vt:lpstr>
      <vt:lpstr>Calibri Light</vt:lpstr>
      <vt:lpstr>Cooper Black</vt:lpstr>
      <vt:lpstr>Verdana</vt:lpstr>
      <vt:lpstr>Wingdings</vt:lpstr>
      <vt:lpstr>Retrospect</vt:lpstr>
      <vt:lpstr>Unit 06 </vt:lpstr>
      <vt:lpstr>Unit 06 - Latin Root Words</vt:lpstr>
      <vt:lpstr>Unit 06 Latin Root Words</vt:lpstr>
      <vt:lpstr>Basic Genetics</vt:lpstr>
      <vt:lpstr>Basic Genetics</vt:lpstr>
      <vt:lpstr>Heredity in Photos</vt:lpstr>
      <vt:lpstr>Traits</vt:lpstr>
      <vt:lpstr>What are Genes?</vt:lpstr>
      <vt:lpstr>Genes and Junk DNA</vt:lpstr>
      <vt:lpstr>Genes and Intergenic DNA</vt:lpstr>
      <vt:lpstr>Traits, Genes, and Alleles</vt:lpstr>
      <vt:lpstr>Alleles</vt:lpstr>
      <vt:lpstr>Genes and Alleles</vt:lpstr>
      <vt:lpstr>Genes, Alleles and Traits</vt:lpstr>
      <vt:lpstr>Genotype and Phenotype</vt:lpstr>
      <vt:lpstr>Three types of Genotypes</vt:lpstr>
      <vt:lpstr>Gregor Mendel</vt:lpstr>
      <vt:lpstr>Gregor Mendel</vt:lpstr>
      <vt:lpstr>Gregor Mendels Three Laws</vt:lpstr>
      <vt:lpstr>Gregor Mendel’s 3 Discoveries</vt:lpstr>
      <vt:lpstr>The Law of Segregation (Meiosis)</vt:lpstr>
      <vt:lpstr>The Law of Segregation (AKA Meiosis)</vt:lpstr>
      <vt:lpstr>The Law of Segregation (AKA Meiosis)</vt:lpstr>
      <vt:lpstr>Meiosis</vt:lpstr>
      <vt:lpstr>Remember the Cell Cycle?</vt:lpstr>
      <vt:lpstr>PowerPoint Presentation</vt:lpstr>
      <vt:lpstr>PowerPoint Presentation</vt:lpstr>
      <vt:lpstr>PowerPoint Presentation</vt:lpstr>
      <vt:lpstr>PowerPoint Presentation</vt:lpstr>
      <vt:lpstr>Crossing Over</vt:lpstr>
      <vt:lpstr>Tetrads</vt:lpstr>
      <vt:lpstr>Crossing Over</vt:lpstr>
      <vt:lpstr>Crossing Over Video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Meiosis and Fertilization</vt:lpstr>
      <vt:lpstr>Law of Segregation: Meiosis</vt:lpstr>
      <vt:lpstr>Law of Segregation: Fertilization</vt:lpstr>
      <vt:lpstr>Meiosis and Genetic Diversity</vt:lpstr>
      <vt:lpstr>The Law of Dominance</vt:lpstr>
      <vt:lpstr>The Law of Dominance</vt:lpstr>
      <vt:lpstr>The Law of Dominance</vt:lpstr>
      <vt:lpstr>Parent Cross (PPxpp)</vt:lpstr>
      <vt:lpstr>F1 Cross (Pp x Pp)</vt:lpstr>
      <vt:lpstr>Punnet Squares</vt:lpstr>
      <vt:lpstr>Predicting Traits</vt:lpstr>
      <vt:lpstr>PowerPoint Presentation</vt:lpstr>
      <vt:lpstr>PowerPoint Presentation</vt:lpstr>
      <vt:lpstr>Writing Genotypic and Phenotypic Ratios</vt:lpstr>
      <vt:lpstr>Writing Genotypic and Phenotypic Ratios Example</vt:lpstr>
      <vt:lpstr>Probability and Punnett Squares</vt:lpstr>
      <vt:lpstr>Probability</vt:lpstr>
      <vt:lpstr>Independent Assortment</vt:lpstr>
      <vt:lpstr>The Law of Independent Assortment</vt:lpstr>
      <vt:lpstr>Mendel’s Experiment</vt:lpstr>
      <vt:lpstr>Dihybrid Cross</vt:lpstr>
      <vt:lpstr>Di-hybrid Cross</vt:lpstr>
      <vt:lpstr>Segregating Alleles for Two Traits</vt:lpstr>
      <vt:lpstr>Di-hybrid Cross</vt:lpstr>
      <vt:lpstr>Di-hybrid Cross</vt:lpstr>
      <vt:lpstr>Di-hybrid Cross</vt:lpstr>
      <vt:lpstr>Gregor Mendel Video</vt:lpstr>
      <vt:lpstr>Vocabulary</vt:lpstr>
      <vt:lpstr>Other Rules for Genetics</vt:lpstr>
      <vt:lpstr>Other Rules for Genetics</vt:lpstr>
      <vt:lpstr>Incomplete Dominance</vt:lpstr>
      <vt:lpstr>PowerPoint Presentation</vt:lpstr>
      <vt:lpstr>Co-dominance</vt:lpstr>
      <vt:lpstr>PowerPoint Presentation</vt:lpstr>
      <vt:lpstr>Erminette Chicken</vt:lpstr>
      <vt:lpstr>Incomplete and Co-dominance</vt:lpstr>
      <vt:lpstr>Multiple Alleles</vt:lpstr>
      <vt:lpstr>Multiple Alleles</vt:lpstr>
      <vt:lpstr>PowerPoint Presentation</vt:lpstr>
      <vt:lpstr>Blood Type Phenotypes</vt:lpstr>
      <vt:lpstr>Blood Types</vt:lpstr>
      <vt:lpstr>Blood Types:    A=B  &gt; O</vt:lpstr>
      <vt:lpstr>Blood Types and Transfusion</vt:lpstr>
      <vt:lpstr>Anti-Bodies and Antigens</vt:lpstr>
      <vt:lpstr>A Blood Cell in B Blood</vt:lpstr>
      <vt:lpstr>PowerPoint Presentation</vt:lpstr>
      <vt:lpstr>Blood Types and Transfusions</vt:lpstr>
      <vt:lpstr>Predicting Blood Types</vt:lpstr>
      <vt:lpstr>Blood Type Booklet</vt:lpstr>
      <vt:lpstr>PowerPoint Presentation</vt:lpstr>
      <vt:lpstr>PowerPoint Presentation</vt:lpstr>
      <vt:lpstr>Autosomal and Sex Linked Traits</vt:lpstr>
      <vt:lpstr>Autosomal Traits</vt:lpstr>
      <vt:lpstr>Sex Linked Traits</vt:lpstr>
      <vt:lpstr>Sex Linked Traits</vt:lpstr>
      <vt:lpstr>Predicting Sex Linked Traits</vt:lpstr>
      <vt:lpstr>Sex Linked Traits and Men</vt:lpstr>
      <vt:lpstr>Polygenic Traits</vt:lpstr>
      <vt:lpstr>PowerPoint Presentation</vt:lpstr>
      <vt:lpstr>Pedigrees</vt:lpstr>
      <vt:lpstr>Pedigree Charts</vt:lpstr>
      <vt:lpstr>Pedigree Charts</vt:lpstr>
      <vt:lpstr>What is a Pedigree?</vt:lpstr>
      <vt:lpstr>Constructing a Pedigree </vt:lpstr>
      <vt:lpstr>Connecting Pedigree Symbols</vt:lpstr>
      <vt:lpstr>Connecting Pedigree Symbols</vt:lpstr>
      <vt:lpstr>Connecting Pedigree Symbols</vt:lpstr>
      <vt:lpstr>Example</vt:lpstr>
      <vt:lpstr>Symbols in a Pedigree Chart </vt:lpstr>
      <vt:lpstr>Identifying Individuals</vt:lpstr>
      <vt:lpstr>Interpreting a Pedigree Chart</vt:lpstr>
      <vt:lpstr>Example of Pedigree Charts</vt:lpstr>
      <vt:lpstr>Answer: Autosomal</vt:lpstr>
      <vt:lpstr>Example of Pedigree Charts</vt:lpstr>
      <vt:lpstr>Answer: X linked</vt:lpstr>
      <vt:lpstr>Interpreting a Pedigree Chart</vt:lpstr>
      <vt:lpstr>Example of Pedigree Charts</vt:lpstr>
      <vt:lpstr>Answer: Dominant</vt:lpstr>
      <vt:lpstr>Example of Pedigree Charts</vt:lpstr>
      <vt:lpstr>Answer: Recessive</vt:lpstr>
      <vt:lpstr>Summary</vt:lpstr>
      <vt:lpstr>Pedigree Chart -Cystic Fibrosis</vt:lpstr>
      <vt:lpstr>PowerPoint Presentation</vt:lpstr>
      <vt:lpstr>Genetic Disorders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Roderick, Teri</dc:creator>
  <cp:lastModifiedBy>Roderick, Teri</cp:lastModifiedBy>
  <cp:revision>86</cp:revision>
  <dcterms:created xsi:type="dcterms:W3CDTF">2015-01-30T21:05:30Z</dcterms:created>
  <dcterms:modified xsi:type="dcterms:W3CDTF">2015-02-19T21:31:14Z</dcterms:modified>
</cp:coreProperties>
</file>