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9" d="100"/>
          <a:sy n="99"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B12409-5707-4868-A5B7-DA858AB51EF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201504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12409-5707-4868-A5B7-DA858AB51EF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174677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12409-5707-4868-A5B7-DA858AB51EF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6837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12409-5707-4868-A5B7-DA858AB51EF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369931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12409-5707-4868-A5B7-DA858AB51EFE}"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324545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B12409-5707-4868-A5B7-DA858AB51EF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236904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B12409-5707-4868-A5B7-DA858AB51EFE}"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207754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B12409-5707-4868-A5B7-DA858AB51EFE}"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42730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12409-5707-4868-A5B7-DA858AB51EFE}"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38468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12409-5707-4868-A5B7-DA858AB51EF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128230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12409-5707-4868-A5B7-DA858AB51EFE}"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FC74-21AD-4695-A876-D6178ABD4C52}" type="slidenum">
              <a:rPr lang="en-US" smtClean="0"/>
              <a:t>‹#›</a:t>
            </a:fld>
            <a:endParaRPr lang="en-US"/>
          </a:p>
        </p:txBody>
      </p:sp>
    </p:spTree>
    <p:extLst>
      <p:ext uri="{BB962C8B-B14F-4D97-AF65-F5344CB8AC3E}">
        <p14:creationId xmlns:p14="http://schemas.microsoft.com/office/powerpoint/2010/main" val="75976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12409-5707-4868-A5B7-DA858AB51EFE}" type="datetimeFigureOut">
              <a:rPr lang="en-US" smtClean="0"/>
              <a:t>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AFC74-21AD-4695-A876-D6178ABD4C52}" type="slidenum">
              <a:rPr lang="en-US" smtClean="0"/>
              <a:t>‹#›</a:t>
            </a:fld>
            <a:endParaRPr lang="en-US"/>
          </a:p>
        </p:txBody>
      </p:sp>
    </p:spTree>
    <p:extLst>
      <p:ext uri="{BB962C8B-B14F-4D97-AF65-F5344CB8AC3E}">
        <p14:creationId xmlns:p14="http://schemas.microsoft.com/office/powerpoint/2010/main" val="2387387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Gregor Mendel</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08352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Dominance</a:t>
            </a:r>
            <a:endParaRPr lang="en-US" dirty="0"/>
          </a:p>
        </p:txBody>
      </p:sp>
      <p:sp>
        <p:nvSpPr>
          <p:cNvPr id="3" name="Content Placeholder 2"/>
          <p:cNvSpPr>
            <a:spLocks noGrp="1"/>
          </p:cNvSpPr>
          <p:nvPr>
            <p:ph idx="1"/>
          </p:nvPr>
        </p:nvSpPr>
        <p:spPr/>
        <p:txBody>
          <a:bodyPr/>
          <a:lstStyle/>
          <a:p>
            <a:r>
              <a:rPr lang="en-US" dirty="0" smtClean="0"/>
              <a:t>This is how Gregor Mendel came up with the law of dominance.</a:t>
            </a:r>
          </a:p>
          <a:p>
            <a:endParaRPr lang="en-US" dirty="0" smtClean="0"/>
          </a:p>
          <a:p>
            <a:r>
              <a:rPr lang="en-US" dirty="0" smtClean="0"/>
              <a:t>1. Gregor self-pollinated flowers until they only expressed one trait.</a:t>
            </a:r>
          </a:p>
          <a:p>
            <a:r>
              <a:rPr lang="en-US" dirty="0" smtClean="0"/>
              <a:t>2.  Then he bred them together in what we call the parent cross.   </a:t>
            </a:r>
            <a:endParaRPr lang="en-US" dirty="0"/>
          </a:p>
        </p:txBody>
      </p:sp>
      <p:grpSp>
        <p:nvGrpSpPr>
          <p:cNvPr id="10" name="Group 9"/>
          <p:cNvGrpSpPr/>
          <p:nvPr/>
        </p:nvGrpSpPr>
        <p:grpSpPr>
          <a:xfrm>
            <a:off x="1473320" y="5596198"/>
            <a:ext cx="1168028" cy="1161530"/>
            <a:chOff x="1261564" y="3659870"/>
            <a:chExt cx="1168028" cy="1161530"/>
          </a:xfrm>
        </p:grpSpPr>
        <p:sp>
          <p:nvSpPr>
            <p:cNvPr id="5" name="Oval 4"/>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779731" y="5631679"/>
            <a:ext cx="1168028" cy="1161530"/>
            <a:chOff x="5751072" y="3635048"/>
            <a:chExt cx="1168028" cy="1161530"/>
          </a:xfrm>
        </p:grpSpPr>
        <p:sp>
          <p:nvSpPr>
            <p:cNvPr id="12" name="Oval 11"/>
            <p:cNvSpPr/>
            <p:nvPr/>
          </p:nvSpPr>
          <p:spPr>
            <a:xfrm>
              <a:off x="5751072" y="3819606"/>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Oval 12"/>
            <p:cNvSpPr/>
            <p:nvPr/>
          </p:nvSpPr>
          <p:spPr>
            <a:xfrm>
              <a:off x="6432538" y="3876059"/>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Oval 13"/>
            <p:cNvSpPr/>
            <p:nvPr/>
          </p:nvSpPr>
          <p:spPr>
            <a:xfrm>
              <a:off x="6287129" y="4251294"/>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5848524" y="4226472"/>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Oval 15"/>
            <p:cNvSpPr/>
            <p:nvPr/>
          </p:nvSpPr>
          <p:spPr>
            <a:xfrm>
              <a:off x="6112777" y="3635048"/>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Oval 16"/>
            <p:cNvSpPr/>
            <p:nvPr/>
          </p:nvSpPr>
          <p:spPr>
            <a:xfrm>
              <a:off x="6125361" y="4010283"/>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TextBox 18"/>
          <p:cNvSpPr txBox="1"/>
          <p:nvPr/>
        </p:nvSpPr>
        <p:spPr>
          <a:xfrm>
            <a:off x="822959" y="4997259"/>
            <a:ext cx="4161918" cy="646331"/>
          </a:xfrm>
          <a:prstGeom prst="rect">
            <a:avLst/>
          </a:prstGeom>
          <a:noFill/>
        </p:spPr>
        <p:txBody>
          <a:bodyPr wrap="square" rtlCol="0">
            <a:spAutoFit/>
          </a:bodyPr>
          <a:lstStyle/>
          <a:p>
            <a:r>
              <a:rPr lang="en-US" dirty="0" smtClean="0"/>
              <a:t>Genotype:  PP (Homozygous Dominant)</a:t>
            </a:r>
          </a:p>
          <a:p>
            <a:r>
              <a:rPr lang="en-US" dirty="0" smtClean="0"/>
              <a:t>Phenotype: Purple</a:t>
            </a:r>
            <a:endParaRPr lang="en-US" dirty="0"/>
          </a:p>
        </p:txBody>
      </p:sp>
      <p:sp>
        <p:nvSpPr>
          <p:cNvPr id="20" name="TextBox 19"/>
          <p:cNvSpPr txBox="1"/>
          <p:nvPr/>
        </p:nvSpPr>
        <p:spPr>
          <a:xfrm>
            <a:off x="5079324" y="5009670"/>
            <a:ext cx="3955620" cy="646331"/>
          </a:xfrm>
          <a:prstGeom prst="rect">
            <a:avLst/>
          </a:prstGeom>
          <a:noFill/>
        </p:spPr>
        <p:txBody>
          <a:bodyPr wrap="square" rtlCol="0">
            <a:spAutoFit/>
          </a:bodyPr>
          <a:lstStyle/>
          <a:p>
            <a:r>
              <a:rPr lang="en-US" dirty="0" smtClean="0"/>
              <a:t>Genotype:  pp (Homozygous Recessive)</a:t>
            </a:r>
          </a:p>
          <a:p>
            <a:r>
              <a:rPr lang="en-US" dirty="0" smtClean="0"/>
              <a:t>Phenotype: White</a:t>
            </a:r>
            <a:endParaRPr lang="en-US" dirty="0"/>
          </a:p>
        </p:txBody>
      </p:sp>
      <p:sp>
        <p:nvSpPr>
          <p:cNvPr id="21" name="TextBox 20"/>
          <p:cNvSpPr txBox="1"/>
          <p:nvPr/>
        </p:nvSpPr>
        <p:spPr>
          <a:xfrm>
            <a:off x="13592" y="41574"/>
            <a:ext cx="169164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2555755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Cross (</a:t>
            </a:r>
            <a:r>
              <a:rPr lang="en-US" dirty="0" err="1" smtClean="0"/>
              <a:t>PPxpp</a:t>
            </a:r>
            <a:r>
              <a:rPr lang="en-US" dirty="0"/>
              <a:t>)</a:t>
            </a:r>
          </a:p>
        </p:txBody>
      </p:sp>
      <p:sp>
        <p:nvSpPr>
          <p:cNvPr id="3" name="Content Placeholder 2"/>
          <p:cNvSpPr>
            <a:spLocks noGrp="1"/>
          </p:cNvSpPr>
          <p:nvPr>
            <p:ph idx="1"/>
          </p:nvPr>
        </p:nvSpPr>
        <p:spPr/>
        <p:txBody>
          <a:bodyPr/>
          <a:lstStyle/>
          <a:p>
            <a:r>
              <a:rPr lang="en-US" dirty="0" smtClean="0"/>
              <a:t>First we have to segregate our genotypes.</a:t>
            </a:r>
            <a:endParaRPr lang="en-US" dirty="0"/>
          </a:p>
        </p:txBody>
      </p:sp>
      <p:grpSp>
        <p:nvGrpSpPr>
          <p:cNvPr id="10" name="Group 9"/>
          <p:cNvGrpSpPr/>
          <p:nvPr/>
        </p:nvGrpSpPr>
        <p:grpSpPr>
          <a:xfrm>
            <a:off x="951171" y="2259967"/>
            <a:ext cx="1168028" cy="1161530"/>
            <a:chOff x="1261564" y="3659870"/>
            <a:chExt cx="1168028" cy="1161530"/>
          </a:xfrm>
        </p:grpSpPr>
        <p:sp>
          <p:nvSpPr>
            <p:cNvPr id="5" name="Oval 4"/>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6388635" y="2295448"/>
            <a:ext cx="1168028" cy="1161530"/>
            <a:chOff x="5751072" y="3635048"/>
            <a:chExt cx="1168028" cy="1161530"/>
          </a:xfrm>
        </p:grpSpPr>
        <p:sp>
          <p:nvSpPr>
            <p:cNvPr id="12" name="Oval 11"/>
            <p:cNvSpPr/>
            <p:nvPr/>
          </p:nvSpPr>
          <p:spPr>
            <a:xfrm>
              <a:off x="5751072" y="3819606"/>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Oval 12"/>
            <p:cNvSpPr/>
            <p:nvPr/>
          </p:nvSpPr>
          <p:spPr>
            <a:xfrm>
              <a:off x="6432538" y="3876059"/>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Oval 13"/>
            <p:cNvSpPr/>
            <p:nvPr/>
          </p:nvSpPr>
          <p:spPr>
            <a:xfrm>
              <a:off x="6287129" y="4251294"/>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5848524" y="4226472"/>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Oval 15"/>
            <p:cNvSpPr/>
            <p:nvPr/>
          </p:nvSpPr>
          <p:spPr>
            <a:xfrm>
              <a:off x="6112777" y="3635048"/>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Oval 16"/>
            <p:cNvSpPr/>
            <p:nvPr/>
          </p:nvSpPr>
          <p:spPr>
            <a:xfrm>
              <a:off x="6125361" y="4010283"/>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TextBox 18"/>
          <p:cNvSpPr txBox="1"/>
          <p:nvPr/>
        </p:nvSpPr>
        <p:spPr>
          <a:xfrm>
            <a:off x="673705" y="3427824"/>
            <a:ext cx="4098307" cy="646331"/>
          </a:xfrm>
          <a:prstGeom prst="rect">
            <a:avLst/>
          </a:prstGeom>
          <a:noFill/>
        </p:spPr>
        <p:txBody>
          <a:bodyPr wrap="square" rtlCol="0">
            <a:spAutoFit/>
          </a:bodyPr>
          <a:lstStyle/>
          <a:p>
            <a:r>
              <a:rPr lang="en-US" dirty="0" smtClean="0"/>
              <a:t>Genotype:  PP (Homozygous Dominant)</a:t>
            </a:r>
          </a:p>
          <a:p>
            <a:r>
              <a:rPr lang="en-US" dirty="0" smtClean="0"/>
              <a:t>Phenotype: Purple</a:t>
            </a:r>
            <a:endParaRPr lang="en-US" dirty="0"/>
          </a:p>
        </p:txBody>
      </p:sp>
      <p:sp>
        <p:nvSpPr>
          <p:cNvPr id="20" name="TextBox 19"/>
          <p:cNvSpPr txBox="1"/>
          <p:nvPr/>
        </p:nvSpPr>
        <p:spPr>
          <a:xfrm>
            <a:off x="5258975" y="3449469"/>
            <a:ext cx="3885026" cy="646331"/>
          </a:xfrm>
          <a:prstGeom prst="rect">
            <a:avLst/>
          </a:prstGeom>
          <a:noFill/>
        </p:spPr>
        <p:txBody>
          <a:bodyPr wrap="square" rtlCol="0">
            <a:spAutoFit/>
          </a:bodyPr>
          <a:lstStyle/>
          <a:p>
            <a:r>
              <a:rPr lang="en-US" dirty="0" smtClean="0"/>
              <a:t>Genotype:  pp (Homozygous Recessive)</a:t>
            </a:r>
          </a:p>
          <a:p>
            <a:r>
              <a:rPr lang="en-US" dirty="0" smtClean="0"/>
              <a:t>Phenotype: White</a:t>
            </a:r>
            <a:endParaRPr lang="en-US" dirty="0"/>
          </a:p>
        </p:txBody>
      </p:sp>
      <p:grpSp>
        <p:nvGrpSpPr>
          <p:cNvPr id="21" name="Group 20"/>
          <p:cNvGrpSpPr/>
          <p:nvPr/>
        </p:nvGrpSpPr>
        <p:grpSpPr>
          <a:xfrm>
            <a:off x="3013639" y="4150577"/>
            <a:ext cx="2785505" cy="2535788"/>
            <a:chOff x="3349198" y="2854416"/>
            <a:chExt cx="2785505" cy="2535788"/>
          </a:xfrm>
        </p:grpSpPr>
        <p:sp>
          <p:nvSpPr>
            <p:cNvPr id="22" name="Rectangle 21"/>
            <p:cNvSpPr/>
            <p:nvPr/>
          </p:nvSpPr>
          <p:spPr>
            <a:xfrm>
              <a:off x="3349198" y="2854416"/>
              <a:ext cx="2785505" cy="2535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3" name="Straight Connector 22"/>
            <p:cNvCxnSpPr>
              <a:stCxn id="22" idx="0"/>
              <a:endCxn id="22" idx="2"/>
            </p:cNvCxnSpPr>
            <p:nvPr/>
          </p:nvCxnSpPr>
          <p:spPr>
            <a:xfrm>
              <a:off x="4741951" y="2854416"/>
              <a:ext cx="0" cy="253578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a:stCxn id="22" idx="1"/>
              <a:endCxn id="22" idx="3"/>
            </p:cNvCxnSpPr>
            <p:nvPr/>
          </p:nvCxnSpPr>
          <p:spPr>
            <a:xfrm>
              <a:off x="3349198" y="4122310"/>
              <a:ext cx="2785505" cy="0"/>
            </a:xfrm>
            <a:prstGeom prst="line">
              <a:avLst/>
            </a:prstGeom>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2283273" y="2250400"/>
            <a:ext cx="354923" cy="523220"/>
          </a:xfrm>
          <a:prstGeom prst="rect">
            <a:avLst/>
          </a:prstGeom>
          <a:noFill/>
        </p:spPr>
        <p:txBody>
          <a:bodyPr wrap="square" rtlCol="0">
            <a:spAutoFit/>
          </a:bodyPr>
          <a:lstStyle/>
          <a:p>
            <a:r>
              <a:rPr lang="en-US" sz="2800" dirty="0"/>
              <a:t>P</a:t>
            </a:r>
          </a:p>
        </p:txBody>
      </p:sp>
      <p:sp>
        <p:nvSpPr>
          <p:cNvPr id="25" name="TextBox 24"/>
          <p:cNvSpPr txBox="1"/>
          <p:nvPr/>
        </p:nvSpPr>
        <p:spPr>
          <a:xfrm>
            <a:off x="5679592" y="2141190"/>
            <a:ext cx="354923" cy="523220"/>
          </a:xfrm>
          <a:prstGeom prst="rect">
            <a:avLst/>
          </a:prstGeom>
          <a:noFill/>
        </p:spPr>
        <p:txBody>
          <a:bodyPr wrap="square" rtlCol="0">
            <a:spAutoFit/>
          </a:bodyPr>
          <a:lstStyle/>
          <a:p>
            <a:r>
              <a:rPr lang="en-US" sz="2800" dirty="0" smtClean="0"/>
              <a:t>p</a:t>
            </a:r>
            <a:endParaRPr lang="en-US" sz="2800" dirty="0"/>
          </a:p>
        </p:txBody>
      </p:sp>
      <p:sp>
        <p:nvSpPr>
          <p:cNvPr id="26" name="TextBox 25"/>
          <p:cNvSpPr txBox="1"/>
          <p:nvPr/>
        </p:nvSpPr>
        <p:spPr>
          <a:xfrm>
            <a:off x="2295857" y="2820133"/>
            <a:ext cx="354923" cy="523220"/>
          </a:xfrm>
          <a:prstGeom prst="rect">
            <a:avLst/>
          </a:prstGeom>
          <a:noFill/>
        </p:spPr>
        <p:txBody>
          <a:bodyPr wrap="square" rtlCol="0">
            <a:spAutoFit/>
          </a:bodyPr>
          <a:lstStyle/>
          <a:p>
            <a:r>
              <a:rPr lang="en-US" sz="2800" dirty="0"/>
              <a:t>P</a:t>
            </a:r>
          </a:p>
        </p:txBody>
      </p:sp>
      <p:sp>
        <p:nvSpPr>
          <p:cNvPr id="27" name="TextBox 26"/>
          <p:cNvSpPr txBox="1"/>
          <p:nvPr/>
        </p:nvSpPr>
        <p:spPr>
          <a:xfrm>
            <a:off x="5664351" y="2703717"/>
            <a:ext cx="354923" cy="523220"/>
          </a:xfrm>
          <a:prstGeom prst="rect">
            <a:avLst/>
          </a:prstGeom>
          <a:noFill/>
        </p:spPr>
        <p:txBody>
          <a:bodyPr wrap="square" rtlCol="0">
            <a:spAutoFit/>
          </a:bodyPr>
          <a:lstStyle/>
          <a:p>
            <a:r>
              <a:rPr lang="en-US" sz="2800" dirty="0" smtClean="0"/>
              <a:t>p</a:t>
            </a:r>
            <a:endParaRPr lang="en-US" sz="2800" dirty="0"/>
          </a:p>
        </p:txBody>
      </p:sp>
      <p:sp>
        <p:nvSpPr>
          <p:cNvPr id="28" name="TextBox 27"/>
          <p:cNvSpPr txBox="1"/>
          <p:nvPr/>
        </p:nvSpPr>
        <p:spPr>
          <a:xfrm>
            <a:off x="3083850" y="4158626"/>
            <a:ext cx="864066"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grpSp>
        <p:nvGrpSpPr>
          <p:cNvPr id="32" name="Group 31"/>
          <p:cNvGrpSpPr/>
          <p:nvPr/>
        </p:nvGrpSpPr>
        <p:grpSpPr>
          <a:xfrm>
            <a:off x="3721029" y="4784524"/>
            <a:ext cx="563997" cy="560859"/>
            <a:chOff x="1261564" y="3659870"/>
            <a:chExt cx="1168028" cy="1161530"/>
          </a:xfrm>
        </p:grpSpPr>
        <p:sp>
          <p:nvSpPr>
            <p:cNvPr id="33" name="Oval 32"/>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Oval 33"/>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Oval 34"/>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6" name="Oval 35"/>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Oval 36"/>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Oval 37"/>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5135958" y="4819681"/>
            <a:ext cx="563997" cy="560859"/>
            <a:chOff x="1261564" y="3659870"/>
            <a:chExt cx="1168028" cy="1161530"/>
          </a:xfrm>
        </p:grpSpPr>
        <p:sp>
          <p:nvSpPr>
            <p:cNvPr id="47" name="Oval 46"/>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8" name="Oval 47"/>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Oval 48"/>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Oval 49"/>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Oval 50"/>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2" name="Oval 51"/>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3730904" y="6017366"/>
            <a:ext cx="563997" cy="560859"/>
            <a:chOff x="1261564" y="3659870"/>
            <a:chExt cx="1168028" cy="1161530"/>
          </a:xfrm>
        </p:grpSpPr>
        <p:sp>
          <p:nvSpPr>
            <p:cNvPr id="54" name="Oval 53"/>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Oval 54"/>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6" name="Oval 55"/>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7" name="Oval 56"/>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Oval 57"/>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Oval 58"/>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5084320" y="6061682"/>
            <a:ext cx="563997" cy="560859"/>
            <a:chOff x="1261564" y="3659870"/>
            <a:chExt cx="1168028" cy="1161530"/>
          </a:xfrm>
        </p:grpSpPr>
        <p:sp>
          <p:nvSpPr>
            <p:cNvPr id="61" name="Oval 60"/>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2" name="Oval 61"/>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3" name="Oval 62"/>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4" name="Oval 63"/>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5" name="Oval 64"/>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6" name="Oval 65"/>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7" name="TextBox 66"/>
          <p:cNvSpPr txBox="1"/>
          <p:nvPr/>
        </p:nvSpPr>
        <p:spPr>
          <a:xfrm>
            <a:off x="415977" y="4455717"/>
            <a:ext cx="2302254" cy="1754326"/>
          </a:xfrm>
          <a:prstGeom prst="rect">
            <a:avLst/>
          </a:prstGeom>
          <a:noFill/>
        </p:spPr>
        <p:txBody>
          <a:bodyPr wrap="square" rtlCol="0">
            <a:spAutoFit/>
          </a:bodyPr>
          <a:lstStyle/>
          <a:p>
            <a:r>
              <a:rPr lang="en-US" dirty="0"/>
              <a:t>*</a:t>
            </a:r>
            <a:r>
              <a:rPr lang="en-US" dirty="0" smtClean="0"/>
              <a:t>Gregor Mendel noted that the white trait completely disappeared.  Almost like it was being covered up.</a:t>
            </a:r>
            <a:endParaRPr lang="en-US" dirty="0"/>
          </a:p>
        </p:txBody>
      </p:sp>
      <p:sp>
        <p:nvSpPr>
          <p:cNvPr id="68" name="TextBox 67"/>
          <p:cNvSpPr txBox="1"/>
          <p:nvPr/>
        </p:nvSpPr>
        <p:spPr>
          <a:xfrm>
            <a:off x="6271841" y="4498241"/>
            <a:ext cx="2302254" cy="1477328"/>
          </a:xfrm>
          <a:prstGeom prst="rect">
            <a:avLst/>
          </a:prstGeom>
          <a:noFill/>
        </p:spPr>
        <p:txBody>
          <a:bodyPr wrap="square" rtlCol="0">
            <a:spAutoFit/>
          </a:bodyPr>
          <a:lstStyle/>
          <a:p>
            <a:r>
              <a:rPr lang="en-US" dirty="0" smtClean="0"/>
              <a:t>He decided to breed two of the offspring together to see if the white flower trait showed up again.</a:t>
            </a:r>
            <a:endParaRPr lang="en-US" dirty="0"/>
          </a:p>
        </p:txBody>
      </p:sp>
      <p:sp>
        <p:nvSpPr>
          <p:cNvPr id="69" name="TextBox 68"/>
          <p:cNvSpPr txBox="1"/>
          <p:nvPr/>
        </p:nvSpPr>
        <p:spPr>
          <a:xfrm>
            <a:off x="4394908" y="4119662"/>
            <a:ext cx="864066"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sp>
        <p:nvSpPr>
          <p:cNvPr id="70" name="TextBox 69"/>
          <p:cNvSpPr txBox="1"/>
          <p:nvPr/>
        </p:nvSpPr>
        <p:spPr>
          <a:xfrm>
            <a:off x="3023134" y="5392178"/>
            <a:ext cx="864066"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sp>
        <p:nvSpPr>
          <p:cNvPr id="71" name="TextBox 70"/>
          <p:cNvSpPr txBox="1"/>
          <p:nvPr/>
        </p:nvSpPr>
        <p:spPr>
          <a:xfrm>
            <a:off x="4442744" y="5392178"/>
            <a:ext cx="864066"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sp>
        <p:nvSpPr>
          <p:cNvPr id="72" name="TextBox 71"/>
          <p:cNvSpPr txBox="1"/>
          <p:nvPr/>
        </p:nvSpPr>
        <p:spPr>
          <a:xfrm>
            <a:off x="13592" y="41574"/>
            <a:ext cx="169164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226321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7778E-6 -3.7037E-6 L 2.77778E-6 -3.7037E-6 C 0.00382 0.00093 0.00816 0.00162 0.01198 0.00301 C 0.01458 0.00417 0.01701 0.00625 0.01944 0.00764 C 0.02274 0.00903 0.02587 0.01019 0.02882 0.01204 C 0.03229 0.01389 0.03507 0.01667 0.03837 0.01852 C 0.03923 0.01899 0.04028 0.01899 0.04114 0.01968 C 0.04305 0.02107 0.04479 0.02292 0.04687 0.02408 C 0.05191 0.02755 0.05746 0.03079 0.06284 0.0338 C 0.0658 0.03588 0.06927 0.03727 0.07205 0.03959 C 0.07743 0.04375 0.07639 0.04306 0.08524 0.04723 C 0.08646 0.04792 0.08784 0.04792 0.08906 0.04838 C 0.09288 0.05116 0.09653 0.05417 0.10034 0.05718 C 0.10156 0.05834 0.10278 0.05949 0.10399 0.06042 C 0.10746 0.06297 0.11093 0.06505 0.11441 0.06713 C 0.11528 0.0676 0.11632 0.0676 0.11718 0.06806 C 0.13281 0.07848 0.12413 0.07547 0.13316 0.07824 C 0.13646 0.08033 0.13941 0.08264 0.14253 0.08473 C 0.14357 0.08519 0.14462 0.08519 0.14548 0.08588 C 0.14913 0.08843 0.15295 0.09121 0.15659 0.09352 C 0.15746 0.09422 0.15868 0.09422 0.15955 0.09468 C 0.16232 0.0963 0.16493 0.09861 0.16805 0.10024 C 0.16892 0.1007 0.16996 0.1007 0.17066 0.10139 C 0.17708 0.10556 0.18333 0.10996 0.18958 0.11459 L 0.18958 0.11482 C 0.19236 0.11713 0.19514 0.11991 0.19809 0.12246 C 0.19896 0.12292 0.2 0.12361 0.20087 0.12454 C 0.20295 0.12662 0.20503 0.12894 0.20746 0.13102 C 0.21163 0.13473 0.21597 0.13774 0.22066 0.14098 C 0.22517 0.14422 0.23038 0.14676 0.23472 0.15093 C 0.23646 0.15278 0.23819 0.15486 0.24028 0.15649 C 0.24392 0.15926 0.24774 0.16158 0.25156 0.16436 C 0.25312 0.16528 0.25468 0.16621 0.25607 0.16736 C 0.25746 0.16875 0.25868 0.16968 0.26007 0.17084 C 0.2618 0.17246 0.26406 0.17338 0.26562 0.17524 L 0.27118 0.18172 C 0.27257 0.18334 0.27361 0.18519 0.275 0.18611 C 0.27778 0.18843 0.2783 0.18843 0.28073 0.1919 C 0.28142 0.19283 0.28159 0.19445 0.28246 0.19514 C 0.2875 0.19954 0.28385 0.19283 0.28646 0.19861 L 0.28646 0.19885 " pathEditMode="relative" rAng="0" ptsTypes="AAAAAAAAAAAAAAAAAAAAAAAAAAAAAAAAAAAAAAAAA">
                                      <p:cBhvr>
                                        <p:cTn id="6" dur="2000" fill="hold"/>
                                        <p:tgtEl>
                                          <p:spTgt spid="11"/>
                                        </p:tgtEl>
                                        <p:attrNameLst>
                                          <p:attrName>ppt_x</p:attrName>
                                          <p:attrName>ppt_y</p:attrName>
                                        </p:attrNameLst>
                                      </p:cBhvr>
                                      <p:rCtr x="14323" y="9931"/>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7.5E-6 -7.40741E-7 L -7.5E-6 -7.40741E-7 L 0.03749 0.00231 C 0.04062 0.00254 0.04374 0.00277 0.0467 0.00347 C 0.04965 0.00439 0.05225 0.00601 0.05503 0.00717 L 0.05781 0.00856 C 0.05902 0.00972 0.06006 0.01111 0.06145 0.01203 C 0.06388 0.01389 0.06874 0.01713 0.06874 0.01713 C 0.0736 0.02569 0.06979 0.01805 0.0743 0.02916 C 0.07517 0.03125 0.07621 0.03333 0.07708 0.03541 C 0.07812 0.03773 0.07881 0.04027 0.07985 0.04282 C 0.08055 0.04444 0.08176 0.04583 0.08263 0.04768 C 0.08367 0.05 0.08437 0.05254 0.08524 0.05486 C 0.0861 0.05717 0.08715 0.05902 0.08801 0.06111 C 0.08871 0.06226 0.08923 0.06365 0.08992 0.06481 C 0.09079 0.06643 0.09183 0.06782 0.0927 0.06967 C 0.0934 0.07129 0.09392 0.07291 0.09444 0.07453 C 0.09531 0.07662 0.09635 0.0787 0.09722 0.08078 C 0.09808 0.0824 0.09913 0.08379 0.09999 0.08564 C 0.10104 0.0875 0.10173 0.08958 0.10277 0.09166 C 0.10399 0.09421 0.10468 0.09745 0.10642 0.09907 C 0.10729 0.09976 0.10833 0.10046 0.1092 0.10139 C 0.11024 0.10254 0.11093 0.10416 0.11197 0.10509 C 0.11371 0.10694 0.11753 0.11018 0.11753 0.11018 C 0.12517 0.10879 0.12239 0.10879 0.12569 0.10879 L 0.12673 0.10764 " pathEditMode="relative" ptsTypes="AAAAAAAAAAAAAAAAAAAAAAAAAA">
                                      <p:cBhvr>
                                        <p:cTn id="10" dur="2000" fill="hold"/>
                                        <p:tgtEl>
                                          <p:spTgt spid="2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05556E-6 7.40741E-7 L -3.05556E-6 7.40741E-7 C -0.0026 0.00162 -0.00486 0.00324 -0.00746 0.00486 C -0.00833 0.00532 -0.00937 0.00532 -0.01024 0.00602 C -0.01423 0.00949 -0.01805 0.01342 -0.02205 0.01689 C -0.02482 0.01944 -0.02743 0.02245 -0.03038 0.0243 C -0.03524 0.02754 -0.04114 0.02893 -0.04496 0.03402 C -0.04618 0.03564 -0.04722 0.03773 -0.04878 0.03912 C -0.06232 0.05115 -0.05903 0.04953 -0.06805 0.05254 C -0.09548 0.07523 -0.08472 0.07014 -0.09739 0.07569 L -0.11753 0.09398 C -0.11875 0.09514 -0.11979 0.09676 -0.12118 0.09768 C -0.12257 0.09884 -0.1243 0.09907 -0.12569 0.10023 C -0.13298 0.10602 -0.13993 0.11227 -0.14687 0.11852 C -0.14982 0.12106 -0.15225 0.12453 -0.15521 0.12708 L -0.17535 0.14537 C -0.18003 0.15486 -0.17326 0.14305 -0.18177 0.15023 C -0.18975 0.15694 -0.19705 0.16481 -0.20469 0.17245 C -0.20573 0.17338 -0.20642 0.175 -0.20746 0.17592 C -0.2085 0.17708 -0.20989 0.17731 -0.21111 0.17847 C -0.21771 0.18472 -0.22413 0.1912 -0.23038 0.19791 C -0.23229 0.20023 -0.23385 0.20324 -0.23594 0.20532 C -0.24253 0.21273 -0.24948 0.21967 -0.25607 0.22731 C -0.25694 0.22824 -0.25712 0.23009 -0.25781 0.23102 C -0.26441 0.24027 -0.27135 0.24884 -0.27812 0.25787 C -0.29531 0.28171 -0.28281 0.26412 -0.29184 0.27986 C -0.29635 0.28796 -0.30642 0.3037 -0.31024 0.31296 C -0.31232 0.31828 -0.31441 0.32361 -0.31666 0.32893 C -0.31719 0.33009 -0.31788 0.33125 -0.3184 0.33264 C -0.31996 0.33657 -0.32135 0.34074 -0.32309 0.3449 C -0.32361 0.34606 -0.3243 0.34722 -0.32482 0.34838 C -0.32604 0.35139 -0.32743 0.35416 -0.32847 0.35694 C -0.32986 0.36064 -0.3309 0.36435 -0.33212 0.36805 C -0.33246 0.37014 -0.33264 0.37222 -0.33316 0.37407 C -0.3335 0.37592 -0.33437 0.37731 -0.33489 0.37893 C -0.33524 0.38032 -0.33559 0.38148 -0.33576 0.38264 C -0.33559 0.39606 -0.33576 0.40972 -0.33489 0.42314 C -0.33472 0.42569 -0.3342 0.42824 -0.33316 0.43032 C -0.33107 0.43449 -0.33125 0.43264 -0.33125 0.43541 L -0.33125 0.43541 " pathEditMode="relative" ptsTypes="AAAAAAAAAAAAAAAAAAAAAAAAAAAAAAAAAAAAAAAA">
                                      <p:cBhvr>
                                        <p:cTn id="14" dur="2000" fill="hold"/>
                                        <p:tgtEl>
                                          <p:spTgt spid="27"/>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1.38889E-6 2.96296E-6 L -1.38889E-6 2.96296E-6 C -0.00399 0.00324 -0.00798 0.00671 -0.01198 0.00972 C -0.02118 0.0162 -0.02326 0.01597 -0.03316 0.0206 L -0.06528 0.03657 C -0.0717 0.03981 -0.07847 0.04213 -0.08455 0.04629 L -0.12587 0.07454 C -0.13246 0.07893 -0.13906 0.08356 -0.14601 0.0868 C -0.14687 0.08704 -0.14792 0.08727 -0.14878 0.08796 C -0.16198 0.09722 -0.17587 0.10486 -0.18819 0.11597 C -0.1941 0.12129 -0.2 0.12639 -0.20573 0.13194 C -0.20764 0.13379 -0.2092 0.13634 -0.21111 0.13796 C -0.21875 0.14444 -0.21753 0.14051 -0.22309 0.14792 C -0.22969 0.15671 -0.23594 0.16574 -0.24236 0.17477 C -0.24618 0.18009 -0.25 0.18518 -0.25347 0.19074 C -0.26024 0.20162 -0.26476 0.20833 -0.27083 0.21991 C -0.27378 0.22546 -0.27639 0.23148 -0.27917 0.23704 C -0.2816 0.24213 -0.28455 0.24653 -0.28646 0.25185 C -0.28802 0.25625 -0.28941 0.26088 -0.29097 0.26528 C -0.29219 0.26805 -0.29375 0.27083 -0.29479 0.27384 C -0.30226 0.29514 -0.29271 0.27315 -0.30121 0.29097 C -0.30208 0.29282 -0.30295 0.29514 -0.30382 0.29699 C -0.30555 0.30046 -0.30798 0.30324 -0.30937 0.30671 C -0.31007 0.30833 -0.31059 0.31018 -0.31128 0.31157 C -0.31198 0.31342 -0.31319 0.31481 -0.31406 0.31667 C -0.31614 0.3206 -0.31857 0.32454 -0.32048 0.3287 C -0.32135 0.33079 -0.32222 0.33287 -0.32309 0.33495 C -0.32378 0.33611 -0.32448 0.33727 -0.325 0.33866 C -0.32552 0.33981 -0.32552 0.34097 -0.32587 0.34236 C -0.32639 0.34398 -0.32708 0.3456 -0.32778 0.34722 C -0.3283 0.34838 -0.32951 0.35092 -0.32951 0.35092 L -0.32951 0.35092 " pathEditMode="relative" ptsTypes="AAAAAAAAAAAAAAAAAAAAAAAAAAAAAAAA">
                                      <p:cBhvr>
                                        <p:cTn id="18" dur="2000" fill="hold"/>
                                        <p:tgtEl>
                                          <p:spTgt spid="25"/>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childTnLst>
                                </p:cTn>
                              </p:par>
                              <p:par>
                                <p:cTn id="32" presetID="10" presetClass="entr" presetSubtype="0" fill="hold"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fade">
                                      <p:cBhvr>
                                        <p:cTn id="39" dur="500"/>
                                        <p:tgtEl>
                                          <p:spTgt spid="70"/>
                                        </p:tgtEl>
                                      </p:cBhvr>
                                    </p:animEffect>
                                  </p:childTnLst>
                                </p:cTn>
                              </p:par>
                              <p:par>
                                <p:cTn id="40" presetID="10" presetClass="entr" presetSubtype="0"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500"/>
                                        <p:tgtEl>
                                          <p:spTgt spid="71"/>
                                        </p:tgtEl>
                                      </p:cBhvr>
                                    </p:animEffect>
                                  </p:childTnLst>
                                </p:cTn>
                              </p:par>
                              <p:par>
                                <p:cTn id="48" presetID="10" presetClass="entr" presetSubtype="0" fill="hold"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P spid="27" grpId="0"/>
      <p:bldP spid="28" grpId="0"/>
      <p:bldP spid="69" grpId="0"/>
      <p:bldP spid="70" grpId="0"/>
      <p:bldP spid="7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F1 Cross (Pp x Pp)</a:t>
            </a:r>
            <a:endParaRPr lang="en-US" dirty="0"/>
          </a:p>
        </p:txBody>
      </p:sp>
      <p:sp>
        <p:nvSpPr>
          <p:cNvPr id="3" name="Content Placeholder 2"/>
          <p:cNvSpPr>
            <a:spLocks noGrp="1"/>
          </p:cNvSpPr>
          <p:nvPr>
            <p:ph idx="1"/>
          </p:nvPr>
        </p:nvSpPr>
        <p:spPr/>
        <p:txBody>
          <a:bodyPr/>
          <a:lstStyle/>
          <a:p>
            <a:r>
              <a:rPr lang="en-US" dirty="0" smtClean="0"/>
              <a:t>First we have to segregate our genotypes.</a:t>
            </a:r>
            <a:endParaRPr lang="en-US" dirty="0"/>
          </a:p>
        </p:txBody>
      </p:sp>
      <p:grpSp>
        <p:nvGrpSpPr>
          <p:cNvPr id="10" name="Group 9"/>
          <p:cNvGrpSpPr/>
          <p:nvPr/>
        </p:nvGrpSpPr>
        <p:grpSpPr>
          <a:xfrm>
            <a:off x="951171" y="2259967"/>
            <a:ext cx="1168028" cy="1161530"/>
            <a:chOff x="1261564" y="3659870"/>
            <a:chExt cx="1168028" cy="1161530"/>
          </a:xfrm>
        </p:grpSpPr>
        <p:sp>
          <p:nvSpPr>
            <p:cNvPr id="5" name="Oval 4"/>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TextBox 18"/>
          <p:cNvSpPr txBox="1"/>
          <p:nvPr/>
        </p:nvSpPr>
        <p:spPr>
          <a:xfrm>
            <a:off x="346827" y="3436837"/>
            <a:ext cx="3054760" cy="646331"/>
          </a:xfrm>
          <a:prstGeom prst="rect">
            <a:avLst/>
          </a:prstGeom>
          <a:noFill/>
        </p:spPr>
        <p:txBody>
          <a:bodyPr wrap="square" rtlCol="0">
            <a:spAutoFit/>
          </a:bodyPr>
          <a:lstStyle/>
          <a:p>
            <a:r>
              <a:rPr lang="en-US" dirty="0" smtClean="0"/>
              <a:t>Genotype: Pp (Heterozygous) Phenotype: Purple</a:t>
            </a:r>
            <a:endParaRPr lang="en-US" dirty="0"/>
          </a:p>
        </p:txBody>
      </p:sp>
      <p:sp>
        <p:nvSpPr>
          <p:cNvPr id="20" name="TextBox 19"/>
          <p:cNvSpPr txBox="1"/>
          <p:nvPr/>
        </p:nvSpPr>
        <p:spPr>
          <a:xfrm>
            <a:off x="5772534" y="3373810"/>
            <a:ext cx="3032831" cy="646331"/>
          </a:xfrm>
          <a:prstGeom prst="rect">
            <a:avLst/>
          </a:prstGeom>
          <a:noFill/>
        </p:spPr>
        <p:txBody>
          <a:bodyPr wrap="square" rtlCol="0">
            <a:spAutoFit/>
          </a:bodyPr>
          <a:lstStyle/>
          <a:p>
            <a:r>
              <a:rPr lang="en-US" dirty="0" smtClean="0"/>
              <a:t>Genotype:  Pp (Heterozygous)</a:t>
            </a:r>
          </a:p>
          <a:p>
            <a:r>
              <a:rPr lang="en-US" dirty="0" smtClean="0"/>
              <a:t>Phenotype: Purple</a:t>
            </a:r>
            <a:endParaRPr lang="en-US" dirty="0"/>
          </a:p>
        </p:txBody>
      </p:sp>
      <p:grpSp>
        <p:nvGrpSpPr>
          <p:cNvPr id="21" name="Group 20"/>
          <p:cNvGrpSpPr/>
          <p:nvPr/>
        </p:nvGrpSpPr>
        <p:grpSpPr>
          <a:xfrm>
            <a:off x="3013639" y="4150577"/>
            <a:ext cx="2785505" cy="2535788"/>
            <a:chOff x="3349198" y="2854416"/>
            <a:chExt cx="2785505" cy="2535788"/>
          </a:xfrm>
        </p:grpSpPr>
        <p:sp>
          <p:nvSpPr>
            <p:cNvPr id="22" name="Rectangle 21"/>
            <p:cNvSpPr/>
            <p:nvPr/>
          </p:nvSpPr>
          <p:spPr>
            <a:xfrm>
              <a:off x="3349198" y="2854416"/>
              <a:ext cx="2785505" cy="2535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3" name="Straight Connector 22"/>
            <p:cNvCxnSpPr>
              <a:stCxn id="22" idx="0"/>
              <a:endCxn id="22" idx="2"/>
            </p:cNvCxnSpPr>
            <p:nvPr/>
          </p:nvCxnSpPr>
          <p:spPr>
            <a:xfrm>
              <a:off x="4741951" y="2854416"/>
              <a:ext cx="0" cy="253578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a:stCxn id="22" idx="1"/>
              <a:endCxn id="22" idx="3"/>
            </p:cNvCxnSpPr>
            <p:nvPr/>
          </p:nvCxnSpPr>
          <p:spPr>
            <a:xfrm>
              <a:off x="3349198" y="4122310"/>
              <a:ext cx="2785505" cy="0"/>
            </a:xfrm>
            <a:prstGeom prst="line">
              <a:avLst/>
            </a:prstGeom>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2283273" y="2250400"/>
            <a:ext cx="354923" cy="523220"/>
          </a:xfrm>
          <a:prstGeom prst="rect">
            <a:avLst/>
          </a:prstGeom>
          <a:noFill/>
        </p:spPr>
        <p:txBody>
          <a:bodyPr wrap="square" rtlCol="0">
            <a:spAutoFit/>
          </a:bodyPr>
          <a:lstStyle/>
          <a:p>
            <a:r>
              <a:rPr lang="en-US" sz="2800" dirty="0"/>
              <a:t>P</a:t>
            </a:r>
          </a:p>
        </p:txBody>
      </p:sp>
      <p:sp>
        <p:nvSpPr>
          <p:cNvPr id="25" name="TextBox 24"/>
          <p:cNvSpPr txBox="1"/>
          <p:nvPr/>
        </p:nvSpPr>
        <p:spPr>
          <a:xfrm>
            <a:off x="5679592" y="2141190"/>
            <a:ext cx="354923" cy="523220"/>
          </a:xfrm>
          <a:prstGeom prst="rect">
            <a:avLst/>
          </a:prstGeom>
          <a:noFill/>
        </p:spPr>
        <p:txBody>
          <a:bodyPr wrap="square" rtlCol="0">
            <a:spAutoFit/>
          </a:bodyPr>
          <a:lstStyle/>
          <a:p>
            <a:r>
              <a:rPr lang="en-US" sz="2800" dirty="0" smtClean="0"/>
              <a:t>P</a:t>
            </a:r>
            <a:endParaRPr lang="en-US" sz="2800" dirty="0"/>
          </a:p>
        </p:txBody>
      </p:sp>
      <p:sp>
        <p:nvSpPr>
          <p:cNvPr id="26" name="TextBox 25"/>
          <p:cNvSpPr txBox="1"/>
          <p:nvPr/>
        </p:nvSpPr>
        <p:spPr>
          <a:xfrm>
            <a:off x="2295857" y="2820133"/>
            <a:ext cx="354923" cy="523220"/>
          </a:xfrm>
          <a:prstGeom prst="rect">
            <a:avLst/>
          </a:prstGeom>
          <a:noFill/>
        </p:spPr>
        <p:txBody>
          <a:bodyPr wrap="square" rtlCol="0">
            <a:spAutoFit/>
          </a:bodyPr>
          <a:lstStyle/>
          <a:p>
            <a:r>
              <a:rPr lang="en-US" sz="2800" dirty="0" smtClean="0"/>
              <a:t>p</a:t>
            </a:r>
            <a:endParaRPr lang="en-US" sz="2800" dirty="0"/>
          </a:p>
        </p:txBody>
      </p:sp>
      <p:sp>
        <p:nvSpPr>
          <p:cNvPr id="27" name="TextBox 26"/>
          <p:cNvSpPr txBox="1"/>
          <p:nvPr/>
        </p:nvSpPr>
        <p:spPr>
          <a:xfrm>
            <a:off x="5664351" y="2703717"/>
            <a:ext cx="354923" cy="523220"/>
          </a:xfrm>
          <a:prstGeom prst="rect">
            <a:avLst/>
          </a:prstGeom>
          <a:noFill/>
        </p:spPr>
        <p:txBody>
          <a:bodyPr wrap="square" rtlCol="0">
            <a:spAutoFit/>
          </a:bodyPr>
          <a:lstStyle/>
          <a:p>
            <a:r>
              <a:rPr lang="en-US" sz="2800" dirty="0" smtClean="0"/>
              <a:t>p</a:t>
            </a:r>
            <a:endParaRPr lang="en-US" sz="2800" dirty="0"/>
          </a:p>
        </p:txBody>
      </p:sp>
      <p:grpSp>
        <p:nvGrpSpPr>
          <p:cNvPr id="32" name="Group 31"/>
          <p:cNvGrpSpPr/>
          <p:nvPr/>
        </p:nvGrpSpPr>
        <p:grpSpPr>
          <a:xfrm>
            <a:off x="3721029" y="4784524"/>
            <a:ext cx="563997" cy="560859"/>
            <a:chOff x="1261564" y="3659870"/>
            <a:chExt cx="1168028" cy="1161530"/>
          </a:xfrm>
        </p:grpSpPr>
        <p:sp>
          <p:nvSpPr>
            <p:cNvPr id="33" name="Oval 32"/>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Oval 33"/>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Oval 34"/>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6" name="Oval 35"/>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Oval 36"/>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Oval 37"/>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5135958" y="4819681"/>
            <a:ext cx="563997" cy="560859"/>
            <a:chOff x="1261564" y="3659870"/>
            <a:chExt cx="1168028" cy="1161530"/>
          </a:xfrm>
        </p:grpSpPr>
        <p:sp>
          <p:nvSpPr>
            <p:cNvPr id="47" name="Oval 46"/>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8" name="Oval 47"/>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Oval 48"/>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Oval 49"/>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Oval 50"/>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2" name="Oval 51"/>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3730904" y="6017366"/>
            <a:ext cx="563997" cy="560859"/>
            <a:chOff x="1261564" y="3659870"/>
            <a:chExt cx="1168028" cy="1161530"/>
          </a:xfrm>
        </p:grpSpPr>
        <p:sp>
          <p:nvSpPr>
            <p:cNvPr id="54" name="Oval 53"/>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Oval 54"/>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6" name="Oval 55"/>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7" name="Oval 56"/>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Oval 57"/>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Oval 58"/>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7" name="TextBox 66"/>
          <p:cNvSpPr txBox="1"/>
          <p:nvPr/>
        </p:nvSpPr>
        <p:spPr>
          <a:xfrm>
            <a:off x="346827" y="4439004"/>
            <a:ext cx="2302254" cy="923330"/>
          </a:xfrm>
          <a:prstGeom prst="rect">
            <a:avLst/>
          </a:prstGeom>
          <a:noFill/>
        </p:spPr>
        <p:txBody>
          <a:bodyPr wrap="square" rtlCol="0">
            <a:spAutoFit/>
          </a:bodyPr>
          <a:lstStyle/>
          <a:p>
            <a:r>
              <a:rPr lang="en-US" dirty="0" smtClean="0"/>
              <a:t>*White flowers showed up roughly 25% of the time.  </a:t>
            </a:r>
            <a:endParaRPr lang="en-US" dirty="0"/>
          </a:p>
        </p:txBody>
      </p:sp>
      <p:sp>
        <p:nvSpPr>
          <p:cNvPr id="68" name="TextBox 67"/>
          <p:cNvSpPr txBox="1"/>
          <p:nvPr/>
        </p:nvSpPr>
        <p:spPr>
          <a:xfrm>
            <a:off x="6261146" y="4343651"/>
            <a:ext cx="2302254" cy="2031325"/>
          </a:xfrm>
          <a:prstGeom prst="rect">
            <a:avLst/>
          </a:prstGeom>
          <a:noFill/>
        </p:spPr>
        <p:txBody>
          <a:bodyPr wrap="square" rtlCol="0">
            <a:spAutoFit/>
          </a:bodyPr>
          <a:lstStyle/>
          <a:p>
            <a:r>
              <a:rPr lang="en-US" dirty="0" smtClean="0"/>
              <a:t>Gregor </a:t>
            </a:r>
            <a:r>
              <a:rPr lang="en-US" dirty="0" err="1" smtClean="0"/>
              <a:t>mendel</a:t>
            </a:r>
            <a:r>
              <a:rPr lang="en-US" dirty="0" smtClean="0"/>
              <a:t> hypothesized that some alleles cover up other alleles.  Some alleles are dominant and some are recessive.  </a:t>
            </a:r>
            <a:endParaRPr lang="en-US" dirty="0"/>
          </a:p>
        </p:txBody>
      </p:sp>
      <p:grpSp>
        <p:nvGrpSpPr>
          <p:cNvPr id="69" name="Group 68"/>
          <p:cNvGrpSpPr/>
          <p:nvPr/>
        </p:nvGrpSpPr>
        <p:grpSpPr>
          <a:xfrm>
            <a:off x="6476391" y="2164014"/>
            <a:ext cx="1168028" cy="1161530"/>
            <a:chOff x="1261564" y="3659870"/>
            <a:chExt cx="1168028" cy="1161530"/>
          </a:xfrm>
        </p:grpSpPr>
        <p:sp>
          <p:nvSpPr>
            <p:cNvPr id="70" name="Oval 69"/>
            <p:cNvSpPr/>
            <p:nvPr/>
          </p:nvSpPr>
          <p:spPr>
            <a:xfrm>
              <a:off x="1261564" y="3844428"/>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1" name="Oval 70"/>
            <p:cNvSpPr/>
            <p:nvPr/>
          </p:nvSpPr>
          <p:spPr>
            <a:xfrm>
              <a:off x="1943030" y="3900881"/>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2" name="Oval 71"/>
            <p:cNvSpPr/>
            <p:nvPr/>
          </p:nvSpPr>
          <p:spPr>
            <a:xfrm>
              <a:off x="1797621" y="4276116"/>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3" name="Oval 72"/>
            <p:cNvSpPr/>
            <p:nvPr/>
          </p:nvSpPr>
          <p:spPr>
            <a:xfrm>
              <a:off x="1359016" y="4251294"/>
              <a:ext cx="486562" cy="545284"/>
            </a:xfrm>
            <a:prstGeom prst="ellipse">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4" name="Oval 73"/>
            <p:cNvSpPr/>
            <p:nvPr/>
          </p:nvSpPr>
          <p:spPr>
            <a:xfrm>
              <a:off x="1623269" y="3659870"/>
              <a:ext cx="486562" cy="545284"/>
            </a:xfrm>
            <a:prstGeom prst="ellipse">
              <a:avLst/>
            </a:prstGeom>
            <a:solidFill>
              <a:srgbClr val="7030A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5" name="Oval 74"/>
            <p:cNvSpPr/>
            <p:nvPr/>
          </p:nvSpPr>
          <p:spPr>
            <a:xfrm>
              <a:off x="1635853" y="4035105"/>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6" name="Group 75"/>
          <p:cNvGrpSpPr/>
          <p:nvPr/>
        </p:nvGrpSpPr>
        <p:grpSpPr>
          <a:xfrm>
            <a:off x="5056295" y="5954168"/>
            <a:ext cx="603043" cy="599688"/>
            <a:chOff x="5751072" y="3635048"/>
            <a:chExt cx="1168028" cy="1161530"/>
          </a:xfrm>
        </p:grpSpPr>
        <p:sp>
          <p:nvSpPr>
            <p:cNvPr id="77" name="Oval 76"/>
            <p:cNvSpPr/>
            <p:nvPr/>
          </p:nvSpPr>
          <p:spPr>
            <a:xfrm>
              <a:off x="5751072" y="3819606"/>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8" name="Oval 77"/>
            <p:cNvSpPr/>
            <p:nvPr/>
          </p:nvSpPr>
          <p:spPr>
            <a:xfrm>
              <a:off x="6432538" y="3876059"/>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9" name="Oval 78"/>
            <p:cNvSpPr/>
            <p:nvPr/>
          </p:nvSpPr>
          <p:spPr>
            <a:xfrm>
              <a:off x="6287129" y="4251294"/>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0" name="Oval 79"/>
            <p:cNvSpPr/>
            <p:nvPr/>
          </p:nvSpPr>
          <p:spPr>
            <a:xfrm>
              <a:off x="5848524" y="4226472"/>
              <a:ext cx="486562" cy="545284"/>
            </a:xfrm>
            <a:prstGeom prst="ellipse">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1" name="Oval 80"/>
            <p:cNvSpPr/>
            <p:nvPr/>
          </p:nvSpPr>
          <p:spPr>
            <a:xfrm>
              <a:off x="6112777" y="3635048"/>
              <a:ext cx="486562" cy="545284"/>
            </a:xfrm>
            <a:prstGeom prst="ellipse">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2" name="Oval 81"/>
            <p:cNvSpPr/>
            <p:nvPr/>
          </p:nvSpPr>
          <p:spPr>
            <a:xfrm>
              <a:off x="6125361" y="4010283"/>
              <a:ext cx="419450" cy="4110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3" name="TextBox 82"/>
          <p:cNvSpPr txBox="1"/>
          <p:nvPr/>
        </p:nvSpPr>
        <p:spPr>
          <a:xfrm>
            <a:off x="3012435" y="4147980"/>
            <a:ext cx="1387482" cy="507831"/>
          </a:xfrm>
          <a:prstGeom prst="rect">
            <a:avLst/>
          </a:prstGeom>
          <a:noFill/>
        </p:spPr>
        <p:txBody>
          <a:bodyPr wrap="square" rtlCol="0">
            <a:spAutoFit/>
          </a:bodyPr>
          <a:lstStyle/>
          <a:p>
            <a:r>
              <a:rPr lang="en-US" dirty="0" smtClean="0"/>
              <a:t>PP</a:t>
            </a:r>
          </a:p>
          <a:p>
            <a:r>
              <a:rPr lang="en-US" sz="900" dirty="0" smtClean="0"/>
              <a:t>Homozygous Dominant</a:t>
            </a:r>
            <a:endParaRPr lang="en-US" sz="900" dirty="0"/>
          </a:p>
        </p:txBody>
      </p:sp>
      <p:sp>
        <p:nvSpPr>
          <p:cNvPr id="84" name="TextBox 83"/>
          <p:cNvSpPr txBox="1"/>
          <p:nvPr/>
        </p:nvSpPr>
        <p:spPr>
          <a:xfrm>
            <a:off x="4362554" y="5366395"/>
            <a:ext cx="1387482" cy="507831"/>
          </a:xfrm>
          <a:prstGeom prst="rect">
            <a:avLst/>
          </a:prstGeom>
          <a:noFill/>
        </p:spPr>
        <p:txBody>
          <a:bodyPr wrap="square" rtlCol="0">
            <a:spAutoFit/>
          </a:bodyPr>
          <a:lstStyle/>
          <a:p>
            <a:r>
              <a:rPr lang="en-US" dirty="0" smtClean="0"/>
              <a:t>pp</a:t>
            </a:r>
          </a:p>
          <a:p>
            <a:r>
              <a:rPr lang="en-US" sz="900" dirty="0" smtClean="0"/>
              <a:t>Homozygous </a:t>
            </a:r>
            <a:r>
              <a:rPr lang="en-US" sz="900" dirty="0" err="1" smtClean="0"/>
              <a:t>Recessivet</a:t>
            </a:r>
            <a:endParaRPr lang="en-US" sz="900" dirty="0"/>
          </a:p>
        </p:txBody>
      </p:sp>
      <p:sp>
        <p:nvSpPr>
          <p:cNvPr id="85" name="TextBox 84"/>
          <p:cNvSpPr txBox="1"/>
          <p:nvPr/>
        </p:nvSpPr>
        <p:spPr>
          <a:xfrm>
            <a:off x="4362554" y="4076080"/>
            <a:ext cx="1387482"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sp>
        <p:nvSpPr>
          <p:cNvPr id="86" name="TextBox 85"/>
          <p:cNvSpPr txBox="1"/>
          <p:nvPr/>
        </p:nvSpPr>
        <p:spPr>
          <a:xfrm>
            <a:off x="2995898" y="5368992"/>
            <a:ext cx="1387482" cy="507831"/>
          </a:xfrm>
          <a:prstGeom prst="rect">
            <a:avLst/>
          </a:prstGeom>
          <a:noFill/>
        </p:spPr>
        <p:txBody>
          <a:bodyPr wrap="square" rtlCol="0">
            <a:spAutoFit/>
          </a:bodyPr>
          <a:lstStyle/>
          <a:p>
            <a:r>
              <a:rPr lang="en-US" dirty="0" smtClean="0"/>
              <a:t>Pp</a:t>
            </a:r>
          </a:p>
          <a:p>
            <a:r>
              <a:rPr lang="en-US" sz="900" dirty="0" smtClean="0"/>
              <a:t>Heterozygous</a:t>
            </a:r>
            <a:endParaRPr lang="en-US" sz="900" dirty="0"/>
          </a:p>
        </p:txBody>
      </p:sp>
    </p:spTree>
    <p:extLst>
      <p:ext uri="{BB962C8B-B14F-4D97-AF65-F5344CB8AC3E}">
        <p14:creationId xmlns:p14="http://schemas.microsoft.com/office/powerpoint/2010/main" val="76182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7778E-6 -3.7037E-6 L 2.77778E-6 -3.7037E-6 C 0.00382 0.00093 0.00816 0.00162 0.01198 0.00301 C 0.01458 0.00417 0.01701 0.00625 0.01944 0.00764 C 0.02274 0.00903 0.02587 0.01019 0.02882 0.01204 C 0.03229 0.01389 0.03507 0.01667 0.03837 0.01852 C 0.03923 0.01899 0.04028 0.01899 0.04114 0.01968 C 0.04305 0.02107 0.04479 0.02292 0.04687 0.02408 C 0.05191 0.02755 0.05746 0.03079 0.06284 0.0338 C 0.0658 0.03588 0.06927 0.03727 0.07205 0.03959 C 0.07743 0.04375 0.07639 0.04306 0.08524 0.04723 C 0.08646 0.04792 0.08784 0.04792 0.08906 0.04838 C 0.09288 0.05116 0.09653 0.05417 0.10034 0.05718 C 0.10156 0.05834 0.10278 0.05949 0.10399 0.06042 C 0.10746 0.06297 0.11093 0.06505 0.11441 0.06713 C 0.11528 0.0676 0.11632 0.0676 0.11718 0.06806 C 0.13281 0.07848 0.12413 0.07547 0.13316 0.07824 C 0.13646 0.08033 0.13941 0.08264 0.14253 0.08473 C 0.14357 0.08519 0.14462 0.08519 0.14548 0.08588 C 0.14913 0.08843 0.15295 0.09121 0.15659 0.09352 C 0.15746 0.09422 0.15868 0.09422 0.15955 0.09468 C 0.16232 0.0963 0.16493 0.09861 0.16805 0.10024 C 0.16892 0.1007 0.16996 0.1007 0.17066 0.10139 C 0.17708 0.10556 0.18333 0.10996 0.18958 0.11459 L 0.18958 0.11482 C 0.19236 0.11713 0.19514 0.11991 0.19809 0.12246 C 0.19896 0.12292 0.2 0.12361 0.20087 0.12454 C 0.20295 0.12662 0.20503 0.12894 0.20746 0.13102 C 0.21163 0.13473 0.21597 0.13774 0.22066 0.14098 C 0.22517 0.14422 0.23038 0.14676 0.23472 0.15093 C 0.23646 0.15278 0.23819 0.15486 0.24028 0.15649 C 0.24392 0.15926 0.24774 0.16158 0.25156 0.16436 C 0.25312 0.16528 0.25468 0.16621 0.25607 0.16736 C 0.25746 0.16875 0.25868 0.16968 0.26007 0.17084 C 0.2618 0.17246 0.26406 0.17338 0.26562 0.17524 L 0.27118 0.18172 C 0.27257 0.18334 0.27361 0.18519 0.275 0.18611 C 0.27778 0.18843 0.2783 0.18843 0.28073 0.1919 C 0.28142 0.19283 0.28159 0.19445 0.28246 0.19514 C 0.2875 0.19954 0.28385 0.19283 0.28646 0.19861 L 0.28646 0.19885 " pathEditMode="relative" rAng="0" ptsTypes="AAAAAAAAAAAAAAAAAAAAAAAAAAAAAAAAAAAAAAAAA">
                                      <p:cBhvr>
                                        <p:cTn id="6" dur="2000" fill="hold"/>
                                        <p:tgtEl>
                                          <p:spTgt spid="11"/>
                                        </p:tgtEl>
                                        <p:attrNameLst>
                                          <p:attrName>ppt_x</p:attrName>
                                          <p:attrName>ppt_y</p:attrName>
                                        </p:attrNameLst>
                                      </p:cBhvr>
                                      <p:rCtr x="14323" y="9931"/>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7.5E-6 -7.40741E-7 L -7.5E-6 -7.40741E-7 L 0.03749 0.00231 C 0.04062 0.00254 0.04374 0.00277 0.0467 0.00347 C 0.04965 0.00439 0.05225 0.00601 0.05503 0.00717 L 0.05781 0.00856 C 0.05902 0.00972 0.06006 0.01111 0.06145 0.01203 C 0.06388 0.01389 0.06874 0.01713 0.06874 0.01713 C 0.0736 0.02569 0.06979 0.01805 0.0743 0.02916 C 0.07517 0.03125 0.07621 0.03333 0.07708 0.03541 C 0.07812 0.03773 0.07881 0.04027 0.07985 0.04282 C 0.08055 0.04444 0.08176 0.04583 0.08263 0.04768 C 0.08367 0.05 0.08437 0.05254 0.08524 0.05486 C 0.0861 0.05717 0.08715 0.05902 0.08801 0.06111 C 0.08871 0.06226 0.08923 0.06365 0.08992 0.06481 C 0.09079 0.06643 0.09183 0.06782 0.0927 0.06967 C 0.0934 0.07129 0.09392 0.07291 0.09444 0.07453 C 0.09531 0.07662 0.09635 0.0787 0.09722 0.08078 C 0.09808 0.0824 0.09913 0.08379 0.09999 0.08564 C 0.10104 0.0875 0.10173 0.08958 0.10277 0.09166 C 0.10399 0.09421 0.10468 0.09745 0.10642 0.09907 C 0.10729 0.09976 0.10833 0.10046 0.1092 0.10139 C 0.11024 0.10254 0.11093 0.10416 0.11197 0.10509 C 0.11371 0.10694 0.11753 0.11018 0.11753 0.11018 C 0.12517 0.10879 0.12239 0.10879 0.12569 0.10879 L 0.12673 0.10764 " pathEditMode="relative" ptsTypes="AAAAAAAAAAAAAAAAAAAAAAAAAA">
                                      <p:cBhvr>
                                        <p:cTn id="10" dur="2000" fill="hold"/>
                                        <p:tgtEl>
                                          <p:spTgt spid="2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05556E-6 7.40741E-7 L -3.05556E-6 7.40741E-7 C -0.0026 0.00162 -0.00486 0.00324 -0.00746 0.00486 C -0.00833 0.00532 -0.00937 0.00532 -0.01024 0.00602 C -0.01423 0.00949 -0.01805 0.01342 -0.02205 0.01689 C -0.02482 0.01944 -0.02743 0.02245 -0.03038 0.0243 C -0.03524 0.02754 -0.04114 0.02893 -0.04496 0.03402 C -0.04618 0.03564 -0.04722 0.03773 -0.04878 0.03912 C -0.06232 0.05115 -0.05903 0.04953 -0.06805 0.05254 C -0.09548 0.07523 -0.08472 0.07014 -0.09739 0.07569 L -0.11753 0.09398 C -0.11875 0.09514 -0.11979 0.09676 -0.12118 0.09768 C -0.12257 0.09884 -0.1243 0.09907 -0.12569 0.10023 C -0.13298 0.10602 -0.13993 0.11227 -0.14687 0.11852 C -0.14982 0.12106 -0.15225 0.12453 -0.15521 0.12708 L -0.17535 0.14537 C -0.18003 0.15486 -0.17326 0.14305 -0.18177 0.15023 C -0.18975 0.15694 -0.19705 0.16481 -0.20469 0.17245 C -0.20573 0.17338 -0.20642 0.175 -0.20746 0.17592 C -0.2085 0.17708 -0.20989 0.17731 -0.21111 0.17847 C -0.21771 0.18472 -0.22413 0.1912 -0.23038 0.19791 C -0.23229 0.20023 -0.23385 0.20324 -0.23594 0.20532 C -0.24253 0.21273 -0.24948 0.21967 -0.25607 0.22731 C -0.25694 0.22824 -0.25712 0.23009 -0.25781 0.23102 C -0.26441 0.24027 -0.27135 0.24884 -0.27812 0.25787 C -0.29531 0.28171 -0.28281 0.26412 -0.29184 0.27986 C -0.29635 0.28796 -0.30642 0.3037 -0.31024 0.31296 C -0.31232 0.31828 -0.31441 0.32361 -0.31666 0.32893 C -0.31719 0.33009 -0.31788 0.33125 -0.3184 0.33264 C -0.31996 0.33657 -0.32135 0.34074 -0.32309 0.3449 C -0.32361 0.34606 -0.3243 0.34722 -0.32482 0.34838 C -0.32604 0.35139 -0.32743 0.35416 -0.32847 0.35694 C -0.32986 0.36064 -0.3309 0.36435 -0.33212 0.36805 C -0.33246 0.37014 -0.33264 0.37222 -0.33316 0.37407 C -0.3335 0.37592 -0.33437 0.37731 -0.33489 0.37893 C -0.33524 0.38032 -0.33559 0.38148 -0.33576 0.38264 C -0.33559 0.39606 -0.33576 0.40972 -0.33489 0.42314 C -0.33472 0.42569 -0.3342 0.42824 -0.33316 0.43032 C -0.33107 0.43449 -0.33125 0.43264 -0.33125 0.43541 L -0.33125 0.43541 " pathEditMode="relative" ptsTypes="AAAAAAAAAAAAAAAAAAAAAAAAAAAAAAAAAAAAAAAA">
                                      <p:cBhvr>
                                        <p:cTn id="14" dur="2000" fill="hold"/>
                                        <p:tgtEl>
                                          <p:spTgt spid="27"/>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1.38889E-6 2.96296E-6 L -1.38889E-6 2.96296E-6 C -0.00399 0.00324 -0.00798 0.00671 -0.01198 0.00972 C -0.02118 0.0162 -0.02326 0.01597 -0.03316 0.0206 L -0.06528 0.03657 C -0.0717 0.03981 -0.07847 0.04213 -0.08455 0.04629 L -0.12587 0.07454 C -0.13246 0.07893 -0.13906 0.08356 -0.14601 0.0868 C -0.14687 0.08704 -0.14792 0.08727 -0.14878 0.08796 C -0.16198 0.09722 -0.17587 0.10486 -0.18819 0.11597 C -0.1941 0.12129 -0.2 0.12639 -0.20573 0.13194 C -0.20764 0.13379 -0.2092 0.13634 -0.21111 0.13796 C -0.21875 0.14444 -0.21753 0.14051 -0.22309 0.14792 C -0.22969 0.15671 -0.23594 0.16574 -0.24236 0.17477 C -0.24618 0.18009 -0.25 0.18518 -0.25347 0.19074 C -0.26024 0.20162 -0.26476 0.20833 -0.27083 0.21991 C -0.27378 0.22546 -0.27639 0.23148 -0.27917 0.23704 C -0.2816 0.24213 -0.28455 0.24653 -0.28646 0.25185 C -0.28802 0.25625 -0.28941 0.26088 -0.29097 0.26528 C -0.29219 0.26805 -0.29375 0.27083 -0.29479 0.27384 C -0.30226 0.29514 -0.29271 0.27315 -0.30121 0.29097 C -0.30208 0.29282 -0.30295 0.29514 -0.30382 0.29699 C -0.30555 0.30046 -0.30798 0.30324 -0.30937 0.30671 C -0.31007 0.30833 -0.31059 0.31018 -0.31128 0.31157 C -0.31198 0.31342 -0.31319 0.31481 -0.31406 0.31667 C -0.31614 0.3206 -0.31857 0.32454 -0.32048 0.3287 C -0.32135 0.33079 -0.32222 0.33287 -0.32309 0.33495 C -0.32378 0.33611 -0.32448 0.33727 -0.325 0.33866 C -0.32552 0.33981 -0.32552 0.34097 -0.32587 0.34236 C -0.32639 0.34398 -0.32708 0.3456 -0.32778 0.34722 C -0.3283 0.34838 -0.32951 0.35092 -0.32951 0.35092 L -0.32951 0.35092 " pathEditMode="relative" ptsTypes="AAAAAAAAAAAAAAAAAAAAAAAAAAAAAAAA">
                                      <p:cBhvr>
                                        <p:cTn id="18" dur="2000" fill="hold"/>
                                        <p:tgtEl>
                                          <p:spTgt spid="25"/>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animEffect transition="in" filter="fade">
                                      <p:cBhvr>
                                        <p:cTn id="23" dur="500"/>
                                        <p:tgtEl>
                                          <p:spTgt spid="83"/>
                                        </p:tgtEl>
                                      </p:cBhvr>
                                    </p:animEffect>
                                  </p:childTnLst>
                                </p:cTn>
                              </p:par>
                              <p:par>
                                <p:cTn id="24" presetID="10" presetClass="entr" presetSubtype="0" fill="hold"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fade">
                                      <p:cBhvr>
                                        <p:cTn id="31" dur="500"/>
                                        <p:tgtEl>
                                          <p:spTgt spid="85"/>
                                        </p:tgtEl>
                                      </p:cBhvr>
                                    </p:animEffect>
                                  </p:childTnLst>
                                </p:cTn>
                              </p:par>
                              <p:par>
                                <p:cTn id="32" presetID="10" presetClass="entr" presetSubtype="0" fill="hold"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500"/>
                                        <p:tgtEl>
                                          <p:spTgt spid="86"/>
                                        </p:tgtEl>
                                      </p:cBhvr>
                                    </p:animEffect>
                                  </p:childTnLst>
                                </p:cTn>
                              </p:par>
                              <p:par>
                                <p:cTn id="40" presetID="10" presetClass="entr" presetSubtype="0"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fade">
                                      <p:cBhvr>
                                        <p:cTn id="47" dur="500"/>
                                        <p:tgtEl>
                                          <p:spTgt spid="84"/>
                                        </p:tgtEl>
                                      </p:cBhvr>
                                    </p:animEffect>
                                  </p:childTnLst>
                                </p:cTn>
                              </p:par>
                              <p:par>
                                <p:cTn id="48" presetID="10" presetClass="entr" presetSubtype="0" fill="hold" nodeType="withEffect">
                                  <p:stCondLst>
                                    <p:cond delay="0"/>
                                  </p:stCondLst>
                                  <p:childTnLst>
                                    <p:set>
                                      <p:cBhvr>
                                        <p:cTn id="49" dur="1" fill="hold">
                                          <p:stCondLst>
                                            <p:cond delay="0"/>
                                          </p:stCondLst>
                                        </p:cTn>
                                        <p:tgtEl>
                                          <p:spTgt spid="76"/>
                                        </p:tgtEl>
                                        <p:attrNameLst>
                                          <p:attrName>style.visibility</p:attrName>
                                        </p:attrNameLst>
                                      </p:cBhvr>
                                      <p:to>
                                        <p:strVal val="visible"/>
                                      </p:to>
                                    </p:set>
                                    <p:animEffect transition="in" filter="fade">
                                      <p:cBhvr>
                                        <p:cTn id="50"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P spid="27" grpId="0"/>
      <p:bldP spid="83" grpId="0"/>
      <p:bldP spid="84" grpId="0"/>
      <p:bldP spid="85" grpId="0"/>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Independent Assortment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18117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Independent Assortment</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inheritance of one trait is not dependent on the inheritance of </a:t>
            </a:r>
            <a:r>
              <a:rPr lang="en-US" sz="3200" dirty="0" smtClean="0"/>
              <a:t>another.</a:t>
            </a:r>
            <a:br>
              <a:rPr lang="en-US" sz="3200" dirty="0" smtClean="0"/>
            </a:br>
            <a:r>
              <a:rPr lang="en-US" sz="3200" dirty="0" smtClean="0"/>
              <a:t/>
            </a:r>
            <a:br>
              <a:rPr lang="en-US" sz="3200" dirty="0" smtClean="0"/>
            </a:br>
            <a:endParaRPr lang="en-US" sz="3200" dirty="0" smtClean="0"/>
          </a:p>
          <a:p>
            <a:r>
              <a:rPr lang="en-US" sz="3200" dirty="0" smtClean="0"/>
              <a:t>Just because you have one trait does not mean you have to inherit another.</a:t>
            </a:r>
          </a:p>
          <a:p>
            <a:pPr lvl="1"/>
            <a:r>
              <a:rPr lang="en-US" sz="3000" dirty="0" smtClean="0"/>
              <a:t>Traits are not linked.</a:t>
            </a:r>
            <a:endParaRPr lang="en-US" sz="3000" dirty="0"/>
          </a:p>
        </p:txBody>
      </p:sp>
    </p:spTree>
    <p:extLst>
      <p:ext uri="{BB962C8B-B14F-4D97-AF65-F5344CB8AC3E}">
        <p14:creationId xmlns:p14="http://schemas.microsoft.com/office/powerpoint/2010/main" val="300310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Experiment</a:t>
            </a:r>
            <a:endParaRPr lang="en-US" dirty="0"/>
          </a:p>
        </p:txBody>
      </p:sp>
      <p:sp>
        <p:nvSpPr>
          <p:cNvPr id="3" name="Content Placeholder 2"/>
          <p:cNvSpPr>
            <a:spLocks noGrp="1"/>
          </p:cNvSpPr>
          <p:nvPr>
            <p:ph idx="1"/>
          </p:nvPr>
        </p:nvSpPr>
        <p:spPr/>
        <p:txBody>
          <a:bodyPr/>
          <a:lstStyle/>
          <a:p>
            <a:r>
              <a:rPr lang="en-US" dirty="0" smtClean="0"/>
              <a:t>Mendel wanted to know if having one trait meant you had to have another.  </a:t>
            </a:r>
          </a:p>
          <a:p>
            <a:endParaRPr lang="en-US" dirty="0"/>
          </a:p>
          <a:p>
            <a:r>
              <a:rPr lang="en-US" dirty="0" smtClean="0"/>
              <a:t>For example, if you have a wrinkled seed does it have to be yellow?</a:t>
            </a:r>
          </a:p>
          <a:p>
            <a:endParaRPr lang="en-US" dirty="0" smtClean="0"/>
          </a:p>
          <a:p>
            <a:r>
              <a:rPr lang="en-US" dirty="0" smtClean="0"/>
              <a:t>In order to do this he had to breed his pea plants together for two traits.</a:t>
            </a:r>
            <a:endParaRPr lang="en-US" dirty="0"/>
          </a:p>
        </p:txBody>
      </p:sp>
    </p:spTree>
    <p:extLst>
      <p:ext uri="{BB962C8B-B14F-4D97-AF65-F5344CB8AC3E}">
        <p14:creationId xmlns:p14="http://schemas.microsoft.com/office/powerpoint/2010/main" val="2236494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Dihybrid</a:t>
            </a:r>
            <a:r>
              <a:rPr lang="en-US" dirty="0" smtClean="0"/>
              <a:t> Cross</a:t>
            </a:r>
            <a:endParaRPr lang="en-US" dirty="0"/>
          </a:p>
        </p:txBody>
      </p:sp>
      <p:sp>
        <p:nvSpPr>
          <p:cNvPr id="3" name="Content Placeholder 2"/>
          <p:cNvSpPr>
            <a:spLocks noGrp="1"/>
          </p:cNvSpPr>
          <p:nvPr>
            <p:ph idx="1"/>
          </p:nvPr>
        </p:nvSpPr>
        <p:spPr/>
        <p:txBody>
          <a:bodyPr>
            <a:normAutofit/>
          </a:bodyPr>
          <a:lstStyle/>
          <a:p>
            <a:r>
              <a:rPr lang="en-US" sz="4000" dirty="0" smtClean="0"/>
              <a:t>Di = two</a:t>
            </a:r>
          </a:p>
          <a:p>
            <a:r>
              <a:rPr lang="en-US" sz="4000" dirty="0" smtClean="0"/>
              <a:t>Hybrid = offspring with different alleles</a:t>
            </a:r>
            <a:endParaRPr lang="en-US" sz="4000" dirty="0"/>
          </a:p>
        </p:txBody>
      </p:sp>
    </p:spTree>
    <p:extLst>
      <p:ext uri="{BB962C8B-B14F-4D97-AF65-F5344CB8AC3E}">
        <p14:creationId xmlns:p14="http://schemas.microsoft.com/office/powerpoint/2010/main" val="2009915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Di-hybrid Cross</a:t>
            </a:r>
            <a:endParaRPr lang="en-US" dirty="0"/>
          </a:p>
        </p:txBody>
      </p:sp>
      <p:sp>
        <p:nvSpPr>
          <p:cNvPr id="4" name="Oval 3"/>
          <p:cNvSpPr/>
          <p:nvPr/>
        </p:nvSpPr>
        <p:spPr>
          <a:xfrm>
            <a:off x="2057400" y="3124200"/>
            <a:ext cx="762000" cy="6858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AA</a:t>
            </a:r>
            <a:endParaRPr lang="en-US" dirty="0">
              <a:solidFill>
                <a:schemeClr val="tx1"/>
              </a:solidFill>
              <a:effectLst>
                <a:outerShdw blurRad="38100" dist="38100" dir="2700000" algn="tl">
                  <a:srgbClr val="000000">
                    <a:alpha val="43137"/>
                  </a:srgbClr>
                </a:outerShdw>
              </a:effectLst>
            </a:endParaRPr>
          </a:p>
        </p:txBody>
      </p:sp>
      <p:sp>
        <p:nvSpPr>
          <p:cNvPr id="5" name="Oval 4"/>
          <p:cNvSpPr/>
          <p:nvPr/>
        </p:nvSpPr>
        <p:spPr>
          <a:xfrm>
            <a:off x="2057400" y="4800600"/>
            <a:ext cx="762000" cy="6858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effectLst>
                  <a:outerShdw blurRad="38100" dist="38100" dir="2700000" algn="tl">
                    <a:srgbClr val="000000">
                      <a:alpha val="43137"/>
                    </a:srgbClr>
                  </a:outerShdw>
                </a:effectLst>
              </a:rPr>
              <a:t>aa</a:t>
            </a:r>
            <a:endParaRPr lang="en-US" dirty="0">
              <a:solidFill>
                <a:schemeClr val="tx1"/>
              </a:solidFill>
              <a:effectLst>
                <a:outerShdw blurRad="38100" dist="38100" dir="2700000" algn="tl">
                  <a:srgbClr val="000000">
                    <a:alpha val="43137"/>
                  </a:srgbClr>
                </a:outerShdw>
              </a:effectLst>
            </a:endParaRPr>
          </a:p>
        </p:txBody>
      </p:sp>
      <p:sp>
        <p:nvSpPr>
          <p:cNvPr id="6" name="Oval 5"/>
          <p:cNvSpPr/>
          <p:nvPr/>
        </p:nvSpPr>
        <p:spPr>
          <a:xfrm>
            <a:off x="2057400" y="3962400"/>
            <a:ext cx="762000" cy="6858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effectLst>
                  <a:outerShdw blurRad="38100" dist="38100" dir="2700000" algn="tl">
                    <a:srgbClr val="000000">
                      <a:alpha val="43137"/>
                    </a:srgbClr>
                  </a:outerShdw>
                </a:effectLst>
              </a:rPr>
              <a:t>Aa</a:t>
            </a:r>
            <a:endParaRPr lang="en-US" dirty="0">
              <a:solidFill>
                <a:schemeClr val="tx1"/>
              </a:solidFill>
              <a:effectLst>
                <a:outerShdw blurRad="38100" dist="38100" dir="2700000" algn="tl">
                  <a:srgbClr val="000000">
                    <a:alpha val="43137"/>
                  </a:srgbClr>
                </a:outerShdw>
              </a:effectLst>
            </a:endParaRPr>
          </a:p>
        </p:txBody>
      </p:sp>
      <p:sp>
        <p:nvSpPr>
          <p:cNvPr id="7" name="10-Point Star 6"/>
          <p:cNvSpPr/>
          <p:nvPr/>
        </p:nvSpPr>
        <p:spPr>
          <a:xfrm>
            <a:off x="6096000" y="4648200"/>
            <a:ext cx="609600" cy="685800"/>
          </a:xfrm>
          <a:prstGeom prst="star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bb</a:t>
            </a:r>
            <a:endParaRPr lang="en-US" dirty="0">
              <a:solidFill>
                <a:schemeClr val="tx1"/>
              </a:solidFill>
            </a:endParaRPr>
          </a:p>
        </p:txBody>
      </p:sp>
      <p:sp>
        <p:nvSpPr>
          <p:cNvPr id="8" name="Oval 7"/>
          <p:cNvSpPr/>
          <p:nvPr/>
        </p:nvSpPr>
        <p:spPr>
          <a:xfrm>
            <a:off x="6019800" y="3810000"/>
            <a:ext cx="762000" cy="685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Bb</a:t>
            </a:r>
            <a:endParaRPr lang="en-US" dirty="0">
              <a:solidFill>
                <a:schemeClr val="tx1"/>
              </a:solidFill>
            </a:endParaRPr>
          </a:p>
        </p:txBody>
      </p:sp>
      <p:sp>
        <p:nvSpPr>
          <p:cNvPr id="9" name="Oval 8"/>
          <p:cNvSpPr/>
          <p:nvPr/>
        </p:nvSpPr>
        <p:spPr>
          <a:xfrm>
            <a:off x="6019800" y="3048000"/>
            <a:ext cx="762000" cy="685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BB</a:t>
            </a:r>
            <a:endParaRPr lang="en-US" dirty="0">
              <a:solidFill>
                <a:schemeClr val="tx1"/>
              </a:solidFill>
            </a:endParaRPr>
          </a:p>
        </p:txBody>
      </p:sp>
      <p:sp>
        <p:nvSpPr>
          <p:cNvPr id="10" name="TextBox 9"/>
          <p:cNvSpPr txBox="1"/>
          <p:nvPr/>
        </p:nvSpPr>
        <p:spPr>
          <a:xfrm>
            <a:off x="1295400" y="2057400"/>
            <a:ext cx="2590800" cy="923330"/>
          </a:xfrm>
          <a:prstGeom prst="rect">
            <a:avLst/>
          </a:prstGeom>
          <a:noFill/>
        </p:spPr>
        <p:txBody>
          <a:bodyPr wrap="square" rtlCol="0">
            <a:spAutoFit/>
          </a:bodyPr>
          <a:lstStyle/>
          <a:p>
            <a:r>
              <a:rPr lang="en-US" dirty="0" smtClean="0"/>
              <a:t>Trait 1:  Color</a:t>
            </a:r>
          </a:p>
          <a:p>
            <a:r>
              <a:rPr lang="en-US" dirty="0" smtClean="0"/>
              <a:t>Yellow: Dominant</a:t>
            </a:r>
          </a:p>
          <a:p>
            <a:r>
              <a:rPr lang="en-US" dirty="0" smtClean="0"/>
              <a:t>Green: Recessive</a:t>
            </a:r>
          </a:p>
        </p:txBody>
      </p:sp>
      <p:sp>
        <p:nvSpPr>
          <p:cNvPr id="11" name="TextBox 10"/>
          <p:cNvSpPr txBox="1"/>
          <p:nvPr/>
        </p:nvSpPr>
        <p:spPr>
          <a:xfrm>
            <a:off x="5257800" y="2057400"/>
            <a:ext cx="2590800" cy="923330"/>
          </a:xfrm>
          <a:prstGeom prst="rect">
            <a:avLst/>
          </a:prstGeom>
          <a:noFill/>
        </p:spPr>
        <p:txBody>
          <a:bodyPr wrap="square" rtlCol="0">
            <a:spAutoFit/>
          </a:bodyPr>
          <a:lstStyle/>
          <a:p>
            <a:r>
              <a:rPr lang="en-US" dirty="0" smtClean="0"/>
              <a:t>Trait 1:       Shape</a:t>
            </a:r>
          </a:p>
          <a:p>
            <a:r>
              <a:rPr lang="en-US" dirty="0" smtClean="0"/>
              <a:t>Smooth:    Dominant</a:t>
            </a:r>
          </a:p>
          <a:p>
            <a:r>
              <a:rPr lang="en-US" dirty="0" smtClean="0"/>
              <a:t>Wrinkled:  Recessive</a:t>
            </a:r>
          </a:p>
        </p:txBody>
      </p:sp>
    </p:spTree>
    <p:extLst>
      <p:ext uri="{BB962C8B-B14F-4D97-AF65-F5344CB8AC3E}">
        <p14:creationId xmlns:p14="http://schemas.microsoft.com/office/powerpoint/2010/main" val="506124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Segregating Alleles for Two Traits</a:t>
            </a:r>
            <a:endParaRPr lang="en-US" dirty="0"/>
          </a:p>
        </p:txBody>
      </p:sp>
      <p:grpSp>
        <p:nvGrpSpPr>
          <p:cNvPr id="6" name="Group 5"/>
          <p:cNvGrpSpPr/>
          <p:nvPr/>
        </p:nvGrpSpPr>
        <p:grpSpPr>
          <a:xfrm>
            <a:off x="3454781" y="2330144"/>
            <a:ext cx="2468881" cy="1220661"/>
            <a:chOff x="2511552" y="3082789"/>
            <a:chExt cx="2468881" cy="1220661"/>
          </a:xfrm>
        </p:grpSpPr>
        <p:sp>
          <p:nvSpPr>
            <p:cNvPr id="4" name="TextBox 3"/>
            <p:cNvSpPr txBox="1"/>
            <p:nvPr/>
          </p:nvSpPr>
          <p:spPr>
            <a:xfrm>
              <a:off x="2511552" y="3082789"/>
              <a:ext cx="1219200" cy="1200329"/>
            </a:xfrm>
            <a:prstGeom prst="rect">
              <a:avLst/>
            </a:prstGeom>
            <a:noFill/>
          </p:spPr>
          <p:txBody>
            <a:bodyPr wrap="square" rtlCol="0">
              <a:spAutoFit/>
            </a:bodyPr>
            <a:lstStyle/>
            <a:p>
              <a:r>
                <a:rPr lang="en-US" sz="7200" dirty="0" err="1" smtClean="0"/>
                <a:t>Aa</a:t>
              </a:r>
              <a:endParaRPr lang="en-US" sz="7200" dirty="0"/>
            </a:p>
          </p:txBody>
        </p:sp>
        <p:sp>
          <p:nvSpPr>
            <p:cNvPr id="5" name="TextBox 4"/>
            <p:cNvSpPr txBox="1"/>
            <p:nvPr/>
          </p:nvSpPr>
          <p:spPr>
            <a:xfrm>
              <a:off x="3546347" y="3103121"/>
              <a:ext cx="1434086" cy="1200329"/>
            </a:xfrm>
            <a:prstGeom prst="rect">
              <a:avLst/>
            </a:prstGeom>
            <a:noFill/>
          </p:spPr>
          <p:txBody>
            <a:bodyPr wrap="square" rtlCol="0">
              <a:spAutoFit/>
            </a:bodyPr>
            <a:lstStyle/>
            <a:p>
              <a:r>
                <a:rPr lang="en-US" sz="7200" dirty="0" smtClean="0"/>
                <a:t>Bb</a:t>
              </a:r>
              <a:endParaRPr lang="en-US" sz="7200" dirty="0"/>
            </a:p>
          </p:txBody>
        </p:sp>
      </p:grpSp>
      <p:sp>
        <p:nvSpPr>
          <p:cNvPr id="7" name="Oval 6"/>
          <p:cNvSpPr/>
          <p:nvPr/>
        </p:nvSpPr>
        <p:spPr>
          <a:xfrm>
            <a:off x="395785" y="4299045"/>
            <a:ext cx="1528549" cy="171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57045" y="4299045"/>
            <a:ext cx="1528549" cy="171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18232" y="4299045"/>
            <a:ext cx="1528549" cy="171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003576" y="4299045"/>
            <a:ext cx="1528549" cy="171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14148" y="4790364"/>
            <a:ext cx="1310185" cy="1015663"/>
          </a:xfrm>
          <a:prstGeom prst="rect">
            <a:avLst/>
          </a:prstGeom>
          <a:noFill/>
        </p:spPr>
        <p:txBody>
          <a:bodyPr wrap="square" rtlCol="0">
            <a:spAutoFit/>
          </a:bodyPr>
          <a:lstStyle/>
          <a:p>
            <a:r>
              <a:rPr lang="en-US" sz="6000" dirty="0" smtClean="0"/>
              <a:t>AB</a:t>
            </a:r>
            <a:endParaRPr lang="en-US" sz="6000" dirty="0"/>
          </a:p>
        </p:txBody>
      </p:sp>
      <p:sp>
        <p:nvSpPr>
          <p:cNvPr id="12" name="TextBox 11"/>
          <p:cNvSpPr txBox="1"/>
          <p:nvPr/>
        </p:nvSpPr>
        <p:spPr>
          <a:xfrm>
            <a:off x="2781128" y="4651022"/>
            <a:ext cx="1310185" cy="1015663"/>
          </a:xfrm>
          <a:prstGeom prst="rect">
            <a:avLst/>
          </a:prstGeom>
          <a:noFill/>
        </p:spPr>
        <p:txBody>
          <a:bodyPr wrap="square" rtlCol="0">
            <a:spAutoFit/>
          </a:bodyPr>
          <a:lstStyle/>
          <a:p>
            <a:r>
              <a:rPr lang="en-US" sz="6000" dirty="0" smtClean="0"/>
              <a:t>Ab</a:t>
            </a:r>
            <a:endParaRPr lang="en-US" sz="6000" dirty="0"/>
          </a:p>
        </p:txBody>
      </p:sp>
      <p:sp>
        <p:nvSpPr>
          <p:cNvPr id="14" name="TextBox 13"/>
          <p:cNvSpPr txBox="1"/>
          <p:nvPr/>
        </p:nvSpPr>
        <p:spPr>
          <a:xfrm>
            <a:off x="4942389" y="4656750"/>
            <a:ext cx="1310185" cy="1015663"/>
          </a:xfrm>
          <a:prstGeom prst="rect">
            <a:avLst/>
          </a:prstGeom>
          <a:noFill/>
        </p:spPr>
        <p:txBody>
          <a:bodyPr wrap="square" rtlCol="0">
            <a:spAutoFit/>
          </a:bodyPr>
          <a:lstStyle/>
          <a:p>
            <a:r>
              <a:rPr lang="en-US" sz="6000" dirty="0" err="1" smtClean="0"/>
              <a:t>aB</a:t>
            </a:r>
            <a:endParaRPr lang="en-US" sz="6000" dirty="0"/>
          </a:p>
        </p:txBody>
      </p:sp>
      <p:sp>
        <p:nvSpPr>
          <p:cNvPr id="15" name="TextBox 14"/>
          <p:cNvSpPr txBox="1"/>
          <p:nvPr/>
        </p:nvSpPr>
        <p:spPr>
          <a:xfrm>
            <a:off x="7221940" y="4651021"/>
            <a:ext cx="1310185" cy="1015663"/>
          </a:xfrm>
          <a:prstGeom prst="rect">
            <a:avLst/>
          </a:prstGeom>
          <a:noFill/>
        </p:spPr>
        <p:txBody>
          <a:bodyPr wrap="square" rtlCol="0">
            <a:spAutoFit/>
          </a:bodyPr>
          <a:lstStyle/>
          <a:p>
            <a:r>
              <a:rPr lang="en-US" sz="6000" dirty="0" smtClean="0"/>
              <a:t>ab</a:t>
            </a:r>
            <a:endParaRPr lang="en-US" sz="6000" dirty="0"/>
          </a:p>
        </p:txBody>
      </p:sp>
      <p:sp>
        <p:nvSpPr>
          <p:cNvPr id="18" name="Freeform 17"/>
          <p:cNvSpPr/>
          <p:nvPr/>
        </p:nvSpPr>
        <p:spPr>
          <a:xfrm>
            <a:off x="3739487" y="2047164"/>
            <a:ext cx="1065778" cy="668740"/>
          </a:xfrm>
          <a:custGeom>
            <a:avLst/>
            <a:gdLst>
              <a:gd name="connsiteX0" fmla="*/ 0 w 1065778"/>
              <a:gd name="connsiteY0" fmla="*/ 627797 h 668740"/>
              <a:gd name="connsiteX1" fmla="*/ 13647 w 1065778"/>
              <a:gd name="connsiteY1" fmla="*/ 341194 h 668740"/>
              <a:gd name="connsiteX2" fmla="*/ 54591 w 1065778"/>
              <a:gd name="connsiteY2" fmla="*/ 204717 h 668740"/>
              <a:gd name="connsiteX3" fmla="*/ 122829 w 1065778"/>
              <a:gd name="connsiteY3" fmla="*/ 81887 h 668740"/>
              <a:gd name="connsiteX4" fmla="*/ 163773 w 1065778"/>
              <a:gd name="connsiteY4" fmla="*/ 68239 h 668740"/>
              <a:gd name="connsiteX5" fmla="*/ 204716 w 1065778"/>
              <a:gd name="connsiteY5" fmla="*/ 40943 h 668740"/>
              <a:gd name="connsiteX6" fmla="*/ 354841 w 1065778"/>
              <a:gd name="connsiteY6" fmla="*/ 0 h 668740"/>
              <a:gd name="connsiteX7" fmla="*/ 723331 w 1065778"/>
              <a:gd name="connsiteY7" fmla="*/ 13648 h 668740"/>
              <a:gd name="connsiteX8" fmla="*/ 805217 w 1065778"/>
              <a:gd name="connsiteY8" fmla="*/ 40943 h 668740"/>
              <a:gd name="connsiteX9" fmla="*/ 887104 w 1065778"/>
              <a:gd name="connsiteY9" fmla="*/ 95535 h 668740"/>
              <a:gd name="connsiteX10" fmla="*/ 982638 w 1065778"/>
              <a:gd name="connsiteY10" fmla="*/ 204717 h 668740"/>
              <a:gd name="connsiteX11" fmla="*/ 1009934 w 1065778"/>
              <a:gd name="connsiteY11" fmla="*/ 245660 h 668740"/>
              <a:gd name="connsiteX12" fmla="*/ 1037229 w 1065778"/>
              <a:gd name="connsiteY12" fmla="*/ 491320 h 668740"/>
              <a:gd name="connsiteX13" fmla="*/ 1050877 w 1065778"/>
              <a:gd name="connsiteY13" fmla="*/ 559558 h 668740"/>
              <a:gd name="connsiteX14" fmla="*/ 1064525 w 1065778"/>
              <a:gd name="connsiteY14" fmla="*/ 600502 h 668740"/>
              <a:gd name="connsiteX15" fmla="*/ 1064525 w 1065778"/>
              <a:gd name="connsiteY15" fmla="*/ 668740 h 66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5778" h="668740">
                <a:moveTo>
                  <a:pt x="0" y="627797"/>
                </a:moveTo>
                <a:cubicBezTo>
                  <a:pt x="4549" y="532263"/>
                  <a:pt x="6020" y="436532"/>
                  <a:pt x="13647" y="341194"/>
                </a:cubicBezTo>
                <a:cubicBezTo>
                  <a:pt x="15818" y="314054"/>
                  <a:pt x="49672" y="219474"/>
                  <a:pt x="54591" y="204717"/>
                </a:cubicBezTo>
                <a:cubicBezTo>
                  <a:pt x="66608" y="168665"/>
                  <a:pt x="87628" y="93621"/>
                  <a:pt x="122829" y="81887"/>
                </a:cubicBezTo>
                <a:lnTo>
                  <a:pt x="163773" y="68239"/>
                </a:lnTo>
                <a:cubicBezTo>
                  <a:pt x="177421" y="59140"/>
                  <a:pt x="189727" y="47605"/>
                  <a:pt x="204716" y="40943"/>
                </a:cubicBezTo>
                <a:cubicBezTo>
                  <a:pt x="261381" y="15759"/>
                  <a:pt x="296466" y="11675"/>
                  <a:pt x="354841" y="0"/>
                </a:cubicBezTo>
                <a:cubicBezTo>
                  <a:pt x="477671" y="4549"/>
                  <a:pt x="600922" y="2520"/>
                  <a:pt x="723331" y="13648"/>
                </a:cubicBezTo>
                <a:cubicBezTo>
                  <a:pt x="751985" y="16253"/>
                  <a:pt x="805217" y="40943"/>
                  <a:pt x="805217" y="40943"/>
                </a:cubicBezTo>
                <a:cubicBezTo>
                  <a:pt x="832513" y="59140"/>
                  <a:pt x="868907" y="68239"/>
                  <a:pt x="887104" y="95535"/>
                </a:cubicBezTo>
                <a:cubicBezTo>
                  <a:pt x="950794" y="191069"/>
                  <a:pt x="914400" y="159224"/>
                  <a:pt x="982638" y="204717"/>
                </a:cubicBezTo>
                <a:cubicBezTo>
                  <a:pt x="991737" y="218365"/>
                  <a:pt x="1004175" y="230302"/>
                  <a:pt x="1009934" y="245660"/>
                </a:cubicBezTo>
                <a:cubicBezTo>
                  <a:pt x="1029712" y="298400"/>
                  <a:pt x="1035874" y="479127"/>
                  <a:pt x="1037229" y="491320"/>
                </a:cubicBezTo>
                <a:cubicBezTo>
                  <a:pt x="1039791" y="514375"/>
                  <a:pt x="1045251" y="537054"/>
                  <a:pt x="1050877" y="559558"/>
                </a:cubicBezTo>
                <a:cubicBezTo>
                  <a:pt x="1054366" y="573515"/>
                  <a:pt x="1062741" y="586227"/>
                  <a:pt x="1064525" y="600502"/>
                </a:cubicBezTo>
                <a:cubicBezTo>
                  <a:pt x="1067346" y="623072"/>
                  <a:pt x="1064525" y="645994"/>
                  <a:pt x="1064525" y="66874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9" name="Freeform 18"/>
          <p:cNvSpPr/>
          <p:nvPr/>
        </p:nvSpPr>
        <p:spPr>
          <a:xfrm>
            <a:off x="3724871" y="2067496"/>
            <a:ext cx="1569023" cy="668740"/>
          </a:xfrm>
          <a:custGeom>
            <a:avLst/>
            <a:gdLst>
              <a:gd name="connsiteX0" fmla="*/ 0 w 1065778"/>
              <a:gd name="connsiteY0" fmla="*/ 627797 h 668740"/>
              <a:gd name="connsiteX1" fmla="*/ 13647 w 1065778"/>
              <a:gd name="connsiteY1" fmla="*/ 341194 h 668740"/>
              <a:gd name="connsiteX2" fmla="*/ 54591 w 1065778"/>
              <a:gd name="connsiteY2" fmla="*/ 204717 h 668740"/>
              <a:gd name="connsiteX3" fmla="*/ 122829 w 1065778"/>
              <a:gd name="connsiteY3" fmla="*/ 81887 h 668740"/>
              <a:gd name="connsiteX4" fmla="*/ 163773 w 1065778"/>
              <a:gd name="connsiteY4" fmla="*/ 68239 h 668740"/>
              <a:gd name="connsiteX5" fmla="*/ 204716 w 1065778"/>
              <a:gd name="connsiteY5" fmla="*/ 40943 h 668740"/>
              <a:gd name="connsiteX6" fmla="*/ 354841 w 1065778"/>
              <a:gd name="connsiteY6" fmla="*/ 0 h 668740"/>
              <a:gd name="connsiteX7" fmla="*/ 723331 w 1065778"/>
              <a:gd name="connsiteY7" fmla="*/ 13648 h 668740"/>
              <a:gd name="connsiteX8" fmla="*/ 805217 w 1065778"/>
              <a:gd name="connsiteY8" fmla="*/ 40943 h 668740"/>
              <a:gd name="connsiteX9" fmla="*/ 887104 w 1065778"/>
              <a:gd name="connsiteY9" fmla="*/ 95535 h 668740"/>
              <a:gd name="connsiteX10" fmla="*/ 982638 w 1065778"/>
              <a:gd name="connsiteY10" fmla="*/ 204717 h 668740"/>
              <a:gd name="connsiteX11" fmla="*/ 1009934 w 1065778"/>
              <a:gd name="connsiteY11" fmla="*/ 245660 h 668740"/>
              <a:gd name="connsiteX12" fmla="*/ 1037229 w 1065778"/>
              <a:gd name="connsiteY12" fmla="*/ 491320 h 668740"/>
              <a:gd name="connsiteX13" fmla="*/ 1050877 w 1065778"/>
              <a:gd name="connsiteY13" fmla="*/ 559558 h 668740"/>
              <a:gd name="connsiteX14" fmla="*/ 1064525 w 1065778"/>
              <a:gd name="connsiteY14" fmla="*/ 600502 h 668740"/>
              <a:gd name="connsiteX15" fmla="*/ 1064525 w 1065778"/>
              <a:gd name="connsiteY15" fmla="*/ 668740 h 66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5778" h="668740">
                <a:moveTo>
                  <a:pt x="0" y="627797"/>
                </a:moveTo>
                <a:cubicBezTo>
                  <a:pt x="4549" y="532263"/>
                  <a:pt x="6020" y="436532"/>
                  <a:pt x="13647" y="341194"/>
                </a:cubicBezTo>
                <a:cubicBezTo>
                  <a:pt x="15818" y="314054"/>
                  <a:pt x="49672" y="219474"/>
                  <a:pt x="54591" y="204717"/>
                </a:cubicBezTo>
                <a:cubicBezTo>
                  <a:pt x="66608" y="168665"/>
                  <a:pt x="87628" y="93621"/>
                  <a:pt x="122829" y="81887"/>
                </a:cubicBezTo>
                <a:lnTo>
                  <a:pt x="163773" y="68239"/>
                </a:lnTo>
                <a:cubicBezTo>
                  <a:pt x="177421" y="59140"/>
                  <a:pt x="189727" y="47605"/>
                  <a:pt x="204716" y="40943"/>
                </a:cubicBezTo>
                <a:cubicBezTo>
                  <a:pt x="261381" y="15759"/>
                  <a:pt x="296466" y="11675"/>
                  <a:pt x="354841" y="0"/>
                </a:cubicBezTo>
                <a:cubicBezTo>
                  <a:pt x="477671" y="4549"/>
                  <a:pt x="600922" y="2520"/>
                  <a:pt x="723331" y="13648"/>
                </a:cubicBezTo>
                <a:cubicBezTo>
                  <a:pt x="751985" y="16253"/>
                  <a:pt x="805217" y="40943"/>
                  <a:pt x="805217" y="40943"/>
                </a:cubicBezTo>
                <a:cubicBezTo>
                  <a:pt x="832513" y="59140"/>
                  <a:pt x="868907" y="68239"/>
                  <a:pt x="887104" y="95535"/>
                </a:cubicBezTo>
                <a:cubicBezTo>
                  <a:pt x="950794" y="191069"/>
                  <a:pt x="914400" y="159224"/>
                  <a:pt x="982638" y="204717"/>
                </a:cubicBezTo>
                <a:cubicBezTo>
                  <a:pt x="991737" y="218365"/>
                  <a:pt x="1004175" y="230302"/>
                  <a:pt x="1009934" y="245660"/>
                </a:cubicBezTo>
                <a:cubicBezTo>
                  <a:pt x="1029712" y="298400"/>
                  <a:pt x="1035874" y="479127"/>
                  <a:pt x="1037229" y="491320"/>
                </a:cubicBezTo>
                <a:cubicBezTo>
                  <a:pt x="1039791" y="514375"/>
                  <a:pt x="1045251" y="537054"/>
                  <a:pt x="1050877" y="559558"/>
                </a:cubicBezTo>
                <a:cubicBezTo>
                  <a:pt x="1054366" y="573515"/>
                  <a:pt x="1062741" y="586227"/>
                  <a:pt x="1064525" y="600502"/>
                </a:cubicBezTo>
                <a:cubicBezTo>
                  <a:pt x="1067346" y="623072"/>
                  <a:pt x="1064525" y="645994"/>
                  <a:pt x="1064525" y="66874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Freeform 19"/>
          <p:cNvSpPr/>
          <p:nvPr/>
        </p:nvSpPr>
        <p:spPr>
          <a:xfrm>
            <a:off x="4157878" y="2107246"/>
            <a:ext cx="662004" cy="668740"/>
          </a:xfrm>
          <a:custGeom>
            <a:avLst/>
            <a:gdLst>
              <a:gd name="connsiteX0" fmla="*/ 0 w 1065778"/>
              <a:gd name="connsiteY0" fmla="*/ 627797 h 668740"/>
              <a:gd name="connsiteX1" fmla="*/ 13647 w 1065778"/>
              <a:gd name="connsiteY1" fmla="*/ 341194 h 668740"/>
              <a:gd name="connsiteX2" fmla="*/ 54591 w 1065778"/>
              <a:gd name="connsiteY2" fmla="*/ 204717 h 668740"/>
              <a:gd name="connsiteX3" fmla="*/ 122829 w 1065778"/>
              <a:gd name="connsiteY3" fmla="*/ 81887 h 668740"/>
              <a:gd name="connsiteX4" fmla="*/ 163773 w 1065778"/>
              <a:gd name="connsiteY4" fmla="*/ 68239 h 668740"/>
              <a:gd name="connsiteX5" fmla="*/ 204716 w 1065778"/>
              <a:gd name="connsiteY5" fmla="*/ 40943 h 668740"/>
              <a:gd name="connsiteX6" fmla="*/ 354841 w 1065778"/>
              <a:gd name="connsiteY6" fmla="*/ 0 h 668740"/>
              <a:gd name="connsiteX7" fmla="*/ 723331 w 1065778"/>
              <a:gd name="connsiteY7" fmla="*/ 13648 h 668740"/>
              <a:gd name="connsiteX8" fmla="*/ 805217 w 1065778"/>
              <a:gd name="connsiteY8" fmla="*/ 40943 h 668740"/>
              <a:gd name="connsiteX9" fmla="*/ 887104 w 1065778"/>
              <a:gd name="connsiteY9" fmla="*/ 95535 h 668740"/>
              <a:gd name="connsiteX10" fmla="*/ 982638 w 1065778"/>
              <a:gd name="connsiteY10" fmla="*/ 204717 h 668740"/>
              <a:gd name="connsiteX11" fmla="*/ 1009934 w 1065778"/>
              <a:gd name="connsiteY11" fmla="*/ 245660 h 668740"/>
              <a:gd name="connsiteX12" fmla="*/ 1037229 w 1065778"/>
              <a:gd name="connsiteY12" fmla="*/ 491320 h 668740"/>
              <a:gd name="connsiteX13" fmla="*/ 1050877 w 1065778"/>
              <a:gd name="connsiteY13" fmla="*/ 559558 h 668740"/>
              <a:gd name="connsiteX14" fmla="*/ 1064525 w 1065778"/>
              <a:gd name="connsiteY14" fmla="*/ 600502 h 668740"/>
              <a:gd name="connsiteX15" fmla="*/ 1064525 w 1065778"/>
              <a:gd name="connsiteY15" fmla="*/ 668740 h 66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5778" h="668740">
                <a:moveTo>
                  <a:pt x="0" y="627797"/>
                </a:moveTo>
                <a:cubicBezTo>
                  <a:pt x="4549" y="532263"/>
                  <a:pt x="6020" y="436532"/>
                  <a:pt x="13647" y="341194"/>
                </a:cubicBezTo>
                <a:cubicBezTo>
                  <a:pt x="15818" y="314054"/>
                  <a:pt x="49672" y="219474"/>
                  <a:pt x="54591" y="204717"/>
                </a:cubicBezTo>
                <a:cubicBezTo>
                  <a:pt x="66608" y="168665"/>
                  <a:pt x="87628" y="93621"/>
                  <a:pt x="122829" y="81887"/>
                </a:cubicBezTo>
                <a:lnTo>
                  <a:pt x="163773" y="68239"/>
                </a:lnTo>
                <a:cubicBezTo>
                  <a:pt x="177421" y="59140"/>
                  <a:pt x="189727" y="47605"/>
                  <a:pt x="204716" y="40943"/>
                </a:cubicBezTo>
                <a:cubicBezTo>
                  <a:pt x="261381" y="15759"/>
                  <a:pt x="296466" y="11675"/>
                  <a:pt x="354841" y="0"/>
                </a:cubicBezTo>
                <a:cubicBezTo>
                  <a:pt x="477671" y="4549"/>
                  <a:pt x="600922" y="2520"/>
                  <a:pt x="723331" y="13648"/>
                </a:cubicBezTo>
                <a:cubicBezTo>
                  <a:pt x="751985" y="16253"/>
                  <a:pt x="805217" y="40943"/>
                  <a:pt x="805217" y="40943"/>
                </a:cubicBezTo>
                <a:cubicBezTo>
                  <a:pt x="832513" y="59140"/>
                  <a:pt x="868907" y="68239"/>
                  <a:pt x="887104" y="95535"/>
                </a:cubicBezTo>
                <a:cubicBezTo>
                  <a:pt x="950794" y="191069"/>
                  <a:pt x="914400" y="159224"/>
                  <a:pt x="982638" y="204717"/>
                </a:cubicBezTo>
                <a:cubicBezTo>
                  <a:pt x="991737" y="218365"/>
                  <a:pt x="1004175" y="230302"/>
                  <a:pt x="1009934" y="245660"/>
                </a:cubicBezTo>
                <a:cubicBezTo>
                  <a:pt x="1029712" y="298400"/>
                  <a:pt x="1035874" y="479127"/>
                  <a:pt x="1037229" y="491320"/>
                </a:cubicBezTo>
                <a:cubicBezTo>
                  <a:pt x="1039791" y="514375"/>
                  <a:pt x="1045251" y="537054"/>
                  <a:pt x="1050877" y="559558"/>
                </a:cubicBezTo>
                <a:cubicBezTo>
                  <a:pt x="1054366" y="573515"/>
                  <a:pt x="1062741" y="586227"/>
                  <a:pt x="1064525" y="600502"/>
                </a:cubicBezTo>
                <a:cubicBezTo>
                  <a:pt x="1067346" y="623072"/>
                  <a:pt x="1064525" y="645994"/>
                  <a:pt x="1064525" y="66874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1" name="Freeform 20"/>
          <p:cNvSpPr/>
          <p:nvPr/>
        </p:nvSpPr>
        <p:spPr>
          <a:xfrm>
            <a:off x="4204355" y="2199872"/>
            <a:ext cx="1172724" cy="668740"/>
          </a:xfrm>
          <a:custGeom>
            <a:avLst/>
            <a:gdLst>
              <a:gd name="connsiteX0" fmla="*/ 0 w 1065778"/>
              <a:gd name="connsiteY0" fmla="*/ 627797 h 668740"/>
              <a:gd name="connsiteX1" fmla="*/ 13647 w 1065778"/>
              <a:gd name="connsiteY1" fmla="*/ 341194 h 668740"/>
              <a:gd name="connsiteX2" fmla="*/ 54591 w 1065778"/>
              <a:gd name="connsiteY2" fmla="*/ 204717 h 668740"/>
              <a:gd name="connsiteX3" fmla="*/ 122829 w 1065778"/>
              <a:gd name="connsiteY3" fmla="*/ 81887 h 668740"/>
              <a:gd name="connsiteX4" fmla="*/ 163773 w 1065778"/>
              <a:gd name="connsiteY4" fmla="*/ 68239 h 668740"/>
              <a:gd name="connsiteX5" fmla="*/ 204716 w 1065778"/>
              <a:gd name="connsiteY5" fmla="*/ 40943 h 668740"/>
              <a:gd name="connsiteX6" fmla="*/ 354841 w 1065778"/>
              <a:gd name="connsiteY6" fmla="*/ 0 h 668740"/>
              <a:gd name="connsiteX7" fmla="*/ 723331 w 1065778"/>
              <a:gd name="connsiteY7" fmla="*/ 13648 h 668740"/>
              <a:gd name="connsiteX8" fmla="*/ 805217 w 1065778"/>
              <a:gd name="connsiteY8" fmla="*/ 40943 h 668740"/>
              <a:gd name="connsiteX9" fmla="*/ 887104 w 1065778"/>
              <a:gd name="connsiteY9" fmla="*/ 95535 h 668740"/>
              <a:gd name="connsiteX10" fmla="*/ 982638 w 1065778"/>
              <a:gd name="connsiteY10" fmla="*/ 204717 h 668740"/>
              <a:gd name="connsiteX11" fmla="*/ 1009934 w 1065778"/>
              <a:gd name="connsiteY11" fmla="*/ 245660 h 668740"/>
              <a:gd name="connsiteX12" fmla="*/ 1037229 w 1065778"/>
              <a:gd name="connsiteY12" fmla="*/ 491320 h 668740"/>
              <a:gd name="connsiteX13" fmla="*/ 1050877 w 1065778"/>
              <a:gd name="connsiteY13" fmla="*/ 559558 h 668740"/>
              <a:gd name="connsiteX14" fmla="*/ 1064525 w 1065778"/>
              <a:gd name="connsiteY14" fmla="*/ 600502 h 668740"/>
              <a:gd name="connsiteX15" fmla="*/ 1064525 w 1065778"/>
              <a:gd name="connsiteY15" fmla="*/ 668740 h 66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5778" h="668740">
                <a:moveTo>
                  <a:pt x="0" y="627797"/>
                </a:moveTo>
                <a:cubicBezTo>
                  <a:pt x="4549" y="532263"/>
                  <a:pt x="6020" y="436532"/>
                  <a:pt x="13647" y="341194"/>
                </a:cubicBezTo>
                <a:cubicBezTo>
                  <a:pt x="15818" y="314054"/>
                  <a:pt x="49672" y="219474"/>
                  <a:pt x="54591" y="204717"/>
                </a:cubicBezTo>
                <a:cubicBezTo>
                  <a:pt x="66608" y="168665"/>
                  <a:pt x="87628" y="93621"/>
                  <a:pt x="122829" y="81887"/>
                </a:cubicBezTo>
                <a:lnTo>
                  <a:pt x="163773" y="68239"/>
                </a:lnTo>
                <a:cubicBezTo>
                  <a:pt x="177421" y="59140"/>
                  <a:pt x="189727" y="47605"/>
                  <a:pt x="204716" y="40943"/>
                </a:cubicBezTo>
                <a:cubicBezTo>
                  <a:pt x="261381" y="15759"/>
                  <a:pt x="296466" y="11675"/>
                  <a:pt x="354841" y="0"/>
                </a:cubicBezTo>
                <a:cubicBezTo>
                  <a:pt x="477671" y="4549"/>
                  <a:pt x="600922" y="2520"/>
                  <a:pt x="723331" y="13648"/>
                </a:cubicBezTo>
                <a:cubicBezTo>
                  <a:pt x="751985" y="16253"/>
                  <a:pt x="805217" y="40943"/>
                  <a:pt x="805217" y="40943"/>
                </a:cubicBezTo>
                <a:cubicBezTo>
                  <a:pt x="832513" y="59140"/>
                  <a:pt x="868907" y="68239"/>
                  <a:pt x="887104" y="95535"/>
                </a:cubicBezTo>
                <a:cubicBezTo>
                  <a:pt x="950794" y="191069"/>
                  <a:pt x="914400" y="159224"/>
                  <a:pt x="982638" y="204717"/>
                </a:cubicBezTo>
                <a:cubicBezTo>
                  <a:pt x="991737" y="218365"/>
                  <a:pt x="1004175" y="230302"/>
                  <a:pt x="1009934" y="245660"/>
                </a:cubicBezTo>
                <a:cubicBezTo>
                  <a:pt x="1029712" y="298400"/>
                  <a:pt x="1035874" y="479127"/>
                  <a:pt x="1037229" y="491320"/>
                </a:cubicBezTo>
                <a:cubicBezTo>
                  <a:pt x="1039791" y="514375"/>
                  <a:pt x="1045251" y="537054"/>
                  <a:pt x="1050877" y="559558"/>
                </a:cubicBezTo>
                <a:cubicBezTo>
                  <a:pt x="1054366" y="573515"/>
                  <a:pt x="1062741" y="586227"/>
                  <a:pt x="1064525" y="600502"/>
                </a:cubicBezTo>
                <a:cubicBezTo>
                  <a:pt x="1067346" y="623072"/>
                  <a:pt x="1064525" y="645994"/>
                  <a:pt x="1064525" y="66874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2630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9"/>
                                        </p:tgtEl>
                                      </p:cBhvr>
                                    </p:animEffect>
                                    <p:set>
                                      <p:cBhvr>
                                        <p:cTn id="32" dur="1" fill="hold">
                                          <p:stCondLst>
                                            <p:cond delay="499"/>
                                          </p:stCondLst>
                                        </p:cTn>
                                        <p:tgtEl>
                                          <p:spTgt spid="1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20"/>
                                        </p:tgtEl>
                                      </p:cBhvr>
                                    </p:animEffect>
                                    <p:set>
                                      <p:cBhvr>
                                        <p:cTn id="47" dur="1" fill="hold">
                                          <p:stCondLst>
                                            <p:cond delay="499"/>
                                          </p:stCondLst>
                                        </p:cTn>
                                        <p:tgtEl>
                                          <p:spTgt spid="2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21"/>
                                        </p:tgtEl>
                                      </p:cBhvr>
                                    </p:animEffect>
                                    <p:set>
                                      <p:cBhvr>
                                        <p:cTn id="62"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8" grpId="0" animBg="1"/>
      <p:bldP spid="18" grpId="1" animBg="1"/>
      <p:bldP spid="19" grpId="0" animBg="1"/>
      <p:bldP spid="19" grpId="1" animBg="1"/>
      <p:bldP spid="20" grpId="0" animBg="1"/>
      <p:bldP spid="20" grpId="1" animBg="1"/>
      <p:bldP spid="21" grpId="0" animBg="1"/>
      <p:bldP spid="2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872876" y="1702460"/>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Oval 42"/>
          <p:cNvSpPr/>
          <p:nvPr/>
        </p:nvSpPr>
        <p:spPr>
          <a:xfrm>
            <a:off x="4053840" y="1702460"/>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Oval 43"/>
          <p:cNvSpPr/>
          <p:nvPr/>
        </p:nvSpPr>
        <p:spPr>
          <a:xfrm>
            <a:off x="5348909" y="1673655"/>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5" name="Oval 44"/>
          <p:cNvSpPr/>
          <p:nvPr/>
        </p:nvSpPr>
        <p:spPr>
          <a:xfrm>
            <a:off x="6763843" y="1673655"/>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Oval 45"/>
          <p:cNvSpPr/>
          <p:nvPr/>
        </p:nvSpPr>
        <p:spPr>
          <a:xfrm>
            <a:off x="1831549" y="2673399"/>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Oval 46"/>
          <p:cNvSpPr/>
          <p:nvPr/>
        </p:nvSpPr>
        <p:spPr>
          <a:xfrm>
            <a:off x="1618077" y="3739879"/>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8" name="Oval 47"/>
          <p:cNvSpPr/>
          <p:nvPr/>
        </p:nvSpPr>
        <p:spPr>
          <a:xfrm>
            <a:off x="1767872" y="4931765"/>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9" name="Oval 48"/>
          <p:cNvSpPr/>
          <p:nvPr/>
        </p:nvSpPr>
        <p:spPr>
          <a:xfrm>
            <a:off x="1807259" y="5770083"/>
            <a:ext cx="670560" cy="7071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09600" y="16565"/>
            <a:ext cx="8229600" cy="1143000"/>
          </a:xfrm>
        </p:spPr>
        <p:txBody>
          <a:bodyPr/>
          <a:lstStyle/>
          <a:p>
            <a:r>
              <a:rPr lang="en-US" dirty="0" smtClean="0"/>
              <a:t>Di-hybrid Cross</a:t>
            </a:r>
            <a:endParaRPr lang="en-US" dirty="0"/>
          </a:p>
        </p:txBody>
      </p:sp>
      <p:grpSp>
        <p:nvGrpSpPr>
          <p:cNvPr id="4" name="Group 3"/>
          <p:cNvGrpSpPr/>
          <p:nvPr/>
        </p:nvGrpSpPr>
        <p:grpSpPr>
          <a:xfrm>
            <a:off x="2667000" y="2438400"/>
            <a:ext cx="5334000" cy="4182341"/>
            <a:chOff x="2057400" y="1295400"/>
            <a:chExt cx="6705600" cy="5257800"/>
          </a:xfrm>
        </p:grpSpPr>
        <p:sp>
          <p:nvSpPr>
            <p:cNvPr id="5" name="Rectangle 4"/>
            <p:cNvSpPr/>
            <p:nvPr/>
          </p:nvSpPr>
          <p:spPr>
            <a:xfrm>
              <a:off x="2057400" y="1295400"/>
              <a:ext cx="6705600" cy="5257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338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866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26670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57400" y="40386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54102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4735997" y="897955"/>
            <a:ext cx="381000" cy="523220"/>
          </a:xfrm>
          <a:prstGeom prst="rect">
            <a:avLst/>
          </a:prstGeom>
          <a:noFill/>
        </p:spPr>
        <p:txBody>
          <a:bodyPr wrap="square" rtlCol="0">
            <a:spAutoFit/>
          </a:bodyPr>
          <a:lstStyle/>
          <a:p>
            <a:r>
              <a:rPr lang="en-US" sz="2800" dirty="0" smtClean="0"/>
              <a:t>A</a:t>
            </a:r>
            <a:endParaRPr lang="en-US" sz="2800" dirty="0"/>
          </a:p>
        </p:txBody>
      </p:sp>
      <p:sp>
        <p:nvSpPr>
          <p:cNvPr id="14" name="TextBox 13"/>
          <p:cNvSpPr txBox="1"/>
          <p:nvPr/>
        </p:nvSpPr>
        <p:spPr>
          <a:xfrm>
            <a:off x="4967909" y="897955"/>
            <a:ext cx="381000" cy="523220"/>
          </a:xfrm>
          <a:prstGeom prst="rect">
            <a:avLst/>
          </a:prstGeom>
          <a:noFill/>
        </p:spPr>
        <p:txBody>
          <a:bodyPr wrap="square" rtlCol="0">
            <a:spAutoFit/>
          </a:bodyPr>
          <a:lstStyle/>
          <a:p>
            <a:r>
              <a:rPr lang="en-US" sz="2800" dirty="0" smtClean="0"/>
              <a:t>a</a:t>
            </a:r>
            <a:endParaRPr lang="en-US" sz="2800" dirty="0"/>
          </a:p>
        </p:txBody>
      </p:sp>
      <p:sp>
        <p:nvSpPr>
          <p:cNvPr id="15" name="TextBox 14"/>
          <p:cNvSpPr txBox="1"/>
          <p:nvPr/>
        </p:nvSpPr>
        <p:spPr>
          <a:xfrm>
            <a:off x="5196509" y="897955"/>
            <a:ext cx="381000" cy="523220"/>
          </a:xfrm>
          <a:prstGeom prst="rect">
            <a:avLst/>
          </a:prstGeom>
          <a:noFill/>
        </p:spPr>
        <p:txBody>
          <a:bodyPr wrap="square" rtlCol="0">
            <a:spAutoFit/>
          </a:bodyPr>
          <a:lstStyle/>
          <a:p>
            <a:r>
              <a:rPr lang="en-US" sz="2800" dirty="0" smtClean="0"/>
              <a:t>B</a:t>
            </a:r>
            <a:endParaRPr lang="en-US" sz="2800" dirty="0"/>
          </a:p>
        </p:txBody>
      </p:sp>
      <p:sp>
        <p:nvSpPr>
          <p:cNvPr id="16" name="TextBox 15"/>
          <p:cNvSpPr txBox="1"/>
          <p:nvPr/>
        </p:nvSpPr>
        <p:spPr>
          <a:xfrm>
            <a:off x="5410200" y="897955"/>
            <a:ext cx="381000" cy="523220"/>
          </a:xfrm>
          <a:prstGeom prst="rect">
            <a:avLst/>
          </a:prstGeom>
          <a:noFill/>
        </p:spPr>
        <p:txBody>
          <a:bodyPr wrap="square" rtlCol="0">
            <a:spAutoFit/>
          </a:bodyPr>
          <a:lstStyle/>
          <a:p>
            <a:r>
              <a:rPr lang="en-US" sz="2800" dirty="0" smtClean="0"/>
              <a:t>b</a:t>
            </a:r>
            <a:endParaRPr lang="en-US" sz="2800" dirty="0"/>
          </a:p>
        </p:txBody>
      </p:sp>
      <p:sp>
        <p:nvSpPr>
          <p:cNvPr id="21" name="TextBox 20"/>
          <p:cNvSpPr txBox="1"/>
          <p:nvPr/>
        </p:nvSpPr>
        <p:spPr>
          <a:xfrm>
            <a:off x="4744281" y="897955"/>
            <a:ext cx="381000" cy="523220"/>
          </a:xfrm>
          <a:prstGeom prst="rect">
            <a:avLst/>
          </a:prstGeom>
          <a:noFill/>
        </p:spPr>
        <p:txBody>
          <a:bodyPr wrap="square" rtlCol="0">
            <a:spAutoFit/>
          </a:bodyPr>
          <a:lstStyle/>
          <a:p>
            <a:r>
              <a:rPr lang="en-US" sz="2800" dirty="0" smtClean="0"/>
              <a:t>A</a:t>
            </a:r>
            <a:endParaRPr lang="en-US" sz="2800" dirty="0"/>
          </a:p>
        </p:txBody>
      </p:sp>
      <p:sp>
        <p:nvSpPr>
          <p:cNvPr id="22" name="TextBox 21"/>
          <p:cNvSpPr txBox="1"/>
          <p:nvPr/>
        </p:nvSpPr>
        <p:spPr>
          <a:xfrm>
            <a:off x="4744282" y="897955"/>
            <a:ext cx="381000" cy="523220"/>
          </a:xfrm>
          <a:prstGeom prst="rect">
            <a:avLst/>
          </a:prstGeom>
          <a:noFill/>
        </p:spPr>
        <p:txBody>
          <a:bodyPr wrap="square" rtlCol="0">
            <a:spAutoFit/>
          </a:bodyPr>
          <a:lstStyle/>
          <a:p>
            <a:r>
              <a:rPr lang="en-US" sz="2800" dirty="0" smtClean="0"/>
              <a:t>A</a:t>
            </a:r>
            <a:endParaRPr lang="en-US" sz="2800" dirty="0"/>
          </a:p>
        </p:txBody>
      </p:sp>
      <p:sp>
        <p:nvSpPr>
          <p:cNvPr id="25" name="TextBox 24"/>
          <p:cNvSpPr txBox="1"/>
          <p:nvPr/>
        </p:nvSpPr>
        <p:spPr>
          <a:xfrm>
            <a:off x="4967909" y="897955"/>
            <a:ext cx="381000" cy="523220"/>
          </a:xfrm>
          <a:prstGeom prst="rect">
            <a:avLst/>
          </a:prstGeom>
          <a:noFill/>
        </p:spPr>
        <p:txBody>
          <a:bodyPr wrap="square" rtlCol="0">
            <a:spAutoFit/>
          </a:bodyPr>
          <a:lstStyle/>
          <a:p>
            <a:r>
              <a:rPr lang="en-US" sz="2800" dirty="0" smtClean="0"/>
              <a:t>a</a:t>
            </a:r>
            <a:endParaRPr lang="en-US" sz="2800" dirty="0"/>
          </a:p>
        </p:txBody>
      </p:sp>
      <p:sp>
        <p:nvSpPr>
          <p:cNvPr id="26" name="TextBox 25"/>
          <p:cNvSpPr txBox="1"/>
          <p:nvPr/>
        </p:nvSpPr>
        <p:spPr>
          <a:xfrm>
            <a:off x="4972879" y="897955"/>
            <a:ext cx="381000" cy="523220"/>
          </a:xfrm>
          <a:prstGeom prst="rect">
            <a:avLst/>
          </a:prstGeom>
          <a:noFill/>
        </p:spPr>
        <p:txBody>
          <a:bodyPr wrap="square" rtlCol="0">
            <a:spAutoFit/>
          </a:bodyPr>
          <a:lstStyle/>
          <a:p>
            <a:r>
              <a:rPr lang="en-US" sz="2800" dirty="0" smtClean="0"/>
              <a:t>a</a:t>
            </a:r>
            <a:endParaRPr lang="en-US" sz="2800" dirty="0"/>
          </a:p>
        </p:txBody>
      </p:sp>
      <p:sp>
        <p:nvSpPr>
          <p:cNvPr id="27" name="TextBox 26"/>
          <p:cNvSpPr txBox="1"/>
          <p:nvPr/>
        </p:nvSpPr>
        <p:spPr>
          <a:xfrm>
            <a:off x="5196509" y="890319"/>
            <a:ext cx="381000" cy="523220"/>
          </a:xfrm>
          <a:prstGeom prst="rect">
            <a:avLst/>
          </a:prstGeom>
          <a:noFill/>
        </p:spPr>
        <p:txBody>
          <a:bodyPr wrap="square" rtlCol="0">
            <a:spAutoFit/>
          </a:bodyPr>
          <a:lstStyle/>
          <a:p>
            <a:r>
              <a:rPr lang="en-US" sz="2800" dirty="0" smtClean="0"/>
              <a:t>B</a:t>
            </a:r>
            <a:endParaRPr lang="en-US" sz="2800" dirty="0"/>
          </a:p>
        </p:txBody>
      </p:sp>
      <p:sp>
        <p:nvSpPr>
          <p:cNvPr id="28" name="TextBox 27"/>
          <p:cNvSpPr txBox="1"/>
          <p:nvPr/>
        </p:nvSpPr>
        <p:spPr>
          <a:xfrm>
            <a:off x="5201479" y="897955"/>
            <a:ext cx="381000" cy="523220"/>
          </a:xfrm>
          <a:prstGeom prst="rect">
            <a:avLst/>
          </a:prstGeom>
          <a:noFill/>
        </p:spPr>
        <p:txBody>
          <a:bodyPr wrap="square" rtlCol="0">
            <a:spAutoFit/>
          </a:bodyPr>
          <a:lstStyle/>
          <a:p>
            <a:r>
              <a:rPr lang="en-US" sz="2800" dirty="0" smtClean="0"/>
              <a:t>B</a:t>
            </a:r>
            <a:endParaRPr lang="en-US" sz="2800" dirty="0"/>
          </a:p>
        </p:txBody>
      </p:sp>
      <p:sp>
        <p:nvSpPr>
          <p:cNvPr id="29" name="TextBox 28"/>
          <p:cNvSpPr txBox="1"/>
          <p:nvPr/>
        </p:nvSpPr>
        <p:spPr>
          <a:xfrm>
            <a:off x="5410200" y="897955"/>
            <a:ext cx="381000" cy="523220"/>
          </a:xfrm>
          <a:prstGeom prst="rect">
            <a:avLst/>
          </a:prstGeom>
          <a:noFill/>
        </p:spPr>
        <p:txBody>
          <a:bodyPr wrap="square" rtlCol="0">
            <a:spAutoFit/>
          </a:bodyPr>
          <a:lstStyle/>
          <a:p>
            <a:r>
              <a:rPr lang="en-US" sz="2800" dirty="0" smtClean="0"/>
              <a:t>b</a:t>
            </a:r>
            <a:endParaRPr lang="en-US" sz="2800" dirty="0"/>
          </a:p>
        </p:txBody>
      </p:sp>
      <p:sp>
        <p:nvSpPr>
          <p:cNvPr id="30" name="TextBox 29"/>
          <p:cNvSpPr txBox="1"/>
          <p:nvPr/>
        </p:nvSpPr>
        <p:spPr>
          <a:xfrm>
            <a:off x="5406887" y="897955"/>
            <a:ext cx="381000" cy="523220"/>
          </a:xfrm>
          <a:prstGeom prst="rect">
            <a:avLst/>
          </a:prstGeom>
          <a:noFill/>
        </p:spPr>
        <p:txBody>
          <a:bodyPr wrap="square" rtlCol="0">
            <a:spAutoFit/>
          </a:bodyPr>
          <a:lstStyle/>
          <a:p>
            <a:r>
              <a:rPr lang="en-US" sz="2800" dirty="0" smtClean="0"/>
              <a:t>b</a:t>
            </a:r>
            <a:endParaRPr lang="en-US" sz="2800" dirty="0"/>
          </a:p>
        </p:txBody>
      </p:sp>
      <p:sp>
        <p:nvSpPr>
          <p:cNvPr id="31" name="TextBox 30"/>
          <p:cNvSpPr txBox="1"/>
          <p:nvPr/>
        </p:nvSpPr>
        <p:spPr>
          <a:xfrm>
            <a:off x="342225" y="4358881"/>
            <a:ext cx="381000" cy="523220"/>
          </a:xfrm>
          <a:prstGeom prst="rect">
            <a:avLst/>
          </a:prstGeom>
          <a:noFill/>
        </p:spPr>
        <p:txBody>
          <a:bodyPr wrap="square" rtlCol="0">
            <a:spAutoFit/>
          </a:bodyPr>
          <a:lstStyle/>
          <a:p>
            <a:r>
              <a:rPr lang="en-US" sz="2800" dirty="0" smtClean="0"/>
              <a:t>A</a:t>
            </a:r>
            <a:endParaRPr lang="en-US" sz="2800" dirty="0"/>
          </a:p>
        </p:txBody>
      </p:sp>
      <p:sp>
        <p:nvSpPr>
          <p:cNvPr id="32" name="TextBox 31"/>
          <p:cNvSpPr txBox="1"/>
          <p:nvPr/>
        </p:nvSpPr>
        <p:spPr>
          <a:xfrm>
            <a:off x="574137" y="4358881"/>
            <a:ext cx="381000" cy="523220"/>
          </a:xfrm>
          <a:prstGeom prst="rect">
            <a:avLst/>
          </a:prstGeom>
          <a:noFill/>
        </p:spPr>
        <p:txBody>
          <a:bodyPr wrap="square" rtlCol="0">
            <a:spAutoFit/>
          </a:bodyPr>
          <a:lstStyle/>
          <a:p>
            <a:r>
              <a:rPr lang="en-US" sz="2800" dirty="0" smtClean="0"/>
              <a:t>a</a:t>
            </a:r>
            <a:endParaRPr lang="en-US" sz="2800" dirty="0"/>
          </a:p>
        </p:txBody>
      </p:sp>
      <p:sp>
        <p:nvSpPr>
          <p:cNvPr id="33" name="TextBox 32"/>
          <p:cNvSpPr txBox="1"/>
          <p:nvPr/>
        </p:nvSpPr>
        <p:spPr>
          <a:xfrm>
            <a:off x="802737" y="4358881"/>
            <a:ext cx="381000" cy="523220"/>
          </a:xfrm>
          <a:prstGeom prst="rect">
            <a:avLst/>
          </a:prstGeom>
          <a:noFill/>
        </p:spPr>
        <p:txBody>
          <a:bodyPr wrap="square" rtlCol="0">
            <a:spAutoFit/>
          </a:bodyPr>
          <a:lstStyle/>
          <a:p>
            <a:r>
              <a:rPr lang="en-US" sz="2800" dirty="0" smtClean="0"/>
              <a:t>B</a:t>
            </a:r>
            <a:endParaRPr lang="en-US" sz="2800" dirty="0"/>
          </a:p>
        </p:txBody>
      </p:sp>
      <p:sp>
        <p:nvSpPr>
          <p:cNvPr id="34" name="TextBox 33"/>
          <p:cNvSpPr txBox="1"/>
          <p:nvPr/>
        </p:nvSpPr>
        <p:spPr>
          <a:xfrm>
            <a:off x="1016428" y="4358881"/>
            <a:ext cx="381000" cy="523220"/>
          </a:xfrm>
          <a:prstGeom prst="rect">
            <a:avLst/>
          </a:prstGeom>
          <a:noFill/>
        </p:spPr>
        <p:txBody>
          <a:bodyPr wrap="square" rtlCol="0">
            <a:spAutoFit/>
          </a:bodyPr>
          <a:lstStyle/>
          <a:p>
            <a:r>
              <a:rPr lang="en-US" sz="2800" dirty="0" smtClean="0"/>
              <a:t>b</a:t>
            </a:r>
            <a:endParaRPr lang="en-US" sz="2800" dirty="0"/>
          </a:p>
        </p:txBody>
      </p:sp>
      <p:sp>
        <p:nvSpPr>
          <p:cNvPr id="35" name="TextBox 34"/>
          <p:cNvSpPr txBox="1"/>
          <p:nvPr/>
        </p:nvSpPr>
        <p:spPr>
          <a:xfrm>
            <a:off x="350509" y="4358881"/>
            <a:ext cx="381000" cy="523220"/>
          </a:xfrm>
          <a:prstGeom prst="rect">
            <a:avLst/>
          </a:prstGeom>
          <a:noFill/>
        </p:spPr>
        <p:txBody>
          <a:bodyPr wrap="square" rtlCol="0">
            <a:spAutoFit/>
          </a:bodyPr>
          <a:lstStyle/>
          <a:p>
            <a:r>
              <a:rPr lang="en-US" sz="2800" dirty="0" smtClean="0"/>
              <a:t>A</a:t>
            </a:r>
            <a:endParaRPr lang="en-US" sz="2800" dirty="0"/>
          </a:p>
        </p:txBody>
      </p:sp>
      <p:sp>
        <p:nvSpPr>
          <p:cNvPr id="36" name="TextBox 35"/>
          <p:cNvSpPr txBox="1"/>
          <p:nvPr/>
        </p:nvSpPr>
        <p:spPr>
          <a:xfrm>
            <a:off x="350510" y="4358881"/>
            <a:ext cx="381000" cy="523220"/>
          </a:xfrm>
          <a:prstGeom prst="rect">
            <a:avLst/>
          </a:prstGeom>
          <a:noFill/>
        </p:spPr>
        <p:txBody>
          <a:bodyPr wrap="square" rtlCol="0">
            <a:spAutoFit/>
          </a:bodyPr>
          <a:lstStyle/>
          <a:p>
            <a:r>
              <a:rPr lang="en-US" sz="2800" dirty="0" smtClean="0"/>
              <a:t>A</a:t>
            </a:r>
            <a:endParaRPr lang="en-US" sz="2800" dirty="0"/>
          </a:p>
        </p:txBody>
      </p:sp>
      <p:sp>
        <p:nvSpPr>
          <p:cNvPr id="37" name="TextBox 36"/>
          <p:cNvSpPr txBox="1"/>
          <p:nvPr/>
        </p:nvSpPr>
        <p:spPr>
          <a:xfrm>
            <a:off x="574137" y="4358881"/>
            <a:ext cx="381000" cy="523220"/>
          </a:xfrm>
          <a:prstGeom prst="rect">
            <a:avLst/>
          </a:prstGeom>
          <a:noFill/>
        </p:spPr>
        <p:txBody>
          <a:bodyPr wrap="square" rtlCol="0">
            <a:spAutoFit/>
          </a:bodyPr>
          <a:lstStyle/>
          <a:p>
            <a:r>
              <a:rPr lang="en-US" sz="2800" dirty="0" smtClean="0"/>
              <a:t>a</a:t>
            </a:r>
            <a:endParaRPr lang="en-US" sz="2800" dirty="0"/>
          </a:p>
        </p:txBody>
      </p:sp>
      <p:sp>
        <p:nvSpPr>
          <p:cNvPr id="38" name="TextBox 37"/>
          <p:cNvSpPr txBox="1"/>
          <p:nvPr/>
        </p:nvSpPr>
        <p:spPr>
          <a:xfrm>
            <a:off x="579107" y="4358881"/>
            <a:ext cx="381000" cy="523220"/>
          </a:xfrm>
          <a:prstGeom prst="rect">
            <a:avLst/>
          </a:prstGeom>
          <a:noFill/>
        </p:spPr>
        <p:txBody>
          <a:bodyPr wrap="square" rtlCol="0">
            <a:spAutoFit/>
          </a:bodyPr>
          <a:lstStyle/>
          <a:p>
            <a:r>
              <a:rPr lang="en-US" sz="2800" dirty="0" smtClean="0"/>
              <a:t>a</a:t>
            </a:r>
            <a:endParaRPr lang="en-US" sz="2800" dirty="0"/>
          </a:p>
        </p:txBody>
      </p:sp>
      <p:sp>
        <p:nvSpPr>
          <p:cNvPr id="39" name="TextBox 38"/>
          <p:cNvSpPr txBox="1"/>
          <p:nvPr/>
        </p:nvSpPr>
        <p:spPr>
          <a:xfrm>
            <a:off x="802737" y="4351245"/>
            <a:ext cx="381000" cy="523220"/>
          </a:xfrm>
          <a:prstGeom prst="rect">
            <a:avLst/>
          </a:prstGeom>
          <a:noFill/>
        </p:spPr>
        <p:txBody>
          <a:bodyPr wrap="square" rtlCol="0">
            <a:spAutoFit/>
          </a:bodyPr>
          <a:lstStyle/>
          <a:p>
            <a:r>
              <a:rPr lang="en-US" sz="2800" dirty="0" smtClean="0"/>
              <a:t>B</a:t>
            </a:r>
            <a:endParaRPr lang="en-US" sz="2800" dirty="0"/>
          </a:p>
        </p:txBody>
      </p:sp>
      <p:sp>
        <p:nvSpPr>
          <p:cNvPr id="40" name="TextBox 39"/>
          <p:cNvSpPr txBox="1"/>
          <p:nvPr/>
        </p:nvSpPr>
        <p:spPr>
          <a:xfrm>
            <a:off x="807707" y="4358881"/>
            <a:ext cx="381000" cy="523220"/>
          </a:xfrm>
          <a:prstGeom prst="rect">
            <a:avLst/>
          </a:prstGeom>
          <a:noFill/>
        </p:spPr>
        <p:txBody>
          <a:bodyPr wrap="square" rtlCol="0">
            <a:spAutoFit/>
          </a:bodyPr>
          <a:lstStyle/>
          <a:p>
            <a:r>
              <a:rPr lang="en-US" sz="2800" dirty="0" smtClean="0"/>
              <a:t>B</a:t>
            </a:r>
            <a:endParaRPr lang="en-US" sz="2800" dirty="0"/>
          </a:p>
        </p:txBody>
      </p:sp>
      <p:sp>
        <p:nvSpPr>
          <p:cNvPr id="41" name="TextBox 40"/>
          <p:cNvSpPr txBox="1"/>
          <p:nvPr/>
        </p:nvSpPr>
        <p:spPr>
          <a:xfrm>
            <a:off x="1016428" y="4358881"/>
            <a:ext cx="381000" cy="523220"/>
          </a:xfrm>
          <a:prstGeom prst="rect">
            <a:avLst/>
          </a:prstGeom>
          <a:noFill/>
        </p:spPr>
        <p:txBody>
          <a:bodyPr wrap="square" rtlCol="0">
            <a:spAutoFit/>
          </a:bodyPr>
          <a:lstStyle/>
          <a:p>
            <a:r>
              <a:rPr lang="en-US" sz="2800" dirty="0" smtClean="0"/>
              <a:t>b</a:t>
            </a:r>
            <a:endParaRPr lang="en-US" sz="2800" dirty="0"/>
          </a:p>
        </p:txBody>
      </p:sp>
      <p:sp>
        <p:nvSpPr>
          <p:cNvPr id="42" name="TextBox 41"/>
          <p:cNvSpPr txBox="1"/>
          <p:nvPr/>
        </p:nvSpPr>
        <p:spPr>
          <a:xfrm>
            <a:off x="1013115" y="4358881"/>
            <a:ext cx="381000" cy="523220"/>
          </a:xfrm>
          <a:prstGeom prst="rect">
            <a:avLst/>
          </a:prstGeom>
          <a:noFill/>
        </p:spPr>
        <p:txBody>
          <a:bodyPr wrap="square" rtlCol="0">
            <a:spAutoFit/>
          </a:bodyPr>
          <a:lstStyle/>
          <a:p>
            <a:r>
              <a:rPr lang="en-US" sz="2800" dirty="0" smtClean="0"/>
              <a:t>b</a:t>
            </a:r>
            <a:endParaRPr lang="en-US" sz="2800" dirty="0"/>
          </a:p>
        </p:txBody>
      </p:sp>
      <p:sp>
        <p:nvSpPr>
          <p:cNvPr id="17" name="Freeform 16"/>
          <p:cNvSpPr/>
          <p:nvPr/>
        </p:nvSpPr>
        <p:spPr>
          <a:xfrm>
            <a:off x="1377525" y="2926080"/>
            <a:ext cx="426891" cy="248290"/>
          </a:xfrm>
          <a:custGeom>
            <a:avLst/>
            <a:gdLst>
              <a:gd name="connsiteX0" fmla="*/ 426891 w 426891"/>
              <a:gd name="connsiteY0" fmla="*/ 158496 h 248290"/>
              <a:gd name="connsiteX1" fmla="*/ 414699 w 426891"/>
              <a:gd name="connsiteY1" fmla="*/ 85344 h 248290"/>
              <a:gd name="connsiteX2" fmla="*/ 353739 w 426891"/>
              <a:gd name="connsiteY2" fmla="*/ 12192 h 248290"/>
              <a:gd name="connsiteX3" fmla="*/ 317163 w 426891"/>
              <a:gd name="connsiteY3" fmla="*/ 0 h 248290"/>
              <a:gd name="connsiteX4" fmla="*/ 183051 w 426891"/>
              <a:gd name="connsiteY4" fmla="*/ 48768 h 248290"/>
              <a:gd name="connsiteX5" fmla="*/ 170859 w 426891"/>
              <a:gd name="connsiteY5" fmla="*/ 97536 h 248290"/>
              <a:gd name="connsiteX6" fmla="*/ 183051 w 426891"/>
              <a:gd name="connsiteY6" fmla="*/ 182880 h 248290"/>
              <a:gd name="connsiteX7" fmla="*/ 170859 w 426891"/>
              <a:gd name="connsiteY7" fmla="*/ 243840 h 248290"/>
              <a:gd name="connsiteX8" fmla="*/ 61131 w 426891"/>
              <a:gd name="connsiteY8" fmla="*/ 231648 h 248290"/>
              <a:gd name="connsiteX9" fmla="*/ 12363 w 426891"/>
              <a:gd name="connsiteY9" fmla="*/ 158496 h 248290"/>
              <a:gd name="connsiteX10" fmla="*/ 171 w 426891"/>
              <a:gd name="connsiteY10" fmla="*/ 97536 h 248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91" h="248290">
                <a:moveTo>
                  <a:pt x="426891" y="158496"/>
                </a:moveTo>
                <a:cubicBezTo>
                  <a:pt x="422827" y="134112"/>
                  <a:pt x="422516" y="108796"/>
                  <a:pt x="414699" y="85344"/>
                </a:cubicBezTo>
                <a:cubicBezTo>
                  <a:pt x="408273" y="66066"/>
                  <a:pt x="368291" y="21893"/>
                  <a:pt x="353739" y="12192"/>
                </a:cubicBezTo>
                <a:cubicBezTo>
                  <a:pt x="343046" y="5063"/>
                  <a:pt x="329355" y="4064"/>
                  <a:pt x="317163" y="0"/>
                </a:cubicBezTo>
                <a:cubicBezTo>
                  <a:pt x="264173" y="7570"/>
                  <a:pt x="217707" y="250"/>
                  <a:pt x="183051" y="48768"/>
                </a:cubicBezTo>
                <a:cubicBezTo>
                  <a:pt x="173312" y="62403"/>
                  <a:pt x="174923" y="81280"/>
                  <a:pt x="170859" y="97536"/>
                </a:cubicBezTo>
                <a:cubicBezTo>
                  <a:pt x="174923" y="125984"/>
                  <a:pt x="183051" y="154143"/>
                  <a:pt x="183051" y="182880"/>
                </a:cubicBezTo>
                <a:cubicBezTo>
                  <a:pt x="183051" y="203602"/>
                  <a:pt x="190099" y="236144"/>
                  <a:pt x="170859" y="243840"/>
                </a:cubicBezTo>
                <a:cubicBezTo>
                  <a:pt x="136690" y="257508"/>
                  <a:pt x="97707" y="235712"/>
                  <a:pt x="61131" y="231648"/>
                </a:cubicBezTo>
                <a:cubicBezTo>
                  <a:pt x="32141" y="144679"/>
                  <a:pt x="73248" y="249823"/>
                  <a:pt x="12363" y="158496"/>
                </a:cubicBezTo>
                <a:cubicBezTo>
                  <a:pt x="-2399" y="136353"/>
                  <a:pt x="171" y="120767"/>
                  <a:pt x="171" y="9753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0" name="Freeform 49"/>
          <p:cNvSpPr/>
          <p:nvPr/>
        </p:nvSpPr>
        <p:spPr>
          <a:xfrm>
            <a:off x="1186486" y="4013868"/>
            <a:ext cx="426891" cy="248290"/>
          </a:xfrm>
          <a:custGeom>
            <a:avLst/>
            <a:gdLst>
              <a:gd name="connsiteX0" fmla="*/ 426891 w 426891"/>
              <a:gd name="connsiteY0" fmla="*/ 158496 h 248290"/>
              <a:gd name="connsiteX1" fmla="*/ 414699 w 426891"/>
              <a:gd name="connsiteY1" fmla="*/ 85344 h 248290"/>
              <a:gd name="connsiteX2" fmla="*/ 353739 w 426891"/>
              <a:gd name="connsiteY2" fmla="*/ 12192 h 248290"/>
              <a:gd name="connsiteX3" fmla="*/ 317163 w 426891"/>
              <a:gd name="connsiteY3" fmla="*/ 0 h 248290"/>
              <a:gd name="connsiteX4" fmla="*/ 183051 w 426891"/>
              <a:gd name="connsiteY4" fmla="*/ 48768 h 248290"/>
              <a:gd name="connsiteX5" fmla="*/ 170859 w 426891"/>
              <a:gd name="connsiteY5" fmla="*/ 97536 h 248290"/>
              <a:gd name="connsiteX6" fmla="*/ 183051 w 426891"/>
              <a:gd name="connsiteY6" fmla="*/ 182880 h 248290"/>
              <a:gd name="connsiteX7" fmla="*/ 170859 w 426891"/>
              <a:gd name="connsiteY7" fmla="*/ 243840 h 248290"/>
              <a:gd name="connsiteX8" fmla="*/ 61131 w 426891"/>
              <a:gd name="connsiteY8" fmla="*/ 231648 h 248290"/>
              <a:gd name="connsiteX9" fmla="*/ 12363 w 426891"/>
              <a:gd name="connsiteY9" fmla="*/ 158496 h 248290"/>
              <a:gd name="connsiteX10" fmla="*/ 171 w 426891"/>
              <a:gd name="connsiteY10" fmla="*/ 97536 h 248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91" h="248290">
                <a:moveTo>
                  <a:pt x="426891" y="158496"/>
                </a:moveTo>
                <a:cubicBezTo>
                  <a:pt x="422827" y="134112"/>
                  <a:pt x="422516" y="108796"/>
                  <a:pt x="414699" y="85344"/>
                </a:cubicBezTo>
                <a:cubicBezTo>
                  <a:pt x="408273" y="66066"/>
                  <a:pt x="368291" y="21893"/>
                  <a:pt x="353739" y="12192"/>
                </a:cubicBezTo>
                <a:cubicBezTo>
                  <a:pt x="343046" y="5063"/>
                  <a:pt x="329355" y="4064"/>
                  <a:pt x="317163" y="0"/>
                </a:cubicBezTo>
                <a:cubicBezTo>
                  <a:pt x="264173" y="7570"/>
                  <a:pt x="217707" y="250"/>
                  <a:pt x="183051" y="48768"/>
                </a:cubicBezTo>
                <a:cubicBezTo>
                  <a:pt x="173312" y="62403"/>
                  <a:pt x="174923" y="81280"/>
                  <a:pt x="170859" y="97536"/>
                </a:cubicBezTo>
                <a:cubicBezTo>
                  <a:pt x="174923" y="125984"/>
                  <a:pt x="183051" y="154143"/>
                  <a:pt x="183051" y="182880"/>
                </a:cubicBezTo>
                <a:cubicBezTo>
                  <a:pt x="183051" y="203602"/>
                  <a:pt x="190099" y="236144"/>
                  <a:pt x="170859" y="243840"/>
                </a:cubicBezTo>
                <a:cubicBezTo>
                  <a:pt x="136690" y="257508"/>
                  <a:pt x="97707" y="235712"/>
                  <a:pt x="61131" y="231648"/>
                </a:cubicBezTo>
                <a:cubicBezTo>
                  <a:pt x="32141" y="144679"/>
                  <a:pt x="73248" y="249823"/>
                  <a:pt x="12363" y="158496"/>
                </a:cubicBezTo>
                <a:cubicBezTo>
                  <a:pt x="-2399" y="136353"/>
                  <a:pt x="171" y="120767"/>
                  <a:pt x="171" y="9753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1" name="Freeform 50"/>
          <p:cNvSpPr/>
          <p:nvPr/>
        </p:nvSpPr>
        <p:spPr>
          <a:xfrm>
            <a:off x="1325858" y="5161188"/>
            <a:ext cx="426891" cy="248290"/>
          </a:xfrm>
          <a:custGeom>
            <a:avLst/>
            <a:gdLst>
              <a:gd name="connsiteX0" fmla="*/ 426891 w 426891"/>
              <a:gd name="connsiteY0" fmla="*/ 158496 h 248290"/>
              <a:gd name="connsiteX1" fmla="*/ 414699 w 426891"/>
              <a:gd name="connsiteY1" fmla="*/ 85344 h 248290"/>
              <a:gd name="connsiteX2" fmla="*/ 353739 w 426891"/>
              <a:gd name="connsiteY2" fmla="*/ 12192 h 248290"/>
              <a:gd name="connsiteX3" fmla="*/ 317163 w 426891"/>
              <a:gd name="connsiteY3" fmla="*/ 0 h 248290"/>
              <a:gd name="connsiteX4" fmla="*/ 183051 w 426891"/>
              <a:gd name="connsiteY4" fmla="*/ 48768 h 248290"/>
              <a:gd name="connsiteX5" fmla="*/ 170859 w 426891"/>
              <a:gd name="connsiteY5" fmla="*/ 97536 h 248290"/>
              <a:gd name="connsiteX6" fmla="*/ 183051 w 426891"/>
              <a:gd name="connsiteY6" fmla="*/ 182880 h 248290"/>
              <a:gd name="connsiteX7" fmla="*/ 170859 w 426891"/>
              <a:gd name="connsiteY7" fmla="*/ 243840 h 248290"/>
              <a:gd name="connsiteX8" fmla="*/ 61131 w 426891"/>
              <a:gd name="connsiteY8" fmla="*/ 231648 h 248290"/>
              <a:gd name="connsiteX9" fmla="*/ 12363 w 426891"/>
              <a:gd name="connsiteY9" fmla="*/ 158496 h 248290"/>
              <a:gd name="connsiteX10" fmla="*/ 171 w 426891"/>
              <a:gd name="connsiteY10" fmla="*/ 97536 h 248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91" h="248290">
                <a:moveTo>
                  <a:pt x="426891" y="158496"/>
                </a:moveTo>
                <a:cubicBezTo>
                  <a:pt x="422827" y="134112"/>
                  <a:pt x="422516" y="108796"/>
                  <a:pt x="414699" y="85344"/>
                </a:cubicBezTo>
                <a:cubicBezTo>
                  <a:pt x="408273" y="66066"/>
                  <a:pt x="368291" y="21893"/>
                  <a:pt x="353739" y="12192"/>
                </a:cubicBezTo>
                <a:cubicBezTo>
                  <a:pt x="343046" y="5063"/>
                  <a:pt x="329355" y="4064"/>
                  <a:pt x="317163" y="0"/>
                </a:cubicBezTo>
                <a:cubicBezTo>
                  <a:pt x="264173" y="7570"/>
                  <a:pt x="217707" y="250"/>
                  <a:pt x="183051" y="48768"/>
                </a:cubicBezTo>
                <a:cubicBezTo>
                  <a:pt x="173312" y="62403"/>
                  <a:pt x="174923" y="81280"/>
                  <a:pt x="170859" y="97536"/>
                </a:cubicBezTo>
                <a:cubicBezTo>
                  <a:pt x="174923" y="125984"/>
                  <a:pt x="183051" y="154143"/>
                  <a:pt x="183051" y="182880"/>
                </a:cubicBezTo>
                <a:cubicBezTo>
                  <a:pt x="183051" y="203602"/>
                  <a:pt x="190099" y="236144"/>
                  <a:pt x="170859" y="243840"/>
                </a:cubicBezTo>
                <a:cubicBezTo>
                  <a:pt x="136690" y="257508"/>
                  <a:pt x="97707" y="235712"/>
                  <a:pt x="61131" y="231648"/>
                </a:cubicBezTo>
                <a:cubicBezTo>
                  <a:pt x="32141" y="144679"/>
                  <a:pt x="73248" y="249823"/>
                  <a:pt x="12363" y="158496"/>
                </a:cubicBezTo>
                <a:cubicBezTo>
                  <a:pt x="-2399" y="136353"/>
                  <a:pt x="171" y="120767"/>
                  <a:pt x="171" y="9753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2" name="Freeform 51"/>
          <p:cNvSpPr/>
          <p:nvPr/>
        </p:nvSpPr>
        <p:spPr>
          <a:xfrm>
            <a:off x="1377524" y="6028673"/>
            <a:ext cx="426891" cy="248290"/>
          </a:xfrm>
          <a:custGeom>
            <a:avLst/>
            <a:gdLst>
              <a:gd name="connsiteX0" fmla="*/ 426891 w 426891"/>
              <a:gd name="connsiteY0" fmla="*/ 158496 h 248290"/>
              <a:gd name="connsiteX1" fmla="*/ 414699 w 426891"/>
              <a:gd name="connsiteY1" fmla="*/ 85344 h 248290"/>
              <a:gd name="connsiteX2" fmla="*/ 353739 w 426891"/>
              <a:gd name="connsiteY2" fmla="*/ 12192 h 248290"/>
              <a:gd name="connsiteX3" fmla="*/ 317163 w 426891"/>
              <a:gd name="connsiteY3" fmla="*/ 0 h 248290"/>
              <a:gd name="connsiteX4" fmla="*/ 183051 w 426891"/>
              <a:gd name="connsiteY4" fmla="*/ 48768 h 248290"/>
              <a:gd name="connsiteX5" fmla="*/ 170859 w 426891"/>
              <a:gd name="connsiteY5" fmla="*/ 97536 h 248290"/>
              <a:gd name="connsiteX6" fmla="*/ 183051 w 426891"/>
              <a:gd name="connsiteY6" fmla="*/ 182880 h 248290"/>
              <a:gd name="connsiteX7" fmla="*/ 170859 w 426891"/>
              <a:gd name="connsiteY7" fmla="*/ 243840 h 248290"/>
              <a:gd name="connsiteX8" fmla="*/ 61131 w 426891"/>
              <a:gd name="connsiteY8" fmla="*/ 231648 h 248290"/>
              <a:gd name="connsiteX9" fmla="*/ 12363 w 426891"/>
              <a:gd name="connsiteY9" fmla="*/ 158496 h 248290"/>
              <a:gd name="connsiteX10" fmla="*/ 171 w 426891"/>
              <a:gd name="connsiteY10" fmla="*/ 97536 h 248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91" h="248290">
                <a:moveTo>
                  <a:pt x="426891" y="158496"/>
                </a:moveTo>
                <a:cubicBezTo>
                  <a:pt x="422827" y="134112"/>
                  <a:pt x="422516" y="108796"/>
                  <a:pt x="414699" y="85344"/>
                </a:cubicBezTo>
                <a:cubicBezTo>
                  <a:pt x="408273" y="66066"/>
                  <a:pt x="368291" y="21893"/>
                  <a:pt x="353739" y="12192"/>
                </a:cubicBezTo>
                <a:cubicBezTo>
                  <a:pt x="343046" y="5063"/>
                  <a:pt x="329355" y="4064"/>
                  <a:pt x="317163" y="0"/>
                </a:cubicBezTo>
                <a:cubicBezTo>
                  <a:pt x="264173" y="7570"/>
                  <a:pt x="217707" y="250"/>
                  <a:pt x="183051" y="48768"/>
                </a:cubicBezTo>
                <a:cubicBezTo>
                  <a:pt x="173312" y="62403"/>
                  <a:pt x="174923" y="81280"/>
                  <a:pt x="170859" y="97536"/>
                </a:cubicBezTo>
                <a:cubicBezTo>
                  <a:pt x="174923" y="125984"/>
                  <a:pt x="183051" y="154143"/>
                  <a:pt x="183051" y="182880"/>
                </a:cubicBezTo>
                <a:cubicBezTo>
                  <a:pt x="183051" y="203602"/>
                  <a:pt x="190099" y="236144"/>
                  <a:pt x="170859" y="243840"/>
                </a:cubicBezTo>
                <a:cubicBezTo>
                  <a:pt x="136690" y="257508"/>
                  <a:pt x="97707" y="235712"/>
                  <a:pt x="61131" y="231648"/>
                </a:cubicBezTo>
                <a:cubicBezTo>
                  <a:pt x="32141" y="144679"/>
                  <a:pt x="73248" y="249823"/>
                  <a:pt x="12363" y="158496"/>
                </a:cubicBezTo>
                <a:cubicBezTo>
                  <a:pt x="-2399" y="136353"/>
                  <a:pt x="171" y="120767"/>
                  <a:pt x="171" y="9753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3225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72222E-6 -1.48148E-6 L -0.19705 0.14213 " pathEditMode="relative" rAng="0" ptsTypes="AA">
                                      <p:cBhvr>
                                        <p:cTn id="6" dur="2000" fill="hold"/>
                                        <p:tgtEl>
                                          <p:spTgt spid="13"/>
                                        </p:tgtEl>
                                        <p:attrNameLst>
                                          <p:attrName>ppt_x</p:attrName>
                                          <p:attrName>ppt_y</p:attrName>
                                        </p:attrNameLst>
                                      </p:cBhvr>
                                      <p:rCtr x="-9861" y="7106"/>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5E-6 -1.48148E-6 L -0.22239 0.14838 " pathEditMode="relative" rAng="0" ptsTypes="AA">
                                      <p:cBhvr>
                                        <p:cTn id="10" dur="2000" fill="hold"/>
                                        <p:tgtEl>
                                          <p:spTgt spid="15"/>
                                        </p:tgtEl>
                                        <p:attrNameLst>
                                          <p:attrName>ppt_x</p:attrName>
                                          <p:attrName>ppt_y</p:attrName>
                                        </p:attrNameLst>
                                      </p:cBhvr>
                                      <p:rCtr x="-11128" y="7407"/>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05556E-6 -1.48148E-6 L -0.07309 0.14838 " pathEditMode="relative" rAng="0" ptsTypes="AA">
                                      <p:cBhvr>
                                        <p:cTn id="14" dur="2000" fill="hold"/>
                                        <p:tgtEl>
                                          <p:spTgt spid="21"/>
                                        </p:tgtEl>
                                        <p:attrNameLst>
                                          <p:attrName>ppt_x</p:attrName>
                                          <p:attrName>ppt_y</p:attrName>
                                        </p:attrNameLst>
                                      </p:cBhvr>
                                      <p:rCtr x="-3663" y="7407"/>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0 -1.48148E-6 L -0.1125 0.14838 " pathEditMode="relative" rAng="0" ptsTypes="AA">
                                      <p:cBhvr>
                                        <p:cTn id="18" dur="2000" fill="hold"/>
                                        <p:tgtEl>
                                          <p:spTgt spid="16"/>
                                        </p:tgtEl>
                                        <p:attrNameLst>
                                          <p:attrName>ppt_x</p:attrName>
                                          <p:attrName>ppt_y</p:attrName>
                                        </p:attrNameLst>
                                      </p:cBhvr>
                                      <p:rCtr x="-5625" y="7407"/>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5E-6 -1.48148E-6 L 0.04532 0.14838 " pathEditMode="relative" rAng="0" ptsTypes="AA">
                                      <p:cBhvr>
                                        <p:cTn id="22" dur="2000" fill="hold"/>
                                        <p:tgtEl>
                                          <p:spTgt spid="14"/>
                                        </p:tgtEl>
                                        <p:attrNameLst>
                                          <p:attrName>ppt_x</p:attrName>
                                          <p:attrName>ppt_y</p:attrName>
                                        </p:attrNameLst>
                                      </p:cBhvr>
                                      <p:rCtr x="2257" y="740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2.5E-6 -4.07407E-6 L 0.04532 0.14954 " pathEditMode="relative" rAng="0" ptsTypes="AA">
                                      <p:cBhvr>
                                        <p:cTn id="26" dur="2000" fill="hold"/>
                                        <p:tgtEl>
                                          <p:spTgt spid="27"/>
                                        </p:tgtEl>
                                        <p:attrNameLst>
                                          <p:attrName>ppt_x</p:attrName>
                                          <p:attrName>ppt_y</p:attrName>
                                        </p:attrNameLst>
                                      </p:cBhvr>
                                      <p:rCtr x="2257" y="7477"/>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2.5E-6 -1.48148E-6 L 0.20261 0.14838 " pathEditMode="relative" rAng="0" ptsTypes="AA">
                                      <p:cBhvr>
                                        <p:cTn id="30" dur="2000" fill="hold"/>
                                        <p:tgtEl>
                                          <p:spTgt spid="25"/>
                                        </p:tgtEl>
                                        <p:attrNameLst>
                                          <p:attrName>ppt_x</p:attrName>
                                          <p:attrName>ppt_y</p:attrName>
                                        </p:attrNameLst>
                                      </p:cBhvr>
                                      <p:rCtr x="10122" y="7407"/>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0 -1.48148E-6 L 0.17917 0.14838 " pathEditMode="relative" rAng="0" ptsTypes="AA">
                                      <p:cBhvr>
                                        <p:cTn id="34" dur="2000" fill="hold"/>
                                        <p:tgtEl>
                                          <p:spTgt spid="29"/>
                                        </p:tgtEl>
                                        <p:attrNameLst>
                                          <p:attrName>ppt_x</p:attrName>
                                          <p:attrName>ppt_y</p:attrName>
                                        </p:attrNameLst>
                                      </p:cBhvr>
                                      <p:rCtr x="8958" y="7407"/>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3.33333E-6 -1.11111E-6 L 0.16059 -0.25139 " pathEditMode="relative" rAng="0" ptsTypes="AA">
                                      <p:cBhvr>
                                        <p:cTn id="38" dur="2000" fill="hold"/>
                                        <p:tgtEl>
                                          <p:spTgt spid="31"/>
                                        </p:tgtEl>
                                        <p:attrNameLst>
                                          <p:attrName>ppt_x</p:attrName>
                                          <p:attrName>ppt_y</p:attrName>
                                        </p:attrNameLst>
                                      </p:cBhvr>
                                      <p:rCtr x="8021" y="-12569"/>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5.55556E-7 -1.11111E-6 L 0.13212 -0.25139 " pathEditMode="relative" rAng="0" ptsTypes="AA">
                                      <p:cBhvr>
                                        <p:cTn id="42" dur="2000" fill="hold"/>
                                        <p:tgtEl>
                                          <p:spTgt spid="33"/>
                                        </p:tgtEl>
                                        <p:attrNameLst>
                                          <p:attrName>ppt_x</p:attrName>
                                          <p:attrName>ppt_y</p:attrName>
                                        </p:attrNameLst>
                                      </p:cBhvr>
                                      <p:rCtr x="6597" y="-12569"/>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1.38889E-6 -1.11111E-6 L 0.1408 -0.10694 " pathEditMode="relative" rAng="0" ptsTypes="AA">
                                      <p:cBhvr>
                                        <p:cTn id="46" dur="2000" fill="hold"/>
                                        <p:tgtEl>
                                          <p:spTgt spid="35"/>
                                        </p:tgtEl>
                                        <p:attrNameLst>
                                          <p:attrName>ppt_x</p:attrName>
                                          <p:attrName>ppt_y</p:attrName>
                                        </p:attrNameLst>
                                      </p:cBhvr>
                                      <p:rCtr x="7031" y="-5347"/>
                                    </p:animMotion>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0" nodeType="clickEffect">
                                  <p:stCondLst>
                                    <p:cond delay="0"/>
                                  </p:stCondLst>
                                  <p:childTnLst>
                                    <p:animMotion origin="layout" path="M -4.44444E-6 -1.11111E-6 L 0.08698 -0.10694 " pathEditMode="relative" rAng="0" ptsTypes="AA">
                                      <p:cBhvr>
                                        <p:cTn id="50" dur="2000" fill="hold"/>
                                        <p:tgtEl>
                                          <p:spTgt spid="34"/>
                                        </p:tgtEl>
                                        <p:attrNameLst>
                                          <p:attrName>ppt_x</p:attrName>
                                          <p:attrName>ppt_y</p:attrName>
                                        </p:attrNameLst>
                                      </p:cBhvr>
                                      <p:rCtr x="4340" y="-5347"/>
                                    </p:animMotion>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5.55556E-7 -1.11111E-6 L 0.14219 0.07083 " pathEditMode="relative" rAng="0" ptsTypes="AA">
                                      <p:cBhvr>
                                        <p:cTn id="54" dur="2000" fill="hold"/>
                                        <p:tgtEl>
                                          <p:spTgt spid="32"/>
                                        </p:tgtEl>
                                        <p:attrNameLst>
                                          <p:attrName>ppt_x</p:attrName>
                                          <p:attrName>ppt_y</p:attrName>
                                        </p:attrNameLst>
                                      </p:cBhvr>
                                      <p:rCtr x="7101" y="3542"/>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0" nodeType="clickEffect">
                                  <p:stCondLst>
                                    <p:cond delay="0"/>
                                  </p:stCondLst>
                                  <p:childTnLst>
                                    <p:animMotion origin="layout" path="M -5.55556E-7 4.81481E-6 L 0.14167 0.07175 " pathEditMode="relative" rAng="0" ptsTypes="AA">
                                      <p:cBhvr>
                                        <p:cTn id="58" dur="2000" fill="hold"/>
                                        <p:tgtEl>
                                          <p:spTgt spid="39"/>
                                        </p:tgtEl>
                                        <p:attrNameLst>
                                          <p:attrName>ppt_x</p:attrName>
                                          <p:attrName>ppt_y</p:attrName>
                                        </p:attrNameLst>
                                      </p:cBhvr>
                                      <p:rCtr x="7083" y="3588"/>
                                    </p:animMotion>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0" nodeType="clickEffect">
                                  <p:stCondLst>
                                    <p:cond delay="0"/>
                                  </p:stCondLst>
                                  <p:childTnLst>
                                    <p:animMotion origin="layout" path="M -5.55556E-7 -1.11111E-6 L 0.15712 0.20417 " pathEditMode="relative" rAng="0" ptsTypes="AA">
                                      <p:cBhvr>
                                        <p:cTn id="62" dur="2000" fill="hold"/>
                                        <p:tgtEl>
                                          <p:spTgt spid="37"/>
                                        </p:tgtEl>
                                        <p:attrNameLst>
                                          <p:attrName>ppt_x</p:attrName>
                                          <p:attrName>ppt_y</p:attrName>
                                        </p:attrNameLst>
                                      </p:cBhvr>
                                      <p:rCtr x="7847" y="10208"/>
                                    </p:animMotion>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0" nodeType="clickEffect">
                                  <p:stCondLst>
                                    <p:cond delay="0"/>
                                  </p:stCondLst>
                                  <p:childTnLst>
                                    <p:animMotion origin="layout" path="M -4.44444E-6 -1.11111E-6 L 0.125 0.19306 " pathEditMode="relative" rAng="0" ptsTypes="AA">
                                      <p:cBhvr>
                                        <p:cTn id="66" dur="2000" fill="hold"/>
                                        <p:tgtEl>
                                          <p:spTgt spid="41"/>
                                        </p:tgtEl>
                                        <p:attrNameLst>
                                          <p:attrName>ppt_x</p:attrName>
                                          <p:attrName>ppt_y</p:attrName>
                                        </p:attrNameLst>
                                      </p:cBhvr>
                                      <p:rCtr x="6250" y="96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21" grpId="0"/>
      <p:bldP spid="25" grpId="0"/>
      <p:bldP spid="27" grpId="0"/>
      <p:bldP spid="29" grpId="0"/>
      <p:bldP spid="31" grpId="0"/>
      <p:bldP spid="32" grpId="0"/>
      <p:bldP spid="33" grpId="0"/>
      <p:bldP spid="34" grpId="0"/>
      <p:bldP spid="35" grpId="0"/>
      <p:bldP spid="37"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Gregor Mendel</a:t>
            </a:r>
            <a:endParaRPr lang="en-US" dirty="0"/>
          </a:p>
        </p:txBody>
      </p:sp>
      <p:sp>
        <p:nvSpPr>
          <p:cNvPr id="5" name="Content Placeholder 4"/>
          <p:cNvSpPr>
            <a:spLocks noGrp="1"/>
          </p:cNvSpPr>
          <p:nvPr>
            <p:ph idx="1"/>
          </p:nvPr>
        </p:nvSpPr>
        <p:spPr>
          <a:xfrm>
            <a:off x="13592" y="1858090"/>
            <a:ext cx="5002351" cy="4604493"/>
          </a:xfrm>
        </p:spPr>
        <p:txBody>
          <a:bodyPr>
            <a:normAutofit fontScale="77500" lnSpcReduction="20000"/>
          </a:bodyPr>
          <a:lstStyle/>
          <a:p>
            <a:r>
              <a:rPr lang="en-US" b="1" dirty="0" smtClean="0">
                <a:effectLst>
                  <a:outerShdw blurRad="38100" dist="38100" dir="2700000" algn="tl">
                    <a:srgbClr val="000000">
                      <a:alpha val="43137"/>
                    </a:srgbClr>
                  </a:outerShdw>
                </a:effectLst>
              </a:rPr>
              <a:t>*Considered to be the father of Genetics</a:t>
            </a:r>
          </a:p>
          <a:p>
            <a:r>
              <a:rPr lang="en-US" dirty="0" smtClean="0"/>
              <a:t>Published his ideas on genetics in 1860’s</a:t>
            </a:r>
          </a:p>
          <a:p>
            <a:pPr lvl="1"/>
            <a:r>
              <a:rPr lang="en-US" dirty="0" smtClean="0"/>
              <a:t>Roughly the time of the American Civil War</a:t>
            </a:r>
            <a:br>
              <a:rPr lang="en-US" dirty="0" smtClean="0"/>
            </a:br>
            <a:endParaRPr lang="en-US" dirty="0" smtClean="0"/>
          </a:p>
          <a:p>
            <a:r>
              <a:rPr lang="en-US" dirty="0" smtClean="0"/>
              <a:t>Was a Monk for the Catholic Church</a:t>
            </a:r>
          </a:p>
          <a:p>
            <a:pPr lvl="1"/>
            <a:r>
              <a:rPr lang="en-US" dirty="0" smtClean="0"/>
              <a:t> but grew up as a farmer’s son. </a:t>
            </a:r>
            <a:br>
              <a:rPr lang="en-US" dirty="0" smtClean="0"/>
            </a:br>
            <a:endParaRPr lang="en-US" dirty="0" smtClean="0"/>
          </a:p>
          <a:p>
            <a:r>
              <a:rPr lang="en-US" dirty="0" smtClean="0"/>
              <a:t>Most of his scientific work was destroyed by his successor</a:t>
            </a:r>
          </a:p>
          <a:p>
            <a:pPr lvl="1"/>
            <a:r>
              <a:rPr lang="en-US" dirty="0" smtClean="0"/>
              <a:t>They didn’t get along very well.</a:t>
            </a:r>
          </a:p>
          <a:p>
            <a:r>
              <a:rPr lang="en-US" dirty="0" smtClean="0"/>
              <a:t>His work was later discovered and scientists were like, “this is totally awesome.”</a:t>
            </a:r>
          </a:p>
          <a:p>
            <a:pPr lvl="1"/>
            <a:endParaRPr lang="en-US" dirty="0" smtClean="0"/>
          </a:p>
          <a:p>
            <a:endParaRPr lang="en-US" dirty="0" smtClean="0"/>
          </a:p>
          <a:p>
            <a:pPr marL="201168" lvl="1" indent="0">
              <a:buNone/>
            </a:pPr>
            <a:endParaRPr lang="en-US" dirty="0" smtClean="0"/>
          </a:p>
          <a:p>
            <a:pPr marL="201168" lvl="1" indent="0">
              <a:buNone/>
            </a:pPr>
            <a:endParaRPr lang="en-US" dirty="0" smtClean="0"/>
          </a:p>
          <a:p>
            <a:endParaRPr lang="en-US" dirty="0"/>
          </a:p>
        </p:txBody>
      </p:sp>
      <p:pic>
        <p:nvPicPr>
          <p:cNvPr id="6" name="Picture 5"/>
          <p:cNvPicPr>
            <a:picLocks noChangeAspect="1"/>
          </p:cNvPicPr>
          <p:nvPr/>
        </p:nvPicPr>
        <p:blipFill>
          <a:blip r:embed="rId2"/>
          <a:stretch>
            <a:fillRect/>
          </a:stretch>
        </p:blipFill>
        <p:spPr>
          <a:xfrm>
            <a:off x="5999154" y="105543"/>
            <a:ext cx="2367606" cy="3764228"/>
          </a:xfrm>
          <a:prstGeom prst="rect">
            <a:avLst/>
          </a:prstGeom>
        </p:spPr>
      </p:pic>
      <p:pic>
        <p:nvPicPr>
          <p:cNvPr id="7" name="Picture 6"/>
          <p:cNvPicPr>
            <a:picLocks noChangeAspect="1"/>
          </p:cNvPicPr>
          <p:nvPr/>
        </p:nvPicPr>
        <p:blipFill>
          <a:blip r:embed="rId3"/>
          <a:stretch>
            <a:fillRect/>
          </a:stretch>
        </p:blipFill>
        <p:spPr>
          <a:xfrm>
            <a:off x="5224539" y="3443647"/>
            <a:ext cx="3803360" cy="2668029"/>
          </a:xfrm>
          <a:prstGeom prst="rect">
            <a:avLst/>
          </a:prstGeom>
        </p:spPr>
      </p:pic>
      <p:sp>
        <p:nvSpPr>
          <p:cNvPr id="2" name="TextBox 1"/>
          <p:cNvSpPr txBox="1"/>
          <p:nvPr/>
        </p:nvSpPr>
        <p:spPr>
          <a:xfrm>
            <a:off x="13592" y="41574"/>
            <a:ext cx="1691640" cy="369332"/>
          </a:xfrm>
          <a:prstGeom prst="rect">
            <a:avLst/>
          </a:prstGeom>
          <a:noFill/>
        </p:spPr>
        <p:txBody>
          <a:bodyPr wrap="square" rtlCol="0">
            <a:spAutoFit/>
          </a:bodyPr>
          <a:lstStyle/>
          <a:p>
            <a:r>
              <a:rPr lang="en-US" dirty="0" smtClean="0"/>
              <a:t>Write *</a:t>
            </a:r>
            <a:endParaRPr lang="en-US" dirty="0"/>
          </a:p>
        </p:txBody>
      </p:sp>
    </p:spTree>
    <p:extLst>
      <p:ext uri="{BB962C8B-B14F-4D97-AF65-F5344CB8AC3E}">
        <p14:creationId xmlns:p14="http://schemas.microsoft.com/office/powerpoint/2010/main" val="2223905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565"/>
            <a:ext cx="8229600" cy="1143000"/>
          </a:xfrm>
        </p:spPr>
        <p:txBody>
          <a:bodyPr/>
          <a:lstStyle/>
          <a:p>
            <a:r>
              <a:rPr lang="en-US" dirty="0" smtClean="0"/>
              <a:t>Di-hybrid Cross</a:t>
            </a:r>
            <a:endParaRPr lang="en-US" dirty="0"/>
          </a:p>
        </p:txBody>
      </p:sp>
      <p:grpSp>
        <p:nvGrpSpPr>
          <p:cNvPr id="4" name="Group 3"/>
          <p:cNvGrpSpPr/>
          <p:nvPr/>
        </p:nvGrpSpPr>
        <p:grpSpPr>
          <a:xfrm>
            <a:off x="2667000" y="2438400"/>
            <a:ext cx="5334000" cy="4182341"/>
            <a:chOff x="2057400" y="1295400"/>
            <a:chExt cx="6705600" cy="5257800"/>
          </a:xfrm>
        </p:grpSpPr>
        <p:sp>
          <p:nvSpPr>
            <p:cNvPr id="5" name="Rectangle 4"/>
            <p:cNvSpPr/>
            <p:nvPr/>
          </p:nvSpPr>
          <p:spPr>
            <a:xfrm>
              <a:off x="2057400" y="1295400"/>
              <a:ext cx="6705600" cy="5257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338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866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26670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57400" y="40386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54102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4735997" y="897955"/>
            <a:ext cx="381000" cy="523220"/>
          </a:xfrm>
          <a:prstGeom prst="rect">
            <a:avLst/>
          </a:prstGeom>
          <a:noFill/>
        </p:spPr>
        <p:txBody>
          <a:bodyPr wrap="square" rtlCol="0">
            <a:spAutoFit/>
          </a:bodyPr>
          <a:lstStyle/>
          <a:p>
            <a:r>
              <a:rPr lang="en-US" sz="2800" dirty="0" smtClean="0"/>
              <a:t>A</a:t>
            </a:r>
            <a:endParaRPr lang="en-US" sz="2800" dirty="0"/>
          </a:p>
        </p:txBody>
      </p:sp>
      <p:sp>
        <p:nvSpPr>
          <p:cNvPr id="14" name="TextBox 13"/>
          <p:cNvSpPr txBox="1"/>
          <p:nvPr/>
        </p:nvSpPr>
        <p:spPr>
          <a:xfrm>
            <a:off x="4967909" y="897955"/>
            <a:ext cx="381000" cy="523220"/>
          </a:xfrm>
          <a:prstGeom prst="rect">
            <a:avLst/>
          </a:prstGeom>
          <a:noFill/>
        </p:spPr>
        <p:txBody>
          <a:bodyPr wrap="square" rtlCol="0">
            <a:spAutoFit/>
          </a:bodyPr>
          <a:lstStyle/>
          <a:p>
            <a:r>
              <a:rPr lang="en-US" sz="2800" dirty="0" smtClean="0"/>
              <a:t>a</a:t>
            </a:r>
            <a:endParaRPr lang="en-US" sz="2800" dirty="0"/>
          </a:p>
        </p:txBody>
      </p:sp>
      <p:sp>
        <p:nvSpPr>
          <p:cNvPr id="15" name="TextBox 14"/>
          <p:cNvSpPr txBox="1"/>
          <p:nvPr/>
        </p:nvSpPr>
        <p:spPr>
          <a:xfrm>
            <a:off x="5196509" y="897955"/>
            <a:ext cx="381000" cy="523220"/>
          </a:xfrm>
          <a:prstGeom prst="rect">
            <a:avLst/>
          </a:prstGeom>
          <a:noFill/>
        </p:spPr>
        <p:txBody>
          <a:bodyPr wrap="square" rtlCol="0">
            <a:spAutoFit/>
          </a:bodyPr>
          <a:lstStyle/>
          <a:p>
            <a:r>
              <a:rPr lang="en-US" sz="2800" dirty="0" smtClean="0"/>
              <a:t>B</a:t>
            </a:r>
            <a:endParaRPr lang="en-US" sz="2800" dirty="0"/>
          </a:p>
        </p:txBody>
      </p:sp>
      <p:sp>
        <p:nvSpPr>
          <p:cNvPr id="16" name="TextBox 15"/>
          <p:cNvSpPr txBox="1"/>
          <p:nvPr/>
        </p:nvSpPr>
        <p:spPr>
          <a:xfrm>
            <a:off x="5410200" y="897955"/>
            <a:ext cx="381000" cy="523220"/>
          </a:xfrm>
          <a:prstGeom prst="rect">
            <a:avLst/>
          </a:prstGeom>
          <a:noFill/>
        </p:spPr>
        <p:txBody>
          <a:bodyPr wrap="square" rtlCol="0">
            <a:spAutoFit/>
          </a:bodyPr>
          <a:lstStyle/>
          <a:p>
            <a:r>
              <a:rPr lang="en-US" sz="2800" dirty="0" smtClean="0"/>
              <a:t>b</a:t>
            </a:r>
            <a:endParaRPr lang="en-US" sz="2800" dirty="0"/>
          </a:p>
        </p:txBody>
      </p:sp>
      <p:sp>
        <p:nvSpPr>
          <p:cNvPr id="21" name="TextBox 20"/>
          <p:cNvSpPr txBox="1"/>
          <p:nvPr/>
        </p:nvSpPr>
        <p:spPr>
          <a:xfrm>
            <a:off x="4311926" y="1821285"/>
            <a:ext cx="381000" cy="523220"/>
          </a:xfrm>
          <a:prstGeom prst="rect">
            <a:avLst/>
          </a:prstGeom>
          <a:noFill/>
        </p:spPr>
        <p:txBody>
          <a:bodyPr wrap="square" rtlCol="0">
            <a:spAutoFit/>
          </a:bodyPr>
          <a:lstStyle/>
          <a:p>
            <a:r>
              <a:rPr lang="en-US" sz="2800" dirty="0" smtClean="0"/>
              <a:t>A</a:t>
            </a:r>
            <a:endParaRPr lang="en-US" sz="2800" dirty="0"/>
          </a:p>
        </p:txBody>
      </p:sp>
      <p:sp>
        <p:nvSpPr>
          <p:cNvPr id="22" name="TextBox 21"/>
          <p:cNvSpPr txBox="1"/>
          <p:nvPr/>
        </p:nvSpPr>
        <p:spPr>
          <a:xfrm>
            <a:off x="2819400" y="1821285"/>
            <a:ext cx="381000" cy="523220"/>
          </a:xfrm>
          <a:prstGeom prst="rect">
            <a:avLst/>
          </a:prstGeom>
          <a:noFill/>
        </p:spPr>
        <p:txBody>
          <a:bodyPr wrap="square" rtlCol="0">
            <a:spAutoFit/>
          </a:bodyPr>
          <a:lstStyle/>
          <a:p>
            <a:r>
              <a:rPr lang="en-US" sz="2800" dirty="0" smtClean="0"/>
              <a:t>A</a:t>
            </a:r>
            <a:endParaRPr lang="en-US" sz="2800" dirty="0"/>
          </a:p>
        </p:txBody>
      </p:sp>
      <p:sp>
        <p:nvSpPr>
          <p:cNvPr id="25" name="TextBox 24"/>
          <p:cNvSpPr txBox="1"/>
          <p:nvPr/>
        </p:nvSpPr>
        <p:spPr>
          <a:xfrm>
            <a:off x="6991352" y="1779345"/>
            <a:ext cx="381000" cy="523220"/>
          </a:xfrm>
          <a:prstGeom prst="rect">
            <a:avLst/>
          </a:prstGeom>
          <a:noFill/>
        </p:spPr>
        <p:txBody>
          <a:bodyPr wrap="square" rtlCol="0">
            <a:spAutoFit/>
          </a:bodyPr>
          <a:lstStyle/>
          <a:p>
            <a:r>
              <a:rPr lang="en-US" sz="2800" dirty="0" smtClean="0"/>
              <a:t>a</a:t>
            </a:r>
            <a:endParaRPr lang="en-US" sz="2800" dirty="0"/>
          </a:p>
        </p:txBody>
      </p:sp>
      <p:sp>
        <p:nvSpPr>
          <p:cNvPr id="26" name="TextBox 25"/>
          <p:cNvSpPr txBox="1"/>
          <p:nvPr/>
        </p:nvSpPr>
        <p:spPr>
          <a:xfrm>
            <a:off x="5541066" y="1779345"/>
            <a:ext cx="381000" cy="523220"/>
          </a:xfrm>
          <a:prstGeom prst="rect">
            <a:avLst/>
          </a:prstGeom>
          <a:noFill/>
        </p:spPr>
        <p:txBody>
          <a:bodyPr wrap="square" rtlCol="0">
            <a:spAutoFit/>
          </a:bodyPr>
          <a:lstStyle/>
          <a:p>
            <a:r>
              <a:rPr lang="en-US" sz="2800" dirty="0" smtClean="0"/>
              <a:t>a</a:t>
            </a:r>
            <a:endParaRPr lang="en-US" sz="2800" dirty="0"/>
          </a:p>
        </p:txBody>
      </p:sp>
      <p:sp>
        <p:nvSpPr>
          <p:cNvPr id="27" name="TextBox 26"/>
          <p:cNvSpPr txBox="1"/>
          <p:nvPr/>
        </p:nvSpPr>
        <p:spPr>
          <a:xfrm>
            <a:off x="5731566" y="1779345"/>
            <a:ext cx="381000" cy="523220"/>
          </a:xfrm>
          <a:prstGeom prst="rect">
            <a:avLst/>
          </a:prstGeom>
          <a:noFill/>
        </p:spPr>
        <p:txBody>
          <a:bodyPr wrap="square" rtlCol="0">
            <a:spAutoFit/>
          </a:bodyPr>
          <a:lstStyle/>
          <a:p>
            <a:r>
              <a:rPr lang="en-US" sz="2800" dirty="0" smtClean="0"/>
              <a:t>B</a:t>
            </a:r>
            <a:endParaRPr lang="en-US" sz="2800" dirty="0"/>
          </a:p>
        </p:txBody>
      </p:sp>
      <p:sp>
        <p:nvSpPr>
          <p:cNvPr id="28" name="TextBox 27"/>
          <p:cNvSpPr txBox="1"/>
          <p:nvPr/>
        </p:nvSpPr>
        <p:spPr>
          <a:xfrm>
            <a:off x="3101837" y="1821285"/>
            <a:ext cx="381000" cy="523220"/>
          </a:xfrm>
          <a:prstGeom prst="rect">
            <a:avLst/>
          </a:prstGeom>
          <a:noFill/>
        </p:spPr>
        <p:txBody>
          <a:bodyPr wrap="square" rtlCol="0">
            <a:spAutoFit/>
          </a:bodyPr>
          <a:lstStyle/>
          <a:p>
            <a:r>
              <a:rPr lang="en-US" sz="2800" dirty="0" smtClean="0"/>
              <a:t>B</a:t>
            </a:r>
            <a:endParaRPr lang="en-US" sz="2800" dirty="0"/>
          </a:p>
        </p:txBody>
      </p:sp>
      <p:sp>
        <p:nvSpPr>
          <p:cNvPr id="29" name="TextBox 28"/>
          <p:cNvSpPr txBox="1"/>
          <p:nvPr/>
        </p:nvSpPr>
        <p:spPr>
          <a:xfrm>
            <a:off x="7181852" y="1779345"/>
            <a:ext cx="702366" cy="523220"/>
          </a:xfrm>
          <a:prstGeom prst="rect">
            <a:avLst/>
          </a:prstGeom>
          <a:noFill/>
        </p:spPr>
        <p:txBody>
          <a:bodyPr wrap="square" rtlCol="0">
            <a:spAutoFit/>
          </a:bodyPr>
          <a:lstStyle/>
          <a:p>
            <a:r>
              <a:rPr lang="en-US" sz="2800" dirty="0" smtClean="0"/>
              <a:t>b</a:t>
            </a:r>
            <a:endParaRPr lang="en-US" sz="2800" dirty="0"/>
          </a:p>
        </p:txBody>
      </p:sp>
      <p:sp>
        <p:nvSpPr>
          <p:cNvPr id="30" name="TextBox 29"/>
          <p:cNvSpPr txBox="1"/>
          <p:nvPr/>
        </p:nvSpPr>
        <p:spPr>
          <a:xfrm>
            <a:off x="4552123" y="1821285"/>
            <a:ext cx="381000" cy="523220"/>
          </a:xfrm>
          <a:prstGeom prst="rect">
            <a:avLst/>
          </a:prstGeom>
          <a:noFill/>
        </p:spPr>
        <p:txBody>
          <a:bodyPr wrap="square" rtlCol="0">
            <a:spAutoFit/>
          </a:bodyPr>
          <a:lstStyle/>
          <a:p>
            <a:r>
              <a:rPr lang="en-US" sz="2800" dirty="0" smtClean="0"/>
              <a:t>b</a:t>
            </a:r>
            <a:endParaRPr lang="en-US" sz="2800" dirty="0"/>
          </a:p>
        </p:txBody>
      </p:sp>
      <p:sp>
        <p:nvSpPr>
          <p:cNvPr id="31" name="TextBox 30"/>
          <p:cNvSpPr txBox="1"/>
          <p:nvPr/>
        </p:nvSpPr>
        <p:spPr>
          <a:xfrm>
            <a:off x="1809750" y="3656913"/>
            <a:ext cx="381000" cy="523220"/>
          </a:xfrm>
          <a:prstGeom prst="rect">
            <a:avLst/>
          </a:prstGeom>
          <a:noFill/>
        </p:spPr>
        <p:txBody>
          <a:bodyPr wrap="square" rtlCol="0">
            <a:spAutoFit/>
          </a:bodyPr>
          <a:lstStyle/>
          <a:p>
            <a:r>
              <a:rPr lang="en-US" sz="2800" dirty="0" smtClean="0"/>
              <a:t>A</a:t>
            </a:r>
            <a:endParaRPr lang="en-US" sz="2800" dirty="0"/>
          </a:p>
        </p:txBody>
      </p:sp>
      <p:sp>
        <p:nvSpPr>
          <p:cNvPr id="32" name="TextBox 31"/>
          <p:cNvSpPr txBox="1"/>
          <p:nvPr/>
        </p:nvSpPr>
        <p:spPr>
          <a:xfrm>
            <a:off x="1843709" y="4874465"/>
            <a:ext cx="381000" cy="523220"/>
          </a:xfrm>
          <a:prstGeom prst="rect">
            <a:avLst/>
          </a:prstGeom>
          <a:noFill/>
        </p:spPr>
        <p:txBody>
          <a:bodyPr wrap="square" rtlCol="0">
            <a:spAutoFit/>
          </a:bodyPr>
          <a:lstStyle/>
          <a:p>
            <a:r>
              <a:rPr lang="en-US" sz="2800" dirty="0" smtClean="0"/>
              <a:t>a</a:t>
            </a:r>
            <a:endParaRPr lang="en-US" sz="2800" dirty="0"/>
          </a:p>
        </p:txBody>
      </p:sp>
      <p:sp>
        <p:nvSpPr>
          <p:cNvPr id="33" name="TextBox 32"/>
          <p:cNvSpPr txBox="1"/>
          <p:nvPr/>
        </p:nvSpPr>
        <p:spPr>
          <a:xfrm>
            <a:off x="395909" y="4216576"/>
            <a:ext cx="381000" cy="523220"/>
          </a:xfrm>
          <a:prstGeom prst="rect">
            <a:avLst/>
          </a:prstGeom>
          <a:noFill/>
        </p:spPr>
        <p:txBody>
          <a:bodyPr wrap="square" rtlCol="0">
            <a:spAutoFit/>
          </a:bodyPr>
          <a:lstStyle/>
          <a:p>
            <a:r>
              <a:rPr lang="en-US" sz="2800" dirty="0" smtClean="0"/>
              <a:t>B</a:t>
            </a:r>
            <a:endParaRPr lang="en-US" sz="2800" dirty="0"/>
          </a:p>
        </p:txBody>
      </p:sp>
      <p:sp>
        <p:nvSpPr>
          <p:cNvPr id="34" name="TextBox 33"/>
          <p:cNvSpPr txBox="1"/>
          <p:nvPr/>
        </p:nvSpPr>
        <p:spPr>
          <a:xfrm>
            <a:off x="2047875" y="5830407"/>
            <a:ext cx="381000" cy="523220"/>
          </a:xfrm>
          <a:prstGeom prst="rect">
            <a:avLst/>
          </a:prstGeom>
          <a:noFill/>
        </p:spPr>
        <p:txBody>
          <a:bodyPr wrap="square" rtlCol="0">
            <a:spAutoFit/>
          </a:bodyPr>
          <a:lstStyle/>
          <a:p>
            <a:r>
              <a:rPr lang="en-US" sz="2800" dirty="0" smtClean="0"/>
              <a:t>b</a:t>
            </a:r>
            <a:endParaRPr lang="en-US" sz="2800" dirty="0"/>
          </a:p>
        </p:txBody>
      </p:sp>
      <p:sp>
        <p:nvSpPr>
          <p:cNvPr id="35" name="TextBox 34"/>
          <p:cNvSpPr txBox="1"/>
          <p:nvPr/>
        </p:nvSpPr>
        <p:spPr>
          <a:xfrm>
            <a:off x="-56319" y="4216576"/>
            <a:ext cx="381000" cy="523220"/>
          </a:xfrm>
          <a:prstGeom prst="rect">
            <a:avLst/>
          </a:prstGeom>
          <a:noFill/>
        </p:spPr>
        <p:txBody>
          <a:bodyPr wrap="square" rtlCol="0">
            <a:spAutoFit/>
          </a:bodyPr>
          <a:lstStyle/>
          <a:p>
            <a:r>
              <a:rPr lang="en-US" sz="2800" dirty="0" smtClean="0"/>
              <a:t>A</a:t>
            </a:r>
            <a:endParaRPr lang="en-US" sz="2800" dirty="0"/>
          </a:p>
        </p:txBody>
      </p:sp>
      <p:sp>
        <p:nvSpPr>
          <p:cNvPr id="36" name="TextBox 35"/>
          <p:cNvSpPr txBox="1"/>
          <p:nvPr/>
        </p:nvSpPr>
        <p:spPr>
          <a:xfrm>
            <a:off x="1809750" y="2650720"/>
            <a:ext cx="381000" cy="523220"/>
          </a:xfrm>
          <a:prstGeom prst="rect">
            <a:avLst/>
          </a:prstGeom>
          <a:noFill/>
        </p:spPr>
        <p:txBody>
          <a:bodyPr wrap="square" rtlCol="0">
            <a:spAutoFit/>
          </a:bodyPr>
          <a:lstStyle/>
          <a:p>
            <a:r>
              <a:rPr lang="en-US" sz="2800" dirty="0" smtClean="0"/>
              <a:t>A</a:t>
            </a:r>
            <a:endParaRPr lang="en-US" sz="2800" dirty="0"/>
          </a:p>
        </p:txBody>
      </p:sp>
      <p:sp>
        <p:nvSpPr>
          <p:cNvPr id="37" name="TextBox 36"/>
          <p:cNvSpPr txBox="1"/>
          <p:nvPr/>
        </p:nvSpPr>
        <p:spPr>
          <a:xfrm>
            <a:off x="167309" y="4216576"/>
            <a:ext cx="381000" cy="523220"/>
          </a:xfrm>
          <a:prstGeom prst="rect">
            <a:avLst/>
          </a:prstGeom>
          <a:noFill/>
        </p:spPr>
        <p:txBody>
          <a:bodyPr wrap="square" rtlCol="0">
            <a:spAutoFit/>
          </a:bodyPr>
          <a:lstStyle/>
          <a:p>
            <a:r>
              <a:rPr lang="en-US" sz="2800" dirty="0" smtClean="0"/>
              <a:t>a</a:t>
            </a:r>
            <a:endParaRPr lang="en-US" sz="2800" dirty="0"/>
          </a:p>
        </p:txBody>
      </p:sp>
      <p:sp>
        <p:nvSpPr>
          <p:cNvPr id="38" name="TextBox 37"/>
          <p:cNvSpPr txBox="1"/>
          <p:nvPr/>
        </p:nvSpPr>
        <p:spPr>
          <a:xfrm>
            <a:off x="1871195" y="5830407"/>
            <a:ext cx="381000" cy="523220"/>
          </a:xfrm>
          <a:prstGeom prst="rect">
            <a:avLst/>
          </a:prstGeom>
          <a:noFill/>
        </p:spPr>
        <p:txBody>
          <a:bodyPr wrap="square" rtlCol="0">
            <a:spAutoFit/>
          </a:bodyPr>
          <a:lstStyle/>
          <a:p>
            <a:r>
              <a:rPr lang="en-US" sz="2800" dirty="0" smtClean="0"/>
              <a:t>a</a:t>
            </a:r>
            <a:endParaRPr lang="en-US" sz="2800" dirty="0"/>
          </a:p>
        </p:txBody>
      </p:sp>
      <p:sp>
        <p:nvSpPr>
          <p:cNvPr id="39" name="TextBox 38"/>
          <p:cNvSpPr txBox="1"/>
          <p:nvPr/>
        </p:nvSpPr>
        <p:spPr>
          <a:xfrm>
            <a:off x="2000250" y="4874465"/>
            <a:ext cx="381000" cy="523220"/>
          </a:xfrm>
          <a:prstGeom prst="rect">
            <a:avLst/>
          </a:prstGeom>
          <a:noFill/>
        </p:spPr>
        <p:txBody>
          <a:bodyPr wrap="square" rtlCol="0">
            <a:spAutoFit/>
          </a:bodyPr>
          <a:lstStyle/>
          <a:p>
            <a:r>
              <a:rPr lang="en-US" sz="2800" dirty="0" smtClean="0"/>
              <a:t>B</a:t>
            </a:r>
            <a:endParaRPr lang="en-US" sz="2800" dirty="0"/>
          </a:p>
        </p:txBody>
      </p:sp>
      <p:sp>
        <p:nvSpPr>
          <p:cNvPr id="40" name="TextBox 39"/>
          <p:cNvSpPr txBox="1"/>
          <p:nvPr/>
        </p:nvSpPr>
        <p:spPr>
          <a:xfrm>
            <a:off x="2000250" y="2652708"/>
            <a:ext cx="381000" cy="523220"/>
          </a:xfrm>
          <a:prstGeom prst="rect">
            <a:avLst/>
          </a:prstGeom>
          <a:noFill/>
        </p:spPr>
        <p:txBody>
          <a:bodyPr wrap="square" rtlCol="0">
            <a:spAutoFit/>
          </a:bodyPr>
          <a:lstStyle/>
          <a:p>
            <a:r>
              <a:rPr lang="en-US" sz="2800" dirty="0" smtClean="0"/>
              <a:t>B</a:t>
            </a:r>
            <a:endParaRPr lang="en-US" sz="2800" dirty="0"/>
          </a:p>
        </p:txBody>
      </p:sp>
      <p:sp>
        <p:nvSpPr>
          <p:cNvPr id="41" name="TextBox 40"/>
          <p:cNvSpPr txBox="1"/>
          <p:nvPr/>
        </p:nvSpPr>
        <p:spPr>
          <a:xfrm>
            <a:off x="609600" y="4216576"/>
            <a:ext cx="381000" cy="523220"/>
          </a:xfrm>
          <a:prstGeom prst="rect">
            <a:avLst/>
          </a:prstGeom>
          <a:noFill/>
        </p:spPr>
        <p:txBody>
          <a:bodyPr wrap="square" rtlCol="0">
            <a:spAutoFit/>
          </a:bodyPr>
          <a:lstStyle/>
          <a:p>
            <a:r>
              <a:rPr lang="en-US" sz="2800" dirty="0" smtClean="0"/>
              <a:t>b</a:t>
            </a:r>
            <a:endParaRPr lang="en-US" sz="2800" dirty="0"/>
          </a:p>
        </p:txBody>
      </p:sp>
      <p:sp>
        <p:nvSpPr>
          <p:cNvPr id="42" name="TextBox 41"/>
          <p:cNvSpPr txBox="1"/>
          <p:nvPr/>
        </p:nvSpPr>
        <p:spPr>
          <a:xfrm>
            <a:off x="2029392" y="3656913"/>
            <a:ext cx="381000" cy="523220"/>
          </a:xfrm>
          <a:prstGeom prst="rect">
            <a:avLst/>
          </a:prstGeom>
          <a:noFill/>
        </p:spPr>
        <p:txBody>
          <a:bodyPr wrap="square" rtlCol="0">
            <a:spAutoFit/>
          </a:bodyPr>
          <a:lstStyle/>
          <a:p>
            <a:r>
              <a:rPr lang="en-US" sz="2800" dirty="0" smtClean="0"/>
              <a:t>b</a:t>
            </a:r>
            <a:endParaRPr lang="en-US" sz="2800" dirty="0"/>
          </a:p>
        </p:txBody>
      </p:sp>
      <p:sp>
        <p:nvSpPr>
          <p:cNvPr id="43" name="TextBox 42"/>
          <p:cNvSpPr txBox="1"/>
          <p:nvPr/>
        </p:nvSpPr>
        <p:spPr>
          <a:xfrm>
            <a:off x="2819400" y="1828800"/>
            <a:ext cx="381000" cy="523220"/>
          </a:xfrm>
          <a:prstGeom prst="rect">
            <a:avLst/>
          </a:prstGeom>
          <a:noFill/>
        </p:spPr>
        <p:txBody>
          <a:bodyPr wrap="square" rtlCol="0">
            <a:spAutoFit/>
          </a:bodyPr>
          <a:lstStyle/>
          <a:p>
            <a:r>
              <a:rPr lang="en-US" sz="2800" dirty="0" smtClean="0"/>
              <a:t>A</a:t>
            </a:r>
            <a:endParaRPr lang="en-US" sz="2800" dirty="0"/>
          </a:p>
        </p:txBody>
      </p:sp>
      <p:sp>
        <p:nvSpPr>
          <p:cNvPr id="44" name="TextBox 43"/>
          <p:cNvSpPr txBox="1"/>
          <p:nvPr/>
        </p:nvSpPr>
        <p:spPr>
          <a:xfrm>
            <a:off x="1802035" y="2642270"/>
            <a:ext cx="381000" cy="523220"/>
          </a:xfrm>
          <a:prstGeom prst="rect">
            <a:avLst/>
          </a:prstGeom>
          <a:noFill/>
        </p:spPr>
        <p:txBody>
          <a:bodyPr wrap="square" rtlCol="0">
            <a:spAutoFit/>
          </a:bodyPr>
          <a:lstStyle/>
          <a:p>
            <a:r>
              <a:rPr lang="en-US" sz="2800" dirty="0" smtClean="0"/>
              <a:t>A</a:t>
            </a:r>
            <a:endParaRPr lang="en-US" sz="2800" dirty="0"/>
          </a:p>
        </p:txBody>
      </p:sp>
      <p:sp>
        <p:nvSpPr>
          <p:cNvPr id="46" name="TextBox 45"/>
          <p:cNvSpPr txBox="1"/>
          <p:nvPr/>
        </p:nvSpPr>
        <p:spPr>
          <a:xfrm>
            <a:off x="1813477" y="2633820"/>
            <a:ext cx="381000" cy="523220"/>
          </a:xfrm>
          <a:prstGeom prst="rect">
            <a:avLst/>
          </a:prstGeom>
          <a:noFill/>
        </p:spPr>
        <p:txBody>
          <a:bodyPr wrap="square" rtlCol="0">
            <a:spAutoFit/>
          </a:bodyPr>
          <a:lstStyle/>
          <a:p>
            <a:r>
              <a:rPr lang="en-US" sz="2800" dirty="0" smtClean="0"/>
              <a:t>A</a:t>
            </a:r>
            <a:endParaRPr lang="en-US" sz="2800" dirty="0"/>
          </a:p>
        </p:txBody>
      </p:sp>
      <p:sp>
        <p:nvSpPr>
          <p:cNvPr id="47" name="TextBox 46"/>
          <p:cNvSpPr txBox="1"/>
          <p:nvPr/>
        </p:nvSpPr>
        <p:spPr>
          <a:xfrm>
            <a:off x="1802035" y="2633820"/>
            <a:ext cx="381000" cy="523220"/>
          </a:xfrm>
          <a:prstGeom prst="rect">
            <a:avLst/>
          </a:prstGeom>
          <a:noFill/>
        </p:spPr>
        <p:txBody>
          <a:bodyPr wrap="square" rtlCol="0">
            <a:spAutoFit/>
          </a:bodyPr>
          <a:lstStyle/>
          <a:p>
            <a:r>
              <a:rPr lang="en-US" sz="2800" dirty="0" smtClean="0"/>
              <a:t>A</a:t>
            </a:r>
            <a:endParaRPr lang="en-US" sz="2800" dirty="0"/>
          </a:p>
        </p:txBody>
      </p:sp>
      <p:sp>
        <p:nvSpPr>
          <p:cNvPr id="48" name="TextBox 47"/>
          <p:cNvSpPr txBox="1"/>
          <p:nvPr/>
        </p:nvSpPr>
        <p:spPr>
          <a:xfrm>
            <a:off x="1990879" y="2658060"/>
            <a:ext cx="381000" cy="523220"/>
          </a:xfrm>
          <a:prstGeom prst="rect">
            <a:avLst/>
          </a:prstGeom>
          <a:noFill/>
        </p:spPr>
        <p:txBody>
          <a:bodyPr wrap="square" rtlCol="0">
            <a:spAutoFit/>
          </a:bodyPr>
          <a:lstStyle/>
          <a:p>
            <a:r>
              <a:rPr lang="en-US" sz="2800" dirty="0" smtClean="0"/>
              <a:t>B</a:t>
            </a:r>
            <a:endParaRPr lang="en-US" sz="2800" dirty="0"/>
          </a:p>
        </p:txBody>
      </p:sp>
      <p:sp>
        <p:nvSpPr>
          <p:cNvPr id="49" name="TextBox 48"/>
          <p:cNvSpPr txBox="1"/>
          <p:nvPr/>
        </p:nvSpPr>
        <p:spPr>
          <a:xfrm>
            <a:off x="1981200" y="2667000"/>
            <a:ext cx="381000" cy="523220"/>
          </a:xfrm>
          <a:prstGeom prst="rect">
            <a:avLst/>
          </a:prstGeom>
          <a:noFill/>
        </p:spPr>
        <p:txBody>
          <a:bodyPr wrap="square" rtlCol="0">
            <a:spAutoFit/>
          </a:bodyPr>
          <a:lstStyle/>
          <a:p>
            <a:r>
              <a:rPr lang="en-US" sz="2800" dirty="0" smtClean="0"/>
              <a:t>B</a:t>
            </a:r>
            <a:endParaRPr lang="en-US" sz="2800" dirty="0"/>
          </a:p>
        </p:txBody>
      </p:sp>
      <p:sp>
        <p:nvSpPr>
          <p:cNvPr id="50" name="TextBox 49"/>
          <p:cNvSpPr txBox="1"/>
          <p:nvPr/>
        </p:nvSpPr>
        <p:spPr>
          <a:xfrm>
            <a:off x="2003977" y="2650669"/>
            <a:ext cx="381000" cy="523220"/>
          </a:xfrm>
          <a:prstGeom prst="rect">
            <a:avLst/>
          </a:prstGeom>
          <a:noFill/>
        </p:spPr>
        <p:txBody>
          <a:bodyPr wrap="square" rtlCol="0">
            <a:spAutoFit/>
          </a:bodyPr>
          <a:lstStyle/>
          <a:p>
            <a:r>
              <a:rPr lang="en-US" sz="2800" dirty="0" smtClean="0"/>
              <a:t>B</a:t>
            </a:r>
            <a:endParaRPr lang="en-US" sz="2800" dirty="0"/>
          </a:p>
        </p:txBody>
      </p:sp>
      <p:sp>
        <p:nvSpPr>
          <p:cNvPr id="51" name="TextBox 50"/>
          <p:cNvSpPr txBox="1"/>
          <p:nvPr/>
        </p:nvSpPr>
        <p:spPr>
          <a:xfrm>
            <a:off x="1796652" y="2638132"/>
            <a:ext cx="381000" cy="523220"/>
          </a:xfrm>
          <a:prstGeom prst="rect">
            <a:avLst/>
          </a:prstGeom>
          <a:noFill/>
        </p:spPr>
        <p:txBody>
          <a:bodyPr wrap="square" rtlCol="0">
            <a:spAutoFit/>
          </a:bodyPr>
          <a:lstStyle/>
          <a:p>
            <a:r>
              <a:rPr lang="en-US" sz="2800" dirty="0" smtClean="0"/>
              <a:t>A</a:t>
            </a:r>
            <a:endParaRPr lang="en-US" sz="2800" dirty="0"/>
          </a:p>
        </p:txBody>
      </p:sp>
      <p:sp>
        <p:nvSpPr>
          <p:cNvPr id="52" name="TextBox 51"/>
          <p:cNvSpPr txBox="1"/>
          <p:nvPr/>
        </p:nvSpPr>
        <p:spPr>
          <a:xfrm>
            <a:off x="1996677" y="2653345"/>
            <a:ext cx="381000" cy="523220"/>
          </a:xfrm>
          <a:prstGeom prst="rect">
            <a:avLst/>
          </a:prstGeom>
          <a:noFill/>
        </p:spPr>
        <p:txBody>
          <a:bodyPr wrap="square" rtlCol="0">
            <a:spAutoFit/>
          </a:bodyPr>
          <a:lstStyle/>
          <a:p>
            <a:r>
              <a:rPr lang="en-US" sz="2800" dirty="0" smtClean="0"/>
              <a:t>B</a:t>
            </a:r>
            <a:endParaRPr lang="en-US" sz="2800" dirty="0"/>
          </a:p>
        </p:txBody>
      </p:sp>
      <p:sp>
        <p:nvSpPr>
          <p:cNvPr id="53" name="TextBox 52"/>
          <p:cNvSpPr txBox="1"/>
          <p:nvPr/>
        </p:nvSpPr>
        <p:spPr>
          <a:xfrm>
            <a:off x="3092312" y="1821285"/>
            <a:ext cx="381000" cy="523220"/>
          </a:xfrm>
          <a:prstGeom prst="rect">
            <a:avLst/>
          </a:prstGeom>
          <a:noFill/>
        </p:spPr>
        <p:txBody>
          <a:bodyPr wrap="square" rtlCol="0">
            <a:spAutoFit/>
          </a:bodyPr>
          <a:lstStyle/>
          <a:p>
            <a:r>
              <a:rPr lang="en-US" sz="2800" dirty="0" smtClean="0"/>
              <a:t>B</a:t>
            </a:r>
            <a:endParaRPr lang="en-US" sz="2800" dirty="0"/>
          </a:p>
        </p:txBody>
      </p:sp>
      <p:sp>
        <p:nvSpPr>
          <p:cNvPr id="54" name="TextBox 53"/>
          <p:cNvSpPr txBox="1"/>
          <p:nvPr/>
        </p:nvSpPr>
        <p:spPr>
          <a:xfrm>
            <a:off x="4567859" y="1828800"/>
            <a:ext cx="381000" cy="523220"/>
          </a:xfrm>
          <a:prstGeom prst="rect">
            <a:avLst/>
          </a:prstGeom>
          <a:noFill/>
        </p:spPr>
        <p:txBody>
          <a:bodyPr wrap="square" rtlCol="0">
            <a:spAutoFit/>
          </a:bodyPr>
          <a:lstStyle/>
          <a:p>
            <a:r>
              <a:rPr lang="en-US" sz="2800" dirty="0" smtClean="0"/>
              <a:t>b</a:t>
            </a:r>
            <a:endParaRPr lang="en-US" sz="2800" dirty="0"/>
          </a:p>
        </p:txBody>
      </p:sp>
      <p:sp>
        <p:nvSpPr>
          <p:cNvPr id="55" name="TextBox 54"/>
          <p:cNvSpPr txBox="1"/>
          <p:nvPr/>
        </p:nvSpPr>
        <p:spPr>
          <a:xfrm>
            <a:off x="5735708" y="1792717"/>
            <a:ext cx="381000" cy="523220"/>
          </a:xfrm>
          <a:prstGeom prst="rect">
            <a:avLst/>
          </a:prstGeom>
          <a:noFill/>
        </p:spPr>
        <p:txBody>
          <a:bodyPr wrap="square" rtlCol="0">
            <a:spAutoFit/>
          </a:bodyPr>
          <a:lstStyle/>
          <a:p>
            <a:r>
              <a:rPr lang="en-US" sz="2800" dirty="0" smtClean="0"/>
              <a:t>B</a:t>
            </a:r>
            <a:endParaRPr lang="en-US" sz="2800" dirty="0"/>
          </a:p>
        </p:txBody>
      </p:sp>
      <p:sp>
        <p:nvSpPr>
          <p:cNvPr id="56" name="TextBox 55"/>
          <p:cNvSpPr txBox="1"/>
          <p:nvPr/>
        </p:nvSpPr>
        <p:spPr>
          <a:xfrm>
            <a:off x="7184340" y="1776032"/>
            <a:ext cx="702366" cy="523220"/>
          </a:xfrm>
          <a:prstGeom prst="rect">
            <a:avLst/>
          </a:prstGeom>
          <a:noFill/>
        </p:spPr>
        <p:txBody>
          <a:bodyPr wrap="square" rtlCol="0">
            <a:spAutoFit/>
          </a:bodyPr>
          <a:lstStyle/>
          <a:p>
            <a:r>
              <a:rPr lang="en-US" sz="2800" dirty="0" smtClean="0"/>
              <a:t>b</a:t>
            </a:r>
            <a:endParaRPr lang="en-US" sz="2800" dirty="0"/>
          </a:p>
        </p:txBody>
      </p:sp>
      <p:sp>
        <p:nvSpPr>
          <p:cNvPr id="57" name="TextBox 56"/>
          <p:cNvSpPr txBox="1"/>
          <p:nvPr/>
        </p:nvSpPr>
        <p:spPr>
          <a:xfrm>
            <a:off x="4327662" y="1813770"/>
            <a:ext cx="381000" cy="523220"/>
          </a:xfrm>
          <a:prstGeom prst="rect">
            <a:avLst/>
          </a:prstGeom>
          <a:noFill/>
        </p:spPr>
        <p:txBody>
          <a:bodyPr wrap="square" rtlCol="0">
            <a:spAutoFit/>
          </a:bodyPr>
          <a:lstStyle/>
          <a:p>
            <a:r>
              <a:rPr lang="en-US" sz="2800" dirty="0" smtClean="0"/>
              <a:t>A</a:t>
            </a:r>
            <a:endParaRPr lang="en-US" sz="2800" dirty="0"/>
          </a:p>
        </p:txBody>
      </p:sp>
      <p:sp>
        <p:nvSpPr>
          <p:cNvPr id="58" name="TextBox 57"/>
          <p:cNvSpPr txBox="1"/>
          <p:nvPr/>
        </p:nvSpPr>
        <p:spPr>
          <a:xfrm>
            <a:off x="5536924" y="1792837"/>
            <a:ext cx="381000" cy="523220"/>
          </a:xfrm>
          <a:prstGeom prst="rect">
            <a:avLst/>
          </a:prstGeom>
          <a:noFill/>
        </p:spPr>
        <p:txBody>
          <a:bodyPr wrap="square" rtlCol="0">
            <a:spAutoFit/>
          </a:bodyPr>
          <a:lstStyle/>
          <a:p>
            <a:r>
              <a:rPr lang="en-US" sz="2800" dirty="0" smtClean="0"/>
              <a:t>a</a:t>
            </a:r>
            <a:endParaRPr lang="en-US" sz="2800" dirty="0"/>
          </a:p>
        </p:txBody>
      </p:sp>
      <p:sp>
        <p:nvSpPr>
          <p:cNvPr id="59" name="TextBox 58"/>
          <p:cNvSpPr txBox="1"/>
          <p:nvPr/>
        </p:nvSpPr>
        <p:spPr>
          <a:xfrm>
            <a:off x="6984048" y="1782658"/>
            <a:ext cx="381000" cy="523220"/>
          </a:xfrm>
          <a:prstGeom prst="rect">
            <a:avLst/>
          </a:prstGeom>
          <a:noFill/>
        </p:spPr>
        <p:txBody>
          <a:bodyPr wrap="square" rtlCol="0">
            <a:spAutoFit/>
          </a:bodyPr>
          <a:lstStyle/>
          <a:p>
            <a:r>
              <a:rPr lang="en-US" sz="2800" dirty="0" smtClean="0"/>
              <a:t>a</a:t>
            </a:r>
            <a:endParaRPr lang="en-US" sz="2800" dirty="0"/>
          </a:p>
        </p:txBody>
      </p:sp>
      <p:sp>
        <p:nvSpPr>
          <p:cNvPr id="3" name="TextBox 2"/>
          <p:cNvSpPr txBox="1"/>
          <p:nvPr/>
        </p:nvSpPr>
        <p:spPr>
          <a:xfrm>
            <a:off x="3020276" y="3701701"/>
            <a:ext cx="914400" cy="461665"/>
          </a:xfrm>
          <a:prstGeom prst="rect">
            <a:avLst/>
          </a:prstGeom>
          <a:noFill/>
        </p:spPr>
        <p:txBody>
          <a:bodyPr wrap="square" rtlCol="0">
            <a:spAutoFit/>
          </a:bodyPr>
          <a:lstStyle/>
          <a:p>
            <a:r>
              <a:rPr lang="en-US" sz="2400" dirty="0" err="1" smtClean="0"/>
              <a:t>AABb</a:t>
            </a:r>
            <a:endParaRPr lang="en-US" sz="2400" dirty="0"/>
          </a:p>
        </p:txBody>
      </p:sp>
      <p:sp>
        <p:nvSpPr>
          <p:cNvPr id="60" name="TextBox 59"/>
          <p:cNvSpPr txBox="1"/>
          <p:nvPr/>
        </p:nvSpPr>
        <p:spPr>
          <a:xfrm>
            <a:off x="4221589" y="3693305"/>
            <a:ext cx="914400" cy="461665"/>
          </a:xfrm>
          <a:prstGeom prst="rect">
            <a:avLst/>
          </a:prstGeom>
          <a:noFill/>
        </p:spPr>
        <p:txBody>
          <a:bodyPr wrap="square" rtlCol="0">
            <a:spAutoFit/>
          </a:bodyPr>
          <a:lstStyle/>
          <a:p>
            <a:r>
              <a:rPr lang="en-US" sz="2400" dirty="0" err="1" smtClean="0"/>
              <a:t>AAbb</a:t>
            </a:r>
            <a:endParaRPr lang="en-US" sz="2400" dirty="0"/>
          </a:p>
        </p:txBody>
      </p:sp>
      <p:sp>
        <p:nvSpPr>
          <p:cNvPr id="61" name="TextBox 60"/>
          <p:cNvSpPr txBox="1"/>
          <p:nvPr/>
        </p:nvSpPr>
        <p:spPr>
          <a:xfrm>
            <a:off x="5534179" y="3695697"/>
            <a:ext cx="914400" cy="461665"/>
          </a:xfrm>
          <a:prstGeom prst="rect">
            <a:avLst/>
          </a:prstGeom>
          <a:noFill/>
        </p:spPr>
        <p:txBody>
          <a:bodyPr wrap="square" rtlCol="0">
            <a:spAutoFit/>
          </a:bodyPr>
          <a:lstStyle/>
          <a:p>
            <a:r>
              <a:rPr lang="en-US" sz="2400" dirty="0" err="1" smtClean="0"/>
              <a:t>AaBb</a:t>
            </a:r>
            <a:endParaRPr lang="en-US" sz="2400" dirty="0"/>
          </a:p>
        </p:txBody>
      </p:sp>
      <p:sp>
        <p:nvSpPr>
          <p:cNvPr id="62" name="TextBox 61"/>
          <p:cNvSpPr txBox="1"/>
          <p:nvPr/>
        </p:nvSpPr>
        <p:spPr>
          <a:xfrm>
            <a:off x="6998038" y="3700690"/>
            <a:ext cx="914400" cy="461665"/>
          </a:xfrm>
          <a:prstGeom prst="rect">
            <a:avLst/>
          </a:prstGeom>
          <a:noFill/>
        </p:spPr>
        <p:txBody>
          <a:bodyPr wrap="square" rtlCol="0">
            <a:spAutoFit/>
          </a:bodyPr>
          <a:lstStyle/>
          <a:p>
            <a:r>
              <a:rPr lang="en-US" sz="2400" dirty="0" err="1" smtClean="0"/>
              <a:t>Aabb</a:t>
            </a:r>
            <a:endParaRPr lang="en-US" sz="2400" dirty="0"/>
          </a:p>
        </p:txBody>
      </p:sp>
      <p:sp>
        <p:nvSpPr>
          <p:cNvPr id="63" name="TextBox 62"/>
          <p:cNvSpPr txBox="1"/>
          <p:nvPr/>
        </p:nvSpPr>
        <p:spPr>
          <a:xfrm>
            <a:off x="3046456" y="4780846"/>
            <a:ext cx="914400" cy="461665"/>
          </a:xfrm>
          <a:prstGeom prst="rect">
            <a:avLst/>
          </a:prstGeom>
          <a:noFill/>
        </p:spPr>
        <p:txBody>
          <a:bodyPr wrap="square" rtlCol="0">
            <a:spAutoFit/>
          </a:bodyPr>
          <a:lstStyle/>
          <a:p>
            <a:r>
              <a:rPr lang="en-US" sz="2400" dirty="0" err="1" smtClean="0"/>
              <a:t>AaBb</a:t>
            </a:r>
            <a:endParaRPr lang="en-US" sz="2400" dirty="0"/>
          </a:p>
        </p:txBody>
      </p:sp>
      <p:sp>
        <p:nvSpPr>
          <p:cNvPr id="64" name="TextBox 63"/>
          <p:cNvSpPr txBox="1"/>
          <p:nvPr/>
        </p:nvSpPr>
        <p:spPr>
          <a:xfrm>
            <a:off x="4224131" y="4767304"/>
            <a:ext cx="914400" cy="461665"/>
          </a:xfrm>
          <a:prstGeom prst="rect">
            <a:avLst/>
          </a:prstGeom>
          <a:noFill/>
        </p:spPr>
        <p:txBody>
          <a:bodyPr wrap="square" rtlCol="0">
            <a:spAutoFit/>
          </a:bodyPr>
          <a:lstStyle/>
          <a:p>
            <a:r>
              <a:rPr lang="en-US" sz="2400" dirty="0" err="1" smtClean="0"/>
              <a:t>AaBb</a:t>
            </a:r>
            <a:endParaRPr lang="en-US" sz="2400" dirty="0"/>
          </a:p>
        </p:txBody>
      </p:sp>
      <p:sp>
        <p:nvSpPr>
          <p:cNvPr id="65" name="TextBox 64"/>
          <p:cNvSpPr txBox="1"/>
          <p:nvPr/>
        </p:nvSpPr>
        <p:spPr>
          <a:xfrm>
            <a:off x="5505974" y="4773540"/>
            <a:ext cx="914400" cy="461665"/>
          </a:xfrm>
          <a:prstGeom prst="rect">
            <a:avLst/>
          </a:prstGeom>
          <a:noFill/>
        </p:spPr>
        <p:txBody>
          <a:bodyPr wrap="square" rtlCol="0">
            <a:spAutoFit/>
          </a:bodyPr>
          <a:lstStyle/>
          <a:p>
            <a:r>
              <a:rPr lang="en-US" sz="2400" dirty="0" err="1" smtClean="0"/>
              <a:t>aaBB</a:t>
            </a:r>
            <a:endParaRPr lang="en-US" sz="2400" dirty="0"/>
          </a:p>
        </p:txBody>
      </p:sp>
      <p:sp>
        <p:nvSpPr>
          <p:cNvPr id="66" name="TextBox 65"/>
          <p:cNvSpPr txBox="1"/>
          <p:nvPr/>
        </p:nvSpPr>
        <p:spPr>
          <a:xfrm>
            <a:off x="6969818" y="4843292"/>
            <a:ext cx="914400" cy="461665"/>
          </a:xfrm>
          <a:prstGeom prst="rect">
            <a:avLst/>
          </a:prstGeom>
          <a:noFill/>
        </p:spPr>
        <p:txBody>
          <a:bodyPr wrap="square" rtlCol="0">
            <a:spAutoFit/>
          </a:bodyPr>
          <a:lstStyle/>
          <a:p>
            <a:r>
              <a:rPr lang="en-US" sz="2400" dirty="0" err="1" smtClean="0"/>
              <a:t>aaBb</a:t>
            </a:r>
            <a:endParaRPr lang="en-US" sz="2400" dirty="0"/>
          </a:p>
        </p:txBody>
      </p:sp>
      <p:sp>
        <p:nvSpPr>
          <p:cNvPr id="67" name="TextBox 66"/>
          <p:cNvSpPr txBox="1"/>
          <p:nvPr/>
        </p:nvSpPr>
        <p:spPr>
          <a:xfrm>
            <a:off x="2992883" y="5848897"/>
            <a:ext cx="914400" cy="461665"/>
          </a:xfrm>
          <a:prstGeom prst="rect">
            <a:avLst/>
          </a:prstGeom>
          <a:noFill/>
        </p:spPr>
        <p:txBody>
          <a:bodyPr wrap="square" rtlCol="0">
            <a:spAutoFit/>
          </a:bodyPr>
          <a:lstStyle/>
          <a:p>
            <a:r>
              <a:rPr lang="en-US" sz="2400" dirty="0" err="1" smtClean="0"/>
              <a:t>AaBb</a:t>
            </a:r>
            <a:endParaRPr lang="en-US" sz="2400" dirty="0"/>
          </a:p>
        </p:txBody>
      </p:sp>
      <p:sp>
        <p:nvSpPr>
          <p:cNvPr id="68" name="TextBox 67"/>
          <p:cNvSpPr txBox="1"/>
          <p:nvPr/>
        </p:nvSpPr>
        <p:spPr>
          <a:xfrm>
            <a:off x="4264420" y="5824961"/>
            <a:ext cx="914400" cy="461665"/>
          </a:xfrm>
          <a:prstGeom prst="rect">
            <a:avLst/>
          </a:prstGeom>
          <a:noFill/>
        </p:spPr>
        <p:txBody>
          <a:bodyPr wrap="square" rtlCol="0">
            <a:spAutoFit/>
          </a:bodyPr>
          <a:lstStyle/>
          <a:p>
            <a:r>
              <a:rPr lang="en-US" sz="2400" dirty="0" err="1" smtClean="0"/>
              <a:t>Aabb</a:t>
            </a:r>
            <a:endParaRPr lang="en-US" sz="2400" dirty="0"/>
          </a:p>
        </p:txBody>
      </p:sp>
      <p:sp>
        <p:nvSpPr>
          <p:cNvPr id="69" name="TextBox 68"/>
          <p:cNvSpPr txBox="1"/>
          <p:nvPr/>
        </p:nvSpPr>
        <p:spPr>
          <a:xfrm>
            <a:off x="5611958" y="5825117"/>
            <a:ext cx="914400" cy="461665"/>
          </a:xfrm>
          <a:prstGeom prst="rect">
            <a:avLst/>
          </a:prstGeom>
          <a:noFill/>
        </p:spPr>
        <p:txBody>
          <a:bodyPr wrap="square" rtlCol="0">
            <a:spAutoFit/>
          </a:bodyPr>
          <a:lstStyle/>
          <a:p>
            <a:r>
              <a:rPr lang="en-US" sz="2400" dirty="0" err="1" smtClean="0"/>
              <a:t>aaBb</a:t>
            </a:r>
            <a:endParaRPr lang="en-US" sz="2400" dirty="0"/>
          </a:p>
        </p:txBody>
      </p:sp>
      <p:sp>
        <p:nvSpPr>
          <p:cNvPr id="70" name="TextBox 69"/>
          <p:cNvSpPr txBox="1"/>
          <p:nvPr/>
        </p:nvSpPr>
        <p:spPr>
          <a:xfrm>
            <a:off x="6994170" y="5782438"/>
            <a:ext cx="914400" cy="461665"/>
          </a:xfrm>
          <a:prstGeom prst="rect">
            <a:avLst/>
          </a:prstGeom>
          <a:noFill/>
        </p:spPr>
        <p:txBody>
          <a:bodyPr wrap="square" rtlCol="0">
            <a:spAutoFit/>
          </a:bodyPr>
          <a:lstStyle/>
          <a:p>
            <a:r>
              <a:rPr lang="en-US" sz="2400" dirty="0" err="1" smtClean="0"/>
              <a:t>aabb</a:t>
            </a:r>
            <a:endParaRPr lang="en-US" sz="2400" dirty="0"/>
          </a:p>
        </p:txBody>
      </p:sp>
      <p:sp>
        <p:nvSpPr>
          <p:cNvPr id="12" name="Oval 11"/>
          <p:cNvSpPr/>
          <p:nvPr/>
        </p:nvSpPr>
        <p:spPr>
          <a:xfrm>
            <a:off x="5364910" y="5360209"/>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769640" y="5374305"/>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307870" y="6240753"/>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32433" y="3157040"/>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067743" y="313966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339495" y="3150595"/>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733609" y="3168188"/>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751897" y="4309621"/>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5360016" y="4300602"/>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773432" y="538170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4105648" y="5383869"/>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755931" y="633390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10-Point Star 83"/>
          <p:cNvSpPr/>
          <p:nvPr/>
        </p:nvSpPr>
        <p:spPr>
          <a:xfrm>
            <a:off x="4159288" y="4220207"/>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10-Point Star 84"/>
          <p:cNvSpPr/>
          <p:nvPr/>
        </p:nvSpPr>
        <p:spPr>
          <a:xfrm>
            <a:off x="6785255" y="4248944"/>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6" name="10-Point Star 85"/>
          <p:cNvSpPr/>
          <p:nvPr/>
        </p:nvSpPr>
        <p:spPr>
          <a:xfrm>
            <a:off x="4140357" y="6274819"/>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7" name="10-Point Star 86"/>
          <p:cNvSpPr/>
          <p:nvPr/>
        </p:nvSpPr>
        <p:spPr>
          <a:xfrm>
            <a:off x="6705481" y="6218743"/>
            <a:ext cx="343138" cy="386030"/>
          </a:xfrm>
          <a:prstGeom prst="star1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1765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3.7037E-6 L -0.01667 0.13473 " pathEditMode="relative" rAng="0" ptsTypes="AA">
                                      <p:cBhvr>
                                        <p:cTn id="6" dur="2000" fill="hold"/>
                                        <p:tgtEl>
                                          <p:spTgt spid="22"/>
                                        </p:tgtEl>
                                        <p:attrNameLst>
                                          <p:attrName>ppt_x</p:attrName>
                                          <p:attrName>ppt_y</p:attrName>
                                        </p:attrNameLst>
                                      </p:cBhvr>
                                      <p:rCtr x="-833" y="6736"/>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77556E-17 2.96296E-6 L 0.11458 0.01389 " pathEditMode="relative" rAng="0" ptsTypes="AA">
                                      <p:cBhvr>
                                        <p:cTn id="10" dur="2000" fill="hold"/>
                                        <p:tgtEl>
                                          <p:spTgt spid="36"/>
                                        </p:tgtEl>
                                        <p:attrNameLst>
                                          <p:attrName>ppt_x</p:attrName>
                                          <p:attrName>ppt_y</p:attrName>
                                        </p:attrNameLst>
                                      </p:cBhvr>
                                      <p:rCtr x="5729" y="694"/>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11111E-6 -3.7037E-6 L -0.03403 0.13473 " pathEditMode="relative" rAng="0" ptsTypes="AA">
                                      <p:cBhvr>
                                        <p:cTn id="14" dur="2000" fill="hold"/>
                                        <p:tgtEl>
                                          <p:spTgt spid="21"/>
                                        </p:tgtEl>
                                        <p:attrNameLst>
                                          <p:attrName>ppt_x</p:attrName>
                                          <p:attrName>ppt_y</p:attrName>
                                        </p:attrNameLst>
                                      </p:cBhvr>
                                      <p:rCtr x="-1701" y="673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94444E-6 3.7037E-7 L 0.26545 0.01505 " pathEditMode="relative" rAng="0" ptsTypes="AA">
                                      <p:cBhvr>
                                        <p:cTn id="18" dur="2000" fill="hold"/>
                                        <p:tgtEl>
                                          <p:spTgt spid="44"/>
                                        </p:tgtEl>
                                        <p:attrNameLst>
                                          <p:attrName>ppt_x</p:attrName>
                                          <p:attrName>ppt_y</p:attrName>
                                        </p:attrNameLst>
                                      </p:cBhvr>
                                      <p:rCtr x="13264" y="74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77778E-6 -2.22222E-6 L 0.37222 0.0125 " pathEditMode="relative" rAng="0" ptsTypes="AA">
                                      <p:cBhvr>
                                        <p:cTn id="22" dur="2000" fill="hold"/>
                                        <p:tgtEl>
                                          <p:spTgt spid="46"/>
                                        </p:tgtEl>
                                        <p:attrNameLst>
                                          <p:attrName>ppt_x</p:attrName>
                                          <p:attrName>ppt_y</p:attrName>
                                        </p:attrNameLst>
                                      </p:cBhvr>
                                      <p:rCtr x="18611" y="625"/>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88889E-6 -3.7037E-6 L -0.01407 0.12871 " pathEditMode="relative" rAng="0" ptsTypes="AA">
                                      <p:cBhvr>
                                        <p:cTn id="26" dur="2000" fill="hold"/>
                                        <p:tgtEl>
                                          <p:spTgt spid="26"/>
                                        </p:tgtEl>
                                        <p:attrNameLst>
                                          <p:attrName>ppt_x</p:attrName>
                                          <p:attrName>ppt_y</p:attrName>
                                        </p:attrNameLst>
                                      </p:cBhvr>
                                      <p:rCtr x="-712" y="6435"/>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1.94444E-6 -2.22222E-6 L 0.53212 0.00972 " pathEditMode="relative" rAng="0" ptsTypes="AA">
                                      <p:cBhvr>
                                        <p:cTn id="30" dur="2000" fill="hold"/>
                                        <p:tgtEl>
                                          <p:spTgt spid="47"/>
                                        </p:tgtEl>
                                        <p:attrNameLst>
                                          <p:attrName>ppt_x</p:attrName>
                                          <p:attrName>ppt_y</p:attrName>
                                        </p:attrNameLst>
                                      </p:cBhvr>
                                      <p:rCtr x="26597" y="486"/>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33333E-6 -3.7037E-6 L -0.01615 0.12871 " pathEditMode="relative" rAng="0" ptsTypes="AA">
                                      <p:cBhvr>
                                        <p:cTn id="34" dur="2000" fill="hold"/>
                                        <p:tgtEl>
                                          <p:spTgt spid="25"/>
                                        </p:tgtEl>
                                        <p:attrNameLst>
                                          <p:attrName>ppt_x</p:attrName>
                                          <p:attrName>ppt_y</p:attrName>
                                        </p:attrNameLst>
                                      </p:cBhvr>
                                      <p:rCtr x="-816" y="6435"/>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3.33333E-6 5.55112E-17 L 0.12709 0.00694 " pathEditMode="relative" rAng="0" ptsTypes="AA">
                                      <p:cBhvr>
                                        <p:cTn id="38" dur="2000" fill="hold"/>
                                        <p:tgtEl>
                                          <p:spTgt spid="40"/>
                                        </p:tgtEl>
                                        <p:attrNameLst>
                                          <p:attrName>ppt_x</p:attrName>
                                          <p:attrName>ppt_y</p:attrName>
                                        </p:attrNameLst>
                                      </p:cBhvr>
                                      <p:rCtr x="6354" y="347"/>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5.55556E-7 -3.7037E-6 L 0.02413 0.13473 " pathEditMode="relative" rAng="0" ptsTypes="AA">
                                      <p:cBhvr>
                                        <p:cTn id="42" dur="2000" fill="hold"/>
                                        <p:tgtEl>
                                          <p:spTgt spid="28"/>
                                        </p:tgtEl>
                                        <p:attrNameLst>
                                          <p:attrName>ppt_x</p:attrName>
                                          <p:attrName>ppt_y</p:attrName>
                                        </p:attrNameLst>
                                      </p:cBhvr>
                                      <p:rCtr x="1198" y="6736"/>
                                    </p:animMotion>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500"/>
                                        <p:tgtEl>
                                          <p:spTgt spid="73"/>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0" nodeType="clickEffect">
                                  <p:stCondLst>
                                    <p:cond delay="0"/>
                                  </p:stCondLst>
                                  <p:childTnLst>
                                    <p:animMotion origin="layout" path="M -1.66667E-6 -4.44444E-6 L 0.27934 0.00625 " pathEditMode="relative" rAng="0" ptsTypes="AA">
                                      <p:cBhvr>
                                        <p:cTn id="51" dur="2000" fill="hold"/>
                                        <p:tgtEl>
                                          <p:spTgt spid="48"/>
                                        </p:tgtEl>
                                        <p:attrNameLst>
                                          <p:attrName>ppt_x</p:attrName>
                                          <p:attrName>ppt_y</p:attrName>
                                        </p:attrNameLst>
                                      </p:cBhvr>
                                      <p:rCtr x="13958" y="301"/>
                                    </p:animMotion>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0" nodeType="clickEffect">
                                  <p:stCondLst>
                                    <p:cond delay="0"/>
                                  </p:stCondLst>
                                  <p:childTnLst>
                                    <p:animMotion origin="layout" path="M 3.61111E-6 -3.7037E-6 L 0.02066 0.11852 " pathEditMode="relative" rAng="0" ptsTypes="AA">
                                      <p:cBhvr>
                                        <p:cTn id="55" dur="2000" fill="hold"/>
                                        <p:tgtEl>
                                          <p:spTgt spid="30"/>
                                        </p:tgtEl>
                                        <p:attrNameLst>
                                          <p:attrName>ppt_x</p:attrName>
                                          <p:attrName>ppt_y</p:attrName>
                                        </p:attrNameLst>
                                      </p:cBhvr>
                                      <p:rCtr x="1024" y="5926"/>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500"/>
                                        <p:tgtEl>
                                          <p:spTgt spid="75"/>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0" nodeType="clickEffect">
                                  <p:stCondLst>
                                    <p:cond delay="0"/>
                                  </p:stCondLst>
                                  <p:childTnLst>
                                    <p:animMotion origin="layout" path="M 0 -3.33333E-6 L 0.42083 0.00486 " pathEditMode="relative" rAng="0" ptsTypes="AA">
                                      <p:cBhvr>
                                        <p:cTn id="64" dur="2000" fill="hold"/>
                                        <p:tgtEl>
                                          <p:spTgt spid="49"/>
                                        </p:tgtEl>
                                        <p:attrNameLst>
                                          <p:attrName>ppt_x</p:attrName>
                                          <p:attrName>ppt_y</p:attrName>
                                        </p:attrNameLst>
                                      </p:cBhvr>
                                      <p:rCtr x="21042" y="231"/>
                                    </p:animMotion>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0" nodeType="clickEffect">
                                  <p:stCondLst>
                                    <p:cond delay="0"/>
                                  </p:stCondLst>
                                  <p:childTnLst>
                                    <p:animMotion origin="layout" path="M 5.55556E-7 -3.7037E-6 L 0.02812 0.12871 " pathEditMode="relative" rAng="0" ptsTypes="AA">
                                      <p:cBhvr>
                                        <p:cTn id="68" dur="2000" fill="hold"/>
                                        <p:tgtEl>
                                          <p:spTgt spid="27"/>
                                        </p:tgtEl>
                                        <p:attrNameLst>
                                          <p:attrName>ppt_x</p:attrName>
                                          <p:attrName>ppt_y</p:attrName>
                                        </p:attrNameLst>
                                      </p:cBhvr>
                                      <p:rCtr x="1406" y="6435"/>
                                    </p:animMotion>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500"/>
                                        <p:tgtEl>
                                          <p:spTgt spid="76"/>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path" presetSubtype="0" accel="50000" decel="50000" fill="hold" grpId="0" nodeType="clickEffect">
                                  <p:stCondLst>
                                    <p:cond delay="0"/>
                                  </p:stCondLst>
                                  <p:childTnLst>
                                    <p:animMotion origin="layout" path="M -5.55556E-7 2.96296E-6 L 0.57674 0.0125 " pathEditMode="relative" rAng="0" ptsTypes="AA">
                                      <p:cBhvr>
                                        <p:cTn id="77" dur="2000" fill="hold"/>
                                        <p:tgtEl>
                                          <p:spTgt spid="50"/>
                                        </p:tgtEl>
                                        <p:attrNameLst>
                                          <p:attrName>ppt_x</p:attrName>
                                          <p:attrName>ppt_y</p:attrName>
                                        </p:attrNameLst>
                                      </p:cBhvr>
                                      <p:rCtr x="28837" y="625"/>
                                    </p:animMotion>
                                  </p:childTnLst>
                                </p:cTn>
                              </p:par>
                            </p:childTnLst>
                          </p:cTn>
                        </p:par>
                      </p:childTnLst>
                    </p:cTn>
                  </p:par>
                  <p:par>
                    <p:cTn id="78" fill="hold">
                      <p:stCondLst>
                        <p:cond delay="indefinite"/>
                      </p:stCondLst>
                      <p:childTnLst>
                        <p:par>
                          <p:cTn id="79" fill="hold">
                            <p:stCondLst>
                              <p:cond delay="0"/>
                            </p:stCondLst>
                            <p:childTnLst>
                              <p:par>
                                <p:cTn id="80" presetID="42" presetClass="path" presetSubtype="0" accel="50000" decel="50000" fill="hold" grpId="0" nodeType="clickEffect">
                                  <p:stCondLst>
                                    <p:cond delay="0"/>
                                  </p:stCondLst>
                                  <p:childTnLst>
                                    <p:animMotion origin="layout" path="M -4.72222E-6 -3.7037E-6 L 0.02778 0.12871 " pathEditMode="relative" rAng="0" ptsTypes="AA">
                                      <p:cBhvr>
                                        <p:cTn id="81" dur="2000" fill="hold"/>
                                        <p:tgtEl>
                                          <p:spTgt spid="29"/>
                                        </p:tgtEl>
                                        <p:attrNameLst>
                                          <p:attrName>ppt_x</p:attrName>
                                          <p:attrName>ppt_y</p:attrName>
                                        </p:attrNameLst>
                                      </p:cBhvr>
                                      <p:rCtr x="1389" y="6435"/>
                                    </p:animMotion>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77"/>
                                        </p:tgtEl>
                                        <p:attrNameLst>
                                          <p:attrName>style.visibility</p:attrName>
                                        </p:attrNameLst>
                                      </p:cBhvr>
                                      <p:to>
                                        <p:strVal val="visible"/>
                                      </p:to>
                                    </p:set>
                                    <p:animEffect transition="in" filter="fade">
                                      <p:cBhvr>
                                        <p:cTn id="86" dur="500"/>
                                        <p:tgtEl>
                                          <p:spTgt spid="77"/>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500"/>
                                        <p:tgtEl>
                                          <p:spTgt spid="3"/>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78"/>
                                        </p:tgtEl>
                                        <p:attrNameLst>
                                          <p:attrName>style.visibility</p:attrName>
                                        </p:attrNameLst>
                                      </p:cBhvr>
                                      <p:to>
                                        <p:strVal val="visible"/>
                                      </p:to>
                                    </p:set>
                                    <p:animEffect transition="in" filter="fade">
                                      <p:cBhvr>
                                        <p:cTn id="96" dur="500"/>
                                        <p:tgtEl>
                                          <p:spTgt spid="78"/>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60"/>
                                        </p:tgtEl>
                                        <p:attrNameLst>
                                          <p:attrName>style.visibility</p:attrName>
                                        </p:attrNameLst>
                                      </p:cBhvr>
                                      <p:to>
                                        <p:strVal val="visible"/>
                                      </p:to>
                                    </p:set>
                                    <p:animEffect transition="in" filter="fade">
                                      <p:cBhvr>
                                        <p:cTn id="101" dur="500"/>
                                        <p:tgtEl>
                                          <p:spTgt spid="60"/>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84"/>
                                        </p:tgtEl>
                                        <p:attrNameLst>
                                          <p:attrName>style.visibility</p:attrName>
                                        </p:attrNameLst>
                                      </p:cBhvr>
                                      <p:to>
                                        <p:strVal val="visible"/>
                                      </p:to>
                                    </p:set>
                                    <p:animEffect transition="in" filter="fade">
                                      <p:cBhvr>
                                        <p:cTn id="106" dur="500"/>
                                        <p:tgtEl>
                                          <p:spTgt spid="8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61"/>
                                        </p:tgtEl>
                                        <p:attrNameLst>
                                          <p:attrName>style.visibility</p:attrName>
                                        </p:attrNameLst>
                                      </p:cBhvr>
                                      <p:to>
                                        <p:strVal val="visible"/>
                                      </p:to>
                                    </p:set>
                                    <p:animEffect transition="in" filter="fade">
                                      <p:cBhvr>
                                        <p:cTn id="111" dur="500"/>
                                        <p:tgtEl>
                                          <p:spTgt spid="61"/>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79"/>
                                        </p:tgtEl>
                                        <p:attrNameLst>
                                          <p:attrName>style.visibility</p:attrName>
                                        </p:attrNameLst>
                                      </p:cBhvr>
                                      <p:to>
                                        <p:strVal val="visible"/>
                                      </p:to>
                                    </p:set>
                                    <p:animEffect transition="in" filter="fade">
                                      <p:cBhvr>
                                        <p:cTn id="116" dur="500"/>
                                        <p:tgtEl>
                                          <p:spTgt spid="79"/>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62"/>
                                        </p:tgtEl>
                                        <p:attrNameLst>
                                          <p:attrName>style.visibility</p:attrName>
                                        </p:attrNameLst>
                                      </p:cBhvr>
                                      <p:to>
                                        <p:strVal val="visible"/>
                                      </p:to>
                                    </p:set>
                                    <p:animEffect transition="in" filter="fade">
                                      <p:cBhvr>
                                        <p:cTn id="121" dur="500"/>
                                        <p:tgtEl>
                                          <p:spTgt spid="6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85"/>
                                        </p:tgtEl>
                                        <p:attrNameLst>
                                          <p:attrName>style.visibility</p:attrName>
                                        </p:attrNameLst>
                                      </p:cBhvr>
                                      <p:to>
                                        <p:strVal val="visible"/>
                                      </p:to>
                                    </p:set>
                                    <p:animEffect transition="in" filter="fade">
                                      <p:cBhvr>
                                        <p:cTn id="126" dur="500"/>
                                        <p:tgtEl>
                                          <p:spTgt spid="8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fade">
                                      <p:cBhvr>
                                        <p:cTn id="131" dur="500"/>
                                        <p:tgtEl>
                                          <p:spTgt spid="63"/>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80"/>
                                        </p:tgtEl>
                                        <p:attrNameLst>
                                          <p:attrName>style.visibility</p:attrName>
                                        </p:attrNameLst>
                                      </p:cBhvr>
                                      <p:to>
                                        <p:strVal val="visible"/>
                                      </p:to>
                                    </p:set>
                                    <p:animEffect transition="in" filter="fade">
                                      <p:cBhvr>
                                        <p:cTn id="136" dur="500"/>
                                        <p:tgtEl>
                                          <p:spTgt spid="80"/>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64"/>
                                        </p:tgtEl>
                                        <p:attrNameLst>
                                          <p:attrName>style.visibility</p:attrName>
                                        </p:attrNameLst>
                                      </p:cBhvr>
                                      <p:to>
                                        <p:strVal val="visible"/>
                                      </p:to>
                                    </p:set>
                                    <p:animEffect transition="in" filter="fade">
                                      <p:cBhvr>
                                        <p:cTn id="141" dur="500"/>
                                        <p:tgtEl>
                                          <p:spTgt spid="64"/>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81"/>
                                        </p:tgtEl>
                                        <p:attrNameLst>
                                          <p:attrName>style.visibility</p:attrName>
                                        </p:attrNameLst>
                                      </p:cBhvr>
                                      <p:to>
                                        <p:strVal val="visible"/>
                                      </p:to>
                                    </p:set>
                                    <p:animEffect transition="in" filter="fade">
                                      <p:cBhvr>
                                        <p:cTn id="146" dur="500"/>
                                        <p:tgtEl>
                                          <p:spTgt spid="81"/>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65"/>
                                        </p:tgtEl>
                                        <p:attrNameLst>
                                          <p:attrName>style.visibility</p:attrName>
                                        </p:attrNameLst>
                                      </p:cBhvr>
                                      <p:to>
                                        <p:strVal val="visible"/>
                                      </p:to>
                                    </p:set>
                                    <p:animEffect transition="in" filter="fade">
                                      <p:cBhvr>
                                        <p:cTn id="151" dur="500"/>
                                        <p:tgtEl>
                                          <p:spTgt spid="65"/>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12"/>
                                        </p:tgtEl>
                                        <p:attrNameLst>
                                          <p:attrName>style.visibility</p:attrName>
                                        </p:attrNameLst>
                                      </p:cBhvr>
                                      <p:to>
                                        <p:strVal val="visible"/>
                                      </p:to>
                                    </p:set>
                                    <p:animEffect transition="in" filter="fade">
                                      <p:cBhvr>
                                        <p:cTn id="156" dur="500"/>
                                        <p:tgtEl>
                                          <p:spTgt spid="12"/>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66"/>
                                        </p:tgtEl>
                                        <p:attrNameLst>
                                          <p:attrName>style.visibility</p:attrName>
                                        </p:attrNameLst>
                                      </p:cBhvr>
                                      <p:to>
                                        <p:strVal val="visible"/>
                                      </p:to>
                                    </p:set>
                                    <p:animEffect transition="in" filter="fade">
                                      <p:cBhvr>
                                        <p:cTn id="161" dur="500"/>
                                        <p:tgtEl>
                                          <p:spTgt spid="66"/>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71"/>
                                        </p:tgtEl>
                                        <p:attrNameLst>
                                          <p:attrName>style.visibility</p:attrName>
                                        </p:attrNameLst>
                                      </p:cBhvr>
                                      <p:to>
                                        <p:strVal val="visible"/>
                                      </p:to>
                                    </p:set>
                                    <p:animEffect transition="in" filter="fade">
                                      <p:cBhvr>
                                        <p:cTn id="166" dur="500"/>
                                        <p:tgtEl>
                                          <p:spTgt spid="71"/>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67"/>
                                        </p:tgtEl>
                                        <p:attrNameLst>
                                          <p:attrName>style.visibility</p:attrName>
                                        </p:attrNameLst>
                                      </p:cBhvr>
                                      <p:to>
                                        <p:strVal val="visible"/>
                                      </p:to>
                                    </p:set>
                                    <p:animEffect transition="in" filter="fade">
                                      <p:cBhvr>
                                        <p:cTn id="171" dur="500"/>
                                        <p:tgtEl>
                                          <p:spTgt spid="67"/>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82"/>
                                        </p:tgtEl>
                                        <p:attrNameLst>
                                          <p:attrName>style.visibility</p:attrName>
                                        </p:attrNameLst>
                                      </p:cBhvr>
                                      <p:to>
                                        <p:strVal val="visible"/>
                                      </p:to>
                                    </p:set>
                                    <p:animEffect transition="in" filter="fade">
                                      <p:cBhvr>
                                        <p:cTn id="176" dur="500"/>
                                        <p:tgtEl>
                                          <p:spTgt spid="82"/>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68"/>
                                        </p:tgtEl>
                                        <p:attrNameLst>
                                          <p:attrName>style.visibility</p:attrName>
                                        </p:attrNameLst>
                                      </p:cBhvr>
                                      <p:to>
                                        <p:strVal val="visible"/>
                                      </p:to>
                                    </p:set>
                                    <p:animEffect transition="in" filter="fade">
                                      <p:cBhvr>
                                        <p:cTn id="181" dur="500"/>
                                        <p:tgtEl>
                                          <p:spTgt spid="68"/>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86"/>
                                        </p:tgtEl>
                                        <p:attrNameLst>
                                          <p:attrName>style.visibility</p:attrName>
                                        </p:attrNameLst>
                                      </p:cBhvr>
                                      <p:to>
                                        <p:strVal val="visible"/>
                                      </p:to>
                                    </p:set>
                                    <p:animEffect transition="in" filter="fade">
                                      <p:cBhvr>
                                        <p:cTn id="186" dur="500"/>
                                        <p:tgtEl>
                                          <p:spTgt spid="86"/>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grpId="0" nodeType="clickEffect">
                                  <p:stCondLst>
                                    <p:cond delay="0"/>
                                  </p:stCondLst>
                                  <p:childTnLst>
                                    <p:set>
                                      <p:cBhvr>
                                        <p:cTn id="190" dur="1" fill="hold">
                                          <p:stCondLst>
                                            <p:cond delay="0"/>
                                          </p:stCondLst>
                                        </p:cTn>
                                        <p:tgtEl>
                                          <p:spTgt spid="69"/>
                                        </p:tgtEl>
                                        <p:attrNameLst>
                                          <p:attrName>style.visibility</p:attrName>
                                        </p:attrNameLst>
                                      </p:cBhvr>
                                      <p:to>
                                        <p:strVal val="visible"/>
                                      </p:to>
                                    </p:set>
                                    <p:animEffect transition="in" filter="fade">
                                      <p:cBhvr>
                                        <p:cTn id="191" dur="500"/>
                                        <p:tgtEl>
                                          <p:spTgt spid="69"/>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72"/>
                                        </p:tgtEl>
                                        <p:attrNameLst>
                                          <p:attrName>style.visibility</p:attrName>
                                        </p:attrNameLst>
                                      </p:cBhvr>
                                      <p:to>
                                        <p:strVal val="visible"/>
                                      </p:to>
                                    </p:set>
                                    <p:animEffect transition="in" filter="fade">
                                      <p:cBhvr>
                                        <p:cTn id="196" dur="500"/>
                                        <p:tgtEl>
                                          <p:spTgt spid="72"/>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70"/>
                                        </p:tgtEl>
                                        <p:attrNameLst>
                                          <p:attrName>style.visibility</p:attrName>
                                        </p:attrNameLst>
                                      </p:cBhvr>
                                      <p:to>
                                        <p:strVal val="visible"/>
                                      </p:to>
                                    </p:set>
                                    <p:animEffect transition="in" filter="fade">
                                      <p:cBhvr>
                                        <p:cTn id="201" dur="500"/>
                                        <p:tgtEl>
                                          <p:spTgt spid="70"/>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grpId="0" nodeType="clickEffect">
                                  <p:stCondLst>
                                    <p:cond delay="0"/>
                                  </p:stCondLst>
                                  <p:childTnLst>
                                    <p:set>
                                      <p:cBhvr>
                                        <p:cTn id="205" dur="1" fill="hold">
                                          <p:stCondLst>
                                            <p:cond delay="0"/>
                                          </p:stCondLst>
                                        </p:cTn>
                                        <p:tgtEl>
                                          <p:spTgt spid="87"/>
                                        </p:tgtEl>
                                        <p:attrNameLst>
                                          <p:attrName>style.visibility</p:attrName>
                                        </p:attrNameLst>
                                      </p:cBhvr>
                                      <p:to>
                                        <p:strVal val="visible"/>
                                      </p:to>
                                    </p:set>
                                    <p:animEffect transition="in" filter="fade">
                                      <p:cBhvr>
                                        <p:cTn id="20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P spid="26" grpId="0"/>
      <p:bldP spid="27" grpId="0"/>
      <p:bldP spid="28" grpId="0"/>
      <p:bldP spid="29" grpId="0"/>
      <p:bldP spid="30" grpId="0"/>
      <p:bldP spid="36" grpId="0"/>
      <p:bldP spid="40" grpId="0"/>
      <p:bldP spid="44" grpId="0"/>
      <p:bldP spid="46" grpId="0"/>
      <p:bldP spid="47" grpId="0"/>
      <p:bldP spid="48" grpId="0"/>
      <p:bldP spid="49" grpId="0"/>
      <p:bldP spid="50" grpId="0"/>
      <p:bldP spid="3" grpId="0"/>
      <p:bldP spid="60" grpId="0"/>
      <p:bldP spid="61" grpId="0"/>
      <p:bldP spid="62" grpId="0"/>
      <p:bldP spid="63" grpId="0"/>
      <p:bldP spid="64" grpId="0"/>
      <p:bldP spid="65" grpId="0"/>
      <p:bldP spid="66" grpId="0"/>
      <p:bldP spid="67" grpId="0"/>
      <p:bldP spid="68" grpId="0"/>
      <p:bldP spid="69" grpId="0"/>
      <p:bldP spid="70" grpId="0"/>
      <p:bldP spid="12" grpId="0" animBg="1"/>
      <p:bldP spid="71" grpId="0" animBg="1"/>
      <p:bldP spid="72" grpId="0" animBg="1"/>
      <p:bldP spid="73" grpId="0" animBg="1"/>
      <p:bldP spid="75" grpId="0" animBg="1"/>
      <p:bldP spid="76" grpId="0" animBg="1"/>
      <p:bldP spid="77" grpId="0" animBg="1"/>
      <p:bldP spid="78" grpId="0" animBg="1"/>
      <p:bldP spid="79" grpId="0" animBg="1"/>
      <p:bldP spid="80" grpId="0" animBg="1"/>
      <p:bldP spid="81" grpId="0" animBg="1"/>
      <p:bldP spid="82" grpId="0" animBg="1"/>
      <p:bldP spid="84" grpId="0" animBg="1"/>
      <p:bldP spid="85" grpId="0" animBg="1"/>
      <p:bldP spid="86" grpId="0" animBg="1"/>
      <p:bldP spid="8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7052" y="-92871"/>
            <a:ext cx="8229600" cy="1143000"/>
          </a:xfrm>
        </p:spPr>
        <p:txBody>
          <a:bodyPr/>
          <a:lstStyle/>
          <a:p>
            <a:r>
              <a:rPr lang="en-US" dirty="0" smtClean="0"/>
              <a:t>Di-hybrid Cross</a:t>
            </a:r>
            <a:endParaRPr lang="en-US" dirty="0"/>
          </a:p>
        </p:txBody>
      </p:sp>
      <p:grpSp>
        <p:nvGrpSpPr>
          <p:cNvPr id="4" name="Group 3"/>
          <p:cNvGrpSpPr/>
          <p:nvPr/>
        </p:nvGrpSpPr>
        <p:grpSpPr>
          <a:xfrm>
            <a:off x="3657600" y="2438400"/>
            <a:ext cx="5334000" cy="4182341"/>
            <a:chOff x="2057400" y="1295400"/>
            <a:chExt cx="6705600" cy="5257800"/>
          </a:xfrm>
        </p:grpSpPr>
        <p:sp>
          <p:nvSpPr>
            <p:cNvPr id="5" name="Rectangle 4"/>
            <p:cNvSpPr/>
            <p:nvPr/>
          </p:nvSpPr>
          <p:spPr>
            <a:xfrm>
              <a:off x="2057400" y="1295400"/>
              <a:ext cx="6705600" cy="5257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338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866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26670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57400" y="40386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54102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5302526" y="1821285"/>
            <a:ext cx="381000" cy="523220"/>
          </a:xfrm>
          <a:prstGeom prst="rect">
            <a:avLst/>
          </a:prstGeom>
          <a:noFill/>
        </p:spPr>
        <p:txBody>
          <a:bodyPr wrap="square" rtlCol="0">
            <a:spAutoFit/>
          </a:bodyPr>
          <a:lstStyle/>
          <a:p>
            <a:r>
              <a:rPr lang="en-US" sz="2800" dirty="0" smtClean="0"/>
              <a:t>A</a:t>
            </a:r>
            <a:endParaRPr lang="en-US" sz="2800" dirty="0"/>
          </a:p>
        </p:txBody>
      </p:sp>
      <p:sp>
        <p:nvSpPr>
          <p:cNvPr id="22" name="TextBox 21"/>
          <p:cNvSpPr txBox="1"/>
          <p:nvPr/>
        </p:nvSpPr>
        <p:spPr>
          <a:xfrm>
            <a:off x="3810000" y="1821285"/>
            <a:ext cx="381000" cy="523220"/>
          </a:xfrm>
          <a:prstGeom prst="rect">
            <a:avLst/>
          </a:prstGeom>
          <a:noFill/>
        </p:spPr>
        <p:txBody>
          <a:bodyPr wrap="square" rtlCol="0">
            <a:spAutoFit/>
          </a:bodyPr>
          <a:lstStyle/>
          <a:p>
            <a:r>
              <a:rPr lang="en-US" sz="2800" dirty="0" smtClean="0"/>
              <a:t>A</a:t>
            </a:r>
            <a:endParaRPr lang="en-US" sz="2800" dirty="0"/>
          </a:p>
        </p:txBody>
      </p:sp>
      <p:sp>
        <p:nvSpPr>
          <p:cNvPr id="25" name="TextBox 24"/>
          <p:cNvSpPr txBox="1"/>
          <p:nvPr/>
        </p:nvSpPr>
        <p:spPr>
          <a:xfrm>
            <a:off x="7981952" y="1779345"/>
            <a:ext cx="381000" cy="523220"/>
          </a:xfrm>
          <a:prstGeom prst="rect">
            <a:avLst/>
          </a:prstGeom>
          <a:noFill/>
        </p:spPr>
        <p:txBody>
          <a:bodyPr wrap="square" rtlCol="0">
            <a:spAutoFit/>
          </a:bodyPr>
          <a:lstStyle/>
          <a:p>
            <a:r>
              <a:rPr lang="en-US" sz="2800" dirty="0" smtClean="0"/>
              <a:t>a</a:t>
            </a:r>
            <a:endParaRPr lang="en-US" sz="2800" dirty="0"/>
          </a:p>
        </p:txBody>
      </p:sp>
      <p:sp>
        <p:nvSpPr>
          <p:cNvPr id="27" name="TextBox 26"/>
          <p:cNvSpPr txBox="1"/>
          <p:nvPr/>
        </p:nvSpPr>
        <p:spPr>
          <a:xfrm>
            <a:off x="6722166" y="1779345"/>
            <a:ext cx="381000" cy="523220"/>
          </a:xfrm>
          <a:prstGeom prst="rect">
            <a:avLst/>
          </a:prstGeom>
          <a:noFill/>
        </p:spPr>
        <p:txBody>
          <a:bodyPr wrap="square" rtlCol="0">
            <a:spAutoFit/>
          </a:bodyPr>
          <a:lstStyle/>
          <a:p>
            <a:r>
              <a:rPr lang="en-US" sz="2800" dirty="0" smtClean="0"/>
              <a:t>B</a:t>
            </a:r>
            <a:endParaRPr lang="en-US" sz="2800" dirty="0"/>
          </a:p>
        </p:txBody>
      </p:sp>
      <p:sp>
        <p:nvSpPr>
          <p:cNvPr id="28" name="TextBox 27"/>
          <p:cNvSpPr txBox="1"/>
          <p:nvPr/>
        </p:nvSpPr>
        <p:spPr>
          <a:xfrm>
            <a:off x="4092437" y="1821285"/>
            <a:ext cx="381000" cy="523220"/>
          </a:xfrm>
          <a:prstGeom prst="rect">
            <a:avLst/>
          </a:prstGeom>
          <a:noFill/>
        </p:spPr>
        <p:txBody>
          <a:bodyPr wrap="square" rtlCol="0">
            <a:spAutoFit/>
          </a:bodyPr>
          <a:lstStyle/>
          <a:p>
            <a:r>
              <a:rPr lang="en-US" sz="2800" dirty="0" smtClean="0"/>
              <a:t>B</a:t>
            </a:r>
            <a:endParaRPr lang="en-US" sz="2800" dirty="0"/>
          </a:p>
        </p:txBody>
      </p:sp>
      <p:sp>
        <p:nvSpPr>
          <p:cNvPr id="29" name="TextBox 28"/>
          <p:cNvSpPr txBox="1"/>
          <p:nvPr/>
        </p:nvSpPr>
        <p:spPr>
          <a:xfrm>
            <a:off x="8172452" y="1779345"/>
            <a:ext cx="702366" cy="523220"/>
          </a:xfrm>
          <a:prstGeom prst="rect">
            <a:avLst/>
          </a:prstGeom>
          <a:noFill/>
        </p:spPr>
        <p:txBody>
          <a:bodyPr wrap="square" rtlCol="0">
            <a:spAutoFit/>
          </a:bodyPr>
          <a:lstStyle/>
          <a:p>
            <a:r>
              <a:rPr lang="en-US" sz="2800" dirty="0" smtClean="0"/>
              <a:t>b</a:t>
            </a:r>
            <a:endParaRPr lang="en-US" sz="2800" dirty="0"/>
          </a:p>
        </p:txBody>
      </p:sp>
      <p:sp>
        <p:nvSpPr>
          <p:cNvPr id="30" name="TextBox 29"/>
          <p:cNvSpPr txBox="1"/>
          <p:nvPr/>
        </p:nvSpPr>
        <p:spPr>
          <a:xfrm>
            <a:off x="5542723" y="1821285"/>
            <a:ext cx="381000" cy="523220"/>
          </a:xfrm>
          <a:prstGeom prst="rect">
            <a:avLst/>
          </a:prstGeom>
          <a:noFill/>
        </p:spPr>
        <p:txBody>
          <a:bodyPr wrap="square" rtlCol="0">
            <a:spAutoFit/>
          </a:bodyPr>
          <a:lstStyle/>
          <a:p>
            <a:r>
              <a:rPr lang="en-US" sz="2800" dirty="0" smtClean="0"/>
              <a:t>b</a:t>
            </a:r>
            <a:endParaRPr lang="en-US" sz="2800" dirty="0"/>
          </a:p>
        </p:txBody>
      </p:sp>
      <p:sp>
        <p:nvSpPr>
          <p:cNvPr id="31" name="TextBox 30"/>
          <p:cNvSpPr txBox="1"/>
          <p:nvPr/>
        </p:nvSpPr>
        <p:spPr>
          <a:xfrm>
            <a:off x="2800350" y="3656913"/>
            <a:ext cx="381000" cy="523220"/>
          </a:xfrm>
          <a:prstGeom prst="rect">
            <a:avLst/>
          </a:prstGeom>
          <a:noFill/>
        </p:spPr>
        <p:txBody>
          <a:bodyPr wrap="square" rtlCol="0">
            <a:spAutoFit/>
          </a:bodyPr>
          <a:lstStyle/>
          <a:p>
            <a:r>
              <a:rPr lang="en-US" sz="2800" dirty="0" smtClean="0"/>
              <a:t>A</a:t>
            </a:r>
            <a:endParaRPr lang="en-US" sz="2800" dirty="0"/>
          </a:p>
        </p:txBody>
      </p:sp>
      <p:sp>
        <p:nvSpPr>
          <p:cNvPr id="32" name="TextBox 31"/>
          <p:cNvSpPr txBox="1"/>
          <p:nvPr/>
        </p:nvSpPr>
        <p:spPr>
          <a:xfrm>
            <a:off x="2834309" y="4874465"/>
            <a:ext cx="381000" cy="523220"/>
          </a:xfrm>
          <a:prstGeom prst="rect">
            <a:avLst/>
          </a:prstGeom>
          <a:noFill/>
        </p:spPr>
        <p:txBody>
          <a:bodyPr wrap="square" rtlCol="0">
            <a:spAutoFit/>
          </a:bodyPr>
          <a:lstStyle/>
          <a:p>
            <a:r>
              <a:rPr lang="en-US" sz="2800" dirty="0" smtClean="0"/>
              <a:t>a</a:t>
            </a:r>
            <a:endParaRPr lang="en-US" sz="2800" dirty="0"/>
          </a:p>
        </p:txBody>
      </p:sp>
      <p:sp>
        <p:nvSpPr>
          <p:cNvPr id="34" name="TextBox 33"/>
          <p:cNvSpPr txBox="1"/>
          <p:nvPr/>
        </p:nvSpPr>
        <p:spPr>
          <a:xfrm>
            <a:off x="3038475" y="5830407"/>
            <a:ext cx="381000" cy="523220"/>
          </a:xfrm>
          <a:prstGeom prst="rect">
            <a:avLst/>
          </a:prstGeom>
          <a:noFill/>
        </p:spPr>
        <p:txBody>
          <a:bodyPr wrap="square" rtlCol="0">
            <a:spAutoFit/>
          </a:bodyPr>
          <a:lstStyle/>
          <a:p>
            <a:r>
              <a:rPr lang="en-US" sz="2800" dirty="0" smtClean="0"/>
              <a:t>b</a:t>
            </a:r>
            <a:endParaRPr lang="en-US" sz="2800" dirty="0"/>
          </a:p>
        </p:txBody>
      </p:sp>
      <p:sp>
        <p:nvSpPr>
          <p:cNvPr id="36" name="TextBox 35"/>
          <p:cNvSpPr txBox="1"/>
          <p:nvPr/>
        </p:nvSpPr>
        <p:spPr>
          <a:xfrm>
            <a:off x="2800350" y="2650720"/>
            <a:ext cx="381000" cy="523220"/>
          </a:xfrm>
          <a:prstGeom prst="rect">
            <a:avLst/>
          </a:prstGeom>
          <a:noFill/>
        </p:spPr>
        <p:txBody>
          <a:bodyPr wrap="square" rtlCol="0">
            <a:spAutoFit/>
          </a:bodyPr>
          <a:lstStyle/>
          <a:p>
            <a:r>
              <a:rPr lang="en-US" sz="2800" dirty="0" smtClean="0"/>
              <a:t>A</a:t>
            </a:r>
            <a:endParaRPr lang="en-US" sz="2800" dirty="0"/>
          </a:p>
        </p:txBody>
      </p:sp>
      <p:sp>
        <p:nvSpPr>
          <p:cNvPr id="38" name="TextBox 37"/>
          <p:cNvSpPr txBox="1"/>
          <p:nvPr/>
        </p:nvSpPr>
        <p:spPr>
          <a:xfrm>
            <a:off x="2861795" y="5830407"/>
            <a:ext cx="381000" cy="523220"/>
          </a:xfrm>
          <a:prstGeom prst="rect">
            <a:avLst/>
          </a:prstGeom>
          <a:noFill/>
        </p:spPr>
        <p:txBody>
          <a:bodyPr wrap="square" rtlCol="0">
            <a:spAutoFit/>
          </a:bodyPr>
          <a:lstStyle/>
          <a:p>
            <a:r>
              <a:rPr lang="en-US" sz="2800" dirty="0" smtClean="0"/>
              <a:t>a</a:t>
            </a:r>
            <a:endParaRPr lang="en-US" sz="2800" dirty="0"/>
          </a:p>
        </p:txBody>
      </p:sp>
      <p:sp>
        <p:nvSpPr>
          <p:cNvPr id="39" name="TextBox 38"/>
          <p:cNvSpPr txBox="1"/>
          <p:nvPr/>
        </p:nvSpPr>
        <p:spPr>
          <a:xfrm>
            <a:off x="2990850" y="4874465"/>
            <a:ext cx="381000" cy="523220"/>
          </a:xfrm>
          <a:prstGeom prst="rect">
            <a:avLst/>
          </a:prstGeom>
          <a:noFill/>
        </p:spPr>
        <p:txBody>
          <a:bodyPr wrap="square" rtlCol="0">
            <a:spAutoFit/>
          </a:bodyPr>
          <a:lstStyle/>
          <a:p>
            <a:r>
              <a:rPr lang="en-US" sz="2800" dirty="0" smtClean="0"/>
              <a:t>B</a:t>
            </a:r>
            <a:endParaRPr lang="en-US" sz="2800" dirty="0"/>
          </a:p>
        </p:txBody>
      </p:sp>
      <p:sp>
        <p:nvSpPr>
          <p:cNvPr id="40" name="TextBox 39"/>
          <p:cNvSpPr txBox="1"/>
          <p:nvPr/>
        </p:nvSpPr>
        <p:spPr>
          <a:xfrm>
            <a:off x="2990850" y="2652708"/>
            <a:ext cx="381000" cy="523220"/>
          </a:xfrm>
          <a:prstGeom prst="rect">
            <a:avLst/>
          </a:prstGeom>
          <a:noFill/>
        </p:spPr>
        <p:txBody>
          <a:bodyPr wrap="square" rtlCol="0">
            <a:spAutoFit/>
          </a:bodyPr>
          <a:lstStyle/>
          <a:p>
            <a:r>
              <a:rPr lang="en-US" sz="2800" dirty="0" smtClean="0"/>
              <a:t>B</a:t>
            </a:r>
            <a:endParaRPr lang="en-US" sz="2800" dirty="0"/>
          </a:p>
        </p:txBody>
      </p:sp>
      <p:sp>
        <p:nvSpPr>
          <p:cNvPr id="42" name="TextBox 41"/>
          <p:cNvSpPr txBox="1"/>
          <p:nvPr/>
        </p:nvSpPr>
        <p:spPr>
          <a:xfrm>
            <a:off x="3019992" y="3656913"/>
            <a:ext cx="381000" cy="523220"/>
          </a:xfrm>
          <a:prstGeom prst="rect">
            <a:avLst/>
          </a:prstGeom>
          <a:noFill/>
        </p:spPr>
        <p:txBody>
          <a:bodyPr wrap="square" rtlCol="0">
            <a:spAutoFit/>
          </a:bodyPr>
          <a:lstStyle/>
          <a:p>
            <a:r>
              <a:rPr lang="en-US" sz="2800" dirty="0" smtClean="0"/>
              <a:t>b</a:t>
            </a:r>
            <a:endParaRPr lang="en-US" sz="2800" dirty="0"/>
          </a:p>
        </p:txBody>
      </p:sp>
      <p:sp>
        <p:nvSpPr>
          <p:cNvPr id="58" name="TextBox 57"/>
          <p:cNvSpPr txBox="1"/>
          <p:nvPr/>
        </p:nvSpPr>
        <p:spPr>
          <a:xfrm>
            <a:off x="6527524" y="1792837"/>
            <a:ext cx="381000" cy="523220"/>
          </a:xfrm>
          <a:prstGeom prst="rect">
            <a:avLst/>
          </a:prstGeom>
          <a:noFill/>
        </p:spPr>
        <p:txBody>
          <a:bodyPr wrap="square" rtlCol="0">
            <a:spAutoFit/>
          </a:bodyPr>
          <a:lstStyle/>
          <a:p>
            <a:r>
              <a:rPr lang="en-US" sz="2800" dirty="0" smtClean="0"/>
              <a:t>a</a:t>
            </a:r>
            <a:endParaRPr lang="en-US" sz="2800" dirty="0"/>
          </a:p>
        </p:txBody>
      </p:sp>
      <p:sp>
        <p:nvSpPr>
          <p:cNvPr id="3" name="TextBox 2"/>
          <p:cNvSpPr txBox="1"/>
          <p:nvPr/>
        </p:nvSpPr>
        <p:spPr>
          <a:xfrm>
            <a:off x="4010876" y="3701701"/>
            <a:ext cx="914400" cy="461665"/>
          </a:xfrm>
          <a:prstGeom prst="rect">
            <a:avLst/>
          </a:prstGeom>
          <a:noFill/>
        </p:spPr>
        <p:txBody>
          <a:bodyPr wrap="square" rtlCol="0">
            <a:spAutoFit/>
          </a:bodyPr>
          <a:lstStyle/>
          <a:p>
            <a:r>
              <a:rPr lang="en-US" sz="2400" dirty="0" err="1" smtClean="0"/>
              <a:t>AABb</a:t>
            </a:r>
            <a:endParaRPr lang="en-US" sz="2400" dirty="0"/>
          </a:p>
        </p:txBody>
      </p:sp>
      <p:sp>
        <p:nvSpPr>
          <p:cNvPr id="60" name="TextBox 59"/>
          <p:cNvSpPr txBox="1"/>
          <p:nvPr/>
        </p:nvSpPr>
        <p:spPr>
          <a:xfrm>
            <a:off x="5212189" y="3693305"/>
            <a:ext cx="914400" cy="461665"/>
          </a:xfrm>
          <a:prstGeom prst="rect">
            <a:avLst/>
          </a:prstGeom>
          <a:noFill/>
        </p:spPr>
        <p:txBody>
          <a:bodyPr wrap="square" rtlCol="0">
            <a:spAutoFit/>
          </a:bodyPr>
          <a:lstStyle/>
          <a:p>
            <a:r>
              <a:rPr lang="en-US" sz="2400" dirty="0" err="1" smtClean="0"/>
              <a:t>AAbb</a:t>
            </a:r>
            <a:endParaRPr lang="en-US" sz="2400" dirty="0"/>
          </a:p>
        </p:txBody>
      </p:sp>
      <p:sp>
        <p:nvSpPr>
          <p:cNvPr id="61" name="TextBox 60"/>
          <p:cNvSpPr txBox="1"/>
          <p:nvPr/>
        </p:nvSpPr>
        <p:spPr>
          <a:xfrm>
            <a:off x="6524779" y="3695697"/>
            <a:ext cx="914400" cy="461665"/>
          </a:xfrm>
          <a:prstGeom prst="rect">
            <a:avLst/>
          </a:prstGeom>
          <a:noFill/>
        </p:spPr>
        <p:txBody>
          <a:bodyPr wrap="square" rtlCol="0">
            <a:spAutoFit/>
          </a:bodyPr>
          <a:lstStyle/>
          <a:p>
            <a:r>
              <a:rPr lang="en-US" sz="2400" dirty="0" err="1" smtClean="0"/>
              <a:t>AaBb</a:t>
            </a:r>
            <a:endParaRPr lang="en-US" sz="2400" dirty="0"/>
          </a:p>
        </p:txBody>
      </p:sp>
      <p:sp>
        <p:nvSpPr>
          <p:cNvPr id="62" name="TextBox 61"/>
          <p:cNvSpPr txBox="1"/>
          <p:nvPr/>
        </p:nvSpPr>
        <p:spPr>
          <a:xfrm>
            <a:off x="7988638" y="3700690"/>
            <a:ext cx="914400" cy="461665"/>
          </a:xfrm>
          <a:prstGeom prst="rect">
            <a:avLst/>
          </a:prstGeom>
          <a:noFill/>
        </p:spPr>
        <p:txBody>
          <a:bodyPr wrap="square" rtlCol="0">
            <a:spAutoFit/>
          </a:bodyPr>
          <a:lstStyle/>
          <a:p>
            <a:r>
              <a:rPr lang="en-US" sz="2400" dirty="0" err="1" smtClean="0"/>
              <a:t>Aabb</a:t>
            </a:r>
            <a:endParaRPr lang="en-US" sz="2400" dirty="0"/>
          </a:p>
        </p:txBody>
      </p:sp>
      <p:sp>
        <p:nvSpPr>
          <p:cNvPr id="63" name="TextBox 62"/>
          <p:cNvSpPr txBox="1"/>
          <p:nvPr/>
        </p:nvSpPr>
        <p:spPr>
          <a:xfrm>
            <a:off x="4037056" y="4780846"/>
            <a:ext cx="914400" cy="461665"/>
          </a:xfrm>
          <a:prstGeom prst="rect">
            <a:avLst/>
          </a:prstGeom>
          <a:noFill/>
        </p:spPr>
        <p:txBody>
          <a:bodyPr wrap="square" rtlCol="0">
            <a:spAutoFit/>
          </a:bodyPr>
          <a:lstStyle/>
          <a:p>
            <a:r>
              <a:rPr lang="en-US" sz="2400" dirty="0" err="1" smtClean="0"/>
              <a:t>AaBB</a:t>
            </a:r>
            <a:endParaRPr lang="en-US" sz="2400" dirty="0"/>
          </a:p>
        </p:txBody>
      </p:sp>
      <p:sp>
        <p:nvSpPr>
          <p:cNvPr id="64" name="TextBox 63"/>
          <p:cNvSpPr txBox="1"/>
          <p:nvPr/>
        </p:nvSpPr>
        <p:spPr>
          <a:xfrm>
            <a:off x="5214731" y="4767304"/>
            <a:ext cx="914400" cy="461665"/>
          </a:xfrm>
          <a:prstGeom prst="rect">
            <a:avLst/>
          </a:prstGeom>
          <a:noFill/>
        </p:spPr>
        <p:txBody>
          <a:bodyPr wrap="square" rtlCol="0">
            <a:spAutoFit/>
          </a:bodyPr>
          <a:lstStyle/>
          <a:p>
            <a:r>
              <a:rPr lang="en-US" sz="2400" dirty="0" err="1" smtClean="0"/>
              <a:t>AaBb</a:t>
            </a:r>
            <a:endParaRPr lang="en-US" sz="2400" dirty="0"/>
          </a:p>
        </p:txBody>
      </p:sp>
      <p:sp>
        <p:nvSpPr>
          <p:cNvPr id="65" name="TextBox 64"/>
          <p:cNvSpPr txBox="1"/>
          <p:nvPr/>
        </p:nvSpPr>
        <p:spPr>
          <a:xfrm>
            <a:off x="6496574" y="4773540"/>
            <a:ext cx="914400" cy="461665"/>
          </a:xfrm>
          <a:prstGeom prst="rect">
            <a:avLst/>
          </a:prstGeom>
          <a:noFill/>
        </p:spPr>
        <p:txBody>
          <a:bodyPr wrap="square" rtlCol="0">
            <a:spAutoFit/>
          </a:bodyPr>
          <a:lstStyle/>
          <a:p>
            <a:r>
              <a:rPr lang="en-US" sz="2400" dirty="0" err="1" smtClean="0"/>
              <a:t>aaBB</a:t>
            </a:r>
            <a:endParaRPr lang="en-US" sz="2400" dirty="0"/>
          </a:p>
        </p:txBody>
      </p:sp>
      <p:sp>
        <p:nvSpPr>
          <p:cNvPr id="66" name="TextBox 65"/>
          <p:cNvSpPr txBox="1"/>
          <p:nvPr/>
        </p:nvSpPr>
        <p:spPr>
          <a:xfrm>
            <a:off x="7960418" y="4843292"/>
            <a:ext cx="914400" cy="461665"/>
          </a:xfrm>
          <a:prstGeom prst="rect">
            <a:avLst/>
          </a:prstGeom>
          <a:noFill/>
        </p:spPr>
        <p:txBody>
          <a:bodyPr wrap="square" rtlCol="0">
            <a:spAutoFit/>
          </a:bodyPr>
          <a:lstStyle/>
          <a:p>
            <a:r>
              <a:rPr lang="en-US" sz="2400" dirty="0" err="1" smtClean="0"/>
              <a:t>aaBb</a:t>
            </a:r>
            <a:endParaRPr lang="en-US" sz="2400" dirty="0"/>
          </a:p>
        </p:txBody>
      </p:sp>
      <p:sp>
        <p:nvSpPr>
          <p:cNvPr id="67" name="TextBox 66"/>
          <p:cNvSpPr txBox="1"/>
          <p:nvPr/>
        </p:nvSpPr>
        <p:spPr>
          <a:xfrm>
            <a:off x="3983483" y="5848897"/>
            <a:ext cx="914400" cy="461665"/>
          </a:xfrm>
          <a:prstGeom prst="rect">
            <a:avLst/>
          </a:prstGeom>
          <a:noFill/>
        </p:spPr>
        <p:txBody>
          <a:bodyPr wrap="square" rtlCol="0">
            <a:spAutoFit/>
          </a:bodyPr>
          <a:lstStyle/>
          <a:p>
            <a:r>
              <a:rPr lang="en-US" sz="2400" dirty="0" err="1" smtClean="0"/>
              <a:t>AaBb</a:t>
            </a:r>
            <a:endParaRPr lang="en-US" sz="2400" dirty="0"/>
          </a:p>
        </p:txBody>
      </p:sp>
      <p:sp>
        <p:nvSpPr>
          <p:cNvPr id="68" name="TextBox 67"/>
          <p:cNvSpPr txBox="1"/>
          <p:nvPr/>
        </p:nvSpPr>
        <p:spPr>
          <a:xfrm>
            <a:off x="5255020" y="5824961"/>
            <a:ext cx="914400" cy="461665"/>
          </a:xfrm>
          <a:prstGeom prst="rect">
            <a:avLst/>
          </a:prstGeom>
          <a:noFill/>
        </p:spPr>
        <p:txBody>
          <a:bodyPr wrap="square" rtlCol="0">
            <a:spAutoFit/>
          </a:bodyPr>
          <a:lstStyle/>
          <a:p>
            <a:r>
              <a:rPr lang="en-US" sz="2400" dirty="0" err="1" smtClean="0"/>
              <a:t>Aabb</a:t>
            </a:r>
            <a:endParaRPr lang="en-US" sz="2400" dirty="0"/>
          </a:p>
        </p:txBody>
      </p:sp>
      <p:sp>
        <p:nvSpPr>
          <p:cNvPr id="69" name="TextBox 68"/>
          <p:cNvSpPr txBox="1"/>
          <p:nvPr/>
        </p:nvSpPr>
        <p:spPr>
          <a:xfrm>
            <a:off x="6602558" y="5825117"/>
            <a:ext cx="914400" cy="461665"/>
          </a:xfrm>
          <a:prstGeom prst="rect">
            <a:avLst/>
          </a:prstGeom>
          <a:noFill/>
        </p:spPr>
        <p:txBody>
          <a:bodyPr wrap="square" rtlCol="0">
            <a:spAutoFit/>
          </a:bodyPr>
          <a:lstStyle/>
          <a:p>
            <a:r>
              <a:rPr lang="en-US" sz="2400" dirty="0" err="1" smtClean="0"/>
              <a:t>aaBb</a:t>
            </a:r>
            <a:endParaRPr lang="en-US" sz="2400" dirty="0"/>
          </a:p>
        </p:txBody>
      </p:sp>
      <p:sp>
        <p:nvSpPr>
          <p:cNvPr id="70" name="TextBox 69"/>
          <p:cNvSpPr txBox="1"/>
          <p:nvPr/>
        </p:nvSpPr>
        <p:spPr>
          <a:xfrm>
            <a:off x="7984770" y="5782438"/>
            <a:ext cx="914400" cy="461665"/>
          </a:xfrm>
          <a:prstGeom prst="rect">
            <a:avLst/>
          </a:prstGeom>
          <a:noFill/>
        </p:spPr>
        <p:txBody>
          <a:bodyPr wrap="square" rtlCol="0">
            <a:spAutoFit/>
          </a:bodyPr>
          <a:lstStyle/>
          <a:p>
            <a:r>
              <a:rPr lang="en-US" sz="2400" dirty="0" err="1" smtClean="0"/>
              <a:t>aabb</a:t>
            </a:r>
            <a:endParaRPr lang="en-US" sz="2400" dirty="0"/>
          </a:p>
        </p:txBody>
      </p:sp>
      <p:sp>
        <p:nvSpPr>
          <p:cNvPr id="12" name="Oval 11"/>
          <p:cNvSpPr/>
          <p:nvPr/>
        </p:nvSpPr>
        <p:spPr>
          <a:xfrm>
            <a:off x="6355510" y="5360209"/>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7760240" y="5374305"/>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298470" y="6240753"/>
            <a:ext cx="381000" cy="32124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3723033" y="3157040"/>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5058343" y="313966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6330095" y="3150595"/>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7724209" y="3168188"/>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742497" y="4309621"/>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350616" y="4300602"/>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764032" y="538170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096248" y="5383869"/>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746531" y="6333903"/>
            <a:ext cx="381000" cy="32124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10-Point Star 83"/>
          <p:cNvSpPr/>
          <p:nvPr/>
        </p:nvSpPr>
        <p:spPr>
          <a:xfrm>
            <a:off x="5149888" y="4220207"/>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10-Point Star 84"/>
          <p:cNvSpPr/>
          <p:nvPr/>
        </p:nvSpPr>
        <p:spPr>
          <a:xfrm>
            <a:off x="7775855" y="4248944"/>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6" name="10-Point Star 85"/>
          <p:cNvSpPr/>
          <p:nvPr/>
        </p:nvSpPr>
        <p:spPr>
          <a:xfrm>
            <a:off x="5130957" y="6274819"/>
            <a:ext cx="343138" cy="386030"/>
          </a:xfrm>
          <a:prstGeom prst="star1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7" name="10-Point Star 86"/>
          <p:cNvSpPr/>
          <p:nvPr/>
        </p:nvSpPr>
        <p:spPr>
          <a:xfrm>
            <a:off x="7696081" y="6218743"/>
            <a:ext cx="343138" cy="386030"/>
          </a:xfrm>
          <a:prstGeom prst="star1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3" name="TextBox 82"/>
          <p:cNvSpPr txBox="1"/>
          <p:nvPr/>
        </p:nvSpPr>
        <p:spPr>
          <a:xfrm>
            <a:off x="4123497" y="2555401"/>
            <a:ext cx="914400" cy="461665"/>
          </a:xfrm>
          <a:prstGeom prst="rect">
            <a:avLst/>
          </a:prstGeom>
          <a:noFill/>
        </p:spPr>
        <p:txBody>
          <a:bodyPr wrap="square" rtlCol="0">
            <a:spAutoFit/>
          </a:bodyPr>
          <a:lstStyle/>
          <a:p>
            <a:r>
              <a:rPr lang="en-US" sz="2400" dirty="0" smtClean="0"/>
              <a:t>AABB</a:t>
            </a:r>
            <a:endParaRPr lang="en-US" sz="2400" dirty="0"/>
          </a:p>
        </p:txBody>
      </p:sp>
      <p:sp>
        <p:nvSpPr>
          <p:cNvPr id="88" name="TextBox 87"/>
          <p:cNvSpPr txBox="1"/>
          <p:nvPr/>
        </p:nvSpPr>
        <p:spPr>
          <a:xfrm>
            <a:off x="5238227" y="2562199"/>
            <a:ext cx="914400" cy="461665"/>
          </a:xfrm>
          <a:prstGeom prst="rect">
            <a:avLst/>
          </a:prstGeom>
          <a:noFill/>
        </p:spPr>
        <p:txBody>
          <a:bodyPr wrap="square" rtlCol="0">
            <a:spAutoFit/>
          </a:bodyPr>
          <a:lstStyle/>
          <a:p>
            <a:r>
              <a:rPr lang="en-US" sz="2400" dirty="0" err="1" smtClean="0"/>
              <a:t>AABb</a:t>
            </a:r>
            <a:endParaRPr lang="en-US" sz="2400" dirty="0"/>
          </a:p>
        </p:txBody>
      </p:sp>
      <p:sp>
        <p:nvSpPr>
          <p:cNvPr id="89" name="TextBox 88"/>
          <p:cNvSpPr txBox="1"/>
          <p:nvPr/>
        </p:nvSpPr>
        <p:spPr>
          <a:xfrm>
            <a:off x="6481293" y="2571651"/>
            <a:ext cx="914400" cy="461665"/>
          </a:xfrm>
          <a:prstGeom prst="rect">
            <a:avLst/>
          </a:prstGeom>
          <a:noFill/>
        </p:spPr>
        <p:txBody>
          <a:bodyPr wrap="square" rtlCol="0">
            <a:spAutoFit/>
          </a:bodyPr>
          <a:lstStyle/>
          <a:p>
            <a:r>
              <a:rPr lang="en-US" sz="2400" dirty="0" err="1" smtClean="0"/>
              <a:t>AaBB</a:t>
            </a:r>
            <a:endParaRPr lang="en-US" sz="2400" dirty="0"/>
          </a:p>
        </p:txBody>
      </p:sp>
      <p:sp>
        <p:nvSpPr>
          <p:cNvPr id="90" name="TextBox 89"/>
          <p:cNvSpPr txBox="1"/>
          <p:nvPr/>
        </p:nvSpPr>
        <p:spPr>
          <a:xfrm>
            <a:off x="7925478" y="2542478"/>
            <a:ext cx="914400" cy="461665"/>
          </a:xfrm>
          <a:prstGeom prst="rect">
            <a:avLst/>
          </a:prstGeom>
          <a:noFill/>
        </p:spPr>
        <p:txBody>
          <a:bodyPr wrap="square" rtlCol="0">
            <a:spAutoFit/>
          </a:bodyPr>
          <a:lstStyle/>
          <a:p>
            <a:r>
              <a:rPr lang="en-US" sz="2400" dirty="0" err="1" smtClean="0"/>
              <a:t>AaBb</a:t>
            </a:r>
            <a:endParaRPr lang="en-US" sz="2400" dirty="0"/>
          </a:p>
        </p:txBody>
      </p:sp>
      <p:sp>
        <p:nvSpPr>
          <p:cNvPr id="17" name="TextBox 16"/>
          <p:cNvSpPr txBox="1"/>
          <p:nvPr/>
        </p:nvSpPr>
        <p:spPr>
          <a:xfrm>
            <a:off x="76200" y="228600"/>
            <a:ext cx="3082070" cy="6186309"/>
          </a:xfrm>
          <a:prstGeom prst="rect">
            <a:avLst/>
          </a:prstGeom>
          <a:noFill/>
        </p:spPr>
        <p:txBody>
          <a:bodyPr wrap="square" rtlCol="0">
            <a:spAutoFit/>
          </a:bodyPr>
          <a:lstStyle/>
          <a:p>
            <a:r>
              <a:rPr lang="en-US" dirty="0" smtClean="0"/>
              <a:t>Genotypes:</a:t>
            </a:r>
          </a:p>
          <a:p>
            <a:r>
              <a:rPr lang="en-US" dirty="0" smtClean="0"/>
              <a:t>AABB	1</a:t>
            </a:r>
          </a:p>
          <a:p>
            <a:r>
              <a:rPr lang="en-US" dirty="0" err="1" smtClean="0"/>
              <a:t>AABb</a:t>
            </a:r>
            <a:r>
              <a:rPr lang="en-US" dirty="0" smtClean="0"/>
              <a:t>	2</a:t>
            </a:r>
          </a:p>
          <a:p>
            <a:r>
              <a:rPr lang="en-US" dirty="0" err="1" smtClean="0"/>
              <a:t>Aabb</a:t>
            </a:r>
            <a:r>
              <a:rPr lang="en-US" dirty="0" smtClean="0"/>
              <a:t>	1</a:t>
            </a:r>
          </a:p>
          <a:p>
            <a:r>
              <a:rPr lang="en-US" dirty="0" err="1" smtClean="0"/>
              <a:t>AaBB</a:t>
            </a:r>
            <a:r>
              <a:rPr lang="en-US" dirty="0" smtClean="0"/>
              <a:t>	1</a:t>
            </a:r>
          </a:p>
          <a:p>
            <a:r>
              <a:rPr lang="en-US" dirty="0" err="1" smtClean="0"/>
              <a:t>AaBb</a:t>
            </a:r>
            <a:r>
              <a:rPr lang="en-US" dirty="0" smtClean="0"/>
              <a:t>	5</a:t>
            </a:r>
          </a:p>
          <a:p>
            <a:r>
              <a:rPr lang="en-US" dirty="0" err="1" smtClean="0"/>
              <a:t>Aabb</a:t>
            </a:r>
            <a:r>
              <a:rPr lang="en-US" dirty="0" smtClean="0"/>
              <a:t>	1</a:t>
            </a:r>
          </a:p>
          <a:p>
            <a:r>
              <a:rPr lang="en-US" dirty="0" err="1" smtClean="0"/>
              <a:t>aaBB</a:t>
            </a:r>
            <a:r>
              <a:rPr lang="en-US" dirty="0" smtClean="0"/>
              <a:t>	1</a:t>
            </a:r>
          </a:p>
          <a:p>
            <a:r>
              <a:rPr lang="en-US" dirty="0" err="1" smtClean="0"/>
              <a:t>aaBb</a:t>
            </a:r>
            <a:r>
              <a:rPr lang="en-US" dirty="0" smtClean="0"/>
              <a:t> 	2	</a:t>
            </a:r>
          </a:p>
          <a:p>
            <a:r>
              <a:rPr lang="en-US" dirty="0" err="1" smtClean="0"/>
              <a:t>Aabb</a:t>
            </a:r>
            <a:r>
              <a:rPr lang="en-US" dirty="0" smtClean="0"/>
              <a:t>	1</a:t>
            </a:r>
          </a:p>
          <a:p>
            <a:endParaRPr lang="en-US" dirty="0"/>
          </a:p>
          <a:p>
            <a:pPr algn="ctr"/>
            <a:r>
              <a:rPr lang="en-US" dirty="0" smtClean="0"/>
              <a:t>1:2:1:1:5:1:1:2:1</a:t>
            </a:r>
          </a:p>
          <a:p>
            <a:endParaRPr lang="en-US" dirty="0"/>
          </a:p>
          <a:p>
            <a:endParaRPr lang="en-US" dirty="0" smtClean="0"/>
          </a:p>
          <a:p>
            <a:r>
              <a:rPr lang="en-US" dirty="0" smtClean="0"/>
              <a:t>Phenotypes</a:t>
            </a:r>
          </a:p>
          <a:p>
            <a:r>
              <a:rPr lang="en-US" dirty="0" smtClean="0"/>
              <a:t>Round and Yellow	          9 </a:t>
            </a:r>
          </a:p>
          <a:p>
            <a:r>
              <a:rPr lang="en-US" dirty="0" smtClean="0"/>
              <a:t>Wrinkled and Yellow         3 Round and Green	          3	</a:t>
            </a:r>
          </a:p>
          <a:p>
            <a:r>
              <a:rPr lang="en-US" dirty="0" smtClean="0"/>
              <a:t>Wrinkled and Green         1</a:t>
            </a:r>
            <a:br>
              <a:rPr lang="en-US" dirty="0" smtClean="0"/>
            </a:br>
            <a:endParaRPr lang="en-US" dirty="0" smtClean="0"/>
          </a:p>
          <a:p>
            <a:pPr algn="ctr"/>
            <a:r>
              <a:rPr lang="en-US" dirty="0" smtClean="0"/>
              <a:t>9:3:3:1 </a:t>
            </a:r>
          </a:p>
          <a:p>
            <a:endParaRPr lang="en-US" dirty="0" smtClean="0"/>
          </a:p>
        </p:txBody>
      </p:sp>
    </p:spTree>
    <p:extLst>
      <p:ext uri="{BB962C8B-B14F-4D97-AF65-F5344CB8AC3E}">
        <p14:creationId xmlns:p14="http://schemas.microsoft.com/office/powerpoint/2010/main" val="1217271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 y="137160"/>
            <a:ext cx="8759951" cy="6144768"/>
          </a:xfrm>
        </p:spPr>
        <p:txBody>
          <a:bodyPr>
            <a:normAutofit lnSpcReduction="10000"/>
          </a:bodyPr>
          <a:lstStyle/>
          <a:p>
            <a:r>
              <a:rPr lang="en-US" dirty="0"/>
              <a:t>Set up a </a:t>
            </a:r>
            <a:r>
              <a:rPr lang="en-US" dirty="0" err="1"/>
              <a:t>punnett</a:t>
            </a:r>
            <a:r>
              <a:rPr lang="en-US" dirty="0"/>
              <a:t> square using the following information: </a:t>
            </a:r>
            <a:endParaRPr lang="en-US" dirty="0" smtClean="0"/>
          </a:p>
          <a:p>
            <a:r>
              <a:rPr lang="en-US" dirty="0" smtClean="0"/>
              <a:t>· </a:t>
            </a:r>
            <a:r>
              <a:rPr lang="en-US" dirty="0"/>
              <a:t>Dominate allele for </a:t>
            </a:r>
            <a:r>
              <a:rPr lang="en-US" smtClean="0"/>
              <a:t>normal </a:t>
            </a:r>
            <a:r>
              <a:rPr lang="en-US" smtClean="0"/>
              <a:t>grey </a:t>
            </a:r>
            <a:r>
              <a:rPr lang="en-US" dirty="0"/>
              <a:t>coat color in wolves = N </a:t>
            </a:r>
            <a:endParaRPr lang="en-US" dirty="0" smtClean="0"/>
          </a:p>
          <a:p>
            <a:r>
              <a:rPr lang="en-US" dirty="0" smtClean="0"/>
              <a:t>· </a:t>
            </a:r>
            <a:r>
              <a:rPr lang="en-US" dirty="0"/>
              <a:t>Recessive allele for black coat color in wolves = n </a:t>
            </a:r>
            <a:endParaRPr lang="en-US" dirty="0" smtClean="0"/>
          </a:p>
          <a:p>
            <a:r>
              <a:rPr lang="en-US" dirty="0" smtClean="0"/>
              <a:t>· </a:t>
            </a:r>
            <a:r>
              <a:rPr lang="en-US" dirty="0"/>
              <a:t>Dominant allele for brown eyes = B </a:t>
            </a:r>
            <a:endParaRPr lang="en-US" dirty="0" smtClean="0"/>
          </a:p>
          <a:p>
            <a:r>
              <a:rPr lang="en-US" dirty="0" smtClean="0"/>
              <a:t>· Recessive </a:t>
            </a:r>
            <a:r>
              <a:rPr lang="en-US" dirty="0"/>
              <a:t>allele for blue eyes = b · </a:t>
            </a:r>
            <a:endParaRPr lang="en-US" dirty="0" smtClean="0"/>
          </a:p>
          <a:p>
            <a:r>
              <a:rPr lang="en-US" dirty="0" smtClean="0"/>
              <a:t>Cross </a:t>
            </a:r>
            <a:r>
              <a:rPr lang="en-US" dirty="0"/>
              <a:t>a heterozygous parent with a heterozygous parent </a:t>
            </a:r>
            <a:endParaRPr lang="en-US" dirty="0" smtClean="0"/>
          </a:p>
          <a:p>
            <a:r>
              <a:rPr lang="en-US" dirty="0" smtClean="0"/>
              <a:t>What </a:t>
            </a:r>
            <a:r>
              <a:rPr lang="en-US" dirty="0"/>
              <a:t>is the probability of producing a wolf with a normal coat color with brown eyes? </a:t>
            </a:r>
            <a:r>
              <a:rPr lang="en-US" dirty="0" smtClean="0"/>
              <a:t>Possible </a:t>
            </a:r>
            <a:r>
              <a:rPr lang="en-US" dirty="0"/>
              <a:t>genotype(s)? </a:t>
            </a:r>
            <a:endParaRPr lang="en-US" dirty="0" smtClean="0"/>
          </a:p>
          <a:p>
            <a:r>
              <a:rPr lang="en-US" dirty="0" smtClean="0"/>
              <a:t>b</a:t>
            </a:r>
            <a:r>
              <a:rPr lang="en-US" dirty="0"/>
              <a:t>. What is the probability of producing a wolf with a normal coat color with blue eyes? Possible genotype(s)? </a:t>
            </a:r>
            <a:endParaRPr lang="en-US" dirty="0" smtClean="0"/>
          </a:p>
          <a:p>
            <a:r>
              <a:rPr lang="en-US" dirty="0" smtClean="0"/>
              <a:t>c</a:t>
            </a:r>
            <a:r>
              <a:rPr lang="en-US" dirty="0"/>
              <a:t>. What is the probability of producing a wolf with a black coat with brown eyes? Possible genotype(s)? </a:t>
            </a:r>
            <a:endParaRPr lang="en-US" dirty="0" smtClean="0"/>
          </a:p>
          <a:p>
            <a:r>
              <a:rPr lang="en-US" dirty="0" smtClean="0"/>
              <a:t>d</a:t>
            </a:r>
            <a:r>
              <a:rPr lang="en-US" dirty="0"/>
              <a:t>. What is the probability of producing a wolf with a black coat with blue eyes? Possible genotype(s)? </a:t>
            </a:r>
          </a:p>
        </p:txBody>
      </p:sp>
    </p:spTree>
    <p:extLst>
      <p:ext uri="{BB962C8B-B14F-4D97-AF65-F5344CB8AC3E}">
        <p14:creationId xmlns:p14="http://schemas.microsoft.com/office/powerpoint/2010/main" val="3674926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02152" y="1478280"/>
            <a:ext cx="5334000" cy="4182341"/>
            <a:chOff x="2057400" y="1295400"/>
            <a:chExt cx="6705600" cy="5257800"/>
          </a:xfrm>
        </p:grpSpPr>
        <p:sp>
          <p:nvSpPr>
            <p:cNvPr id="5" name="Rectangle 4"/>
            <p:cNvSpPr/>
            <p:nvPr/>
          </p:nvSpPr>
          <p:spPr>
            <a:xfrm>
              <a:off x="2057400" y="1295400"/>
              <a:ext cx="6705600" cy="5257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338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86600" y="1295400"/>
              <a:ext cx="0" cy="525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26670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57400" y="40386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5410200"/>
              <a:ext cx="6705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0" y="-74430"/>
            <a:ext cx="3961342" cy="923330"/>
          </a:xfrm>
          <a:prstGeom prst="rect">
            <a:avLst/>
          </a:prstGeom>
          <a:noFill/>
        </p:spPr>
        <p:txBody>
          <a:bodyPr wrap="none" lIns="91440" tIns="45720" rIns="91440" bIns="45720">
            <a:spAutoFit/>
          </a:bodyPr>
          <a:lstStyle/>
          <a:p>
            <a:pPr algn="ctr"/>
            <a:r>
              <a:rPr lang="en-US" sz="5400" b="0" cap="none" spc="0" dirty="0" err="1" smtClean="0">
                <a:ln w="0"/>
                <a:solidFill>
                  <a:schemeClr val="tx1"/>
                </a:solidFill>
                <a:effectLst>
                  <a:outerShdw blurRad="38100" dist="19050" dir="2700000" algn="tl" rotWithShape="0">
                    <a:schemeClr val="dk1">
                      <a:alpha val="40000"/>
                    </a:schemeClr>
                  </a:outerShdw>
                </a:effectLst>
              </a:rPr>
              <a:t>NnBb</a:t>
            </a:r>
            <a:r>
              <a:rPr lang="en-US" sz="5400" b="0" cap="none" spc="0" dirty="0" smtClean="0">
                <a:ln w="0"/>
                <a:solidFill>
                  <a:schemeClr val="tx1"/>
                </a:solidFill>
                <a:effectLst>
                  <a:outerShdw blurRad="38100" dist="19050" dir="2700000" algn="tl" rotWithShape="0">
                    <a:schemeClr val="dk1">
                      <a:alpha val="40000"/>
                    </a:schemeClr>
                  </a:outerShdw>
                </a:effectLst>
              </a:rPr>
              <a:t> X </a:t>
            </a:r>
            <a:r>
              <a:rPr lang="en-US" sz="5400" b="0" cap="none" spc="0" dirty="0" err="1" smtClean="0">
                <a:ln w="0"/>
                <a:solidFill>
                  <a:schemeClr val="tx1"/>
                </a:solidFill>
                <a:effectLst>
                  <a:outerShdw blurRad="38100" dist="19050" dir="2700000" algn="tl" rotWithShape="0">
                    <a:schemeClr val="dk1">
                      <a:alpha val="40000"/>
                    </a:schemeClr>
                  </a:outerShdw>
                </a:effectLst>
              </a:rPr>
              <a:t>NnBb</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3" name="TextBox 12"/>
          <p:cNvSpPr txBox="1"/>
          <p:nvPr/>
        </p:nvSpPr>
        <p:spPr>
          <a:xfrm>
            <a:off x="47864" y="1819470"/>
            <a:ext cx="3393675" cy="2585323"/>
          </a:xfrm>
          <a:prstGeom prst="rect">
            <a:avLst/>
          </a:prstGeom>
          <a:noFill/>
        </p:spPr>
        <p:txBody>
          <a:bodyPr wrap="square" rtlCol="0">
            <a:spAutoFit/>
          </a:bodyPr>
          <a:lstStyle/>
          <a:p>
            <a:r>
              <a:rPr lang="en-US" dirty="0" smtClean="0"/>
              <a:t>Phenotype Ratio</a:t>
            </a:r>
          </a:p>
          <a:p>
            <a:endParaRPr lang="en-US" dirty="0"/>
          </a:p>
          <a:p>
            <a:r>
              <a:rPr lang="en-US" dirty="0" smtClean="0"/>
              <a:t>Grey Fur and Brown Eyes:</a:t>
            </a:r>
          </a:p>
          <a:p>
            <a:endParaRPr lang="en-US" dirty="0"/>
          </a:p>
          <a:p>
            <a:r>
              <a:rPr lang="en-US" dirty="0" smtClean="0"/>
              <a:t>Grey Fur and Blue Eyes:</a:t>
            </a:r>
          </a:p>
          <a:p>
            <a:endParaRPr lang="en-US" dirty="0"/>
          </a:p>
          <a:p>
            <a:r>
              <a:rPr lang="en-US" dirty="0" smtClean="0"/>
              <a:t>Black Fur and Brown Eyes:</a:t>
            </a:r>
          </a:p>
          <a:p>
            <a:endParaRPr lang="en-US" dirty="0"/>
          </a:p>
          <a:p>
            <a:r>
              <a:rPr lang="en-US" dirty="0" smtClean="0"/>
              <a:t>Black Fur and Blue Eyes:</a:t>
            </a:r>
            <a:endParaRPr lang="en-US" dirty="0"/>
          </a:p>
        </p:txBody>
      </p:sp>
      <p:sp>
        <p:nvSpPr>
          <p:cNvPr id="14" name="TextBox 13"/>
          <p:cNvSpPr txBox="1"/>
          <p:nvPr/>
        </p:nvSpPr>
        <p:spPr>
          <a:xfrm>
            <a:off x="5888736" y="0"/>
            <a:ext cx="3465576" cy="646331"/>
          </a:xfrm>
          <a:prstGeom prst="rect">
            <a:avLst/>
          </a:prstGeom>
          <a:noFill/>
        </p:spPr>
        <p:txBody>
          <a:bodyPr wrap="square" rtlCol="0">
            <a:spAutoFit/>
          </a:bodyPr>
          <a:lstStyle/>
          <a:p>
            <a:r>
              <a:rPr lang="en-US" dirty="0" smtClean="0"/>
              <a:t>N = Grey Fur  	n = Black Fu</a:t>
            </a:r>
          </a:p>
          <a:p>
            <a:r>
              <a:rPr lang="en-US" dirty="0" smtClean="0"/>
              <a:t>B = Brown Eyes 	b = Blue Eyes</a:t>
            </a:r>
            <a:endParaRPr lang="en-US" dirty="0"/>
          </a:p>
        </p:txBody>
      </p:sp>
    </p:spTree>
    <p:extLst>
      <p:ext uri="{BB962C8B-B14F-4D97-AF65-F5344CB8AC3E}">
        <p14:creationId xmlns:p14="http://schemas.microsoft.com/office/powerpoint/2010/main" val="2966929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Gregor </a:t>
            </a:r>
            <a:r>
              <a:rPr lang="en-US" dirty="0" err="1" smtClean="0"/>
              <a:t>Mendels</a:t>
            </a:r>
            <a:r>
              <a:rPr lang="en-US" dirty="0" smtClean="0"/>
              <a:t> Three Laws</a:t>
            </a:r>
            <a:endParaRPr lang="en-US" dirty="0"/>
          </a:p>
        </p:txBody>
      </p:sp>
      <p:sp>
        <p:nvSpPr>
          <p:cNvPr id="5" name="Text Placeholder 4"/>
          <p:cNvSpPr>
            <a:spLocks noGrp="1"/>
          </p:cNvSpPr>
          <p:nvPr>
            <p:ph type="body" idx="1"/>
          </p:nvPr>
        </p:nvSpPr>
        <p:spPr/>
        <p:txBody>
          <a:bodyPr/>
          <a:lstStyle/>
          <a:p>
            <a:endParaRPr lang="en-US"/>
          </a:p>
        </p:txBody>
      </p:sp>
      <p:sp>
        <p:nvSpPr>
          <p:cNvPr id="6" name="TextBox 5"/>
          <p:cNvSpPr txBox="1"/>
          <p:nvPr/>
        </p:nvSpPr>
        <p:spPr>
          <a:xfrm>
            <a:off x="13592" y="41574"/>
            <a:ext cx="1691640" cy="369332"/>
          </a:xfrm>
          <a:prstGeom prst="rect">
            <a:avLst/>
          </a:prstGeom>
          <a:noFill/>
        </p:spPr>
        <p:txBody>
          <a:bodyPr wrap="square" rtlCol="0">
            <a:spAutoFit/>
          </a:bodyPr>
          <a:lstStyle/>
          <a:p>
            <a:r>
              <a:rPr lang="en-US" dirty="0" smtClean="0"/>
              <a:t>Write *</a:t>
            </a:r>
            <a:endParaRPr lang="en-US" dirty="0"/>
          </a:p>
        </p:txBody>
      </p:sp>
    </p:spTree>
    <p:extLst>
      <p:ext uri="{BB962C8B-B14F-4D97-AF65-F5344CB8AC3E}">
        <p14:creationId xmlns:p14="http://schemas.microsoft.com/office/powerpoint/2010/main" val="188188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Gregor Mendel’s 3 Laws</a:t>
            </a:r>
            <a:endParaRPr lang="en-US" dirty="0"/>
          </a:p>
        </p:txBody>
      </p:sp>
      <p:sp>
        <p:nvSpPr>
          <p:cNvPr id="5" name="Content Placeholder 4"/>
          <p:cNvSpPr>
            <a:spLocks noGrp="1"/>
          </p:cNvSpPr>
          <p:nvPr>
            <p:ph idx="1"/>
          </p:nvPr>
        </p:nvSpPr>
        <p:spPr/>
        <p:txBody>
          <a:bodyPr/>
          <a:lstStyle/>
          <a:p>
            <a:pPr marL="457200" indent="-457200">
              <a:buFont typeface="+mj-lt"/>
              <a:buAutoNum type="arabicPeriod"/>
            </a:pPr>
            <a:r>
              <a:rPr lang="en-US" dirty="0" smtClean="0"/>
              <a:t>Law of Segregation = Meiosis</a:t>
            </a:r>
            <a:br>
              <a:rPr lang="en-US" dirty="0" smtClean="0"/>
            </a:br>
            <a:endParaRPr lang="en-US" dirty="0" smtClean="0"/>
          </a:p>
          <a:p>
            <a:pPr marL="457200" indent="-457200">
              <a:buFont typeface="+mj-lt"/>
              <a:buAutoNum type="arabicPeriod"/>
            </a:pPr>
            <a:r>
              <a:rPr lang="en-US" dirty="0" smtClean="0"/>
              <a:t>Law of Dominance = Some alleles will cover up other alleles</a:t>
            </a:r>
            <a:br>
              <a:rPr lang="en-US" dirty="0" smtClean="0"/>
            </a:br>
            <a:endParaRPr lang="en-US" dirty="0" smtClean="0"/>
          </a:p>
          <a:p>
            <a:pPr marL="457200" indent="-457200">
              <a:buFont typeface="+mj-lt"/>
              <a:buAutoNum type="arabicPeriod"/>
            </a:pPr>
            <a:r>
              <a:rPr lang="en-US" dirty="0" smtClean="0"/>
              <a:t>Law of Independent Assortment = Almost every trait is inherited independently.</a:t>
            </a:r>
            <a:endParaRPr lang="en-US" dirty="0"/>
          </a:p>
        </p:txBody>
      </p:sp>
      <p:sp>
        <p:nvSpPr>
          <p:cNvPr id="6" name="TextBox 5"/>
          <p:cNvSpPr txBox="1"/>
          <p:nvPr/>
        </p:nvSpPr>
        <p:spPr>
          <a:xfrm>
            <a:off x="13592" y="41574"/>
            <a:ext cx="1691640" cy="369332"/>
          </a:xfrm>
          <a:prstGeom prst="rect">
            <a:avLst/>
          </a:prstGeom>
          <a:noFill/>
        </p:spPr>
        <p:txBody>
          <a:bodyPr wrap="square" rtlCol="0">
            <a:spAutoFit/>
          </a:bodyPr>
          <a:lstStyle/>
          <a:p>
            <a:r>
              <a:rPr lang="en-US" dirty="0" smtClean="0"/>
              <a:t>Write *</a:t>
            </a:r>
            <a:endParaRPr lang="en-US" dirty="0"/>
          </a:p>
        </p:txBody>
      </p:sp>
    </p:spTree>
    <p:extLst>
      <p:ext uri="{BB962C8B-B14F-4D97-AF65-F5344CB8AC3E}">
        <p14:creationId xmlns:p14="http://schemas.microsoft.com/office/powerpoint/2010/main" val="674657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Law of Segregation (Meiosis)</a:t>
            </a:r>
            <a:endParaRPr lang="en-US" dirty="0"/>
          </a:p>
        </p:txBody>
      </p:sp>
      <p:sp>
        <p:nvSpPr>
          <p:cNvPr id="5" name="Text Placeholder 4"/>
          <p:cNvSpPr>
            <a:spLocks noGrp="1"/>
          </p:cNvSpPr>
          <p:nvPr>
            <p:ph type="body" idx="1"/>
          </p:nvPr>
        </p:nvSpPr>
        <p:spPr/>
        <p:txBody>
          <a:bodyPr/>
          <a:lstStyle/>
          <a:p>
            <a:endParaRPr lang="en-US"/>
          </a:p>
        </p:txBody>
      </p:sp>
      <p:sp>
        <p:nvSpPr>
          <p:cNvPr id="6" name="TextBox 5"/>
          <p:cNvSpPr txBox="1"/>
          <p:nvPr/>
        </p:nvSpPr>
        <p:spPr>
          <a:xfrm>
            <a:off x="13592" y="41574"/>
            <a:ext cx="169164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3722408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Law of Segregation (AKA Meiosis)</a:t>
            </a:r>
            <a:endParaRPr lang="en-US" dirty="0"/>
          </a:p>
        </p:txBody>
      </p:sp>
      <p:sp>
        <p:nvSpPr>
          <p:cNvPr id="5" name="Content Placeholder 4"/>
          <p:cNvSpPr>
            <a:spLocks noGrp="1"/>
          </p:cNvSpPr>
          <p:nvPr>
            <p:ph idx="1"/>
          </p:nvPr>
        </p:nvSpPr>
        <p:spPr>
          <a:xfrm>
            <a:off x="390136" y="1811136"/>
            <a:ext cx="7543801" cy="4023360"/>
          </a:xfrm>
        </p:spPr>
        <p:txBody>
          <a:bodyPr/>
          <a:lstStyle/>
          <a:p>
            <a:r>
              <a:rPr lang="en-US" dirty="0"/>
              <a:t>Each inherited trait is defined by a gene </a:t>
            </a:r>
            <a:r>
              <a:rPr lang="en-US" dirty="0" smtClean="0"/>
              <a:t>pair or genotype. </a:t>
            </a:r>
            <a:r>
              <a:rPr lang="en-US" dirty="0"/>
              <a:t>Parental genes are randomly separated to the sex cells so that sex cells contain only one gene of the pair. Offspring therefore inherit one genetic allele from each parent when sex cells unite in fertilization</a:t>
            </a:r>
          </a:p>
        </p:txBody>
      </p:sp>
      <p:pic>
        <p:nvPicPr>
          <p:cNvPr id="9" name="Picture 8"/>
          <p:cNvPicPr>
            <a:picLocks noChangeAspect="1"/>
          </p:cNvPicPr>
          <p:nvPr/>
        </p:nvPicPr>
        <p:blipFill rotWithShape="1">
          <a:blip r:embed="rId2"/>
          <a:srcRect l="50519"/>
          <a:stretch/>
        </p:blipFill>
        <p:spPr>
          <a:xfrm>
            <a:off x="1970105" y="4731436"/>
            <a:ext cx="1178268" cy="1905000"/>
          </a:xfrm>
          <a:prstGeom prst="rect">
            <a:avLst/>
          </a:prstGeom>
        </p:spPr>
      </p:pic>
      <p:pic>
        <p:nvPicPr>
          <p:cNvPr id="10" name="Picture 9"/>
          <p:cNvPicPr>
            <a:picLocks noChangeAspect="1"/>
          </p:cNvPicPr>
          <p:nvPr/>
        </p:nvPicPr>
        <p:blipFill rotWithShape="1">
          <a:blip r:embed="rId2"/>
          <a:srcRect r="49135"/>
          <a:stretch/>
        </p:blipFill>
        <p:spPr>
          <a:xfrm>
            <a:off x="415922" y="4719969"/>
            <a:ext cx="1211220" cy="1905000"/>
          </a:xfrm>
          <a:prstGeom prst="rect">
            <a:avLst/>
          </a:prstGeom>
        </p:spPr>
      </p:pic>
      <p:sp>
        <p:nvSpPr>
          <p:cNvPr id="11" name="TextBox 10"/>
          <p:cNvSpPr txBox="1"/>
          <p:nvPr/>
        </p:nvSpPr>
        <p:spPr>
          <a:xfrm>
            <a:off x="1045689" y="5978893"/>
            <a:ext cx="852616" cy="369332"/>
          </a:xfrm>
          <a:prstGeom prst="rect">
            <a:avLst/>
          </a:prstGeom>
          <a:noFill/>
        </p:spPr>
        <p:txBody>
          <a:bodyPr wrap="square" rtlCol="0">
            <a:spAutoFit/>
          </a:bodyPr>
          <a:lstStyle/>
          <a:p>
            <a:r>
              <a:rPr lang="en-US" dirty="0" smtClean="0"/>
              <a:t>G</a:t>
            </a:r>
            <a:endParaRPr lang="en-US" dirty="0"/>
          </a:p>
        </p:txBody>
      </p:sp>
      <p:sp>
        <p:nvSpPr>
          <p:cNvPr id="12" name="TextBox 11"/>
          <p:cNvSpPr txBox="1"/>
          <p:nvPr/>
        </p:nvSpPr>
        <p:spPr>
          <a:xfrm>
            <a:off x="2509816" y="5978893"/>
            <a:ext cx="852616" cy="369332"/>
          </a:xfrm>
          <a:prstGeom prst="rect">
            <a:avLst/>
          </a:prstGeom>
          <a:noFill/>
        </p:spPr>
        <p:txBody>
          <a:bodyPr wrap="square" rtlCol="0">
            <a:spAutoFit/>
          </a:bodyPr>
          <a:lstStyle/>
          <a:p>
            <a:r>
              <a:rPr lang="en-US" dirty="0" smtClean="0"/>
              <a:t>g</a:t>
            </a:r>
            <a:endParaRPr lang="en-US" dirty="0"/>
          </a:p>
        </p:txBody>
      </p:sp>
      <p:grpSp>
        <p:nvGrpSpPr>
          <p:cNvPr id="66" name="Group 65"/>
          <p:cNvGrpSpPr/>
          <p:nvPr/>
        </p:nvGrpSpPr>
        <p:grpSpPr>
          <a:xfrm>
            <a:off x="432326" y="2984205"/>
            <a:ext cx="2608280" cy="1954427"/>
            <a:chOff x="825045" y="3246397"/>
            <a:chExt cx="2608280" cy="1954427"/>
          </a:xfrm>
        </p:grpSpPr>
        <p:pic>
          <p:nvPicPr>
            <p:cNvPr id="13" name="Picture 12"/>
            <p:cNvPicPr>
              <a:picLocks noChangeAspect="1"/>
            </p:cNvPicPr>
            <p:nvPr/>
          </p:nvPicPr>
          <p:blipFill rotWithShape="1">
            <a:blip r:embed="rId2"/>
            <a:srcRect r="49135"/>
            <a:stretch/>
          </p:blipFill>
          <p:spPr>
            <a:xfrm>
              <a:off x="825045" y="3246397"/>
              <a:ext cx="1211220" cy="1905000"/>
            </a:xfrm>
            <a:prstGeom prst="rect">
              <a:avLst/>
            </a:prstGeom>
          </p:spPr>
        </p:pic>
        <p:pic>
          <p:nvPicPr>
            <p:cNvPr id="14" name="Picture 13"/>
            <p:cNvPicPr>
              <a:picLocks noChangeAspect="1"/>
            </p:cNvPicPr>
            <p:nvPr/>
          </p:nvPicPr>
          <p:blipFill rotWithShape="1">
            <a:blip r:embed="rId2"/>
            <a:srcRect r="49135"/>
            <a:stretch/>
          </p:blipFill>
          <p:spPr>
            <a:xfrm flipH="1">
              <a:off x="2222105" y="3295824"/>
              <a:ext cx="1211220" cy="1905000"/>
            </a:xfrm>
            <a:prstGeom prst="rect">
              <a:avLst/>
            </a:prstGeom>
          </p:spPr>
        </p:pic>
      </p:grpSp>
      <p:grpSp>
        <p:nvGrpSpPr>
          <p:cNvPr id="69" name="Group 68"/>
          <p:cNvGrpSpPr/>
          <p:nvPr/>
        </p:nvGrpSpPr>
        <p:grpSpPr>
          <a:xfrm>
            <a:off x="5342370" y="2820868"/>
            <a:ext cx="3812298" cy="3358972"/>
            <a:chOff x="5342370" y="2820868"/>
            <a:chExt cx="3812298" cy="3358972"/>
          </a:xfrm>
        </p:grpSpPr>
        <p:sp>
          <p:nvSpPr>
            <p:cNvPr id="15" name="Oval 14"/>
            <p:cNvSpPr/>
            <p:nvPr/>
          </p:nvSpPr>
          <p:spPr>
            <a:xfrm>
              <a:off x="5342370" y="3187590"/>
              <a:ext cx="900189" cy="101325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TextBox 15"/>
            <p:cNvSpPr txBox="1"/>
            <p:nvPr/>
          </p:nvSpPr>
          <p:spPr>
            <a:xfrm>
              <a:off x="5486646" y="3410465"/>
              <a:ext cx="307915" cy="369332"/>
            </a:xfrm>
            <a:prstGeom prst="rect">
              <a:avLst/>
            </a:prstGeom>
            <a:noFill/>
          </p:spPr>
          <p:txBody>
            <a:bodyPr wrap="square" rtlCol="0">
              <a:spAutoFit/>
            </a:bodyPr>
            <a:lstStyle/>
            <a:p>
              <a:r>
                <a:rPr lang="en-US" dirty="0" smtClean="0"/>
                <a:t>G</a:t>
              </a:r>
              <a:endParaRPr lang="en-US" dirty="0"/>
            </a:p>
          </p:txBody>
        </p:sp>
        <p:sp>
          <p:nvSpPr>
            <p:cNvPr id="17" name="TextBox 16"/>
            <p:cNvSpPr txBox="1"/>
            <p:nvPr/>
          </p:nvSpPr>
          <p:spPr>
            <a:xfrm>
              <a:off x="5662846" y="3385752"/>
              <a:ext cx="307915" cy="369332"/>
            </a:xfrm>
            <a:prstGeom prst="rect">
              <a:avLst/>
            </a:prstGeom>
            <a:noFill/>
          </p:spPr>
          <p:txBody>
            <a:bodyPr wrap="square" rtlCol="0">
              <a:spAutoFit/>
            </a:bodyPr>
            <a:lstStyle/>
            <a:p>
              <a:r>
                <a:rPr lang="en-US" dirty="0" smtClean="0"/>
                <a:t>g</a:t>
              </a:r>
              <a:endParaRPr lang="en-US" dirty="0"/>
            </a:p>
          </p:txBody>
        </p:sp>
        <p:sp>
          <p:nvSpPr>
            <p:cNvPr id="18" name="Oval 17"/>
            <p:cNvSpPr/>
            <p:nvPr/>
          </p:nvSpPr>
          <p:spPr>
            <a:xfrm>
              <a:off x="7141945" y="3125675"/>
              <a:ext cx="900189" cy="101325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7170142" y="3385752"/>
              <a:ext cx="307915" cy="369332"/>
            </a:xfrm>
            <a:prstGeom prst="rect">
              <a:avLst/>
            </a:prstGeom>
            <a:noFill/>
          </p:spPr>
          <p:txBody>
            <a:bodyPr wrap="square" rtlCol="0">
              <a:spAutoFit/>
            </a:bodyPr>
            <a:lstStyle/>
            <a:p>
              <a:r>
                <a:rPr lang="en-US" dirty="0" smtClean="0"/>
                <a:t>G</a:t>
              </a:r>
              <a:endParaRPr lang="en-US" dirty="0"/>
            </a:p>
          </p:txBody>
        </p:sp>
        <p:sp>
          <p:nvSpPr>
            <p:cNvPr id="20" name="TextBox 19"/>
            <p:cNvSpPr txBox="1"/>
            <p:nvPr/>
          </p:nvSpPr>
          <p:spPr>
            <a:xfrm>
              <a:off x="7583167" y="3356239"/>
              <a:ext cx="307915" cy="369332"/>
            </a:xfrm>
            <a:prstGeom prst="rect">
              <a:avLst/>
            </a:prstGeom>
            <a:noFill/>
          </p:spPr>
          <p:txBody>
            <a:bodyPr wrap="square" rtlCol="0">
              <a:spAutoFit/>
            </a:bodyPr>
            <a:lstStyle/>
            <a:p>
              <a:r>
                <a:rPr lang="en-US" dirty="0" smtClean="0"/>
                <a:t>g</a:t>
              </a:r>
              <a:endParaRPr lang="en-US" dirty="0"/>
            </a:p>
          </p:txBody>
        </p:sp>
        <p:sp>
          <p:nvSpPr>
            <p:cNvPr id="21" name="TextBox 20"/>
            <p:cNvSpPr txBox="1"/>
            <p:nvPr/>
          </p:nvSpPr>
          <p:spPr>
            <a:xfrm>
              <a:off x="7698496" y="3360355"/>
              <a:ext cx="307915" cy="369332"/>
            </a:xfrm>
            <a:prstGeom prst="rect">
              <a:avLst/>
            </a:prstGeom>
            <a:noFill/>
          </p:spPr>
          <p:txBody>
            <a:bodyPr wrap="square" rtlCol="0">
              <a:spAutoFit/>
            </a:bodyPr>
            <a:lstStyle/>
            <a:p>
              <a:r>
                <a:rPr lang="en-US" dirty="0" smtClean="0"/>
                <a:t>g</a:t>
              </a:r>
              <a:endParaRPr lang="en-US" dirty="0"/>
            </a:p>
          </p:txBody>
        </p:sp>
        <p:sp>
          <p:nvSpPr>
            <p:cNvPr id="22" name="TextBox 21"/>
            <p:cNvSpPr txBox="1"/>
            <p:nvPr/>
          </p:nvSpPr>
          <p:spPr>
            <a:xfrm>
              <a:off x="7324099" y="3377860"/>
              <a:ext cx="307915" cy="369332"/>
            </a:xfrm>
            <a:prstGeom prst="rect">
              <a:avLst/>
            </a:prstGeom>
            <a:noFill/>
          </p:spPr>
          <p:txBody>
            <a:bodyPr wrap="square" rtlCol="0">
              <a:spAutoFit/>
            </a:bodyPr>
            <a:lstStyle/>
            <a:p>
              <a:r>
                <a:rPr lang="en-US" dirty="0" smtClean="0"/>
                <a:t>G</a:t>
              </a:r>
              <a:endParaRPr lang="en-US" dirty="0"/>
            </a:p>
          </p:txBody>
        </p:sp>
        <p:sp>
          <p:nvSpPr>
            <p:cNvPr id="23" name="Oval 22"/>
            <p:cNvSpPr/>
            <p:nvPr/>
          </p:nvSpPr>
          <p:spPr>
            <a:xfrm>
              <a:off x="6611777" y="4600927"/>
              <a:ext cx="600044" cy="67541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Oval 24"/>
            <p:cNvSpPr/>
            <p:nvPr/>
          </p:nvSpPr>
          <p:spPr>
            <a:xfrm>
              <a:off x="7938032" y="4600927"/>
              <a:ext cx="600044" cy="67541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TextBox 27"/>
            <p:cNvSpPr txBox="1"/>
            <p:nvPr/>
          </p:nvSpPr>
          <p:spPr>
            <a:xfrm>
              <a:off x="6624886" y="4731436"/>
              <a:ext cx="307915" cy="369332"/>
            </a:xfrm>
            <a:prstGeom prst="rect">
              <a:avLst/>
            </a:prstGeom>
            <a:noFill/>
          </p:spPr>
          <p:txBody>
            <a:bodyPr wrap="square" rtlCol="0">
              <a:spAutoFit/>
            </a:bodyPr>
            <a:lstStyle/>
            <a:p>
              <a:r>
                <a:rPr lang="en-US" dirty="0" smtClean="0"/>
                <a:t>G</a:t>
              </a:r>
              <a:endParaRPr lang="en-US" dirty="0"/>
            </a:p>
          </p:txBody>
        </p:sp>
        <p:sp>
          <p:nvSpPr>
            <p:cNvPr id="29" name="TextBox 28"/>
            <p:cNvSpPr txBox="1"/>
            <p:nvPr/>
          </p:nvSpPr>
          <p:spPr>
            <a:xfrm>
              <a:off x="6778843" y="4723544"/>
              <a:ext cx="307915" cy="369332"/>
            </a:xfrm>
            <a:prstGeom prst="rect">
              <a:avLst/>
            </a:prstGeom>
            <a:noFill/>
          </p:spPr>
          <p:txBody>
            <a:bodyPr wrap="square" rtlCol="0">
              <a:spAutoFit/>
            </a:bodyPr>
            <a:lstStyle/>
            <a:p>
              <a:r>
                <a:rPr lang="en-US" dirty="0" smtClean="0"/>
                <a:t>G</a:t>
              </a:r>
              <a:endParaRPr lang="en-US" dirty="0"/>
            </a:p>
          </p:txBody>
        </p:sp>
        <p:sp>
          <p:nvSpPr>
            <p:cNvPr id="30" name="TextBox 29"/>
            <p:cNvSpPr txBox="1"/>
            <p:nvPr/>
          </p:nvSpPr>
          <p:spPr>
            <a:xfrm>
              <a:off x="8009083" y="4718152"/>
              <a:ext cx="307915" cy="369332"/>
            </a:xfrm>
            <a:prstGeom prst="rect">
              <a:avLst/>
            </a:prstGeom>
            <a:noFill/>
          </p:spPr>
          <p:txBody>
            <a:bodyPr wrap="square" rtlCol="0">
              <a:spAutoFit/>
            </a:bodyPr>
            <a:lstStyle/>
            <a:p>
              <a:r>
                <a:rPr lang="en-US" dirty="0" smtClean="0"/>
                <a:t>g</a:t>
              </a:r>
              <a:endParaRPr lang="en-US" dirty="0"/>
            </a:p>
          </p:txBody>
        </p:sp>
        <p:sp>
          <p:nvSpPr>
            <p:cNvPr id="31" name="TextBox 30"/>
            <p:cNvSpPr txBox="1"/>
            <p:nvPr/>
          </p:nvSpPr>
          <p:spPr>
            <a:xfrm>
              <a:off x="8124412" y="4722268"/>
              <a:ext cx="307915" cy="369332"/>
            </a:xfrm>
            <a:prstGeom prst="rect">
              <a:avLst/>
            </a:prstGeom>
            <a:noFill/>
          </p:spPr>
          <p:txBody>
            <a:bodyPr wrap="square" rtlCol="0">
              <a:spAutoFit/>
            </a:bodyPr>
            <a:lstStyle/>
            <a:p>
              <a:r>
                <a:rPr lang="en-US" dirty="0" smtClean="0"/>
                <a:t>g</a:t>
              </a:r>
              <a:endParaRPr lang="en-US" dirty="0"/>
            </a:p>
          </p:txBody>
        </p:sp>
        <p:sp>
          <p:nvSpPr>
            <p:cNvPr id="32" name="Oval 31"/>
            <p:cNvSpPr/>
            <p:nvPr/>
          </p:nvSpPr>
          <p:spPr>
            <a:xfrm>
              <a:off x="6179577" y="5577298"/>
              <a:ext cx="516689" cy="58158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Oval 32"/>
            <p:cNvSpPr/>
            <p:nvPr/>
          </p:nvSpPr>
          <p:spPr>
            <a:xfrm>
              <a:off x="6911799" y="5582697"/>
              <a:ext cx="516689" cy="58158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7723028" y="5598254"/>
              <a:ext cx="516689" cy="58158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Oval 34"/>
            <p:cNvSpPr/>
            <p:nvPr/>
          </p:nvSpPr>
          <p:spPr>
            <a:xfrm>
              <a:off x="8466646" y="5598254"/>
              <a:ext cx="516689" cy="58158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6" name="TextBox 35"/>
            <p:cNvSpPr txBox="1"/>
            <p:nvPr/>
          </p:nvSpPr>
          <p:spPr>
            <a:xfrm>
              <a:off x="6249045" y="5683425"/>
              <a:ext cx="307915" cy="369332"/>
            </a:xfrm>
            <a:prstGeom prst="rect">
              <a:avLst/>
            </a:prstGeom>
            <a:noFill/>
          </p:spPr>
          <p:txBody>
            <a:bodyPr wrap="square" rtlCol="0">
              <a:spAutoFit/>
            </a:bodyPr>
            <a:lstStyle/>
            <a:p>
              <a:r>
                <a:rPr lang="en-US" dirty="0" smtClean="0"/>
                <a:t>G</a:t>
              </a:r>
              <a:endParaRPr lang="en-US" dirty="0"/>
            </a:p>
          </p:txBody>
        </p:sp>
        <p:sp>
          <p:nvSpPr>
            <p:cNvPr id="37" name="TextBox 36"/>
            <p:cNvSpPr txBox="1"/>
            <p:nvPr/>
          </p:nvSpPr>
          <p:spPr>
            <a:xfrm>
              <a:off x="7016185" y="5684191"/>
              <a:ext cx="307915" cy="369332"/>
            </a:xfrm>
            <a:prstGeom prst="rect">
              <a:avLst/>
            </a:prstGeom>
            <a:noFill/>
          </p:spPr>
          <p:txBody>
            <a:bodyPr wrap="square" rtlCol="0">
              <a:spAutoFit/>
            </a:bodyPr>
            <a:lstStyle/>
            <a:p>
              <a:r>
                <a:rPr lang="en-US" dirty="0" smtClean="0"/>
                <a:t>G</a:t>
              </a:r>
              <a:endParaRPr lang="en-US" dirty="0"/>
            </a:p>
          </p:txBody>
        </p:sp>
        <p:sp>
          <p:nvSpPr>
            <p:cNvPr id="39" name="TextBox 38"/>
            <p:cNvSpPr txBox="1"/>
            <p:nvPr/>
          </p:nvSpPr>
          <p:spPr>
            <a:xfrm>
              <a:off x="7816497" y="5683425"/>
              <a:ext cx="307915" cy="369332"/>
            </a:xfrm>
            <a:prstGeom prst="rect">
              <a:avLst/>
            </a:prstGeom>
            <a:noFill/>
          </p:spPr>
          <p:txBody>
            <a:bodyPr wrap="square" rtlCol="0">
              <a:spAutoFit/>
            </a:bodyPr>
            <a:lstStyle/>
            <a:p>
              <a:r>
                <a:rPr lang="en-US" dirty="0" smtClean="0"/>
                <a:t>g</a:t>
              </a:r>
              <a:endParaRPr lang="en-US" dirty="0"/>
            </a:p>
          </p:txBody>
        </p:sp>
        <p:sp>
          <p:nvSpPr>
            <p:cNvPr id="40" name="TextBox 39"/>
            <p:cNvSpPr txBox="1"/>
            <p:nvPr/>
          </p:nvSpPr>
          <p:spPr>
            <a:xfrm>
              <a:off x="8549672" y="5683425"/>
              <a:ext cx="307915" cy="369332"/>
            </a:xfrm>
            <a:prstGeom prst="rect">
              <a:avLst/>
            </a:prstGeom>
            <a:noFill/>
          </p:spPr>
          <p:txBody>
            <a:bodyPr wrap="square" rtlCol="0">
              <a:spAutoFit/>
            </a:bodyPr>
            <a:lstStyle/>
            <a:p>
              <a:r>
                <a:rPr lang="en-US" dirty="0" smtClean="0"/>
                <a:t>g</a:t>
              </a:r>
              <a:endParaRPr lang="en-US" dirty="0"/>
            </a:p>
          </p:txBody>
        </p:sp>
        <p:cxnSp>
          <p:nvCxnSpPr>
            <p:cNvPr id="42" name="Straight Arrow Connector 41"/>
            <p:cNvCxnSpPr/>
            <p:nvPr/>
          </p:nvCxnSpPr>
          <p:spPr>
            <a:xfrm>
              <a:off x="6582334" y="3592387"/>
              <a:ext cx="3701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7086758" y="4138929"/>
              <a:ext cx="426686" cy="461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8" idx="4"/>
            </p:cNvCxnSpPr>
            <p:nvPr/>
          </p:nvCxnSpPr>
          <p:spPr>
            <a:xfrm>
              <a:off x="7592040" y="4138929"/>
              <a:ext cx="527737" cy="461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6624886" y="5166651"/>
              <a:ext cx="139643" cy="33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092081" y="5194370"/>
              <a:ext cx="104017" cy="277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7953085" y="5253791"/>
              <a:ext cx="139643" cy="336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35" idx="0"/>
            </p:cNvCxnSpPr>
            <p:nvPr/>
          </p:nvCxnSpPr>
          <p:spPr>
            <a:xfrm>
              <a:off x="8436582" y="5208825"/>
              <a:ext cx="288409" cy="389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581267" y="2873703"/>
              <a:ext cx="594162" cy="276999"/>
            </a:xfrm>
            <a:prstGeom prst="rect">
              <a:avLst/>
            </a:prstGeom>
            <a:noFill/>
          </p:spPr>
          <p:txBody>
            <a:bodyPr wrap="square" rtlCol="0">
              <a:spAutoFit/>
            </a:bodyPr>
            <a:lstStyle/>
            <a:p>
              <a:r>
                <a:rPr lang="en-US" sz="1200" dirty="0" smtClean="0"/>
                <a:t>2N</a:t>
              </a:r>
              <a:endParaRPr lang="en-US" sz="1200" dirty="0"/>
            </a:p>
          </p:txBody>
        </p:sp>
        <p:sp>
          <p:nvSpPr>
            <p:cNvPr id="56" name="TextBox 55"/>
            <p:cNvSpPr txBox="1"/>
            <p:nvPr/>
          </p:nvSpPr>
          <p:spPr>
            <a:xfrm>
              <a:off x="7425947" y="2820868"/>
              <a:ext cx="594162" cy="276999"/>
            </a:xfrm>
            <a:prstGeom prst="rect">
              <a:avLst/>
            </a:prstGeom>
            <a:noFill/>
          </p:spPr>
          <p:txBody>
            <a:bodyPr wrap="square" rtlCol="0">
              <a:spAutoFit/>
            </a:bodyPr>
            <a:lstStyle/>
            <a:p>
              <a:r>
                <a:rPr lang="en-US" sz="1200" dirty="0" smtClean="0"/>
                <a:t>4N</a:t>
              </a:r>
              <a:endParaRPr lang="en-US" sz="1200" dirty="0"/>
            </a:p>
          </p:txBody>
        </p:sp>
        <p:sp>
          <p:nvSpPr>
            <p:cNvPr id="57" name="TextBox 56"/>
            <p:cNvSpPr txBox="1"/>
            <p:nvPr/>
          </p:nvSpPr>
          <p:spPr>
            <a:xfrm>
              <a:off x="6715121" y="4395798"/>
              <a:ext cx="594162" cy="276999"/>
            </a:xfrm>
            <a:prstGeom prst="rect">
              <a:avLst/>
            </a:prstGeom>
            <a:noFill/>
          </p:spPr>
          <p:txBody>
            <a:bodyPr wrap="square" rtlCol="0">
              <a:spAutoFit/>
            </a:bodyPr>
            <a:lstStyle/>
            <a:p>
              <a:r>
                <a:rPr lang="en-US" sz="1200" dirty="0" smtClean="0"/>
                <a:t>2N</a:t>
              </a:r>
              <a:endParaRPr lang="en-US" sz="1200" dirty="0"/>
            </a:p>
          </p:txBody>
        </p:sp>
        <p:sp>
          <p:nvSpPr>
            <p:cNvPr id="58" name="TextBox 57"/>
            <p:cNvSpPr txBox="1"/>
            <p:nvPr/>
          </p:nvSpPr>
          <p:spPr>
            <a:xfrm>
              <a:off x="8069679" y="4376168"/>
              <a:ext cx="594162" cy="276999"/>
            </a:xfrm>
            <a:prstGeom prst="rect">
              <a:avLst/>
            </a:prstGeom>
            <a:noFill/>
          </p:spPr>
          <p:txBody>
            <a:bodyPr wrap="square" rtlCol="0">
              <a:spAutoFit/>
            </a:bodyPr>
            <a:lstStyle/>
            <a:p>
              <a:r>
                <a:rPr lang="en-US" sz="1200" dirty="0" smtClean="0"/>
                <a:t>2N</a:t>
              </a:r>
              <a:endParaRPr lang="en-US" sz="1200" dirty="0"/>
            </a:p>
          </p:txBody>
        </p:sp>
        <p:sp>
          <p:nvSpPr>
            <p:cNvPr id="59" name="TextBox 58"/>
            <p:cNvSpPr txBox="1"/>
            <p:nvPr/>
          </p:nvSpPr>
          <p:spPr>
            <a:xfrm>
              <a:off x="6270864" y="5341170"/>
              <a:ext cx="594162" cy="276999"/>
            </a:xfrm>
            <a:prstGeom prst="rect">
              <a:avLst/>
            </a:prstGeom>
            <a:noFill/>
          </p:spPr>
          <p:txBody>
            <a:bodyPr wrap="square" rtlCol="0">
              <a:spAutoFit/>
            </a:bodyPr>
            <a:lstStyle/>
            <a:p>
              <a:r>
                <a:rPr lang="en-US" sz="1200" dirty="0" smtClean="0"/>
                <a:t>1N</a:t>
              </a:r>
              <a:endParaRPr lang="en-US" sz="1200" dirty="0"/>
            </a:p>
          </p:txBody>
        </p:sp>
        <p:sp>
          <p:nvSpPr>
            <p:cNvPr id="60" name="TextBox 59"/>
            <p:cNvSpPr txBox="1"/>
            <p:nvPr/>
          </p:nvSpPr>
          <p:spPr>
            <a:xfrm>
              <a:off x="7003734" y="5385575"/>
              <a:ext cx="594162" cy="276999"/>
            </a:xfrm>
            <a:prstGeom prst="rect">
              <a:avLst/>
            </a:prstGeom>
            <a:noFill/>
          </p:spPr>
          <p:txBody>
            <a:bodyPr wrap="square" rtlCol="0">
              <a:spAutoFit/>
            </a:bodyPr>
            <a:lstStyle/>
            <a:p>
              <a:r>
                <a:rPr lang="en-US" sz="1200" dirty="0" smtClean="0"/>
                <a:t>1N</a:t>
              </a:r>
              <a:endParaRPr lang="en-US" sz="1200" dirty="0"/>
            </a:p>
          </p:txBody>
        </p:sp>
        <p:sp>
          <p:nvSpPr>
            <p:cNvPr id="61" name="TextBox 60"/>
            <p:cNvSpPr txBox="1"/>
            <p:nvPr/>
          </p:nvSpPr>
          <p:spPr>
            <a:xfrm>
              <a:off x="7816517" y="5395471"/>
              <a:ext cx="594162" cy="276999"/>
            </a:xfrm>
            <a:prstGeom prst="rect">
              <a:avLst/>
            </a:prstGeom>
            <a:noFill/>
          </p:spPr>
          <p:txBody>
            <a:bodyPr wrap="square" rtlCol="0">
              <a:spAutoFit/>
            </a:bodyPr>
            <a:lstStyle/>
            <a:p>
              <a:r>
                <a:rPr lang="en-US" sz="1200" dirty="0" smtClean="0"/>
                <a:t>1N</a:t>
              </a:r>
              <a:endParaRPr lang="en-US" sz="1200" dirty="0"/>
            </a:p>
          </p:txBody>
        </p:sp>
        <p:sp>
          <p:nvSpPr>
            <p:cNvPr id="62" name="TextBox 61"/>
            <p:cNvSpPr txBox="1"/>
            <p:nvPr/>
          </p:nvSpPr>
          <p:spPr>
            <a:xfrm>
              <a:off x="8560506" y="5395470"/>
              <a:ext cx="594162" cy="276999"/>
            </a:xfrm>
            <a:prstGeom prst="rect">
              <a:avLst/>
            </a:prstGeom>
            <a:noFill/>
          </p:spPr>
          <p:txBody>
            <a:bodyPr wrap="square" rtlCol="0">
              <a:spAutoFit/>
            </a:bodyPr>
            <a:lstStyle/>
            <a:p>
              <a:r>
                <a:rPr lang="en-US" sz="1200" dirty="0" smtClean="0"/>
                <a:t>1N</a:t>
              </a:r>
              <a:endParaRPr lang="en-US" sz="1200" dirty="0"/>
            </a:p>
          </p:txBody>
        </p:sp>
        <p:sp>
          <p:nvSpPr>
            <p:cNvPr id="63" name="TextBox 62"/>
            <p:cNvSpPr txBox="1"/>
            <p:nvPr/>
          </p:nvSpPr>
          <p:spPr>
            <a:xfrm>
              <a:off x="6437139" y="3693882"/>
              <a:ext cx="755714" cy="276999"/>
            </a:xfrm>
            <a:prstGeom prst="rect">
              <a:avLst/>
            </a:prstGeom>
            <a:noFill/>
          </p:spPr>
          <p:txBody>
            <a:bodyPr wrap="square" rtlCol="0">
              <a:spAutoFit/>
            </a:bodyPr>
            <a:lstStyle/>
            <a:p>
              <a:r>
                <a:rPr lang="en-US" sz="1200" dirty="0" smtClean="0"/>
                <a:t>S Phase</a:t>
              </a:r>
              <a:endParaRPr lang="en-US" sz="1200" dirty="0"/>
            </a:p>
          </p:txBody>
        </p:sp>
        <p:sp>
          <p:nvSpPr>
            <p:cNvPr id="64" name="TextBox 63"/>
            <p:cNvSpPr txBox="1"/>
            <p:nvPr/>
          </p:nvSpPr>
          <p:spPr>
            <a:xfrm>
              <a:off x="7223750" y="4428595"/>
              <a:ext cx="914340" cy="276999"/>
            </a:xfrm>
            <a:prstGeom prst="rect">
              <a:avLst/>
            </a:prstGeom>
            <a:noFill/>
          </p:spPr>
          <p:txBody>
            <a:bodyPr wrap="square" rtlCol="0">
              <a:spAutoFit/>
            </a:bodyPr>
            <a:lstStyle/>
            <a:p>
              <a:r>
                <a:rPr lang="en-US" sz="1200" dirty="0" smtClean="0"/>
                <a:t>Meiosis 1</a:t>
              </a:r>
              <a:endParaRPr lang="en-US" sz="1200" dirty="0"/>
            </a:p>
          </p:txBody>
        </p:sp>
        <p:sp>
          <p:nvSpPr>
            <p:cNvPr id="65" name="TextBox 64"/>
            <p:cNvSpPr txBox="1"/>
            <p:nvPr/>
          </p:nvSpPr>
          <p:spPr>
            <a:xfrm>
              <a:off x="7211929" y="5161259"/>
              <a:ext cx="914340" cy="276999"/>
            </a:xfrm>
            <a:prstGeom prst="rect">
              <a:avLst/>
            </a:prstGeom>
            <a:noFill/>
          </p:spPr>
          <p:txBody>
            <a:bodyPr wrap="square" rtlCol="0">
              <a:spAutoFit/>
            </a:bodyPr>
            <a:lstStyle/>
            <a:p>
              <a:r>
                <a:rPr lang="en-US" sz="1200" dirty="0" smtClean="0"/>
                <a:t>Meiosis 2</a:t>
              </a:r>
              <a:endParaRPr lang="en-US" sz="1200" dirty="0"/>
            </a:p>
          </p:txBody>
        </p:sp>
      </p:grpSp>
      <p:sp>
        <p:nvSpPr>
          <p:cNvPr id="67" name="TextBox 66"/>
          <p:cNvSpPr txBox="1"/>
          <p:nvPr/>
        </p:nvSpPr>
        <p:spPr>
          <a:xfrm>
            <a:off x="3107443" y="3744830"/>
            <a:ext cx="2006937" cy="646331"/>
          </a:xfrm>
          <a:prstGeom prst="rect">
            <a:avLst/>
          </a:prstGeom>
          <a:noFill/>
        </p:spPr>
        <p:txBody>
          <a:bodyPr wrap="square" rtlCol="0">
            <a:spAutoFit/>
          </a:bodyPr>
          <a:lstStyle/>
          <a:p>
            <a:r>
              <a:rPr lang="en-US" dirty="0" smtClean="0"/>
              <a:t>Phenotype: Green Eyes</a:t>
            </a:r>
            <a:endParaRPr lang="en-US" dirty="0"/>
          </a:p>
        </p:txBody>
      </p:sp>
      <p:sp>
        <p:nvSpPr>
          <p:cNvPr id="68" name="TextBox 67"/>
          <p:cNvSpPr txBox="1"/>
          <p:nvPr/>
        </p:nvSpPr>
        <p:spPr>
          <a:xfrm>
            <a:off x="3287081" y="5383717"/>
            <a:ext cx="2006937" cy="923330"/>
          </a:xfrm>
          <a:prstGeom prst="rect">
            <a:avLst/>
          </a:prstGeom>
          <a:noFill/>
        </p:spPr>
        <p:txBody>
          <a:bodyPr wrap="square" rtlCol="0">
            <a:spAutoFit/>
          </a:bodyPr>
          <a:lstStyle/>
          <a:p>
            <a:r>
              <a:rPr lang="en-US" dirty="0" smtClean="0"/>
              <a:t>Genotype:  Combination of Alleles</a:t>
            </a:r>
            <a:endParaRPr lang="en-US" dirty="0"/>
          </a:p>
        </p:txBody>
      </p:sp>
      <p:sp>
        <p:nvSpPr>
          <p:cNvPr id="54" name="TextBox 53"/>
          <p:cNvSpPr txBox="1"/>
          <p:nvPr/>
        </p:nvSpPr>
        <p:spPr>
          <a:xfrm>
            <a:off x="13592" y="41574"/>
            <a:ext cx="169164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389328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Law of Segregation (AKA Meiosis)</a:t>
            </a:r>
          </a:p>
        </p:txBody>
      </p:sp>
      <p:sp>
        <p:nvSpPr>
          <p:cNvPr id="3" name="Content Placeholder 2"/>
          <p:cNvSpPr>
            <a:spLocks noGrp="1"/>
          </p:cNvSpPr>
          <p:nvPr>
            <p:ph idx="1"/>
          </p:nvPr>
        </p:nvSpPr>
        <p:spPr/>
        <p:txBody>
          <a:bodyPr>
            <a:normAutofit fontScale="92500" lnSpcReduction="10000"/>
          </a:bodyPr>
          <a:lstStyle/>
          <a:p>
            <a:r>
              <a:rPr lang="en-US" dirty="0" smtClean="0"/>
              <a:t>Gregor Mendel was the first to predict the presence of genes and their alleles.  He called them factors.</a:t>
            </a:r>
            <a:br>
              <a:rPr lang="en-US" dirty="0" smtClean="0"/>
            </a:br>
            <a:endParaRPr lang="en-US" dirty="0" smtClean="0"/>
          </a:p>
          <a:p>
            <a:r>
              <a:rPr lang="en-US" dirty="0" smtClean="0"/>
              <a:t>He also believed that the offspring of two parents received one factor from each parent.  </a:t>
            </a:r>
          </a:p>
          <a:p>
            <a:endParaRPr lang="en-US" dirty="0"/>
          </a:p>
          <a:p>
            <a:pPr marL="0" indent="0">
              <a:buNone/>
            </a:pPr>
            <a:r>
              <a:rPr lang="en-US" dirty="0" smtClean="0"/>
              <a:t>This meant that at some point the parent would have to </a:t>
            </a:r>
            <a:r>
              <a:rPr lang="en-US" b="1" u="sng" dirty="0" smtClean="0">
                <a:effectLst>
                  <a:outerShdw blurRad="38100" dist="38100" dir="2700000" algn="tl">
                    <a:srgbClr val="000000">
                      <a:alpha val="43137"/>
                    </a:srgbClr>
                  </a:outerShdw>
                </a:effectLst>
              </a:rPr>
              <a:t>segregate</a:t>
            </a:r>
            <a:r>
              <a:rPr lang="en-US" dirty="0" smtClean="0"/>
              <a:t> their two alleles, so that they only passed on one allele.  </a:t>
            </a:r>
          </a:p>
          <a:p>
            <a:pPr marL="0" indent="0">
              <a:buNone/>
            </a:pPr>
            <a:r>
              <a:rPr lang="en-US" dirty="0" smtClean="0"/>
              <a:t>Mendel didn’t know what this process was, but we do now.  It’s called Meiosis. </a:t>
            </a:r>
            <a:endParaRPr lang="en-US" dirty="0"/>
          </a:p>
        </p:txBody>
      </p:sp>
      <p:sp>
        <p:nvSpPr>
          <p:cNvPr id="4" name="TextBox 3"/>
          <p:cNvSpPr txBox="1"/>
          <p:nvPr/>
        </p:nvSpPr>
        <p:spPr>
          <a:xfrm>
            <a:off x="13592" y="41574"/>
            <a:ext cx="169164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11819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Law of Dominance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00847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Dominance</a:t>
            </a:r>
            <a:endParaRPr lang="en-US" dirty="0"/>
          </a:p>
        </p:txBody>
      </p:sp>
      <p:sp>
        <p:nvSpPr>
          <p:cNvPr id="3" name="Content Placeholder 2"/>
          <p:cNvSpPr>
            <a:spLocks noGrp="1"/>
          </p:cNvSpPr>
          <p:nvPr>
            <p:ph idx="1"/>
          </p:nvPr>
        </p:nvSpPr>
        <p:spPr/>
        <p:txBody>
          <a:bodyPr/>
          <a:lstStyle/>
          <a:p>
            <a:r>
              <a:rPr lang="en-US" dirty="0" smtClean="0"/>
              <a:t>Some alleles will cover up other alleles.</a:t>
            </a:r>
          </a:p>
          <a:p>
            <a:r>
              <a:rPr lang="en-US" dirty="0" smtClean="0"/>
              <a:t>Alleles that cover up other alleles are called dominant</a:t>
            </a:r>
          </a:p>
          <a:p>
            <a:r>
              <a:rPr lang="en-US" dirty="0" smtClean="0"/>
              <a:t>Alleles that are covered up are called recessive.</a:t>
            </a:r>
          </a:p>
          <a:p>
            <a:endParaRPr lang="en-US" dirty="0"/>
          </a:p>
          <a:p>
            <a:r>
              <a:rPr lang="en-US" dirty="0" smtClean="0"/>
              <a:t>Dominant Alleles are written with capital letters</a:t>
            </a:r>
            <a:br>
              <a:rPr lang="en-US" dirty="0" smtClean="0"/>
            </a:br>
            <a:r>
              <a:rPr lang="en-US" dirty="0" smtClean="0"/>
              <a:t/>
            </a:r>
            <a:br>
              <a:rPr lang="en-US" dirty="0" smtClean="0"/>
            </a:br>
            <a:endParaRPr lang="en-US" dirty="0" smtClean="0"/>
          </a:p>
          <a:p>
            <a:r>
              <a:rPr lang="en-US" dirty="0" smtClean="0"/>
              <a:t>Recessive Alleles are written with lower case letters</a:t>
            </a:r>
            <a:endParaRPr lang="en-US" dirty="0"/>
          </a:p>
        </p:txBody>
      </p:sp>
      <p:sp>
        <p:nvSpPr>
          <p:cNvPr id="4" name="Rectangle 3"/>
          <p:cNvSpPr/>
          <p:nvPr/>
        </p:nvSpPr>
        <p:spPr>
          <a:xfrm>
            <a:off x="6462430" y="3154574"/>
            <a:ext cx="58541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6385989" y="4271543"/>
            <a:ext cx="661858"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13495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864</Words>
  <Application>Microsoft Office PowerPoint</Application>
  <PresentationFormat>On-screen Show (4:3)</PresentationFormat>
  <Paragraphs>308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Gregor Mendel</vt:lpstr>
      <vt:lpstr>Gregor Mendel</vt:lpstr>
      <vt:lpstr>Gregor Mendels Three Laws</vt:lpstr>
      <vt:lpstr>Gregor Mendel’s 3 Laws</vt:lpstr>
      <vt:lpstr>The Law of Segregation (Meiosis)</vt:lpstr>
      <vt:lpstr>The Law of Segregation (AKA Meiosis)</vt:lpstr>
      <vt:lpstr>The Law of Segregation (AKA Meiosis)</vt:lpstr>
      <vt:lpstr>The Law of Dominance</vt:lpstr>
      <vt:lpstr>The Law of Dominance</vt:lpstr>
      <vt:lpstr>The Law of Dominance</vt:lpstr>
      <vt:lpstr>Parent Cross (PPxpp)</vt:lpstr>
      <vt:lpstr>F1 Cross (Pp x Pp)</vt:lpstr>
      <vt:lpstr>Independent Assortment</vt:lpstr>
      <vt:lpstr>The Law of Independent Assortment</vt:lpstr>
      <vt:lpstr>Mendel’s Experiment</vt:lpstr>
      <vt:lpstr>Dihybrid Cross</vt:lpstr>
      <vt:lpstr>Di-hybrid Cross</vt:lpstr>
      <vt:lpstr>Segregating Alleles for Two Traits</vt:lpstr>
      <vt:lpstr>Di-hybrid Cross</vt:lpstr>
      <vt:lpstr>Di-hybrid Cross</vt:lpstr>
      <vt:lpstr>Di-hybrid Cross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Gregor Mendel</dc:title>
  <dc:creator>Roderick, Teri</dc:creator>
  <cp:lastModifiedBy>Roderick, Teri</cp:lastModifiedBy>
  <cp:revision>1</cp:revision>
  <dcterms:created xsi:type="dcterms:W3CDTF">2016-02-01T21:52:20Z</dcterms:created>
  <dcterms:modified xsi:type="dcterms:W3CDTF">2016-02-01T21:54:37Z</dcterms:modified>
</cp:coreProperties>
</file>