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91" r:id="rId3"/>
    <p:sldId id="258" r:id="rId4"/>
    <p:sldId id="259" r:id="rId5"/>
    <p:sldId id="260" r:id="rId6"/>
    <p:sldId id="286" r:id="rId7"/>
    <p:sldId id="287" r:id="rId8"/>
    <p:sldId id="28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0" r:id="rId35"/>
    <p:sldId id="294" r:id="rId36"/>
    <p:sldId id="289" r:id="rId37"/>
    <p:sldId id="292" r:id="rId38"/>
    <p:sldId id="293" r:id="rId3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9D4"/>
    <a:srgbClr val="FAA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90" d="100"/>
          <a:sy n="90" d="100"/>
        </p:scale>
        <p:origin x="30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669E7E1-DDFA-4725-8D21-08D259066AA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900465A-4CB7-4706-ABA7-ED749377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0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51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92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5C44E-7ECF-4B73-842A-44FC01905C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9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3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8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5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E63B-430B-4287-8BED-0818B758A7E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07D0-B68E-477F-ACC1-4016CDA9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9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A8aMpHwYh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Video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½ page</a:t>
            </a:r>
          </a:p>
          <a:p>
            <a:r>
              <a:rPr lang="en-US" dirty="0" smtClean="0"/>
              <a:t>Why is sexual reproduction important and what are some ways sexual reproduction affects how living things look and 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150827" y="4363284"/>
            <a:ext cx="9034818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781830" y="4481269"/>
            <a:ext cx="5672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/>
              <a:t>The Chromatin winds itself up into chromosomes</a:t>
            </a:r>
            <a:r>
              <a:rPr lang="en-US" dirty="0" smtClean="0"/>
              <a:t>.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 smtClean="0"/>
              <a:t>Homologous Chromosomes bind to create tetrads.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 smtClean="0"/>
              <a:t>Crossing over occurs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 smtClean="0"/>
              <a:t>Nuclear envelope dissolves</a:t>
            </a:r>
          </a:p>
          <a:p>
            <a:pPr marL="257175" indent="-257175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29846" y="436328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Prophase </a:t>
            </a:r>
            <a:r>
              <a:rPr lang="en-US" dirty="0" smtClean="0"/>
              <a:t>I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12627" y="4102"/>
            <a:ext cx="4686300" cy="4400550"/>
            <a:chOff x="2112627" y="98889"/>
            <a:chExt cx="4686300" cy="4400550"/>
          </a:xfrm>
        </p:grpSpPr>
        <p:sp>
          <p:nvSpPr>
            <p:cNvPr id="4" name="Oval 3"/>
            <p:cNvSpPr/>
            <p:nvPr/>
          </p:nvSpPr>
          <p:spPr>
            <a:xfrm>
              <a:off x="2112627" y="98889"/>
              <a:ext cx="4686300" cy="4400550"/>
            </a:xfrm>
            <a:prstGeom prst="ellipse">
              <a:avLst/>
            </a:prstGeom>
            <a:solidFill>
              <a:srgbClr val="C7F7F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Oval 4"/>
            <p:cNvSpPr/>
            <p:nvPr/>
          </p:nvSpPr>
          <p:spPr>
            <a:xfrm>
              <a:off x="4039666" y="670686"/>
              <a:ext cx="2008415" cy="187452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5417" y="2370237"/>
              <a:ext cx="390161" cy="349938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67948">
              <a:off x="6349851" y="2349347"/>
              <a:ext cx="390161" cy="349938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4355187" y="910620"/>
              <a:ext cx="502178" cy="727133"/>
              <a:chOff x="4355187" y="910620"/>
              <a:chExt cx="502178" cy="72713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4355187" y="910620"/>
                <a:ext cx="502178" cy="472280"/>
                <a:chOff x="11421975" y="2760400"/>
                <a:chExt cx="669571" cy="629707"/>
              </a:xfrm>
            </p:grpSpPr>
            <p:sp>
              <p:nvSpPr>
                <p:cNvPr id="3" name="Isosceles Triangle 2"/>
                <p:cNvSpPr/>
                <p:nvPr/>
              </p:nvSpPr>
              <p:spPr>
                <a:xfrm rot="16200000">
                  <a:off x="11398520" y="2942529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3" name="Isosceles Triangle 72"/>
                <p:cNvSpPr/>
                <p:nvPr/>
              </p:nvSpPr>
              <p:spPr>
                <a:xfrm rot="5400000">
                  <a:off x="11864588" y="2942528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0" name="Rounded Rectangle 3"/>
                <p:cNvSpPr/>
                <p:nvPr/>
              </p:nvSpPr>
              <p:spPr>
                <a:xfrm rot="21554102" flipH="1">
                  <a:off x="11776354" y="2762387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F7D1E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ounded Rectangle 3"/>
                <p:cNvSpPr/>
                <p:nvPr/>
              </p:nvSpPr>
              <p:spPr>
                <a:xfrm>
                  <a:off x="11559578" y="2760400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4473911" y="1268421"/>
                <a:ext cx="262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270079" y="903142"/>
              <a:ext cx="502178" cy="780353"/>
              <a:chOff x="4681393" y="1351566"/>
              <a:chExt cx="502178" cy="78035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4681393" y="1351566"/>
                <a:ext cx="502178" cy="472280"/>
                <a:chOff x="4449653" y="4527029"/>
                <a:chExt cx="669571" cy="629707"/>
              </a:xfrm>
            </p:grpSpPr>
            <p:sp>
              <p:nvSpPr>
                <p:cNvPr id="93" name="Isosceles Triangle 92"/>
                <p:cNvSpPr/>
                <p:nvPr/>
              </p:nvSpPr>
              <p:spPr>
                <a:xfrm rot="16200000">
                  <a:off x="4426198" y="4709158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4" name="Isosceles Triangle 93"/>
                <p:cNvSpPr/>
                <p:nvPr/>
              </p:nvSpPr>
              <p:spPr>
                <a:xfrm rot="5400000">
                  <a:off x="4892266" y="4709157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4587256" y="4527029"/>
                  <a:ext cx="408536" cy="629707"/>
                  <a:chOff x="4587256" y="3668595"/>
                  <a:chExt cx="965463" cy="1488142"/>
                </a:xfrm>
              </p:grpSpPr>
              <p:sp>
                <p:nvSpPr>
                  <p:cNvPr id="96" name="Rounded Rectangle 3"/>
                  <p:cNvSpPr/>
                  <p:nvPr/>
                </p:nvSpPr>
                <p:spPr>
                  <a:xfrm rot="21554102" flipH="1">
                    <a:off x="5099549" y="3673291"/>
                    <a:ext cx="453170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Rounded Rectangle 3"/>
                  <p:cNvSpPr/>
                  <p:nvPr/>
                </p:nvSpPr>
                <p:spPr>
                  <a:xfrm>
                    <a:off x="4587256" y="3668595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</p:grpSp>
          <p:sp>
            <p:nvSpPr>
              <p:cNvPr id="52" name="TextBox 51"/>
              <p:cNvSpPr txBox="1"/>
              <p:nvPr/>
            </p:nvSpPr>
            <p:spPr>
              <a:xfrm>
                <a:off x="4776061" y="1762587"/>
                <a:ext cx="262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279724" y="973634"/>
              <a:ext cx="502178" cy="753122"/>
              <a:chOff x="4894985" y="768352"/>
              <a:chExt cx="502178" cy="753122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894985" y="768352"/>
                <a:ext cx="502178" cy="472280"/>
                <a:chOff x="11154287" y="1197830"/>
                <a:chExt cx="669571" cy="629707"/>
              </a:xfrm>
            </p:grpSpPr>
            <p:sp>
              <p:nvSpPr>
                <p:cNvPr id="81" name="Isosceles Triangle 80"/>
                <p:cNvSpPr/>
                <p:nvPr/>
              </p:nvSpPr>
              <p:spPr>
                <a:xfrm rot="16200000">
                  <a:off x="11130832" y="1379959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 rot="5400000">
                  <a:off x="11596900" y="1379958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4" name="Rounded Rectangle 3"/>
                <p:cNvSpPr/>
                <p:nvPr/>
              </p:nvSpPr>
              <p:spPr>
                <a:xfrm rot="21554102" flipH="1">
                  <a:off x="11508666" y="1199817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F7D1E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Rounded Rectangle 3"/>
                <p:cNvSpPr/>
                <p:nvPr/>
              </p:nvSpPr>
              <p:spPr>
                <a:xfrm>
                  <a:off x="11291890" y="1197830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5006775" y="1152142"/>
                <a:ext cx="262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180126" y="971627"/>
              <a:ext cx="502178" cy="731649"/>
              <a:chOff x="5290363" y="1188030"/>
              <a:chExt cx="502178" cy="731649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5290363" y="1188030"/>
                <a:ext cx="502178" cy="472280"/>
                <a:chOff x="10011175" y="2694525"/>
                <a:chExt cx="669571" cy="629707"/>
              </a:xfrm>
            </p:grpSpPr>
            <p:sp>
              <p:nvSpPr>
                <p:cNvPr id="125" name="Isosceles Triangle 124"/>
                <p:cNvSpPr/>
                <p:nvPr/>
              </p:nvSpPr>
              <p:spPr>
                <a:xfrm rot="16200000">
                  <a:off x="9987720" y="2876654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6" name="Isosceles Triangle 125"/>
                <p:cNvSpPr/>
                <p:nvPr/>
              </p:nvSpPr>
              <p:spPr>
                <a:xfrm rot="5400000">
                  <a:off x="10453788" y="2876653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27" name="Group 126"/>
                <p:cNvGrpSpPr/>
                <p:nvPr/>
              </p:nvGrpSpPr>
              <p:grpSpPr>
                <a:xfrm>
                  <a:off x="10148778" y="2694525"/>
                  <a:ext cx="408535" cy="629707"/>
                  <a:chOff x="4587256" y="3668595"/>
                  <a:chExt cx="965461" cy="1488142"/>
                </a:xfrm>
              </p:grpSpPr>
              <p:sp>
                <p:nvSpPr>
                  <p:cNvPr id="128" name="Rounded Rectangle 3"/>
                  <p:cNvSpPr/>
                  <p:nvPr/>
                </p:nvSpPr>
                <p:spPr>
                  <a:xfrm rot="21554102" flipH="1">
                    <a:off x="5099546" y="3673291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Rounded Rectangle 3"/>
                  <p:cNvSpPr/>
                  <p:nvPr/>
                </p:nvSpPr>
                <p:spPr>
                  <a:xfrm>
                    <a:off x="4587256" y="3668595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</p:grpSp>
          <p:sp>
            <p:nvSpPr>
              <p:cNvPr id="54" name="TextBox 53"/>
              <p:cNvSpPr txBox="1"/>
              <p:nvPr/>
            </p:nvSpPr>
            <p:spPr>
              <a:xfrm>
                <a:off x="5405903" y="1550347"/>
                <a:ext cx="262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565034" y="1676646"/>
              <a:ext cx="502178" cy="724487"/>
              <a:chOff x="4565034" y="1676646"/>
              <a:chExt cx="502178" cy="72448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65034" y="1676646"/>
                <a:ext cx="502178" cy="472280"/>
                <a:chOff x="10028715" y="1720923"/>
                <a:chExt cx="669571" cy="629707"/>
              </a:xfrm>
            </p:grpSpPr>
            <p:sp>
              <p:nvSpPr>
                <p:cNvPr id="75" name="Isosceles Triangle 74"/>
                <p:cNvSpPr/>
                <p:nvPr/>
              </p:nvSpPr>
              <p:spPr>
                <a:xfrm rot="16200000">
                  <a:off x="10005260" y="1903052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6" name="Isosceles Triangle 75"/>
                <p:cNvSpPr/>
                <p:nvPr/>
              </p:nvSpPr>
              <p:spPr>
                <a:xfrm rot="5400000">
                  <a:off x="10471328" y="1903051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>
                  <a:off x="10166318" y="1720923"/>
                  <a:ext cx="408535" cy="629707"/>
                  <a:chOff x="4587256" y="3668595"/>
                  <a:chExt cx="965461" cy="1488142"/>
                </a:xfrm>
              </p:grpSpPr>
              <p:sp>
                <p:nvSpPr>
                  <p:cNvPr id="78" name="Rounded Rectangle 3"/>
                  <p:cNvSpPr/>
                  <p:nvPr/>
                </p:nvSpPr>
                <p:spPr>
                  <a:xfrm rot="21554102" flipH="1">
                    <a:off x="5099546" y="3673291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Rounded Rectangle 3"/>
                  <p:cNvSpPr/>
                  <p:nvPr/>
                </p:nvSpPr>
                <p:spPr>
                  <a:xfrm>
                    <a:off x="4587256" y="3668595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25" dirty="0"/>
                  </a:p>
                </p:txBody>
              </p:sp>
            </p:grpSp>
          </p:grpSp>
          <p:sp>
            <p:nvSpPr>
              <p:cNvPr id="56" name="TextBox 55"/>
              <p:cNvSpPr txBox="1"/>
              <p:nvPr/>
            </p:nvSpPr>
            <p:spPr>
              <a:xfrm>
                <a:off x="4670823" y="2031801"/>
                <a:ext cx="262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50670" y="1677391"/>
              <a:ext cx="502178" cy="723742"/>
              <a:chOff x="5018962" y="1677391"/>
              <a:chExt cx="502178" cy="723742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018962" y="1677391"/>
                <a:ext cx="502178" cy="472280"/>
                <a:chOff x="10752404" y="2302471"/>
                <a:chExt cx="669571" cy="629707"/>
              </a:xfrm>
            </p:grpSpPr>
            <p:sp>
              <p:nvSpPr>
                <p:cNvPr id="87" name="Isosceles Triangle 86"/>
                <p:cNvSpPr/>
                <p:nvPr/>
              </p:nvSpPr>
              <p:spPr>
                <a:xfrm rot="16200000">
                  <a:off x="10728949" y="2484600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8" name="Isosceles Triangle 87"/>
                <p:cNvSpPr/>
                <p:nvPr/>
              </p:nvSpPr>
              <p:spPr>
                <a:xfrm rot="5400000">
                  <a:off x="11195017" y="2484599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0" name="Rounded Rectangle 3"/>
                <p:cNvSpPr/>
                <p:nvPr/>
              </p:nvSpPr>
              <p:spPr>
                <a:xfrm rot="21554102" flipH="1">
                  <a:off x="11106783" y="2304458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F7D1E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ounded Rectangle 3"/>
                <p:cNvSpPr/>
                <p:nvPr/>
              </p:nvSpPr>
              <p:spPr>
                <a:xfrm>
                  <a:off x="10890007" y="2302471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5120266" y="2031801"/>
                <a:ext cx="262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sp>
        <p:nvSpPr>
          <p:cNvPr id="13" name="5-Point Star 12"/>
          <p:cNvSpPr/>
          <p:nvPr/>
        </p:nvSpPr>
        <p:spPr>
          <a:xfrm>
            <a:off x="1676674" y="4850601"/>
            <a:ext cx="210312" cy="15595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1676674" y="5119306"/>
            <a:ext cx="210312" cy="15595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272435" y="4408084"/>
            <a:ext cx="2203554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2442562" y="96267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256331" y="1475904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57606" y="1120784"/>
            <a:ext cx="22560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/>
              <a:t>The Chromatin winds itself up into chromosomes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57175" indent="-257175">
              <a:buFont typeface="+mj-lt"/>
              <a:buAutoNum type="arabicPeriod"/>
            </a:pPr>
            <a:r>
              <a:rPr lang="en-US" dirty="0" smtClean="0"/>
              <a:t>The Nuclear Envelope Dissolves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57175" indent="-257175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06" y="3079062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566516" y="3154565"/>
            <a:ext cx="390161" cy="34993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5473068" y="2591340"/>
            <a:ext cx="502178" cy="472280"/>
            <a:chOff x="11421975" y="2760400"/>
            <a:chExt cx="669571" cy="629707"/>
          </a:xfrm>
        </p:grpSpPr>
        <p:sp>
          <p:nvSpPr>
            <p:cNvPr id="3" name="Isosceles Triangle 2"/>
            <p:cNvSpPr/>
            <p:nvPr/>
          </p:nvSpPr>
          <p:spPr>
            <a:xfrm rot="16200000">
              <a:off x="11398520" y="294252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11864588" y="294252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Rounded Rectangle 3"/>
            <p:cNvSpPr/>
            <p:nvPr/>
          </p:nvSpPr>
          <p:spPr>
            <a:xfrm rot="21554102" flipH="1">
              <a:off x="11776354" y="276238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71" name="Rounded Rectangle 3"/>
            <p:cNvSpPr/>
            <p:nvPr/>
          </p:nvSpPr>
          <p:spPr>
            <a:xfrm>
              <a:off x="11559578" y="276040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27248" y="2424259"/>
            <a:ext cx="502178" cy="472280"/>
            <a:chOff x="10028715" y="1720923"/>
            <a:chExt cx="669571" cy="629707"/>
          </a:xfrm>
        </p:grpSpPr>
        <p:sp>
          <p:nvSpPr>
            <p:cNvPr id="75" name="Isosceles Triangle 74"/>
            <p:cNvSpPr/>
            <p:nvPr/>
          </p:nvSpPr>
          <p:spPr>
            <a:xfrm rot="16200000">
              <a:off x="10005260" y="1903052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Isosceles Triangle 75"/>
            <p:cNvSpPr/>
            <p:nvPr/>
          </p:nvSpPr>
          <p:spPr>
            <a:xfrm rot="5400000">
              <a:off x="10471328" y="1903051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0166318" y="1720923"/>
              <a:ext cx="408535" cy="629707"/>
              <a:chOff x="4587256" y="3668595"/>
              <a:chExt cx="965461" cy="1488142"/>
            </a:xfrm>
          </p:grpSpPr>
          <p:sp>
            <p:nvSpPr>
              <p:cNvPr id="78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5644273" y="1951978"/>
            <a:ext cx="502178" cy="472280"/>
            <a:chOff x="11154287" y="1197830"/>
            <a:chExt cx="669571" cy="629707"/>
          </a:xfrm>
        </p:grpSpPr>
        <p:sp>
          <p:nvSpPr>
            <p:cNvPr id="81" name="Isosceles Triangle 80"/>
            <p:cNvSpPr/>
            <p:nvPr/>
          </p:nvSpPr>
          <p:spPr>
            <a:xfrm rot="16200000">
              <a:off x="11130832" y="137995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Isosceles Triangle 81"/>
            <p:cNvSpPr/>
            <p:nvPr/>
          </p:nvSpPr>
          <p:spPr>
            <a:xfrm rot="5400000">
              <a:off x="11596900" y="137995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ounded Rectangle 3"/>
            <p:cNvSpPr/>
            <p:nvPr/>
          </p:nvSpPr>
          <p:spPr>
            <a:xfrm rot="21554102" flipH="1">
              <a:off x="11508666" y="119981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85" name="Rounded Rectangle 3"/>
            <p:cNvSpPr/>
            <p:nvPr/>
          </p:nvSpPr>
          <p:spPr>
            <a:xfrm>
              <a:off x="11291890" y="119783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86395" y="2250583"/>
            <a:ext cx="502178" cy="472280"/>
            <a:chOff x="10752404" y="2302471"/>
            <a:chExt cx="669571" cy="629707"/>
          </a:xfrm>
        </p:grpSpPr>
        <p:sp>
          <p:nvSpPr>
            <p:cNvPr id="87" name="Isosceles Triangle 86"/>
            <p:cNvSpPr/>
            <p:nvPr/>
          </p:nvSpPr>
          <p:spPr>
            <a:xfrm rot="16200000">
              <a:off x="10728949" y="2484600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Isosceles Triangle 87"/>
            <p:cNvSpPr/>
            <p:nvPr/>
          </p:nvSpPr>
          <p:spPr>
            <a:xfrm rot="5400000">
              <a:off x="11195017" y="2484599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Rounded Rectangle 3"/>
            <p:cNvSpPr/>
            <p:nvPr/>
          </p:nvSpPr>
          <p:spPr>
            <a:xfrm rot="21554102" flipH="1">
              <a:off x="11106783" y="2304458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91" name="Rounded Rectangle 3"/>
            <p:cNvSpPr/>
            <p:nvPr/>
          </p:nvSpPr>
          <p:spPr>
            <a:xfrm>
              <a:off x="10890007" y="2302471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43141" y="1690706"/>
            <a:ext cx="502178" cy="472280"/>
            <a:chOff x="4449653" y="4527029"/>
            <a:chExt cx="669571" cy="629707"/>
          </a:xfrm>
        </p:grpSpPr>
        <p:sp>
          <p:nvSpPr>
            <p:cNvPr id="93" name="Isosceles Triangle 92"/>
            <p:cNvSpPr/>
            <p:nvPr/>
          </p:nvSpPr>
          <p:spPr>
            <a:xfrm rot="16200000">
              <a:off x="4426198" y="4709158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Isosceles Triangle 93"/>
            <p:cNvSpPr/>
            <p:nvPr/>
          </p:nvSpPr>
          <p:spPr>
            <a:xfrm rot="5400000">
              <a:off x="4892266" y="4709157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4587256" y="4527029"/>
              <a:ext cx="408536" cy="629707"/>
              <a:chOff x="4587256" y="3668595"/>
              <a:chExt cx="965463" cy="1488142"/>
            </a:xfrm>
          </p:grpSpPr>
          <p:sp>
            <p:nvSpPr>
              <p:cNvPr id="96" name="Rounded Rectangle 3"/>
              <p:cNvSpPr/>
              <p:nvPr/>
            </p:nvSpPr>
            <p:spPr>
              <a:xfrm rot="21554102" flipH="1">
                <a:off x="5099549" y="3673291"/>
                <a:ext cx="453170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</p:grpSp>
      <p:sp>
        <p:nvSpPr>
          <p:cNvPr id="98" name="TextBox 97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176795" y="514630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Prophase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085778" y="1548996"/>
            <a:ext cx="502178" cy="472280"/>
            <a:chOff x="10011175" y="2694525"/>
            <a:chExt cx="669571" cy="629707"/>
          </a:xfrm>
        </p:grpSpPr>
        <p:sp>
          <p:nvSpPr>
            <p:cNvPr id="125" name="Isosceles Triangle 124"/>
            <p:cNvSpPr/>
            <p:nvPr/>
          </p:nvSpPr>
          <p:spPr>
            <a:xfrm rot="16200000">
              <a:off x="9987720" y="2876654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Isosceles Triangle 125"/>
            <p:cNvSpPr/>
            <p:nvPr/>
          </p:nvSpPr>
          <p:spPr>
            <a:xfrm rot="5400000">
              <a:off x="10453788" y="2876653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10148778" y="2694525"/>
              <a:ext cx="408535" cy="629707"/>
              <a:chOff x="4587256" y="3668595"/>
              <a:chExt cx="965461" cy="1488142"/>
            </a:xfrm>
          </p:grpSpPr>
          <p:sp>
            <p:nvSpPr>
              <p:cNvPr id="128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</p:grpSp>
      <p:sp>
        <p:nvSpPr>
          <p:cNvPr id="48" name="Freeform 47"/>
          <p:cNvSpPr/>
          <p:nvPr/>
        </p:nvSpPr>
        <p:spPr>
          <a:xfrm>
            <a:off x="4421688" y="1828800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63365" y="2512787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472121" y="2155115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563365" y="2838542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4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272435" y="4408084"/>
            <a:ext cx="2203554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2442562" y="96267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3927519" y="1265121"/>
            <a:ext cx="2405810" cy="23563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04671" y="-6303"/>
            <a:ext cx="22560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en-US" dirty="0" smtClean="0"/>
              <a:t>Homologous </a:t>
            </a:r>
            <a:r>
              <a:rPr lang="en-US" dirty="0"/>
              <a:t>Chromosomes and their copies </a:t>
            </a:r>
            <a:r>
              <a:rPr lang="en-US" dirty="0" smtClean="0"/>
              <a:t>combine to form </a:t>
            </a:r>
            <a:r>
              <a:rPr lang="en-US" dirty="0"/>
              <a:t>tetrads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 Crossing Over Occurs</a:t>
            </a:r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559" y="2879519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312406" y="3000958"/>
            <a:ext cx="390161" cy="349938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176795" y="514630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Prophase 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Meiosis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376328" y="1729539"/>
            <a:ext cx="560421" cy="728551"/>
            <a:chOff x="4543141" y="1690706"/>
            <a:chExt cx="560421" cy="728551"/>
          </a:xfrm>
        </p:grpSpPr>
        <p:grpSp>
          <p:nvGrpSpPr>
            <p:cNvPr id="92" name="Group 91"/>
            <p:cNvGrpSpPr/>
            <p:nvPr/>
          </p:nvGrpSpPr>
          <p:grpSpPr>
            <a:xfrm>
              <a:off x="4543141" y="1690706"/>
              <a:ext cx="502178" cy="472280"/>
              <a:chOff x="4449653" y="4527029"/>
              <a:chExt cx="669571" cy="629707"/>
            </a:xfrm>
          </p:grpSpPr>
          <p:sp>
            <p:nvSpPr>
              <p:cNvPr id="93" name="Isosceles Triangle 92"/>
              <p:cNvSpPr/>
              <p:nvPr/>
            </p:nvSpPr>
            <p:spPr>
              <a:xfrm rot="16200000">
                <a:off x="4426198" y="4709158"/>
                <a:ext cx="250412" cy="20350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 rot="5400000">
                <a:off x="4892266" y="4709157"/>
                <a:ext cx="250413" cy="20350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4587256" y="4527029"/>
                <a:ext cx="408536" cy="629707"/>
                <a:chOff x="4587256" y="3668595"/>
                <a:chExt cx="965463" cy="1488142"/>
              </a:xfrm>
            </p:grpSpPr>
            <p:sp>
              <p:nvSpPr>
                <p:cNvPr id="96" name="Rounded Rectangle 3"/>
                <p:cNvSpPr/>
                <p:nvPr/>
              </p:nvSpPr>
              <p:spPr>
                <a:xfrm rot="21554102" flipH="1">
                  <a:off x="5099549" y="3673291"/>
                  <a:ext cx="453170" cy="148344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Rounded Rectangle 3"/>
                <p:cNvSpPr/>
                <p:nvPr/>
              </p:nvSpPr>
              <p:spPr>
                <a:xfrm>
                  <a:off x="4587256" y="3668595"/>
                  <a:ext cx="453171" cy="148344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>
              <a:off x="4647617" y="2049925"/>
              <a:ext cx="455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77797" y="2164887"/>
            <a:ext cx="571584" cy="745196"/>
            <a:chOff x="4986395" y="2250583"/>
            <a:chExt cx="571584" cy="745196"/>
          </a:xfrm>
        </p:grpSpPr>
        <p:grpSp>
          <p:nvGrpSpPr>
            <p:cNvPr id="33" name="Group 32"/>
            <p:cNvGrpSpPr/>
            <p:nvPr/>
          </p:nvGrpSpPr>
          <p:grpSpPr>
            <a:xfrm>
              <a:off x="4986395" y="2250583"/>
              <a:ext cx="502178" cy="472280"/>
              <a:chOff x="10752404" y="2302471"/>
              <a:chExt cx="669571" cy="629707"/>
            </a:xfrm>
          </p:grpSpPr>
          <p:sp>
            <p:nvSpPr>
              <p:cNvPr id="87" name="Isosceles Triangle 86"/>
              <p:cNvSpPr/>
              <p:nvPr/>
            </p:nvSpPr>
            <p:spPr>
              <a:xfrm rot="16200000">
                <a:off x="10728949" y="2484600"/>
                <a:ext cx="250412" cy="20350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Isosceles Triangle 87"/>
              <p:cNvSpPr/>
              <p:nvPr/>
            </p:nvSpPr>
            <p:spPr>
              <a:xfrm rot="5400000">
                <a:off x="11195017" y="2484599"/>
                <a:ext cx="250413" cy="20350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0" name="Rounded Rectangle 3"/>
              <p:cNvSpPr/>
              <p:nvPr/>
            </p:nvSpPr>
            <p:spPr>
              <a:xfrm rot="21554102" flipH="1">
                <a:off x="11106783" y="2304458"/>
                <a:ext cx="191759" cy="627720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F7D1EC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3"/>
              <p:cNvSpPr/>
              <p:nvPr/>
            </p:nvSpPr>
            <p:spPr>
              <a:xfrm>
                <a:off x="10890007" y="2302471"/>
                <a:ext cx="191759" cy="627720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102034" y="2626447"/>
              <a:ext cx="455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87887" y="2669279"/>
            <a:ext cx="576747" cy="754541"/>
            <a:chOff x="4387887" y="2669279"/>
            <a:chExt cx="576747" cy="754541"/>
          </a:xfrm>
        </p:grpSpPr>
        <p:grpSp>
          <p:nvGrpSpPr>
            <p:cNvPr id="34" name="Group 33"/>
            <p:cNvGrpSpPr/>
            <p:nvPr/>
          </p:nvGrpSpPr>
          <p:grpSpPr>
            <a:xfrm>
              <a:off x="4387887" y="2669279"/>
              <a:ext cx="502178" cy="472280"/>
              <a:chOff x="10028715" y="1720923"/>
              <a:chExt cx="669571" cy="629707"/>
            </a:xfrm>
          </p:grpSpPr>
          <p:sp>
            <p:nvSpPr>
              <p:cNvPr id="75" name="Isosceles Triangle 74"/>
              <p:cNvSpPr/>
              <p:nvPr/>
            </p:nvSpPr>
            <p:spPr>
              <a:xfrm rot="16200000">
                <a:off x="10005260" y="1903052"/>
                <a:ext cx="250412" cy="20350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Isosceles Triangle 75"/>
              <p:cNvSpPr/>
              <p:nvPr/>
            </p:nvSpPr>
            <p:spPr>
              <a:xfrm rot="5400000">
                <a:off x="10471328" y="1903051"/>
                <a:ext cx="250413" cy="20350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10166318" y="1720923"/>
                <a:ext cx="408535" cy="629707"/>
                <a:chOff x="4587256" y="3668595"/>
                <a:chExt cx="965461" cy="1488142"/>
              </a:xfrm>
            </p:grpSpPr>
            <p:sp>
              <p:nvSpPr>
                <p:cNvPr id="78" name="Rounded Rectangle 3"/>
                <p:cNvSpPr/>
                <p:nvPr/>
              </p:nvSpPr>
              <p:spPr>
                <a:xfrm rot="21554102" flipH="1">
                  <a:off x="5099546" y="3673291"/>
                  <a:ext cx="453171" cy="148344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3"/>
                <p:cNvSpPr/>
                <p:nvPr/>
              </p:nvSpPr>
              <p:spPr>
                <a:xfrm>
                  <a:off x="4587256" y="3668595"/>
                  <a:ext cx="453171" cy="148344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4508689" y="3054488"/>
              <a:ext cx="455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73068" y="2591340"/>
            <a:ext cx="574288" cy="749239"/>
            <a:chOff x="5473068" y="2591340"/>
            <a:chExt cx="574288" cy="749239"/>
          </a:xfrm>
        </p:grpSpPr>
        <p:grpSp>
          <p:nvGrpSpPr>
            <p:cNvPr id="32" name="Group 31"/>
            <p:cNvGrpSpPr/>
            <p:nvPr/>
          </p:nvGrpSpPr>
          <p:grpSpPr>
            <a:xfrm>
              <a:off x="5473068" y="2591340"/>
              <a:ext cx="502178" cy="472280"/>
              <a:chOff x="11421975" y="2760400"/>
              <a:chExt cx="669571" cy="629707"/>
            </a:xfrm>
          </p:grpSpPr>
          <p:sp>
            <p:nvSpPr>
              <p:cNvPr id="3" name="Isosceles Triangle 2"/>
              <p:cNvSpPr/>
              <p:nvPr/>
            </p:nvSpPr>
            <p:spPr>
              <a:xfrm rot="16200000">
                <a:off x="11398520" y="2942529"/>
                <a:ext cx="250412" cy="20350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 rot="5400000">
                <a:off x="11864588" y="2942528"/>
                <a:ext cx="250413" cy="20350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Rounded Rectangle 3"/>
              <p:cNvSpPr/>
              <p:nvPr/>
            </p:nvSpPr>
            <p:spPr>
              <a:xfrm rot="21554102" flipH="1">
                <a:off x="11776354" y="2762387"/>
                <a:ext cx="191759" cy="627720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F7D1EC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ounded Rectangle 3"/>
              <p:cNvSpPr/>
              <p:nvPr/>
            </p:nvSpPr>
            <p:spPr>
              <a:xfrm>
                <a:off x="11559578" y="2760400"/>
                <a:ext cx="191759" cy="627720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591411" y="2971247"/>
              <a:ext cx="455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32884" y="1465617"/>
            <a:ext cx="567191" cy="726935"/>
            <a:chOff x="5085778" y="1548996"/>
            <a:chExt cx="567191" cy="726935"/>
          </a:xfrm>
        </p:grpSpPr>
        <p:grpSp>
          <p:nvGrpSpPr>
            <p:cNvPr id="35" name="Group 34"/>
            <p:cNvGrpSpPr/>
            <p:nvPr/>
          </p:nvGrpSpPr>
          <p:grpSpPr>
            <a:xfrm>
              <a:off x="5085778" y="1548996"/>
              <a:ext cx="502178" cy="472280"/>
              <a:chOff x="10011175" y="2694525"/>
              <a:chExt cx="669571" cy="629707"/>
            </a:xfrm>
          </p:grpSpPr>
          <p:sp>
            <p:nvSpPr>
              <p:cNvPr id="125" name="Isosceles Triangle 124"/>
              <p:cNvSpPr/>
              <p:nvPr/>
            </p:nvSpPr>
            <p:spPr>
              <a:xfrm rot="16200000">
                <a:off x="9987720" y="2876654"/>
                <a:ext cx="250412" cy="20350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5400000">
                <a:off x="10453788" y="2876653"/>
                <a:ext cx="250413" cy="20350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10148778" y="2694525"/>
                <a:ext cx="408535" cy="629707"/>
                <a:chOff x="4587256" y="3668595"/>
                <a:chExt cx="965461" cy="1488142"/>
              </a:xfrm>
            </p:grpSpPr>
            <p:sp>
              <p:nvSpPr>
                <p:cNvPr id="128" name="Rounded Rectangle 3"/>
                <p:cNvSpPr/>
                <p:nvPr/>
              </p:nvSpPr>
              <p:spPr>
                <a:xfrm rot="21554102" flipH="1">
                  <a:off x="5099546" y="3673291"/>
                  <a:ext cx="453171" cy="148344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Rounded Rectangle 3"/>
                <p:cNvSpPr/>
                <p:nvPr/>
              </p:nvSpPr>
              <p:spPr>
                <a:xfrm>
                  <a:off x="4587256" y="3668595"/>
                  <a:ext cx="453171" cy="148344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</p:grpSp>
        <p:sp>
          <p:nvSpPr>
            <p:cNvPr id="52" name="TextBox 51"/>
            <p:cNvSpPr txBox="1"/>
            <p:nvPr/>
          </p:nvSpPr>
          <p:spPr>
            <a:xfrm>
              <a:off x="5197024" y="1906599"/>
              <a:ext cx="455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44273" y="1951978"/>
            <a:ext cx="558811" cy="717301"/>
            <a:chOff x="5644273" y="1951978"/>
            <a:chExt cx="558811" cy="717301"/>
          </a:xfrm>
        </p:grpSpPr>
        <p:grpSp>
          <p:nvGrpSpPr>
            <p:cNvPr id="16" name="Group 15"/>
            <p:cNvGrpSpPr/>
            <p:nvPr/>
          </p:nvGrpSpPr>
          <p:grpSpPr>
            <a:xfrm>
              <a:off x="5644273" y="1951978"/>
              <a:ext cx="502178" cy="472280"/>
              <a:chOff x="11154287" y="1197830"/>
              <a:chExt cx="669571" cy="629707"/>
            </a:xfrm>
          </p:grpSpPr>
          <p:sp>
            <p:nvSpPr>
              <p:cNvPr id="81" name="Isosceles Triangle 80"/>
              <p:cNvSpPr/>
              <p:nvPr/>
            </p:nvSpPr>
            <p:spPr>
              <a:xfrm rot="16200000">
                <a:off x="11130832" y="1379959"/>
                <a:ext cx="250412" cy="20350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2" name="Isosceles Triangle 81"/>
              <p:cNvSpPr/>
              <p:nvPr/>
            </p:nvSpPr>
            <p:spPr>
              <a:xfrm rot="5400000">
                <a:off x="11596900" y="1379958"/>
                <a:ext cx="250413" cy="20350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4" name="Rounded Rectangle 3"/>
              <p:cNvSpPr/>
              <p:nvPr/>
            </p:nvSpPr>
            <p:spPr>
              <a:xfrm rot="21554102" flipH="1">
                <a:off x="11508666" y="1199817"/>
                <a:ext cx="191759" cy="627720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F7D1EC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ounded Rectangle 3"/>
              <p:cNvSpPr/>
              <p:nvPr/>
            </p:nvSpPr>
            <p:spPr>
              <a:xfrm>
                <a:off x="11291890" y="1197830"/>
                <a:ext cx="191759" cy="627720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5747139" y="2299947"/>
              <a:ext cx="455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116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4.44444E-6 0.00023 C -0.00121 -0.00301 -0.00312 -0.00949 -0.00503 -0.01273 C -0.00572 -0.01389 -0.00659 -0.01505 -0.00746 -0.01597 C -0.00989 -0.02477 -0.00781 -0.01922 -0.01232 -0.02732 C -0.01441 -0.03172 -0.01319 -0.03033 -0.01614 -0.03426 C -0.01736 -0.03565 -0.01857 -0.03635 -0.01944 -0.03773 C -0.02135 -0.04005 -0.02326 -0.04283 -0.025 -0.0456 L -0.02743 -0.04885 C -0.02899 -0.05486 -0.0276 -0.05162 -0.03316 -0.05695 L -0.03802 -0.06158 C -0.03871 -0.06227 -0.03941 -0.0632 -0.04045 -0.06366 L -0.04756 -0.06713 C -0.04843 -0.0676 -0.0493 -0.06806 -0.05 -0.06829 L -0.05416 -0.06922 C -0.06458 -0.06806 -0.06006 -0.06945 -0.0677 -0.06621 C -0.07031 -0.06482 -0.07013 -0.06621 -0.07013 -0.06366 L -0.07013 -0.06343 " pathEditMode="relative" rAng="0" ptsTypes="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-4.81481E-6 C -0.00104 -0.00324 -0.00156 -0.00694 -0.00278 -0.00995 C -0.00347 -0.01111 -0.00486 -0.01134 -0.00556 -0.01227 C -0.00642 -0.01342 -0.0066 -0.01504 -0.00746 -0.01597 C -0.00816 -0.01713 -0.00937 -0.01759 -0.01024 -0.01852 C -0.01111 -0.01944 -0.01198 -0.02106 -0.01285 -0.02199 C -0.01493 -0.0243 -0.01771 -0.02708 -0.02031 -0.02824 C -0.0217 -0.02893 -0.02326 -0.02893 -0.02483 -0.0294 C -0.02604 -0.02986 -0.02726 -0.03032 -0.02847 -0.03055 C -0.02951 -0.03055 -0.04774 -0.0294 -0.05139 -0.02824 C -0.05278 -0.02778 -0.05382 -0.02639 -0.05521 -0.02569 C -0.06493 -0.02083 -0.05174 -0.02916 -0.06337 -0.02199 C -0.0658 -0.0206 -0.0684 -0.01921 -0.07066 -0.01713 C -0.0717 -0.01643 -0.07257 -0.01551 -0.07344 -0.01481 C -0.07431 -0.01412 -0.07535 -0.01412 -0.07621 -0.01342 C -0.07726 -0.01296 -0.07795 -0.0118 -0.07899 -0.01111 C -0.08663 -0.00602 -0.07656 -0.01435 -0.08455 -0.00741 C -0.08507 -0.00625 -0.08542 -0.00463 -0.08628 -0.0037 C -0.08715 -0.00301 -0.08819 -0.00301 -0.08906 -0.00254 C -0.0901 -0.00185 -0.09097 -0.00092 -0.09184 -4.81481E-6 C -0.09635 0.00509 -0.09253 0.00255 -0.0974 0.00486 C -0.09757 0.00602 -0.09757 0.00764 -0.09826 0.00857 C -0.09913 0.00972 -0.10069 0.00996 -0.10191 0.01088 C -0.10694 0.01482 -0.10243 0.01227 -0.10746 0.01459 C -0.10799 0.01574 -0.10833 0.01759 -0.1092 0.01829 C -0.11094 0.01968 -0.11476 0.02084 -0.11476 0.02084 C -0.11597 0.02037 -0.11719 0.01991 -0.1184 0.01945 C -0.11927 0.01922 -0.12014 0.01852 -0.12118 0.01829 C -0.1217 0.01806 -0.1224 0.01829 -0.12292 0.01829 L -0.12292 0.01829 " pathEditMode="relative" ptsTypes="AAAAAAAAAAAAAAAAAAAAAAAAAAAAA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3.05556E-6 0.00047 C -0.00052 -0.00324 -0.00069 -0.00671 -0.00104 -0.00972 C -0.00121 -0.01088 -0.00173 -0.01157 -0.00208 -0.01296 C -0.00277 -0.0162 -0.00364 -0.02037 -0.00468 -0.02361 C -0.00607 -0.02754 -0.00711 -0.03217 -0.00868 -0.03541 C -0.01163 -0.0412 -0.01371 -0.04513 -0.01771 -0.04953 C -0.01875 -0.05046 -0.01979 -0.05162 -0.02083 -0.05254 C -0.0217 -0.05324 -0.02257 -0.05324 -0.02343 -0.05393 C -0.02413 -0.05439 -0.02482 -0.05509 -0.02534 -0.05578 C -0.02656 -0.05671 -0.02795 -0.05648 -0.02899 -0.05787 C -0.02951 -0.05833 -0.03003 -0.05995 -0.03073 -0.06018 C -0.03211 -0.06064 -0.03368 -0.06064 -0.03524 -0.06134 C -0.03611 -0.0618 -0.03715 -0.06157 -0.03802 -0.06319 C -0.03958 -0.06713 -0.03854 -0.0662 -0.04062 -0.06759 C -0.04166 -0.07129 -0.04097 -0.07013 -0.04218 -0.07152 L -0.04218 -0.07129 " pathEditMode="relative" rAng="0" ptsTypes="AAAAAAAAAAAAA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8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62007" y="2680804"/>
            <a:ext cx="2136930" cy="2009705"/>
            <a:chOff x="11421975" y="2760400"/>
            <a:chExt cx="669571" cy="629707"/>
          </a:xfrm>
        </p:grpSpPr>
        <p:sp>
          <p:nvSpPr>
            <p:cNvPr id="5" name="Isosceles Triangle 4"/>
            <p:cNvSpPr/>
            <p:nvPr/>
          </p:nvSpPr>
          <p:spPr>
            <a:xfrm rot="16200000">
              <a:off x="11398520" y="294252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11864588" y="294252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ounded Rectangle 3"/>
            <p:cNvSpPr/>
            <p:nvPr/>
          </p:nvSpPr>
          <p:spPr>
            <a:xfrm rot="21554102" flipH="1">
              <a:off x="11776354" y="276238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3"/>
            <p:cNvSpPr/>
            <p:nvPr/>
          </p:nvSpPr>
          <p:spPr>
            <a:xfrm>
              <a:off x="11559578" y="276040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88" y="468233"/>
            <a:ext cx="6447501" cy="990600"/>
          </a:xfrm>
        </p:spPr>
        <p:txBody>
          <a:bodyPr/>
          <a:lstStyle/>
          <a:p>
            <a:r>
              <a:rPr lang="en-US" dirty="0" smtClean="0"/>
              <a:t>Crossing Over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9" t="34795" r="48044"/>
          <a:stretch/>
        </p:blipFill>
        <p:spPr>
          <a:xfrm flipH="1">
            <a:off x="1635427" y="3409339"/>
            <a:ext cx="809470" cy="1374137"/>
          </a:xfrm>
        </p:spPr>
      </p:pic>
      <p:grpSp>
        <p:nvGrpSpPr>
          <p:cNvPr id="9" name="Group 8"/>
          <p:cNvGrpSpPr/>
          <p:nvPr/>
        </p:nvGrpSpPr>
        <p:grpSpPr>
          <a:xfrm>
            <a:off x="3776980" y="2929301"/>
            <a:ext cx="2141180" cy="2013701"/>
            <a:chOff x="10028715" y="1720923"/>
            <a:chExt cx="669571" cy="629707"/>
          </a:xfrm>
        </p:grpSpPr>
        <p:sp>
          <p:nvSpPr>
            <p:cNvPr id="10" name="Isosceles Triangle 9"/>
            <p:cNvSpPr/>
            <p:nvPr/>
          </p:nvSpPr>
          <p:spPr>
            <a:xfrm rot="16200000">
              <a:off x="10005260" y="1903052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Isosceles Triangle 10"/>
            <p:cNvSpPr/>
            <p:nvPr/>
          </p:nvSpPr>
          <p:spPr>
            <a:xfrm rot="5400000">
              <a:off x="10471328" y="1903051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0166318" y="1720923"/>
              <a:ext cx="408535" cy="629707"/>
              <a:chOff x="4587256" y="3668595"/>
              <a:chExt cx="965461" cy="1488142"/>
            </a:xfrm>
          </p:grpSpPr>
          <p:sp>
            <p:nvSpPr>
              <p:cNvPr id="13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13" t="36171" r="16645"/>
          <a:stretch/>
        </p:blipFill>
        <p:spPr>
          <a:xfrm flipH="1">
            <a:off x="4137284" y="3685656"/>
            <a:ext cx="719528" cy="134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23963" y="2132224"/>
            <a:ext cx="2877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Crossing over:</a:t>
            </a:r>
          </a:p>
          <a:p>
            <a:r>
              <a:rPr lang="en-US" dirty="0" smtClean="0"/>
              <a:t>When homologous chromosomes shuffle their genes between one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044080" y="3990698"/>
            <a:ext cx="1617062" cy="1520787"/>
            <a:chOff x="11421975" y="2760400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23" name="Isosceles Triangle 22"/>
            <p:cNvSpPr/>
            <p:nvPr/>
          </p:nvSpPr>
          <p:spPr>
            <a:xfrm rot="16200000">
              <a:off x="11398520" y="294252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Isosceles Triangle 23"/>
            <p:cNvSpPr/>
            <p:nvPr/>
          </p:nvSpPr>
          <p:spPr>
            <a:xfrm rot="5400000">
              <a:off x="11864588" y="294252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Rounded Rectangle 3"/>
            <p:cNvSpPr/>
            <p:nvPr/>
          </p:nvSpPr>
          <p:spPr>
            <a:xfrm rot="21554102" flipH="1">
              <a:off x="11776354" y="276238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3"/>
            <p:cNvSpPr/>
            <p:nvPr/>
          </p:nvSpPr>
          <p:spPr>
            <a:xfrm>
              <a:off x="11559578" y="276040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825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Tetrads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945199" y="2742897"/>
            <a:ext cx="1519428" cy="1428967"/>
            <a:chOff x="10028715" y="1720923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28" name="Isosceles Triangle 27"/>
            <p:cNvSpPr/>
            <p:nvPr/>
          </p:nvSpPr>
          <p:spPr>
            <a:xfrm rot="16200000">
              <a:off x="10005260" y="1903052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471328" y="1903051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0166318" y="1720923"/>
              <a:ext cx="408535" cy="629707"/>
              <a:chOff x="4587256" y="3668595"/>
              <a:chExt cx="965461" cy="1488142"/>
            </a:xfrm>
          </p:grpSpPr>
          <p:sp>
            <p:nvSpPr>
              <p:cNvPr id="31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pPr algn="ctr"/>
                <a:endParaRPr lang="en-US" sz="825" dirty="0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5333255" y="2757702"/>
            <a:ext cx="2393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Tetrad:  When two homologous chromosomes stack together like pancakes.  There are a total of four chromatids which is why we call them tetrads.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8 3.33333E-6 L 0.01337 0.18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961671" y="3999764"/>
            <a:ext cx="1714000" cy="1609130"/>
            <a:chOff x="9376267" y="2580289"/>
            <a:chExt cx="2285333" cy="2145506"/>
          </a:xfrm>
        </p:grpSpPr>
        <p:grpSp>
          <p:nvGrpSpPr>
            <p:cNvPr id="135" name="Group 134"/>
            <p:cNvGrpSpPr/>
            <p:nvPr/>
          </p:nvGrpSpPr>
          <p:grpSpPr>
            <a:xfrm>
              <a:off x="9456233" y="2820506"/>
              <a:ext cx="2205367" cy="1905289"/>
              <a:chOff x="3881744" y="-72413"/>
              <a:chExt cx="2205367" cy="1905289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4061207" y="-72413"/>
                <a:ext cx="2025904" cy="1905289"/>
                <a:chOff x="10028715" y="1720923"/>
                <a:chExt cx="669571" cy="629707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147" name="Isosceles Triangle 146"/>
                <p:cNvSpPr/>
                <p:nvPr/>
              </p:nvSpPr>
              <p:spPr>
                <a:xfrm rot="16200000">
                  <a:off x="10005260" y="1903052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 rot="5400000">
                  <a:off x="10471328" y="1903051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10166318" y="1720923"/>
                  <a:ext cx="408535" cy="629707"/>
                  <a:chOff x="4587256" y="3668595"/>
                  <a:chExt cx="965461" cy="1488142"/>
                </a:xfrm>
              </p:grpSpPr>
              <p:sp>
                <p:nvSpPr>
                  <p:cNvPr id="150" name="Rounded Rectangle 3"/>
                  <p:cNvSpPr/>
                  <p:nvPr/>
                </p:nvSpPr>
                <p:spPr>
                  <a:xfrm rot="21554102" flipH="1">
                    <a:off x="5099546" y="3673291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57150" h="38100" prst="artDeco"/>
                    </a:sp3d>
                  </a:bodyPr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Rounded Rectangle 3"/>
                  <p:cNvSpPr/>
                  <p:nvPr/>
                </p:nvSpPr>
                <p:spPr>
                  <a:xfrm>
                    <a:off x="4587256" y="3668595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57150" h="38100" prst="artDeco"/>
                    </a:sp3d>
                  </a:bodyPr>
                  <a:lstStyle/>
                  <a:p>
                    <a:pPr algn="ctr"/>
                    <a:endParaRPr lang="en-US" sz="825" dirty="0"/>
                  </a:p>
                </p:txBody>
              </p:sp>
            </p:grpSp>
          </p:grpSp>
          <p:pic>
            <p:nvPicPr>
              <p:cNvPr id="145" name="Picture 144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24" r="52826" b="24732"/>
              <a:stretch/>
            </p:blipFill>
            <p:spPr>
              <a:xfrm>
                <a:off x="3881744" y="197750"/>
                <a:ext cx="1150299" cy="1094283"/>
              </a:xfrm>
              <a:prstGeom prst="rect">
                <a:avLst/>
              </a:prstGeom>
            </p:spPr>
          </p:pic>
          <p:pic>
            <p:nvPicPr>
              <p:cNvPr id="146" name="Picture 145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73" t="-1" r="19981" b="54387"/>
              <a:stretch/>
            </p:blipFill>
            <p:spPr>
              <a:xfrm>
                <a:off x="5249747" y="202028"/>
                <a:ext cx="554636" cy="677773"/>
              </a:xfrm>
              <a:prstGeom prst="rect">
                <a:avLst/>
              </a:prstGeom>
            </p:spPr>
          </p:pic>
        </p:grpSp>
        <p:grpSp>
          <p:nvGrpSpPr>
            <p:cNvPr id="136" name="Group 135"/>
            <p:cNvGrpSpPr/>
            <p:nvPr/>
          </p:nvGrpSpPr>
          <p:grpSpPr>
            <a:xfrm>
              <a:off x="9376267" y="2580289"/>
              <a:ext cx="2273087" cy="2027716"/>
              <a:chOff x="9376267" y="2580289"/>
              <a:chExt cx="2273087" cy="2027716"/>
            </a:xfrm>
          </p:grpSpPr>
          <p:grpSp>
            <p:nvGrpSpPr>
              <p:cNvPr id="137" name="Group 136"/>
              <p:cNvGrpSpPr/>
              <p:nvPr/>
            </p:nvGrpSpPr>
            <p:grpSpPr>
              <a:xfrm>
                <a:off x="9493272" y="2580289"/>
                <a:ext cx="2156082" cy="2027716"/>
                <a:chOff x="11421975" y="2760400"/>
                <a:chExt cx="669571" cy="629707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140" name="Isosceles Triangle 139"/>
                <p:cNvSpPr/>
                <p:nvPr/>
              </p:nvSpPr>
              <p:spPr>
                <a:xfrm rot="16200000">
                  <a:off x="11398520" y="2942529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1" name="Isosceles Triangle 140"/>
                <p:cNvSpPr/>
                <p:nvPr/>
              </p:nvSpPr>
              <p:spPr>
                <a:xfrm rot="5400000">
                  <a:off x="11864588" y="2942528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2" name="Rounded Rectangle 3"/>
                <p:cNvSpPr/>
                <p:nvPr/>
              </p:nvSpPr>
              <p:spPr>
                <a:xfrm rot="21554102" flipH="1">
                  <a:off x="11776354" y="2762387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F7D1E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Rounded Rectangle 3"/>
                <p:cNvSpPr/>
                <p:nvPr/>
              </p:nvSpPr>
              <p:spPr>
                <a:xfrm>
                  <a:off x="11559578" y="2760400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38" name="Picture 137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835" r="53369" b="32071"/>
              <a:stretch/>
            </p:blipFill>
            <p:spPr>
              <a:xfrm>
                <a:off x="9376267" y="3324470"/>
                <a:ext cx="1132612" cy="629587"/>
              </a:xfrm>
              <a:prstGeom prst="rect">
                <a:avLst/>
              </a:prstGeom>
            </p:spPr>
          </p:pic>
          <p:pic>
            <p:nvPicPr>
              <p:cNvPr id="139" name="Picture 138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928" r="22705" b="57257"/>
              <a:stretch/>
            </p:blipFill>
            <p:spPr>
              <a:xfrm>
                <a:off x="10852939" y="2902268"/>
                <a:ext cx="494676" cy="635118"/>
              </a:xfrm>
              <a:prstGeom prst="rect">
                <a:avLst/>
              </a:prstGeom>
            </p:spPr>
          </p:pic>
        </p:grpSp>
      </p:grpSp>
      <p:grpSp>
        <p:nvGrpSpPr>
          <p:cNvPr id="98" name="Group 97"/>
          <p:cNvGrpSpPr/>
          <p:nvPr/>
        </p:nvGrpSpPr>
        <p:grpSpPr>
          <a:xfrm>
            <a:off x="3085945" y="3095616"/>
            <a:ext cx="1714000" cy="1609130"/>
            <a:chOff x="9376267" y="2580289"/>
            <a:chExt cx="2285333" cy="2145506"/>
          </a:xfrm>
        </p:grpSpPr>
        <p:grpSp>
          <p:nvGrpSpPr>
            <p:cNvPr id="99" name="Group 98"/>
            <p:cNvGrpSpPr/>
            <p:nvPr/>
          </p:nvGrpSpPr>
          <p:grpSpPr>
            <a:xfrm>
              <a:off x="9456233" y="2820506"/>
              <a:ext cx="2205367" cy="1905289"/>
              <a:chOff x="3881744" y="-72413"/>
              <a:chExt cx="2205367" cy="1905289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4061207" y="-72413"/>
                <a:ext cx="2025904" cy="1905289"/>
                <a:chOff x="10028715" y="1720923"/>
                <a:chExt cx="669571" cy="629707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111" name="Isosceles Triangle 110"/>
                <p:cNvSpPr/>
                <p:nvPr/>
              </p:nvSpPr>
              <p:spPr>
                <a:xfrm rot="16200000">
                  <a:off x="10005260" y="1903052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 rot="5400000">
                  <a:off x="10471328" y="1903051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13" name="Group 112"/>
                <p:cNvGrpSpPr/>
                <p:nvPr/>
              </p:nvGrpSpPr>
              <p:grpSpPr>
                <a:xfrm>
                  <a:off x="10166318" y="1720923"/>
                  <a:ext cx="408535" cy="629707"/>
                  <a:chOff x="4587256" y="3668595"/>
                  <a:chExt cx="965461" cy="1488142"/>
                </a:xfrm>
              </p:grpSpPr>
              <p:sp>
                <p:nvSpPr>
                  <p:cNvPr id="114" name="Rounded Rectangle 3"/>
                  <p:cNvSpPr/>
                  <p:nvPr/>
                </p:nvSpPr>
                <p:spPr>
                  <a:xfrm rot="21554102" flipH="1">
                    <a:off x="5099546" y="3673291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57150" h="38100" prst="artDeco"/>
                    </a:sp3d>
                  </a:bodyPr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Rounded Rectangle 3"/>
                  <p:cNvSpPr/>
                  <p:nvPr/>
                </p:nvSpPr>
                <p:spPr>
                  <a:xfrm>
                    <a:off x="4587256" y="3668595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57150" h="38100" prst="artDeco"/>
                    </a:sp3d>
                  </a:bodyPr>
                  <a:lstStyle/>
                  <a:p>
                    <a:pPr algn="ctr"/>
                    <a:endParaRPr lang="en-US" sz="825" dirty="0"/>
                  </a:p>
                </p:txBody>
              </p:sp>
            </p:grpSp>
          </p:grpSp>
          <p:pic>
            <p:nvPicPr>
              <p:cNvPr id="109" name="Picture 108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24" r="52826" b="24732"/>
              <a:stretch/>
            </p:blipFill>
            <p:spPr>
              <a:xfrm>
                <a:off x="3881744" y="197750"/>
                <a:ext cx="1150299" cy="1094283"/>
              </a:xfrm>
              <a:prstGeom prst="rect">
                <a:avLst/>
              </a:prstGeom>
            </p:spPr>
          </p:pic>
          <p:pic>
            <p:nvPicPr>
              <p:cNvPr id="110" name="Picture 109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73" t="-1" r="19981" b="54387"/>
              <a:stretch/>
            </p:blipFill>
            <p:spPr>
              <a:xfrm>
                <a:off x="5249747" y="202028"/>
                <a:ext cx="554636" cy="677773"/>
              </a:xfrm>
              <a:prstGeom prst="rect">
                <a:avLst/>
              </a:prstGeom>
            </p:spPr>
          </p:pic>
        </p:grpSp>
        <p:grpSp>
          <p:nvGrpSpPr>
            <p:cNvPr id="100" name="Group 99"/>
            <p:cNvGrpSpPr/>
            <p:nvPr/>
          </p:nvGrpSpPr>
          <p:grpSpPr>
            <a:xfrm>
              <a:off x="9376267" y="2580289"/>
              <a:ext cx="2273087" cy="2027716"/>
              <a:chOff x="9376267" y="2580289"/>
              <a:chExt cx="2273087" cy="2027716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9493272" y="2580289"/>
                <a:ext cx="2156082" cy="2027716"/>
                <a:chOff x="11421975" y="2760400"/>
                <a:chExt cx="669571" cy="629707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104" name="Isosceles Triangle 103"/>
                <p:cNvSpPr/>
                <p:nvPr/>
              </p:nvSpPr>
              <p:spPr>
                <a:xfrm rot="16200000">
                  <a:off x="11398520" y="2942529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5" name="Isosceles Triangle 104"/>
                <p:cNvSpPr/>
                <p:nvPr/>
              </p:nvSpPr>
              <p:spPr>
                <a:xfrm rot="5400000">
                  <a:off x="11864588" y="2942528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" name="Rounded Rectangle 3"/>
                <p:cNvSpPr/>
                <p:nvPr/>
              </p:nvSpPr>
              <p:spPr>
                <a:xfrm rot="21554102" flipH="1">
                  <a:off x="11776354" y="2762387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F7D1E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" name="Rounded Rectangle 3"/>
                <p:cNvSpPr/>
                <p:nvPr/>
              </p:nvSpPr>
              <p:spPr>
                <a:xfrm>
                  <a:off x="11559578" y="2760400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835" r="53369" b="32071"/>
              <a:stretch/>
            </p:blipFill>
            <p:spPr>
              <a:xfrm>
                <a:off x="9376267" y="3324470"/>
                <a:ext cx="1132612" cy="629587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928" r="22705" b="57257"/>
              <a:stretch/>
            </p:blipFill>
            <p:spPr>
              <a:xfrm>
                <a:off x="10852939" y="2902268"/>
                <a:ext cx="494676" cy="635118"/>
              </a:xfrm>
              <a:prstGeom prst="rect">
                <a:avLst/>
              </a:prstGeom>
            </p:spPr>
          </p:pic>
        </p:grpSp>
      </p:grpSp>
      <p:grpSp>
        <p:nvGrpSpPr>
          <p:cNvPr id="97" name="Group 96"/>
          <p:cNvGrpSpPr/>
          <p:nvPr/>
        </p:nvGrpSpPr>
        <p:grpSpPr>
          <a:xfrm>
            <a:off x="5220166" y="2261789"/>
            <a:ext cx="1714000" cy="1609130"/>
            <a:chOff x="9376267" y="2580289"/>
            <a:chExt cx="2285333" cy="2145506"/>
          </a:xfrm>
        </p:grpSpPr>
        <p:grpSp>
          <p:nvGrpSpPr>
            <p:cNvPr id="96" name="Group 95"/>
            <p:cNvGrpSpPr/>
            <p:nvPr/>
          </p:nvGrpSpPr>
          <p:grpSpPr>
            <a:xfrm>
              <a:off x="9456233" y="2820506"/>
              <a:ext cx="2205367" cy="1905289"/>
              <a:chOff x="3881744" y="-72413"/>
              <a:chExt cx="2205367" cy="1905289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4061207" y="-72413"/>
                <a:ext cx="2025904" cy="1905289"/>
                <a:chOff x="10028715" y="1720923"/>
                <a:chExt cx="669571" cy="629707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85" name="Isosceles Triangle 84"/>
                <p:cNvSpPr/>
                <p:nvPr/>
              </p:nvSpPr>
              <p:spPr>
                <a:xfrm rot="16200000">
                  <a:off x="10005260" y="1903052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 rot="5400000">
                  <a:off x="10471328" y="1903051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87" name="Group 86"/>
                <p:cNvGrpSpPr/>
                <p:nvPr/>
              </p:nvGrpSpPr>
              <p:grpSpPr>
                <a:xfrm>
                  <a:off x="10166318" y="1720923"/>
                  <a:ext cx="408535" cy="629707"/>
                  <a:chOff x="4587256" y="3668595"/>
                  <a:chExt cx="965461" cy="1488142"/>
                </a:xfrm>
              </p:grpSpPr>
              <p:sp>
                <p:nvSpPr>
                  <p:cNvPr id="88" name="Rounded Rectangle 3"/>
                  <p:cNvSpPr/>
                  <p:nvPr/>
                </p:nvSpPr>
                <p:spPr>
                  <a:xfrm rot="21554102" flipH="1">
                    <a:off x="5099546" y="3673291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53B5FF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57150" h="38100" prst="artDeco"/>
                    </a:sp3d>
                  </a:bodyPr>
                  <a:lstStyle/>
                  <a:p>
                    <a:endParaRPr lang="en-US" sz="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Rounded Rectangle 3"/>
                  <p:cNvSpPr/>
                  <p:nvPr/>
                </p:nvSpPr>
                <p:spPr>
                  <a:xfrm>
                    <a:off x="4587256" y="3668595"/>
                    <a:ext cx="453171" cy="1483446"/>
                  </a:xfrm>
                  <a:custGeom>
                    <a:avLst/>
                    <a:gdLst>
                      <a:gd name="connsiteX0" fmla="*/ 0 w 423333"/>
                      <a:gd name="connsiteY0" fmla="*/ 211667 h 4605867"/>
                      <a:gd name="connsiteX1" fmla="*/ 211667 w 423333"/>
                      <a:gd name="connsiteY1" fmla="*/ 0 h 4605867"/>
                      <a:gd name="connsiteX2" fmla="*/ 211667 w 423333"/>
                      <a:gd name="connsiteY2" fmla="*/ 0 h 4605867"/>
                      <a:gd name="connsiteX3" fmla="*/ 423334 w 423333"/>
                      <a:gd name="connsiteY3" fmla="*/ 211667 h 4605867"/>
                      <a:gd name="connsiteX4" fmla="*/ 423333 w 423333"/>
                      <a:gd name="connsiteY4" fmla="*/ 4394201 h 4605867"/>
                      <a:gd name="connsiteX5" fmla="*/ 211666 w 423333"/>
                      <a:gd name="connsiteY5" fmla="*/ 4605868 h 4605867"/>
                      <a:gd name="connsiteX6" fmla="*/ 211667 w 423333"/>
                      <a:gd name="connsiteY6" fmla="*/ 4605867 h 4605867"/>
                      <a:gd name="connsiteX7" fmla="*/ 0 w 423333"/>
                      <a:gd name="connsiteY7" fmla="*/ 4394200 h 4605867"/>
                      <a:gd name="connsiteX8" fmla="*/ 0 w 423333"/>
                      <a:gd name="connsiteY8" fmla="*/ 211667 h 4605867"/>
                      <a:gd name="connsiteX0" fmla="*/ 109 w 423443"/>
                      <a:gd name="connsiteY0" fmla="*/ 211667 h 4605868"/>
                      <a:gd name="connsiteX1" fmla="*/ 211776 w 423443"/>
                      <a:gd name="connsiteY1" fmla="*/ 0 h 4605868"/>
                      <a:gd name="connsiteX2" fmla="*/ 211776 w 423443"/>
                      <a:gd name="connsiteY2" fmla="*/ 0 h 4605868"/>
                      <a:gd name="connsiteX3" fmla="*/ 423443 w 423443"/>
                      <a:gd name="connsiteY3" fmla="*/ 211667 h 4605868"/>
                      <a:gd name="connsiteX4" fmla="*/ 423442 w 423443"/>
                      <a:gd name="connsiteY4" fmla="*/ 4394201 h 4605868"/>
                      <a:gd name="connsiteX5" fmla="*/ 211775 w 423443"/>
                      <a:gd name="connsiteY5" fmla="*/ 4605868 h 4605868"/>
                      <a:gd name="connsiteX6" fmla="*/ 211776 w 423443"/>
                      <a:gd name="connsiteY6" fmla="*/ 4605867 h 4605868"/>
                      <a:gd name="connsiteX7" fmla="*/ 109 w 423443"/>
                      <a:gd name="connsiteY7" fmla="*/ 4394200 h 4605868"/>
                      <a:gd name="connsiteX8" fmla="*/ 203309 w 423443"/>
                      <a:gd name="connsiteY8" fmla="*/ 1591733 h 4605868"/>
                      <a:gd name="connsiteX9" fmla="*/ 109 w 423443"/>
                      <a:gd name="connsiteY9" fmla="*/ 211667 h 4605868"/>
                      <a:gd name="connsiteX0" fmla="*/ 109 w 525042"/>
                      <a:gd name="connsiteY0" fmla="*/ 216622 h 4693351"/>
                      <a:gd name="connsiteX1" fmla="*/ 211776 w 525042"/>
                      <a:gd name="connsiteY1" fmla="*/ 4955 h 4693351"/>
                      <a:gd name="connsiteX2" fmla="*/ 211776 w 525042"/>
                      <a:gd name="connsiteY2" fmla="*/ 4955 h 4693351"/>
                      <a:gd name="connsiteX3" fmla="*/ 423443 w 525042"/>
                      <a:gd name="connsiteY3" fmla="*/ 216622 h 4693351"/>
                      <a:gd name="connsiteX4" fmla="*/ 525042 w 525042"/>
                      <a:gd name="connsiteY4" fmla="*/ 1613621 h 4693351"/>
                      <a:gd name="connsiteX5" fmla="*/ 423442 w 525042"/>
                      <a:gd name="connsiteY5" fmla="*/ 4399156 h 4693351"/>
                      <a:gd name="connsiteX6" fmla="*/ 211775 w 525042"/>
                      <a:gd name="connsiteY6" fmla="*/ 4610823 h 4693351"/>
                      <a:gd name="connsiteX7" fmla="*/ 211776 w 525042"/>
                      <a:gd name="connsiteY7" fmla="*/ 4610822 h 4693351"/>
                      <a:gd name="connsiteX8" fmla="*/ 109 w 525042"/>
                      <a:gd name="connsiteY8" fmla="*/ 4399155 h 4693351"/>
                      <a:gd name="connsiteX9" fmla="*/ 203309 w 525042"/>
                      <a:gd name="connsiteY9" fmla="*/ 1596688 h 4693351"/>
                      <a:gd name="connsiteX10" fmla="*/ 109 w 525042"/>
                      <a:gd name="connsiteY10" fmla="*/ 216622 h 4693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25042" h="4693351">
                        <a:moveTo>
                          <a:pt x="109" y="216622"/>
                        </a:moveTo>
                        <a:cubicBezTo>
                          <a:pt x="109" y="99722"/>
                          <a:pt x="94876" y="4955"/>
                          <a:pt x="211776" y="4955"/>
                        </a:cubicBezTo>
                        <a:lnTo>
                          <a:pt x="211776" y="4955"/>
                        </a:lnTo>
                        <a:cubicBezTo>
                          <a:pt x="328676" y="4955"/>
                          <a:pt x="371232" y="-51489"/>
                          <a:pt x="423443" y="216622"/>
                        </a:cubicBezTo>
                        <a:cubicBezTo>
                          <a:pt x="475654" y="484733"/>
                          <a:pt x="525042" y="916532"/>
                          <a:pt x="525042" y="1613621"/>
                        </a:cubicBezTo>
                        <a:cubicBezTo>
                          <a:pt x="525042" y="2310710"/>
                          <a:pt x="475653" y="3899622"/>
                          <a:pt x="423442" y="4399156"/>
                        </a:cubicBezTo>
                        <a:cubicBezTo>
                          <a:pt x="371231" y="4898690"/>
                          <a:pt x="328675" y="4610823"/>
                          <a:pt x="211775" y="4610823"/>
                        </a:cubicBezTo>
                        <a:lnTo>
                          <a:pt x="211776" y="4610822"/>
                        </a:lnTo>
                        <a:cubicBezTo>
                          <a:pt x="94876" y="4610822"/>
                          <a:pt x="109" y="4516055"/>
                          <a:pt x="109" y="4399155"/>
                        </a:cubicBezTo>
                        <a:cubicBezTo>
                          <a:pt x="-5536" y="3453711"/>
                          <a:pt x="208954" y="2542132"/>
                          <a:pt x="203309" y="1596688"/>
                        </a:cubicBezTo>
                        <a:cubicBezTo>
                          <a:pt x="208954" y="1147955"/>
                          <a:pt x="-5536" y="665355"/>
                          <a:pt x="109" y="216622"/>
                        </a:cubicBezTo>
                        <a:close/>
                      </a:path>
                    </a:pathLst>
                  </a:custGeom>
                  <a:solidFill>
                    <a:srgbClr val="0070C0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57150" h="38100" prst="artDeco"/>
                    </a:sp3d>
                  </a:bodyPr>
                  <a:lstStyle/>
                  <a:p>
                    <a:pPr algn="ctr"/>
                    <a:endParaRPr lang="en-US" sz="825" dirty="0"/>
                  </a:p>
                </p:txBody>
              </p:sp>
            </p:grpSp>
          </p:grpSp>
          <p:pic>
            <p:nvPicPr>
              <p:cNvPr id="81" name="Picture 80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24" r="52826" b="24732"/>
              <a:stretch/>
            </p:blipFill>
            <p:spPr>
              <a:xfrm>
                <a:off x="3881744" y="197750"/>
                <a:ext cx="1150299" cy="1094283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73" t="-1" r="19981" b="54387"/>
              <a:stretch/>
            </p:blipFill>
            <p:spPr>
              <a:xfrm>
                <a:off x="5249747" y="202028"/>
                <a:ext cx="554636" cy="677773"/>
              </a:xfrm>
              <a:prstGeom prst="rect">
                <a:avLst/>
              </a:prstGeom>
            </p:spPr>
          </p:pic>
        </p:grpSp>
        <p:grpSp>
          <p:nvGrpSpPr>
            <p:cNvPr id="95" name="Group 94"/>
            <p:cNvGrpSpPr/>
            <p:nvPr/>
          </p:nvGrpSpPr>
          <p:grpSpPr>
            <a:xfrm>
              <a:off x="9376267" y="2580289"/>
              <a:ext cx="2273087" cy="2027716"/>
              <a:chOff x="9376267" y="2580289"/>
              <a:chExt cx="2273087" cy="2027716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9493272" y="2580289"/>
                <a:ext cx="2156082" cy="2027716"/>
                <a:chOff x="11421975" y="2760400"/>
                <a:chExt cx="669571" cy="629707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91" name="Isosceles Triangle 90"/>
                <p:cNvSpPr/>
                <p:nvPr/>
              </p:nvSpPr>
              <p:spPr>
                <a:xfrm rot="16200000">
                  <a:off x="11398520" y="2942529"/>
                  <a:ext cx="250412" cy="20350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2" name="Isosceles Triangle 91"/>
                <p:cNvSpPr/>
                <p:nvPr/>
              </p:nvSpPr>
              <p:spPr>
                <a:xfrm rot="5400000">
                  <a:off x="11864588" y="2942528"/>
                  <a:ext cx="250413" cy="2035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3" name="Rounded Rectangle 3"/>
                <p:cNvSpPr/>
                <p:nvPr/>
              </p:nvSpPr>
              <p:spPr>
                <a:xfrm rot="21554102" flipH="1">
                  <a:off x="11776354" y="2762387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F7D1EC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Rounded Rectangle 3"/>
                <p:cNvSpPr/>
                <p:nvPr/>
              </p:nvSpPr>
              <p:spPr>
                <a:xfrm>
                  <a:off x="11559578" y="2760400"/>
                  <a:ext cx="191759" cy="627720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57150" h="38100" prst="artDeco"/>
                  </a:sp3d>
                </a:bodyPr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78" name="Picture 77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835" r="53369" b="32071"/>
              <a:stretch/>
            </p:blipFill>
            <p:spPr>
              <a:xfrm>
                <a:off x="9376267" y="3324470"/>
                <a:ext cx="1132612" cy="629587"/>
              </a:xfrm>
              <a:prstGeom prst="rect">
                <a:avLst/>
              </a:prstGeom>
            </p:spPr>
          </p:pic>
          <p:pic>
            <p:nvPicPr>
              <p:cNvPr id="82" name="Picture 81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928" r="22705" b="57257"/>
              <a:stretch/>
            </p:blipFill>
            <p:spPr>
              <a:xfrm>
                <a:off x="10852939" y="2902268"/>
                <a:ext cx="494676" cy="635118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5" y="912787"/>
            <a:ext cx="6447501" cy="990600"/>
          </a:xfrm>
        </p:spPr>
        <p:txBody>
          <a:bodyPr/>
          <a:lstStyle/>
          <a:p>
            <a:r>
              <a:rPr lang="en-US" dirty="0" smtClean="0"/>
              <a:t>Crossing Over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52625" y="4592478"/>
            <a:ext cx="4206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This is a three dimensional representation of tetrads and crossing over.  Genes can be swapped at any area of the chromosome.  Which genes are swapped is completely random.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5311973" y="2393912"/>
            <a:ext cx="1617062" cy="1520787"/>
            <a:chOff x="11421975" y="2760400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67" name="Isosceles Triangle 66"/>
            <p:cNvSpPr/>
            <p:nvPr/>
          </p:nvSpPr>
          <p:spPr>
            <a:xfrm rot="16200000">
              <a:off x="11398520" y="294252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Isosceles Triangle 67"/>
            <p:cNvSpPr/>
            <p:nvPr/>
          </p:nvSpPr>
          <p:spPr>
            <a:xfrm rot="5400000">
              <a:off x="11864588" y="294252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Rounded Rectangle 3"/>
            <p:cNvSpPr/>
            <p:nvPr/>
          </p:nvSpPr>
          <p:spPr>
            <a:xfrm rot="21554102" flipH="1">
              <a:off x="11776354" y="276238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70" name="Rounded Rectangle 3"/>
            <p:cNvSpPr/>
            <p:nvPr/>
          </p:nvSpPr>
          <p:spPr>
            <a:xfrm>
              <a:off x="11559578" y="276040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825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224334" y="1157355"/>
            <a:ext cx="1519428" cy="1428967"/>
            <a:chOff x="10028715" y="1720923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72" name="Isosceles Triangle 71"/>
            <p:cNvSpPr/>
            <p:nvPr/>
          </p:nvSpPr>
          <p:spPr>
            <a:xfrm rot="16200000">
              <a:off x="10005260" y="1903052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10471328" y="1903051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10166318" y="1720923"/>
              <a:ext cx="408535" cy="629707"/>
              <a:chOff x="4587256" y="3668595"/>
              <a:chExt cx="965461" cy="1488142"/>
            </a:xfrm>
          </p:grpSpPr>
          <p:sp>
            <p:nvSpPr>
              <p:cNvPr id="75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pPr algn="ctr"/>
                <a:endParaRPr lang="en-US" sz="825" dirty="0"/>
              </a:p>
            </p:txBody>
          </p:sp>
        </p:grpSp>
      </p:grpSp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85" t="192686" r="-64052" b="-192686"/>
          <a:stretch/>
        </p:blipFill>
        <p:spPr>
          <a:xfrm>
            <a:off x="7095691" y="3501110"/>
            <a:ext cx="954029" cy="1114425"/>
          </a:xfrm>
          <a:prstGeom prst="rect">
            <a:avLst/>
          </a:prstGeom>
        </p:spPr>
      </p:pic>
      <p:grpSp>
        <p:nvGrpSpPr>
          <p:cNvPr id="152" name="Group 151"/>
          <p:cNvGrpSpPr/>
          <p:nvPr/>
        </p:nvGrpSpPr>
        <p:grpSpPr>
          <a:xfrm>
            <a:off x="3233957" y="3216493"/>
            <a:ext cx="1617062" cy="1520787"/>
            <a:chOff x="11421975" y="2760400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153" name="Isosceles Triangle 152"/>
            <p:cNvSpPr/>
            <p:nvPr/>
          </p:nvSpPr>
          <p:spPr>
            <a:xfrm rot="16200000">
              <a:off x="11398520" y="294252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154" name="Isosceles Triangle 153"/>
            <p:cNvSpPr/>
            <p:nvPr/>
          </p:nvSpPr>
          <p:spPr>
            <a:xfrm rot="5400000">
              <a:off x="11864588" y="294252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155" name="Rounded Rectangle 3"/>
            <p:cNvSpPr/>
            <p:nvPr/>
          </p:nvSpPr>
          <p:spPr>
            <a:xfrm rot="21554102" flipH="1">
              <a:off x="11776354" y="276238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56" name="Rounded Rectangle 3"/>
            <p:cNvSpPr/>
            <p:nvPr/>
          </p:nvSpPr>
          <p:spPr>
            <a:xfrm>
              <a:off x="11559578" y="276040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825" dirty="0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135076" y="1968691"/>
            <a:ext cx="1519428" cy="1428967"/>
            <a:chOff x="10028715" y="1720923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158" name="Isosceles Triangle 157"/>
            <p:cNvSpPr/>
            <p:nvPr/>
          </p:nvSpPr>
          <p:spPr>
            <a:xfrm rot="16200000">
              <a:off x="10005260" y="1903052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159" name="Isosceles Triangle 158"/>
            <p:cNvSpPr/>
            <p:nvPr/>
          </p:nvSpPr>
          <p:spPr>
            <a:xfrm rot="5400000">
              <a:off x="10471328" y="1903051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10166318" y="1720923"/>
              <a:ext cx="408535" cy="629707"/>
              <a:chOff x="4587256" y="3668595"/>
              <a:chExt cx="965461" cy="1488142"/>
            </a:xfrm>
          </p:grpSpPr>
          <p:sp>
            <p:nvSpPr>
              <p:cNvPr id="161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pPr algn="ctr"/>
                <a:endParaRPr lang="en-US" sz="825" dirty="0"/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1044080" y="3990698"/>
            <a:ext cx="1617062" cy="1520787"/>
            <a:chOff x="11421975" y="2760400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164" name="Isosceles Triangle 163"/>
            <p:cNvSpPr/>
            <p:nvPr/>
          </p:nvSpPr>
          <p:spPr>
            <a:xfrm rot="16200000">
              <a:off x="11398520" y="2942529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165" name="Isosceles Triangle 164"/>
            <p:cNvSpPr/>
            <p:nvPr/>
          </p:nvSpPr>
          <p:spPr>
            <a:xfrm rot="5400000">
              <a:off x="11864588" y="2942528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166" name="Rounded Rectangle 3"/>
            <p:cNvSpPr/>
            <p:nvPr/>
          </p:nvSpPr>
          <p:spPr>
            <a:xfrm rot="21554102" flipH="1">
              <a:off x="11776354" y="2762387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F7D1E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67" name="Rounded Rectangle 3"/>
            <p:cNvSpPr/>
            <p:nvPr/>
          </p:nvSpPr>
          <p:spPr>
            <a:xfrm>
              <a:off x="11559578" y="2760400"/>
              <a:ext cx="191759" cy="627720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825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945199" y="2742897"/>
            <a:ext cx="1519428" cy="1428967"/>
            <a:chOff x="10028715" y="1720923"/>
            <a:chExt cx="669571" cy="629707"/>
          </a:xfrm>
          <a:scene3d>
            <a:camera prst="isometricBottomDown"/>
            <a:lightRig rig="threePt" dir="t"/>
          </a:scene3d>
        </p:grpSpPr>
        <p:sp>
          <p:nvSpPr>
            <p:cNvPr id="169" name="Isosceles Triangle 168"/>
            <p:cNvSpPr/>
            <p:nvPr/>
          </p:nvSpPr>
          <p:spPr>
            <a:xfrm rot="16200000">
              <a:off x="10005260" y="1903052"/>
              <a:ext cx="250412" cy="2035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Isosceles Triangle 169"/>
            <p:cNvSpPr/>
            <p:nvPr/>
          </p:nvSpPr>
          <p:spPr>
            <a:xfrm rot="5400000">
              <a:off x="10471328" y="1903051"/>
              <a:ext cx="250413" cy="20350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57150" h="38100" prst="artDeco"/>
              </a:sp3d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10166318" y="1720923"/>
              <a:ext cx="408535" cy="629707"/>
              <a:chOff x="4587256" y="3668595"/>
              <a:chExt cx="965461" cy="1488142"/>
            </a:xfrm>
          </p:grpSpPr>
          <p:sp>
            <p:nvSpPr>
              <p:cNvPr id="172" name="Rounded Rectangle 3"/>
              <p:cNvSpPr/>
              <p:nvPr/>
            </p:nvSpPr>
            <p:spPr>
              <a:xfrm rot="21554102" flipH="1">
                <a:off x="5099546" y="3673291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ounded Rectangle 3"/>
              <p:cNvSpPr/>
              <p:nvPr/>
            </p:nvSpPr>
            <p:spPr>
              <a:xfrm>
                <a:off x="4587256" y="3668595"/>
                <a:ext cx="453171" cy="148344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57150" h="38100" prst="artDeco"/>
                </a:sp3d>
              </a:bodyPr>
              <a:lstStyle/>
              <a:p>
                <a:pPr algn="ctr"/>
                <a:endParaRPr lang="en-US" sz="82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62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8 3.33333E-6 L 0.01337 0.18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8 -3.7037E-6 L 0.01805 0.18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9 3.33333E-6 L 0.01545 0.187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Over Video</a:t>
            </a:r>
            <a:endParaRPr lang="en-US" dirty="0"/>
          </a:p>
        </p:txBody>
      </p:sp>
      <p:pic>
        <p:nvPicPr>
          <p:cNvPr id="5" name="vA8aMpHwYh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2960" y="1937857"/>
            <a:ext cx="7473659" cy="42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272435" y="4408084"/>
            <a:ext cx="2203554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2442562" y="96267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256331" y="1475904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4" name="TextBox 63"/>
          <p:cNvSpPr txBox="1"/>
          <p:nvPr/>
        </p:nvSpPr>
        <p:spPr>
          <a:xfrm>
            <a:off x="157606" y="1120784"/>
            <a:ext cx="2256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The nuclear envelope dissolves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752" y="3020922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671731" y="3105440"/>
            <a:ext cx="390161" cy="349938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176795" y="514630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Prophase 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Meiosis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03221" y="1898963"/>
            <a:ext cx="536736" cy="541921"/>
            <a:chOff x="5469162" y="1697645"/>
            <a:chExt cx="536736" cy="541921"/>
          </a:xfrm>
        </p:grpSpPr>
        <p:grpSp>
          <p:nvGrpSpPr>
            <p:cNvPr id="6" name="Group 5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55" name="Isosceles Triangle 54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9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124" name="Group 123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130" name="Isosceles Triangle 129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1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4583753" y="1757846"/>
            <a:ext cx="539078" cy="551285"/>
            <a:chOff x="5044603" y="1521192"/>
            <a:chExt cx="539078" cy="551285"/>
          </a:xfrm>
        </p:grpSpPr>
        <p:grpSp>
          <p:nvGrpSpPr>
            <p:cNvPr id="2" name="Group 1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56" name="Isosceles Triangle 55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8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137" name="Isosceles Triangle 136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8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139" name="Picture 138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12" name="Group 11"/>
          <p:cNvGrpSpPr/>
          <p:nvPr/>
        </p:nvGrpSpPr>
        <p:grpSpPr>
          <a:xfrm>
            <a:off x="5090029" y="2146593"/>
            <a:ext cx="530324" cy="564039"/>
            <a:chOff x="5090029" y="2146593"/>
            <a:chExt cx="530324" cy="564039"/>
          </a:xfrm>
        </p:grpSpPr>
        <p:grpSp>
          <p:nvGrpSpPr>
            <p:cNvPr id="117" name="Group 116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118" name="Isosceles Triangle 117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9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141" name="Isosceles Triangle 140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143" name="Picture 142"/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11" name="Group 10"/>
          <p:cNvGrpSpPr/>
          <p:nvPr/>
        </p:nvGrpSpPr>
        <p:grpSpPr>
          <a:xfrm>
            <a:off x="4504064" y="1757601"/>
            <a:ext cx="536037" cy="539496"/>
            <a:chOff x="4504064" y="1757601"/>
            <a:chExt cx="536037" cy="539496"/>
          </a:xfrm>
        </p:grpSpPr>
        <p:grpSp>
          <p:nvGrpSpPr>
            <p:cNvPr id="8" name="Group 7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49" name="Isosceles Triangle 48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2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5586512" y="1898963"/>
            <a:ext cx="534244" cy="539496"/>
            <a:chOff x="4487212" y="2578219"/>
            <a:chExt cx="534244" cy="539496"/>
          </a:xfrm>
        </p:grpSpPr>
        <p:grpSp>
          <p:nvGrpSpPr>
            <p:cNvPr id="83" name="Group 82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86" name="Isosceles Triangle 85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5078785" y="2171136"/>
            <a:ext cx="521487" cy="539496"/>
            <a:chOff x="5389491" y="2714535"/>
            <a:chExt cx="521487" cy="539496"/>
          </a:xfrm>
        </p:grpSpPr>
        <p:grpSp>
          <p:nvGrpSpPr>
            <p:cNvPr id="72" name="Group 71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74" name="Isosceles Triangle 73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336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150827" y="4363284"/>
            <a:ext cx="9034818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781830" y="4481269"/>
            <a:ext cx="567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 smtClean="0"/>
              <a:t>Tetrads line up along the center of the cell</a:t>
            </a: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29846" y="4363284"/>
            <a:ext cx="145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Metaphase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12627" y="4102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417" y="2275450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349851" y="2254560"/>
            <a:ext cx="390161" cy="34993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016605" y="358602"/>
            <a:ext cx="536037" cy="800779"/>
            <a:chOff x="3356086" y="644938"/>
            <a:chExt cx="536037" cy="800779"/>
          </a:xfrm>
        </p:grpSpPr>
        <p:grpSp>
          <p:nvGrpSpPr>
            <p:cNvPr id="98" name="Group 97"/>
            <p:cNvGrpSpPr/>
            <p:nvPr/>
          </p:nvGrpSpPr>
          <p:grpSpPr>
            <a:xfrm>
              <a:off x="3356086" y="644938"/>
              <a:ext cx="536037" cy="539496"/>
              <a:chOff x="4504064" y="1757601"/>
              <a:chExt cx="536037" cy="539496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4504064" y="1762957"/>
                <a:ext cx="281648" cy="516147"/>
                <a:chOff x="768643" y="2932814"/>
                <a:chExt cx="375531" cy="688196"/>
              </a:xfrm>
            </p:grpSpPr>
            <p:sp>
              <p:nvSpPr>
                <p:cNvPr id="103" name="Isosceles Triangle 102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4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641" y="1757601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3493592" y="1076385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26076" y="344254"/>
            <a:ext cx="539078" cy="799472"/>
            <a:chOff x="4205241" y="444280"/>
            <a:chExt cx="539078" cy="799472"/>
          </a:xfrm>
        </p:grpSpPr>
        <p:grpSp>
          <p:nvGrpSpPr>
            <p:cNvPr id="55" name="Group 54"/>
            <p:cNvGrpSpPr/>
            <p:nvPr/>
          </p:nvGrpSpPr>
          <p:grpSpPr>
            <a:xfrm>
              <a:off x="4205241" y="444280"/>
              <a:ext cx="539078" cy="551285"/>
              <a:chOff x="5044603" y="1521192"/>
              <a:chExt cx="539078" cy="551285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5311255" y="1521192"/>
                <a:ext cx="272426" cy="521486"/>
                <a:chOff x="2972738" y="3939341"/>
                <a:chExt cx="363234" cy="695314"/>
              </a:xfrm>
            </p:grpSpPr>
            <p:sp>
              <p:nvSpPr>
                <p:cNvPr id="65" name="Isosceles Triangle 64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6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5044603" y="1530556"/>
                <a:ext cx="276461" cy="541921"/>
                <a:chOff x="1964802" y="3515057"/>
                <a:chExt cx="368614" cy="722561"/>
              </a:xfrm>
            </p:grpSpPr>
            <p:sp>
              <p:nvSpPr>
                <p:cNvPr id="60" name="Isosceles Triangle 59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1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123" name="TextBox 122"/>
            <p:cNvSpPr txBox="1"/>
            <p:nvPr/>
          </p:nvSpPr>
          <p:spPr>
            <a:xfrm>
              <a:off x="4318244" y="874420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45479" y="1536793"/>
            <a:ext cx="536736" cy="836408"/>
            <a:chOff x="3343134" y="1374271"/>
            <a:chExt cx="536736" cy="836408"/>
          </a:xfrm>
        </p:grpSpPr>
        <p:grpSp>
          <p:nvGrpSpPr>
            <p:cNvPr id="115" name="Group 114"/>
            <p:cNvGrpSpPr/>
            <p:nvPr/>
          </p:nvGrpSpPr>
          <p:grpSpPr>
            <a:xfrm>
              <a:off x="3343134" y="1374271"/>
              <a:ext cx="536736" cy="541921"/>
              <a:chOff x="5469162" y="1697645"/>
              <a:chExt cx="536736" cy="541921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5469162" y="1697645"/>
                <a:ext cx="276461" cy="541921"/>
                <a:chOff x="1964802" y="3515057"/>
                <a:chExt cx="368614" cy="722561"/>
              </a:xfrm>
            </p:grpSpPr>
            <p:sp>
              <p:nvSpPr>
                <p:cNvPr id="120" name="Isosceles Triangle 119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1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5733472" y="1701290"/>
                <a:ext cx="272426" cy="521486"/>
                <a:chOff x="2972738" y="3939341"/>
                <a:chExt cx="363234" cy="695314"/>
              </a:xfrm>
            </p:grpSpPr>
            <p:sp>
              <p:nvSpPr>
                <p:cNvPr id="118" name="Isosceles Triangle 117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9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24" name="TextBox 123"/>
            <p:cNvSpPr txBox="1"/>
            <p:nvPr/>
          </p:nvSpPr>
          <p:spPr>
            <a:xfrm>
              <a:off x="3479899" y="1841347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48228" y="1537054"/>
            <a:ext cx="528648" cy="822127"/>
            <a:chOff x="4248228" y="1537054"/>
            <a:chExt cx="528648" cy="822127"/>
          </a:xfrm>
        </p:grpSpPr>
        <p:grpSp>
          <p:nvGrpSpPr>
            <p:cNvPr id="110" name="Group 109"/>
            <p:cNvGrpSpPr/>
            <p:nvPr/>
          </p:nvGrpSpPr>
          <p:grpSpPr>
            <a:xfrm>
              <a:off x="4248228" y="1537054"/>
              <a:ext cx="521487" cy="539496"/>
              <a:chOff x="5389491" y="2714535"/>
              <a:chExt cx="521487" cy="539496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5389491" y="2718894"/>
                <a:ext cx="281648" cy="516147"/>
                <a:chOff x="768643" y="2932814"/>
                <a:chExt cx="375531" cy="688196"/>
              </a:xfrm>
            </p:grpSpPr>
            <p:sp>
              <p:nvSpPr>
                <p:cNvPr id="113" name="Isosceles Triangle 112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9518" y="2714535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30" name="TextBox 129"/>
            <p:cNvSpPr txBox="1"/>
            <p:nvPr/>
          </p:nvSpPr>
          <p:spPr>
            <a:xfrm>
              <a:off x="4378345" y="1989849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13967" y="2838125"/>
            <a:ext cx="542761" cy="804090"/>
            <a:chOff x="2961937" y="2537394"/>
            <a:chExt cx="542761" cy="804090"/>
          </a:xfrm>
        </p:grpSpPr>
        <p:grpSp>
          <p:nvGrpSpPr>
            <p:cNvPr id="105" name="Group 104"/>
            <p:cNvGrpSpPr/>
            <p:nvPr/>
          </p:nvGrpSpPr>
          <p:grpSpPr>
            <a:xfrm>
              <a:off x="2961937" y="2537394"/>
              <a:ext cx="534244" cy="539496"/>
              <a:chOff x="4487212" y="2578219"/>
              <a:chExt cx="534244" cy="539496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4487212" y="2578219"/>
                <a:ext cx="281648" cy="516147"/>
                <a:chOff x="768643" y="2932814"/>
                <a:chExt cx="375531" cy="688196"/>
              </a:xfrm>
            </p:grpSpPr>
            <p:sp>
              <p:nvSpPr>
                <p:cNvPr id="108" name="Isosceles Triangle 107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9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07" name="Picture 106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9996" y="2578219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31" name="TextBox 130"/>
            <p:cNvSpPr txBox="1"/>
            <p:nvPr/>
          </p:nvSpPr>
          <p:spPr>
            <a:xfrm>
              <a:off x="3106167" y="2972152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91380" y="2810125"/>
            <a:ext cx="530324" cy="860090"/>
            <a:chOff x="5025016" y="2755295"/>
            <a:chExt cx="530324" cy="860090"/>
          </a:xfrm>
        </p:grpSpPr>
        <p:grpSp>
          <p:nvGrpSpPr>
            <p:cNvPr id="67" name="Group 66"/>
            <p:cNvGrpSpPr/>
            <p:nvPr/>
          </p:nvGrpSpPr>
          <p:grpSpPr>
            <a:xfrm>
              <a:off x="5025016" y="2755295"/>
              <a:ext cx="530324" cy="564039"/>
              <a:chOff x="5090029" y="2146593"/>
              <a:chExt cx="530324" cy="564039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5347927" y="2146593"/>
                <a:ext cx="272426" cy="521486"/>
                <a:chOff x="2972738" y="3939341"/>
                <a:chExt cx="363234" cy="695314"/>
              </a:xfrm>
            </p:grpSpPr>
            <p:sp>
              <p:nvSpPr>
                <p:cNvPr id="86" name="Isosceles Triangle 85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9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5090029" y="2168711"/>
                <a:ext cx="276461" cy="541921"/>
                <a:chOff x="1964802" y="3515057"/>
                <a:chExt cx="368614" cy="722561"/>
              </a:xfrm>
            </p:grpSpPr>
            <p:sp>
              <p:nvSpPr>
                <p:cNvPr id="74" name="Isosceles Triangle 73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0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132" name="TextBox 131"/>
            <p:cNvSpPr txBox="1"/>
            <p:nvPr/>
          </p:nvSpPr>
          <p:spPr>
            <a:xfrm>
              <a:off x="5139331" y="3246053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53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28850" y="120015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139754" y="27198"/>
            <a:ext cx="23478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Homologous chromosomes lie next to one another along the center of the cell to create tetrads.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sz="1350" dirty="0"/>
          </a:p>
          <a:p>
            <a:endParaRPr lang="en-US" sz="135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06" y="3079062"/>
            <a:ext cx="390161" cy="34993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466075" y="3163579"/>
            <a:ext cx="390161" cy="349938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176795" y="514630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Metaphase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090029" y="2146593"/>
            <a:ext cx="579498" cy="564039"/>
            <a:chOff x="5090029" y="2146593"/>
            <a:chExt cx="579498" cy="564039"/>
          </a:xfrm>
        </p:grpSpPr>
        <p:grpSp>
          <p:nvGrpSpPr>
            <p:cNvPr id="7" name="Group 6"/>
            <p:cNvGrpSpPr/>
            <p:nvPr/>
          </p:nvGrpSpPr>
          <p:grpSpPr>
            <a:xfrm>
              <a:off x="5090029" y="2146593"/>
              <a:ext cx="530324" cy="564039"/>
              <a:chOff x="5090029" y="2146593"/>
              <a:chExt cx="530324" cy="564039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5347927" y="2146593"/>
                <a:ext cx="272426" cy="521486"/>
                <a:chOff x="2972738" y="3939341"/>
                <a:chExt cx="363234" cy="695314"/>
              </a:xfrm>
            </p:grpSpPr>
            <p:sp>
              <p:nvSpPr>
                <p:cNvPr id="78" name="Isosceles Triangle 77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090029" y="2168711"/>
                <a:ext cx="276461" cy="541921"/>
                <a:chOff x="1964802" y="3515057"/>
                <a:chExt cx="368614" cy="722561"/>
              </a:xfrm>
            </p:grpSpPr>
            <p:sp>
              <p:nvSpPr>
                <p:cNvPr id="88" name="Isosceles Triangle 87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9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90" name="Picture 89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" name="Group 1"/>
            <p:cNvGrpSpPr/>
            <p:nvPr/>
          </p:nvGrpSpPr>
          <p:grpSpPr>
            <a:xfrm>
              <a:off x="5133490" y="2156421"/>
              <a:ext cx="536037" cy="539496"/>
              <a:chOff x="4504064" y="1757601"/>
              <a:chExt cx="536037" cy="539496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4504064" y="1762957"/>
                <a:ext cx="281648" cy="516147"/>
                <a:chOff x="768643" y="2932814"/>
                <a:chExt cx="375531" cy="688196"/>
              </a:xfrm>
            </p:grpSpPr>
            <p:sp>
              <p:nvSpPr>
                <p:cNvPr id="61" name="Isosceles Triangle 60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2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641" y="1757601"/>
                <a:ext cx="251460" cy="539496"/>
              </a:xfrm>
              <a:prstGeom prst="rect">
                <a:avLst/>
              </a:prstGeom>
            </p:spPr>
          </p:pic>
        </p:grpSp>
      </p:grpSp>
      <p:grpSp>
        <p:nvGrpSpPr>
          <p:cNvPr id="11" name="Group 10"/>
          <p:cNvGrpSpPr/>
          <p:nvPr/>
        </p:nvGrpSpPr>
        <p:grpSpPr>
          <a:xfrm>
            <a:off x="5718885" y="3267032"/>
            <a:ext cx="554135" cy="551285"/>
            <a:chOff x="5718885" y="3267032"/>
            <a:chExt cx="554135" cy="551285"/>
          </a:xfrm>
        </p:grpSpPr>
        <p:grpSp>
          <p:nvGrpSpPr>
            <p:cNvPr id="3" name="Group 2"/>
            <p:cNvGrpSpPr/>
            <p:nvPr/>
          </p:nvGrpSpPr>
          <p:grpSpPr>
            <a:xfrm>
              <a:off x="5718885" y="3267032"/>
              <a:ext cx="539078" cy="551285"/>
              <a:chOff x="5044603" y="1521192"/>
              <a:chExt cx="539078" cy="551285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5311255" y="1521192"/>
                <a:ext cx="272426" cy="521486"/>
                <a:chOff x="2972738" y="3939341"/>
                <a:chExt cx="363234" cy="695314"/>
              </a:xfrm>
            </p:grpSpPr>
            <p:sp>
              <p:nvSpPr>
                <p:cNvPr id="65" name="Isosceles Triangle 64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6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5044603" y="1530556"/>
                <a:ext cx="276461" cy="541921"/>
                <a:chOff x="1964802" y="3515057"/>
                <a:chExt cx="368614" cy="722561"/>
              </a:xfrm>
            </p:grpSpPr>
            <p:sp>
              <p:nvSpPr>
                <p:cNvPr id="84" name="Isosceles Triangle 83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5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86" name="Picture 85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" name="Group 4"/>
            <p:cNvGrpSpPr/>
            <p:nvPr/>
          </p:nvGrpSpPr>
          <p:grpSpPr>
            <a:xfrm>
              <a:off x="5738776" y="3267032"/>
              <a:ext cx="534244" cy="539496"/>
              <a:chOff x="4487212" y="2578219"/>
              <a:chExt cx="534244" cy="539496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487212" y="2578219"/>
                <a:ext cx="281648" cy="516147"/>
                <a:chOff x="768643" y="2932814"/>
                <a:chExt cx="375531" cy="688196"/>
              </a:xfrm>
            </p:grpSpPr>
            <p:sp>
              <p:nvSpPr>
                <p:cNvPr id="75" name="Isosceles Triangle 74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6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9996" y="2578219"/>
                <a:ext cx="251460" cy="539496"/>
              </a:xfrm>
              <a:prstGeom prst="rect">
                <a:avLst/>
              </a:prstGeom>
            </p:spPr>
          </p:pic>
        </p:grpSp>
      </p:grpSp>
      <p:grpSp>
        <p:nvGrpSpPr>
          <p:cNvPr id="10" name="Group 9"/>
          <p:cNvGrpSpPr/>
          <p:nvPr/>
        </p:nvGrpSpPr>
        <p:grpSpPr>
          <a:xfrm>
            <a:off x="5389491" y="2711945"/>
            <a:ext cx="617653" cy="542086"/>
            <a:chOff x="5389491" y="2711945"/>
            <a:chExt cx="617653" cy="542086"/>
          </a:xfrm>
        </p:grpSpPr>
        <p:grpSp>
          <p:nvGrpSpPr>
            <p:cNvPr id="8" name="Group 7"/>
            <p:cNvGrpSpPr/>
            <p:nvPr/>
          </p:nvGrpSpPr>
          <p:grpSpPr>
            <a:xfrm>
              <a:off x="5470408" y="2711945"/>
              <a:ext cx="536736" cy="541921"/>
              <a:chOff x="5469162" y="1697645"/>
              <a:chExt cx="536736" cy="541921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5469162" y="1697645"/>
                <a:ext cx="276461" cy="541921"/>
                <a:chOff x="1964802" y="3515057"/>
                <a:chExt cx="368614" cy="722561"/>
              </a:xfrm>
            </p:grpSpPr>
            <p:sp>
              <p:nvSpPr>
                <p:cNvPr id="68" name="Isosceles Triangle 67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9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  <p:grpSp>
            <p:nvGrpSpPr>
              <p:cNvPr id="80" name="Group 79"/>
              <p:cNvGrpSpPr/>
              <p:nvPr/>
            </p:nvGrpSpPr>
            <p:grpSpPr>
              <a:xfrm>
                <a:off x="5733472" y="1701290"/>
                <a:ext cx="272426" cy="521486"/>
                <a:chOff x="2972738" y="3939341"/>
                <a:chExt cx="363234" cy="695314"/>
              </a:xfrm>
            </p:grpSpPr>
            <p:sp>
              <p:nvSpPr>
                <p:cNvPr id="81" name="Isosceles Triangle 80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5389491" y="2714535"/>
              <a:ext cx="521487" cy="539496"/>
              <a:chOff x="5389491" y="2714535"/>
              <a:chExt cx="521487" cy="53949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5389491" y="2718894"/>
                <a:ext cx="281648" cy="516147"/>
                <a:chOff x="768643" y="2932814"/>
                <a:chExt cx="375531" cy="688196"/>
              </a:xfrm>
            </p:grpSpPr>
            <p:sp>
              <p:nvSpPr>
                <p:cNvPr id="72" name="Isosceles Triangle 71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3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9518" y="2714535"/>
                <a:ext cx="251460" cy="53949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9320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7.40741E-7 L 6.11111E-6 -7.40741E-7 C -0.00225 0.00231 -0.00416 0.00532 -0.00659 0.00717 C -0.00815 0.00856 -0.01023 0.00879 -0.01197 0.00972 C -0.01683 0.0118 -0.01388 0.01064 -0.02117 0.01226 C -0.0276 0.01134 -0.03402 0.01064 -0.04044 0.00972 C -0.04166 0.00949 -0.04287 0.00902 -0.04409 0.00856 C -0.05503 0.00463 -0.05103 0.00578 -0.06614 -0.00255 C -0.0677 -0.00324 -0.06944 -0.00371 -0.07082 -0.00487 C -0.07204 -0.00625 -0.07308 -0.00764 -0.07447 -0.00857 C -0.07586 -0.00973 -0.0776 -0.01019 -0.07898 -0.01112 C -0.0861 -0.01574 -0.08107 -0.0132 -0.08732 -0.01829 C -0.08853 -0.01945 -0.08975 -0.01991 -0.09096 -0.02084 C -0.09218 -0.02199 -0.09357 -0.02292 -0.09461 -0.02454 C -0.09617 -0.02662 -0.09652 -0.0301 -0.09826 -0.03172 L -0.10103 -0.03426 C -0.10173 -0.03542 -0.10242 -0.03658 -0.10294 -0.03797 L -0.10572 -0.04885 L -0.10746 -0.05625 C -0.1078 -0.05741 -0.10832 -0.05857 -0.10832 -0.05996 L -0.10832 -0.06713 L -0.10832 -0.06713 " pathEditMode="relative" ptsTypes="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3.88889E-6 3.7037E-7 C -0.021 0.01019 0.00504 -0.00277 -0.01388 0.00718 C -0.02083 0.01088 -0.02777 0.01505 -0.03489 0.01829 C -0.03593 0.01852 -0.0368 0.01898 -0.03767 0.01945 C -0.04513 0.02315 -0.05208 0.02778 -0.05972 0.03033 L -0.07812 0.03658 C -0.08298 0.0382 -0.08784 0.04098 -0.09288 0.04144 L -0.12395 0.04375 C -0.12777 0.04514 -0.13281 0.04676 -0.13697 0.04885 C -0.13941 0.05 -0.14184 0.05093 -0.14427 0.05232 C -0.14531 0.05301 -0.146 0.05417 -0.14704 0.05486 C -0.1493 0.05625 -0.15191 0.05718 -0.15434 0.05857 C -0.15538 0.05903 -0.15607 0.06042 -0.15711 0.06088 C -0.15885 0.06204 -0.16076 0.0625 -0.16267 0.06343 C -0.1651 0.06482 -0.16753 0.0669 -0.16996 0.06829 C -0.17586 0.07199 -0.16944 0.06667 -0.17552 0.07199 C -0.17638 0.07385 -0.17812 0.07686 -0.17812 0.0794 C -0.17812 0.08611 -0.17552 0.08426 -0.17361 0.09144 C -0.17326 0.09283 -0.17343 0.09422 -0.17274 0.09514 C -0.16961 0.09931 -0.16788 0.09977 -0.16441 0.10139 C -0.16215 0.10093 -0.15694 0.10023 -0.15434 0.09885 L -0.14878 0.09514 L -0.14878 0.09514 " pathEditMode="relative" ptsTypes="AAAAAAAAAAAAAAAAAAA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18519E-6 L 5.55556E-7 -5.18519E-6 C -0.00313 0.00393 -0.00625 0.00786 -0.0092 0.01203 C -0.01111 0.01482 -0.01285 0.01805 -0.01476 0.02059 C -0.02049 0.02823 -0.02656 0.03518 -0.03212 0.04258 C -0.03316 0.04397 -0.03386 0.04513 -0.0349 0.04629 C -0.03889 0.05045 -0.04306 0.05439 -0.04688 0.05856 C -0.04827 0.05994 -0.04913 0.06203 -0.05052 0.06342 C -0.05521 0.06828 -0.07639 0.08911 -0.08264 0.09397 C -0.0842 0.09513 -0.08577 0.09629 -0.08715 0.09768 C -0.09028 0.10045 -0.09323 0.10346 -0.09636 0.10624 C -0.09757 0.10717 -0.09896 0.10763 -0.1 0.10879 C -0.10747 0.11457 -0.11441 0.12175 -0.12205 0.12707 C -0.12327 0.12777 -0.12465 0.12846 -0.1257 0.12939 C -0.13646 0.13818 -0.13038 0.13518 -0.13681 0.13795 C -0.13976 0.14096 -0.14254 0.14443 -0.14583 0.14652 C -0.14774 0.14791 -0.14983 0.1486 -0.15139 0.15022 C -0.15452 0.15346 -0.15695 0.15763 -0.15972 0.16133 C -0.16059 0.16249 -0.16163 0.16342 -0.1625 0.16481 C -0.16667 0.17337 -0.16424 0.17059 -0.16892 0.17476 L -0.17066 0.18193 C -0.17101 0.18332 -0.17101 0.18471 -0.17153 0.18564 C -0.17222 0.18703 -0.17292 0.18795 -0.17344 0.18934 C -0.17379 0.1905 -0.17396 0.19189 -0.17431 0.19305 C -0.17465 0.19397 -0.175 0.19467 -0.17517 0.19559 L -0.17517 0.19559 " pathEditMode="relative" ptsTypes="AAAAAAAAAAAAAAAAAAAAAA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994" y="-327893"/>
            <a:ext cx="7886700" cy="1325563"/>
          </a:xfrm>
        </p:spPr>
        <p:txBody>
          <a:bodyPr/>
          <a:lstStyle/>
          <a:p>
            <a:pPr defTabSz="928688"/>
            <a:r>
              <a:rPr lang="en-US" dirty="0" smtClean="0"/>
              <a:t>Daily 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31" y="693018"/>
            <a:ext cx="8556858" cy="60735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Categorize the following Genotypes as Homozygous dominant, Heterozygous or Homozygous recessive.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R is an allele that makes mushroom caps red and W is an allele that makes mushroom caps white, what color would a mushroom be if it had a genotype of RW and showed incomplete dominance?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R is an allele that makes mushroom caps red and W is an allele that makes mushroom caps white, what color would a mushroom be if it had a genotype of RW and showed </a:t>
            </a:r>
            <a:r>
              <a:rPr lang="en-US" dirty="0" smtClean="0"/>
              <a:t>Codominance?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is an allele for Wet ear wax and a is an allele for dry ear wax what kind of ear wax will a person with the genotype Aa have?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9983" y="1369483"/>
            <a:ext cx="281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Homozygous Dominant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9983" y="1649249"/>
            <a:ext cx="281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Heterozygous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9983" y="2018581"/>
            <a:ext cx="281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Heterozygous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9983" y="2387913"/>
            <a:ext cx="281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Homozygous Dominant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9449" y="3778156"/>
            <a:ext cx="281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Pink Mushroom Cap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5116" y="5168399"/>
            <a:ext cx="350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and White Mushroom Cap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9820" y="6254451"/>
            <a:ext cx="350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Wet Ear Wax (recessive allele is covered up)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2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150827" y="4363284"/>
            <a:ext cx="9034818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781830" y="4481269"/>
            <a:ext cx="5672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 smtClean="0"/>
              <a:t>Spindle fibers attach to random homologous chromosomes and pull the tetrads apart</a:t>
            </a:r>
          </a:p>
          <a:p>
            <a:pPr marL="257175" indent="-257175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29846" y="4363284"/>
            <a:ext cx="145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12627" y="4102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417" y="2275450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349851" y="2254560"/>
            <a:ext cx="390161" cy="349938"/>
          </a:xfrm>
          <a:prstGeom prst="rect">
            <a:avLst/>
          </a:prstGeom>
        </p:spPr>
      </p:pic>
      <p:grpSp>
        <p:nvGrpSpPr>
          <p:cNvPr id="123" name="Group 122"/>
          <p:cNvGrpSpPr/>
          <p:nvPr/>
        </p:nvGrpSpPr>
        <p:grpSpPr>
          <a:xfrm>
            <a:off x="3452275" y="630552"/>
            <a:ext cx="536037" cy="800779"/>
            <a:chOff x="3356086" y="644938"/>
            <a:chExt cx="536037" cy="800779"/>
          </a:xfrm>
        </p:grpSpPr>
        <p:grpSp>
          <p:nvGrpSpPr>
            <p:cNvPr id="124" name="Group 123"/>
            <p:cNvGrpSpPr/>
            <p:nvPr/>
          </p:nvGrpSpPr>
          <p:grpSpPr>
            <a:xfrm>
              <a:off x="3356086" y="644938"/>
              <a:ext cx="536037" cy="539496"/>
              <a:chOff x="4504064" y="1757601"/>
              <a:chExt cx="536037" cy="539496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4504064" y="1762957"/>
                <a:ext cx="281648" cy="516147"/>
                <a:chOff x="768643" y="2932814"/>
                <a:chExt cx="375531" cy="688196"/>
              </a:xfrm>
            </p:grpSpPr>
            <p:sp>
              <p:nvSpPr>
                <p:cNvPr id="133" name="Isosceles Triangle 132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4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641" y="1757601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30" name="TextBox 129"/>
            <p:cNvSpPr txBox="1"/>
            <p:nvPr/>
          </p:nvSpPr>
          <p:spPr>
            <a:xfrm>
              <a:off x="3493592" y="1076385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216269" y="543810"/>
            <a:ext cx="539078" cy="799472"/>
            <a:chOff x="4205241" y="444280"/>
            <a:chExt cx="539078" cy="799472"/>
          </a:xfrm>
        </p:grpSpPr>
        <p:grpSp>
          <p:nvGrpSpPr>
            <p:cNvPr id="136" name="Group 135"/>
            <p:cNvGrpSpPr/>
            <p:nvPr/>
          </p:nvGrpSpPr>
          <p:grpSpPr>
            <a:xfrm>
              <a:off x="4205241" y="444280"/>
              <a:ext cx="539078" cy="551285"/>
              <a:chOff x="5044603" y="1521192"/>
              <a:chExt cx="539078" cy="551285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311255" y="1521192"/>
                <a:ext cx="272426" cy="521486"/>
                <a:chOff x="2972738" y="3939341"/>
                <a:chExt cx="363234" cy="695314"/>
              </a:xfrm>
            </p:grpSpPr>
            <p:sp>
              <p:nvSpPr>
                <p:cNvPr id="143" name="Isosceles Triangle 142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4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5044603" y="1530556"/>
                <a:ext cx="276461" cy="541921"/>
                <a:chOff x="1964802" y="3515057"/>
                <a:chExt cx="368614" cy="722561"/>
              </a:xfrm>
            </p:grpSpPr>
            <p:sp>
              <p:nvSpPr>
                <p:cNvPr id="140" name="Isosceles Triangle 139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1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142" name="Picture 141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137" name="TextBox 136"/>
            <p:cNvSpPr txBox="1"/>
            <p:nvPr/>
          </p:nvSpPr>
          <p:spPr>
            <a:xfrm>
              <a:off x="4318244" y="874420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097323" y="1668156"/>
            <a:ext cx="536736" cy="836408"/>
            <a:chOff x="3343134" y="1374271"/>
            <a:chExt cx="536736" cy="836408"/>
          </a:xfrm>
        </p:grpSpPr>
        <p:grpSp>
          <p:nvGrpSpPr>
            <p:cNvPr id="146" name="Group 145"/>
            <p:cNvGrpSpPr/>
            <p:nvPr/>
          </p:nvGrpSpPr>
          <p:grpSpPr>
            <a:xfrm>
              <a:off x="3343134" y="1374271"/>
              <a:ext cx="536736" cy="541921"/>
              <a:chOff x="5469162" y="1697645"/>
              <a:chExt cx="536736" cy="541921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5469162" y="1697645"/>
                <a:ext cx="276461" cy="541921"/>
                <a:chOff x="1964802" y="3515057"/>
                <a:chExt cx="368614" cy="722561"/>
              </a:xfrm>
            </p:grpSpPr>
            <p:sp>
              <p:nvSpPr>
                <p:cNvPr id="152" name="Isosceles Triangle 151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3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154" name="Picture 153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  <p:grpSp>
            <p:nvGrpSpPr>
              <p:cNvPr id="149" name="Group 148"/>
              <p:cNvGrpSpPr/>
              <p:nvPr/>
            </p:nvGrpSpPr>
            <p:grpSpPr>
              <a:xfrm>
                <a:off x="5733472" y="1701290"/>
                <a:ext cx="272426" cy="521486"/>
                <a:chOff x="2972738" y="3939341"/>
                <a:chExt cx="363234" cy="695314"/>
              </a:xfrm>
            </p:grpSpPr>
            <p:sp>
              <p:nvSpPr>
                <p:cNvPr id="150" name="Isosceles Triangle 149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1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47" name="TextBox 146"/>
            <p:cNvSpPr txBox="1"/>
            <p:nvPr/>
          </p:nvSpPr>
          <p:spPr>
            <a:xfrm>
              <a:off x="3479899" y="1841347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385331" y="1778578"/>
            <a:ext cx="528648" cy="822127"/>
            <a:chOff x="4248228" y="1537054"/>
            <a:chExt cx="528648" cy="822127"/>
          </a:xfrm>
        </p:grpSpPr>
        <p:grpSp>
          <p:nvGrpSpPr>
            <p:cNvPr id="156" name="Group 155"/>
            <p:cNvGrpSpPr/>
            <p:nvPr/>
          </p:nvGrpSpPr>
          <p:grpSpPr>
            <a:xfrm>
              <a:off x="4248228" y="1537054"/>
              <a:ext cx="521487" cy="539496"/>
              <a:chOff x="5389491" y="2714535"/>
              <a:chExt cx="521487" cy="539496"/>
            </a:xfrm>
          </p:grpSpPr>
          <p:grpSp>
            <p:nvGrpSpPr>
              <p:cNvPr id="158" name="Group 157"/>
              <p:cNvGrpSpPr/>
              <p:nvPr/>
            </p:nvGrpSpPr>
            <p:grpSpPr>
              <a:xfrm>
                <a:off x="5389491" y="2718894"/>
                <a:ext cx="281648" cy="516147"/>
                <a:chOff x="768643" y="2932814"/>
                <a:chExt cx="375531" cy="688196"/>
              </a:xfrm>
            </p:grpSpPr>
            <p:sp>
              <p:nvSpPr>
                <p:cNvPr id="160" name="Isosceles Triangle 159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1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9518" y="2714535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57" name="TextBox 156"/>
            <p:cNvSpPr txBox="1"/>
            <p:nvPr/>
          </p:nvSpPr>
          <p:spPr>
            <a:xfrm>
              <a:off x="4378345" y="1989849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331170" y="3023615"/>
            <a:ext cx="542761" cy="804090"/>
            <a:chOff x="2961937" y="2537394"/>
            <a:chExt cx="542761" cy="804090"/>
          </a:xfrm>
        </p:grpSpPr>
        <p:grpSp>
          <p:nvGrpSpPr>
            <p:cNvPr id="163" name="Group 162"/>
            <p:cNvGrpSpPr/>
            <p:nvPr/>
          </p:nvGrpSpPr>
          <p:grpSpPr>
            <a:xfrm>
              <a:off x="2961937" y="2537394"/>
              <a:ext cx="534244" cy="539496"/>
              <a:chOff x="4487212" y="2578219"/>
              <a:chExt cx="534244" cy="539496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4487212" y="2578219"/>
                <a:ext cx="281648" cy="516147"/>
                <a:chOff x="768643" y="2932814"/>
                <a:chExt cx="375531" cy="688196"/>
              </a:xfrm>
            </p:grpSpPr>
            <p:sp>
              <p:nvSpPr>
                <p:cNvPr id="167" name="Isosceles Triangle 166"/>
                <p:cNvSpPr/>
                <p:nvPr/>
              </p:nvSpPr>
              <p:spPr>
                <a:xfrm rot="16200000">
                  <a:off x="742928" y="3086695"/>
                  <a:ext cx="274537" cy="22310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8" name="Rounded Rectangle 3"/>
                <p:cNvSpPr/>
                <p:nvPr/>
              </p:nvSpPr>
              <p:spPr>
                <a:xfrm>
                  <a:off x="933940" y="2932814"/>
                  <a:ext cx="210234" cy="688196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EB8DD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</p:grpSp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9996" y="2578219"/>
                <a:ext cx="251460" cy="539496"/>
              </a:xfrm>
              <a:prstGeom prst="rect">
                <a:avLst/>
              </a:prstGeom>
            </p:spPr>
          </p:pic>
        </p:grpSp>
        <p:sp>
          <p:nvSpPr>
            <p:cNvPr id="164" name="TextBox 163"/>
            <p:cNvSpPr txBox="1"/>
            <p:nvPr/>
          </p:nvSpPr>
          <p:spPr>
            <a:xfrm>
              <a:off x="3106167" y="2972152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092474" y="2896171"/>
            <a:ext cx="530324" cy="860090"/>
            <a:chOff x="5025016" y="2755295"/>
            <a:chExt cx="530324" cy="860090"/>
          </a:xfrm>
        </p:grpSpPr>
        <p:grpSp>
          <p:nvGrpSpPr>
            <p:cNvPr id="170" name="Group 169"/>
            <p:cNvGrpSpPr/>
            <p:nvPr/>
          </p:nvGrpSpPr>
          <p:grpSpPr>
            <a:xfrm>
              <a:off x="5025016" y="2755295"/>
              <a:ext cx="530324" cy="564039"/>
              <a:chOff x="5090029" y="2146593"/>
              <a:chExt cx="530324" cy="564039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5347927" y="2146593"/>
                <a:ext cx="272426" cy="521486"/>
                <a:chOff x="2972738" y="3939341"/>
                <a:chExt cx="363234" cy="695314"/>
              </a:xfrm>
            </p:grpSpPr>
            <p:sp>
              <p:nvSpPr>
                <p:cNvPr id="177" name="Isosceles Triangle 176"/>
                <p:cNvSpPr/>
                <p:nvPr/>
              </p:nvSpPr>
              <p:spPr>
                <a:xfrm rot="5400000">
                  <a:off x="3084575" y="4135248"/>
                  <a:ext cx="277378" cy="22541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8" name="Rounded Rectangle 3"/>
                <p:cNvSpPr/>
                <p:nvPr/>
              </p:nvSpPr>
              <p:spPr>
                <a:xfrm rot="21554102" flipH="1">
                  <a:off x="2972738" y="3939341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53B5FF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5090029" y="2168711"/>
                <a:ext cx="276461" cy="541921"/>
                <a:chOff x="1964802" y="3515057"/>
                <a:chExt cx="368614" cy="722561"/>
              </a:xfrm>
            </p:grpSpPr>
            <p:sp>
              <p:nvSpPr>
                <p:cNvPr id="174" name="Isosceles Triangle 173"/>
                <p:cNvSpPr/>
                <p:nvPr/>
              </p:nvSpPr>
              <p:spPr>
                <a:xfrm rot="16200000">
                  <a:off x="1938821" y="3716798"/>
                  <a:ext cx="277377" cy="225415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5" name="Rounded Rectangle 3"/>
                <p:cNvSpPr/>
                <p:nvPr/>
              </p:nvSpPr>
              <p:spPr>
                <a:xfrm>
                  <a:off x="2117222" y="3515057"/>
                  <a:ext cx="212408" cy="695314"/>
                </a:xfrm>
                <a:custGeom>
                  <a:avLst/>
                  <a:gdLst>
                    <a:gd name="connsiteX0" fmla="*/ 0 w 423333"/>
                    <a:gd name="connsiteY0" fmla="*/ 211667 h 4605867"/>
                    <a:gd name="connsiteX1" fmla="*/ 211667 w 423333"/>
                    <a:gd name="connsiteY1" fmla="*/ 0 h 4605867"/>
                    <a:gd name="connsiteX2" fmla="*/ 211667 w 423333"/>
                    <a:gd name="connsiteY2" fmla="*/ 0 h 4605867"/>
                    <a:gd name="connsiteX3" fmla="*/ 423334 w 423333"/>
                    <a:gd name="connsiteY3" fmla="*/ 211667 h 4605867"/>
                    <a:gd name="connsiteX4" fmla="*/ 423333 w 423333"/>
                    <a:gd name="connsiteY4" fmla="*/ 4394201 h 4605867"/>
                    <a:gd name="connsiteX5" fmla="*/ 211666 w 423333"/>
                    <a:gd name="connsiteY5" fmla="*/ 4605868 h 4605867"/>
                    <a:gd name="connsiteX6" fmla="*/ 211667 w 423333"/>
                    <a:gd name="connsiteY6" fmla="*/ 4605867 h 4605867"/>
                    <a:gd name="connsiteX7" fmla="*/ 0 w 423333"/>
                    <a:gd name="connsiteY7" fmla="*/ 4394200 h 4605867"/>
                    <a:gd name="connsiteX8" fmla="*/ 0 w 423333"/>
                    <a:gd name="connsiteY8" fmla="*/ 211667 h 4605867"/>
                    <a:gd name="connsiteX0" fmla="*/ 109 w 423443"/>
                    <a:gd name="connsiteY0" fmla="*/ 211667 h 4605868"/>
                    <a:gd name="connsiteX1" fmla="*/ 211776 w 423443"/>
                    <a:gd name="connsiteY1" fmla="*/ 0 h 4605868"/>
                    <a:gd name="connsiteX2" fmla="*/ 211776 w 423443"/>
                    <a:gd name="connsiteY2" fmla="*/ 0 h 4605868"/>
                    <a:gd name="connsiteX3" fmla="*/ 423443 w 423443"/>
                    <a:gd name="connsiteY3" fmla="*/ 211667 h 4605868"/>
                    <a:gd name="connsiteX4" fmla="*/ 423442 w 423443"/>
                    <a:gd name="connsiteY4" fmla="*/ 4394201 h 4605868"/>
                    <a:gd name="connsiteX5" fmla="*/ 211775 w 423443"/>
                    <a:gd name="connsiteY5" fmla="*/ 4605868 h 4605868"/>
                    <a:gd name="connsiteX6" fmla="*/ 211776 w 423443"/>
                    <a:gd name="connsiteY6" fmla="*/ 4605867 h 4605868"/>
                    <a:gd name="connsiteX7" fmla="*/ 109 w 423443"/>
                    <a:gd name="connsiteY7" fmla="*/ 4394200 h 4605868"/>
                    <a:gd name="connsiteX8" fmla="*/ 203309 w 423443"/>
                    <a:gd name="connsiteY8" fmla="*/ 1591733 h 4605868"/>
                    <a:gd name="connsiteX9" fmla="*/ 109 w 423443"/>
                    <a:gd name="connsiteY9" fmla="*/ 211667 h 4605868"/>
                    <a:gd name="connsiteX0" fmla="*/ 109 w 525042"/>
                    <a:gd name="connsiteY0" fmla="*/ 216622 h 4693351"/>
                    <a:gd name="connsiteX1" fmla="*/ 211776 w 525042"/>
                    <a:gd name="connsiteY1" fmla="*/ 4955 h 4693351"/>
                    <a:gd name="connsiteX2" fmla="*/ 211776 w 525042"/>
                    <a:gd name="connsiteY2" fmla="*/ 4955 h 4693351"/>
                    <a:gd name="connsiteX3" fmla="*/ 423443 w 525042"/>
                    <a:gd name="connsiteY3" fmla="*/ 216622 h 4693351"/>
                    <a:gd name="connsiteX4" fmla="*/ 525042 w 525042"/>
                    <a:gd name="connsiteY4" fmla="*/ 1613621 h 4693351"/>
                    <a:gd name="connsiteX5" fmla="*/ 423442 w 525042"/>
                    <a:gd name="connsiteY5" fmla="*/ 4399156 h 4693351"/>
                    <a:gd name="connsiteX6" fmla="*/ 211775 w 525042"/>
                    <a:gd name="connsiteY6" fmla="*/ 4610823 h 4693351"/>
                    <a:gd name="connsiteX7" fmla="*/ 211776 w 525042"/>
                    <a:gd name="connsiteY7" fmla="*/ 4610822 h 4693351"/>
                    <a:gd name="connsiteX8" fmla="*/ 109 w 525042"/>
                    <a:gd name="connsiteY8" fmla="*/ 4399155 h 4693351"/>
                    <a:gd name="connsiteX9" fmla="*/ 203309 w 525042"/>
                    <a:gd name="connsiteY9" fmla="*/ 1596688 h 4693351"/>
                    <a:gd name="connsiteX10" fmla="*/ 109 w 525042"/>
                    <a:gd name="connsiteY10" fmla="*/ 216622 h 469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5042" h="4693351">
                      <a:moveTo>
                        <a:pt x="109" y="216622"/>
                      </a:moveTo>
                      <a:cubicBezTo>
                        <a:pt x="109" y="99722"/>
                        <a:pt x="94876" y="4955"/>
                        <a:pt x="211776" y="4955"/>
                      </a:cubicBezTo>
                      <a:lnTo>
                        <a:pt x="211776" y="4955"/>
                      </a:lnTo>
                      <a:cubicBezTo>
                        <a:pt x="328676" y="4955"/>
                        <a:pt x="371232" y="-51489"/>
                        <a:pt x="423443" y="216622"/>
                      </a:cubicBezTo>
                      <a:cubicBezTo>
                        <a:pt x="475654" y="484733"/>
                        <a:pt x="525042" y="916532"/>
                        <a:pt x="525042" y="1613621"/>
                      </a:cubicBezTo>
                      <a:cubicBezTo>
                        <a:pt x="525042" y="2310710"/>
                        <a:pt x="475653" y="3899622"/>
                        <a:pt x="423442" y="4399156"/>
                      </a:cubicBezTo>
                      <a:cubicBezTo>
                        <a:pt x="371231" y="4898690"/>
                        <a:pt x="328675" y="4610823"/>
                        <a:pt x="211775" y="4610823"/>
                      </a:cubicBezTo>
                      <a:lnTo>
                        <a:pt x="211776" y="4610822"/>
                      </a:lnTo>
                      <a:cubicBezTo>
                        <a:pt x="94876" y="4610822"/>
                        <a:pt x="109" y="4516055"/>
                        <a:pt x="109" y="4399155"/>
                      </a:cubicBezTo>
                      <a:cubicBezTo>
                        <a:pt x="-5536" y="3453711"/>
                        <a:pt x="208954" y="2542132"/>
                        <a:pt x="203309" y="1596688"/>
                      </a:cubicBezTo>
                      <a:cubicBezTo>
                        <a:pt x="208954" y="1147955"/>
                        <a:pt x="-5536" y="665355"/>
                        <a:pt x="109" y="216622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25" dirty="0"/>
                </a:p>
              </p:txBody>
            </p:sp>
            <p:pic>
              <p:nvPicPr>
                <p:cNvPr id="176" name="Picture 175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13" t="36171" r="16645"/>
                <a:stretch/>
              </p:blipFill>
              <p:spPr>
                <a:xfrm flipH="1">
                  <a:off x="2084183" y="3771681"/>
                  <a:ext cx="249233" cy="465937"/>
                </a:xfrm>
                <a:prstGeom prst="rect">
                  <a:avLst/>
                </a:prstGeom>
              </p:spPr>
            </p:pic>
          </p:grpSp>
        </p:grpSp>
        <p:sp>
          <p:nvSpPr>
            <p:cNvPr id="171" name="TextBox 170"/>
            <p:cNvSpPr txBox="1"/>
            <p:nvPr/>
          </p:nvSpPr>
          <p:spPr>
            <a:xfrm>
              <a:off x="5139331" y="3246053"/>
              <a:ext cx="398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5" name="Freeform 4"/>
          <p:cNvSpPr/>
          <p:nvPr/>
        </p:nvSpPr>
        <p:spPr>
          <a:xfrm>
            <a:off x="2715904" y="791570"/>
            <a:ext cx="873457" cy="1610436"/>
          </a:xfrm>
          <a:custGeom>
            <a:avLst/>
            <a:gdLst>
              <a:gd name="connsiteX0" fmla="*/ 0 w 873457"/>
              <a:gd name="connsiteY0" fmla="*/ 1610436 h 1610436"/>
              <a:gd name="connsiteX1" fmla="*/ 13648 w 873457"/>
              <a:gd name="connsiteY1" fmla="*/ 1514902 h 1610436"/>
              <a:gd name="connsiteX2" fmla="*/ 54592 w 873457"/>
              <a:gd name="connsiteY2" fmla="*/ 1419367 h 1610436"/>
              <a:gd name="connsiteX3" fmla="*/ 68239 w 873457"/>
              <a:gd name="connsiteY3" fmla="*/ 1364776 h 1610436"/>
              <a:gd name="connsiteX4" fmla="*/ 95535 w 873457"/>
              <a:gd name="connsiteY4" fmla="*/ 1310185 h 1610436"/>
              <a:gd name="connsiteX5" fmla="*/ 136478 w 873457"/>
              <a:gd name="connsiteY5" fmla="*/ 1201003 h 1610436"/>
              <a:gd name="connsiteX6" fmla="*/ 163774 w 873457"/>
              <a:gd name="connsiteY6" fmla="*/ 1078173 h 1610436"/>
              <a:gd name="connsiteX7" fmla="*/ 191069 w 873457"/>
              <a:gd name="connsiteY7" fmla="*/ 1037230 h 1610436"/>
              <a:gd name="connsiteX8" fmla="*/ 218365 w 873457"/>
              <a:gd name="connsiteY8" fmla="*/ 955343 h 1610436"/>
              <a:gd name="connsiteX9" fmla="*/ 232012 w 873457"/>
              <a:gd name="connsiteY9" fmla="*/ 914400 h 1610436"/>
              <a:gd name="connsiteX10" fmla="*/ 259308 w 873457"/>
              <a:gd name="connsiteY10" fmla="*/ 873457 h 1610436"/>
              <a:gd name="connsiteX11" fmla="*/ 286603 w 873457"/>
              <a:gd name="connsiteY11" fmla="*/ 777923 h 1610436"/>
              <a:gd name="connsiteX12" fmla="*/ 313899 w 873457"/>
              <a:gd name="connsiteY12" fmla="*/ 736979 h 1610436"/>
              <a:gd name="connsiteX13" fmla="*/ 327547 w 873457"/>
              <a:gd name="connsiteY13" fmla="*/ 696036 h 1610436"/>
              <a:gd name="connsiteX14" fmla="*/ 368490 w 873457"/>
              <a:gd name="connsiteY14" fmla="*/ 655093 h 1610436"/>
              <a:gd name="connsiteX15" fmla="*/ 382138 w 873457"/>
              <a:gd name="connsiteY15" fmla="*/ 600502 h 1610436"/>
              <a:gd name="connsiteX16" fmla="*/ 518615 w 873457"/>
              <a:gd name="connsiteY16" fmla="*/ 436729 h 1610436"/>
              <a:gd name="connsiteX17" fmla="*/ 614150 w 873457"/>
              <a:gd name="connsiteY17" fmla="*/ 313899 h 1610436"/>
              <a:gd name="connsiteX18" fmla="*/ 655093 w 873457"/>
              <a:gd name="connsiteY18" fmla="*/ 286603 h 1610436"/>
              <a:gd name="connsiteX19" fmla="*/ 709684 w 873457"/>
              <a:gd name="connsiteY19" fmla="*/ 204717 h 1610436"/>
              <a:gd name="connsiteX20" fmla="*/ 777923 w 873457"/>
              <a:gd name="connsiteY20" fmla="*/ 136478 h 1610436"/>
              <a:gd name="connsiteX21" fmla="*/ 832514 w 873457"/>
              <a:gd name="connsiteY21" fmla="*/ 68239 h 1610436"/>
              <a:gd name="connsiteX22" fmla="*/ 846162 w 873457"/>
              <a:gd name="connsiteY22" fmla="*/ 27296 h 1610436"/>
              <a:gd name="connsiteX23" fmla="*/ 873457 w 873457"/>
              <a:gd name="connsiteY23" fmla="*/ 0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3457" h="1610436">
                <a:moveTo>
                  <a:pt x="0" y="1610436"/>
                </a:moveTo>
                <a:cubicBezTo>
                  <a:pt x="4549" y="1578591"/>
                  <a:pt x="7339" y="1546445"/>
                  <a:pt x="13648" y="1514902"/>
                </a:cubicBezTo>
                <a:cubicBezTo>
                  <a:pt x="20342" y="1481431"/>
                  <a:pt x="39795" y="1448961"/>
                  <a:pt x="54592" y="1419367"/>
                </a:cubicBezTo>
                <a:cubicBezTo>
                  <a:pt x="59141" y="1401170"/>
                  <a:pt x="61653" y="1382339"/>
                  <a:pt x="68239" y="1364776"/>
                </a:cubicBezTo>
                <a:cubicBezTo>
                  <a:pt x="75383" y="1345726"/>
                  <a:pt x="89101" y="1329486"/>
                  <a:pt x="95535" y="1310185"/>
                </a:cubicBezTo>
                <a:cubicBezTo>
                  <a:pt x="134887" y="1192131"/>
                  <a:pt x="80415" y="1285098"/>
                  <a:pt x="136478" y="1201003"/>
                </a:cubicBezTo>
                <a:cubicBezTo>
                  <a:pt x="138907" y="1188857"/>
                  <a:pt x="156546" y="1095038"/>
                  <a:pt x="163774" y="1078173"/>
                </a:cubicBezTo>
                <a:cubicBezTo>
                  <a:pt x="170235" y="1063097"/>
                  <a:pt x="184407" y="1052219"/>
                  <a:pt x="191069" y="1037230"/>
                </a:cubicBezTo>
                <a:cubicBezTo>
                  <a:pt x="202754" y="1010938"/>
                  <a:pt x="209267" y="982639"/>
                  <a:pt x="218365" y="955343"/>
                </a:cubicBezTo>
                <a:cubicBezTo>
                  <a:pt x="222914" y="941695"/>
                  <a:pt x="224032" y="926370"/>
                  <a:pt x="232012" y="914400"/>
                </a:cubicBezTo>
                <a:lnTo>
                  <a:pt x="259308" y="873457"/>
                </a:lnTo>
                <a:cubicBezTo>
                  <a:pt x="263679" y="855972"/>
                  <a:pt x="276816" y="797498"/>
                  <a:pt x="286603" y="777923"/>
                </a:cubicBezTo>
                <a:cubicBezTo>
                  <a:pt x="293939" y="763252"/>
                  <a:pt x="306563" y="751650"/>
                  <a:pt x="313899" y="736979"/>
                </a:cubicBezTo>
                <a:cubicBezTo>
                  <a:pt x="320333" y="724112"/>
                  <a:pt x="319567" y="708006"/>
                  <a:pt x="327547" y="696036"/>
                </a:cubicBezTo>
                <a:cubicBezTo>
                  <a:pt x="338253" y="679977"/>
                  <a:pt x="354842" y="668741"/>
                  <a:pt x="368490" y="655093"/>
                </a:cubicBezTo>
                <a:cubicBezTo>
                  <a:pt x="373039" y="636896"/>
                  <a:pt x="373750" y="617279"/>
                  <a:pt x="382138" y="600502"/>
                </a:cubicBezTo>
                <a:cubicBezTo>
                  <a:pt x="471445" y="421887"/>
                  <a:pt x="397877" y="617837"/>
                  <a:pt x="518615" y="436729"/>
                </a:cubicBezTo>
                <a:cubicBezTo>
                  <a:pt x="556662" y="379659"/>
                  <a:pt x="566042" y="353989"/>
                  <a:pt x="614150" y="313899"/>
                </a:cubicBezTo>
                <a:cubicBezTo>
                  <a:pt x="626751" y="303398"/>
                  <a:pt x="641445" y="295702"/>
                  <a:pt x="655093" y="286603"/>
                </a:cubicBezTo>
                <a:cubicBezTo>
                  <a:pt x="679078" y="214650"/>
                  <a:pt x="652889" y="272871"/>
                  <a:pt x="709684" y="204717"/>
                </a:cubicBezTo>
                <a:cubicBezTo>
                  <a:pt x="766550" y="136478"/>
                  <a:pt x="702861" y="186519"/>
                  <a:pt x="777923" y="136478"/>
                </a:cubicBezTo>
                <a:cubicBezTo>
                  <a:pt x="812227" y="33565"/>
                  <a:pt x="761963" y="156426"/>
                  <a:pt x="832514" y="68239"/>
                </a:cubicBezTo>
                <a:cubicBezTo>
                  <a:pt x="841501" y="57006"/>
                  <a:pt x="838761" y="39632"/>
                  <a:pt x="846162" y="27296"/>
                </a:cubicBezTo>
                <a:cubicBezTo>
                  <a:pt x="852782" y="16262"/>
                  <a:pt x="864359" y="9099"/>
                  <a:pt x="873457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717448" y="2007279"/>
            <a:ext cx="468991" cy="463956"/>
          </a:xfrm>
          <a:custGeom>
            <a:avLst/>
            <a:gdLst>
              <a:gd name="connsiteX0" fmla="*/ 0 w 873457"/>
              <a:gd name="connsiteY0" fmla="*/ 1610436 h 1610436"/>
              <a:gd name="connsiteX1" fmla="*/ 13648 w 873457"/>
              <a:gd name="connsiteY1" fmla="*/ 1514902 h 1610436"/>
              <a:gd name="connsiteX2" fmla="*/ 54592 w 873457"/>
              <a:gd name="connsiteY2" fmla="*/ 1419367 h 1610436"/>
              <a:gd name="connsiteX3" fmla="*/ 68239 w 873457"/>
              <a:gd name="connsiteY3" fmla="*/ 1364776 h 1610436"/>
              <a:gd name="connsiteX4" fmla="*/ 95535 w 873457"/>
              <a:gd name="connsiteY4" fmla="*/ 1310185 h 1610436"/>
              <a:gd name="connsiteX5" fmla="*/ 136478 w 873457"/>
              <a:gd name="connsiteY5" fmla="*/ 1201003 h 1610436"/>
              <a:gd name="connsiteX6" fmla="*/ 163774 w 873457"/>
              <a:gd name="connsiteY6" fmla="*/ 1078173 h 1610436"/>
              <a:gd name="connsiteX7" fmla="*/ 191069 w 873457"/>
              <a:gd name="connsiteY7" fmla="*/ 1037230 h 1610436"/>
              <a:gd name="connsiteX8" fmla="*/ 218365 w 873457"/>
              <a:gd name="connsiteY8" fmla="*/ 955343 h 1610436"/>
              <a:gd name="connsiteX9" fmla="*/ 232012 w 873457"/>
              <a:gd name="connsiteY9" fmla="*/ 914400 h 1610436"/>
              <a:gd name="connsiteX10" fmla="*/ 259308 w 873457"/>
              <a:gd name="connsiteY10" fmla="*/ 873457 h 1610436"/>
              <a:gd name="connsiteX11" fmla="*/ 286603 w 873457"/>
              <a:gd name="connsiteY11" fmla="*/ 777923 h 1610436"/>
              <a:gd name="connsiteX12" fmla="*/ 313899 w 873457"/>
              <a:gd name="connsiteY12" fmla="*/ 736979 h 1610436"/>
              <a:gd name="connsiteX13" fmla="*/ 327547 w 873457"/>
              <a:gd name="connsiteY13" fmla="*/ 696036 h 1610436"/>
              <a:gd name="connsiteX14" fmla="*/ 368490 w 873457"/>
              <a:gd name="connsiteY14" fmla="*/ 655093 h 1610436"/>
              <a:gd name="connsiteX15" fmla="*/ 382138 w 873457"/>
              <a:gd name="connsiteY15" fmla="*/ 600502 h 1610436"/>
              <a:gd name="connsiteX16" fmla="*/ 518615 w 873457"/>
              <a:gd name="connsiteY16" fmla="*/ 436729 h 1610436"/>
              <a:gd name="connsiteX17" fmla="*/ 614150 w 873457"/>
              <a:gd name="connsiteY17" fmla="*/ 313899 h 1610436"/>
              <a:gd name="connsiteX18" fmla="*/ 655093 w 873457"/>
              <a:gd name="connsiteY18" fmla="*/ 286603 h 1610436"/>
              <a:gd name="connsiteX19" fmla="*/ 709684 w 873457"/>
              <a:gd name="connsiteY19" fmla="*/ 204717 h 1610436"/>
              <a:gd name="connsiteX20" fmla="*/ 777923 w 873457"/>
              <a:gd name="connsiteY20" fmla="*/ 136478 h 1610436"/>
              <a:gd name="connsiteX21" fmla="*/ 832514 w 873457"/>
              <a:gd name="connsiteY21" fmla="*/ 68239 h 1610436"/>
              <a:gd name="connsiteX22" fmla="*/ 846162 w 873457"/>
              <a:gd name="connsiteY22" fmla="*/ 27296 h 1610436"/>
              <a:gd name="connsiteX23" fmla="*/ 873457 w 873457"/>
              <a:gd name="connsiteY23" fmla="*/ 0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3457" h="1610436">
                <a:moveTo>
                  <a:pt x="0" y="1610436"/>
                </a:moveTo>
                <a:cubicBezTo>
                  <a:pt x="4549" y="1578591"/>
                  <a:pt x="7339" y="1546445"/>
                  <a:pt x="13648" y="1514902"/>
                </a:cubicBezTo>
                <a:cubicBezTo>
                  <a:pt x="20342" y="1481431"/>
                  <a:pt x="39795" y="1448961"/>
                  <a:pt x="54592" y="1419367"/>
                </a:cubicBezTo>
                <a:cubicBezTo>
                  <a:pt x="59141" y="1401170"/>
                  <a:pt x="61653" y="1382339"/>
                  <a:pt x="68239" y="1364776"/>
                </a:cubicBezTo>
                <a:cubicBezTo>
                  <a:pt x="75383" y="1345726"/>
                  <a:pt x="89101" y="1329486"/>
                  <a:pt x="95535" y="1310185"/>
                </a:cubicBezTo>
                <a:cubicBezTo>
                  <a:pt x="134887" y="1192131"/>
                  <a:pt x="80415" y="1285098"/>
                  <a:pt x="136478" y="1201003"/>
                </a:cubicBezTo>
                <a:cubicBezTo>
                  <a:pt x="138907" y="1188857"/>
                  <a:pt x="156546" y="1095038"/>
                  <a:pt x="163774" y="1078173"/>
                </a:cubicBezTo>
                <a:cubicBezTo>
                  <a:pt x="170235" y="1063097"/>
                  <a:pt x="184407" y="1052219"/>
                  <a:pt x="191069" y="1037230"/>
                </a:cubicBezTo>
                <a:cubicBezTo>
                  <a:pt x="202754" y="1010938"/>
                  <a:pt x="209267" y="982639"/>
                  <a:pt x="218365" y="955343"/>
                </a:cubicBezTo>
                <a:cubicBezTo>
                  <a:pt x="222914" y="941695"/>
                  <a:pt x="224032" y="926370"/>
                  <a:pt x="232012" y="914400"/>
                </a:cubicBezTo>
                <a:lnTo>
                  <a:pt x="259308" y="873457"/>
                </a:lnTo>
                <a:cubicBezTo>
                  <a:pt x="263679" y="855972"/>
                  <a:pt x="276816" y="797498"/>
                  <a:pt x="286603" y="777923"/>
                </a:cubicBezTo>
                <a:cubicBezTo>
                  <a:pt x="293939" y="763252"/>
                  <a:pt x="306563" y="751650"/>
                  <a:pt x="313899" y="736979"/>
                </a:cubicBezTo>
                <a:cubicBezTo>
                  <a:pt x="320333" y="724112"/>
                  <a:pt x="319567" y="708006"/>
                  <a:pt x="327547" y="696036"/>
                </a:cubicBezTo>
                <a:cubicBezTo>
                  <a:pt x="338253" y="679977"/>
                  <a:pt x="354842" y="668741"/>
                  <a:pt x="368490" y="655093"/>
                </a:cubicBezTo>
                <a:cubicBezTo>
                  <a:pt x="373039" y="636896"/>
                  <a:pt x="373750" y="617279"/>
                  <a:pt x="382138" y="600502"/>
                </a:cubicBezTo>
                <a:cubicBezTo>
                  <a:pt x="471445" y="421887"/>
                  <a:pt x="397877" y="617837"/>
                  <a:pt x="518615" y="436729"/>
                </a:cubicBezTo>
                <a:cubicBezTo>
                  <a:pt x="556662" y="379659"/>
                  <a:pt x="566042" y="353989"/>
                  <a:pt x="614150" y="313899"/>
                </a:cubicBezTo>
                <a:cubicBezTo>
                  <a:pt x="626751" y="303398"/>
                  <a:pt x="641445" y="295702"/>
                  <a:pt x="655093" y="286603"/>
                </a:cubicBezTo>
                <a:cubicBezTo>
                  <a:pt x="679078" y="214650"/>
                  <a:pt x="652889" y="272871"/>
                  <a:pt x="709684" y="204717"/>
                </a:cubicBezTo>
                <a:cubicBezTo>
                  <a:pt x="766550" y="136478"/>
                  <a:pt x="702861" y="186519"/>
                  <a:pt x="777923" y="136478"/>
                </a:cubicBezTo>
                <a:cubicBezTo>
                  <a:pt x="812227" y="33565"/>
                  <a:pt x="761963" y="156426"/>
                  <a:pt x="832514" y="68239"/>
                </a:cubicBezTo>
                <a:cubicBezTo>
                  <a:pt x="841501" y="57006"/>
                  <a:pt x="838761" y="39632"/>
                  <a:pt x="846162" y="27296"/>
                </a:cubicBezTo>
                <a:cubicBezTo>
                  <a:pt x="852782" y="16262"/>
                  <a:pt x="864359" y="9099"/>
                  <a:pt x="873457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 flipV="1">
            <a:off x="2731028" y="2472225"/>
            <a:ext cx="733970" cy="785918"/>
          </a:xfrm>
          <a:custGeom>
            <a:avLst/>
            <a:gdLst>
              <a:gd name="connsiteX0" fmla="*/ 0 w 873457"/>
              <a:gd name="connsiteY0" fmla="*/ 1610436 h 1610436"/>
              <a:gd name="connsiteX1" fmla="*/ 13648 w 873457"/>
              <a:gd name="connsiteY1" fmla="*/ 1514902 h 1610436"/>
              <a:gd name="connsiteX2" fmla="*/ 54592 w 873457"/>
              <a:gd name="connsiteY2" fmla="*/ 1419367 h 1610436"/>
              <a:gd name="connsiteX3" fmla="*/ 68239 w 873457"/>
              <a:gd name="connsiteY3" fmla="*/ 1364776 h 1610436"/>
              <a:gd name="connsiteX4" fmla="*/ 95535 w 873457"/>
              <a:gd name="connsiteY4" fmla="*/ 1310185 h 1610436"/>
              <a:gd name="connsiteX5" fmla="*/ 136478 w 873457"/>
              <a:gd name="connsiteY5" fmla="*/ 1201003 h 1610436"/>
              <a:gd name="connsiteX6" fmla="*/ 163774 w 873457"/>
              <a:gd name="connsiteY6" fmla="*/ 1078173 h 1610436"/>
              <a:gd name="connsiteX7" fmla="*/ 191069 w 873457"/>
              <a:gd name="connsiteY7" fmla="*/ 1037230 h 1610436"/>
              <a:gd name="connsiteX8" fmla="*/ 218365 w 873457"/>
              <a:gd name="connsiteY8" fmla="*/ 955343 h 1610436"/>
              <a:gd name="connsiteX9" fmla="*/ 232012 w 873457"/>
              <a:gd name="connsiteY9" fmla="*/ 914400 h 1610436"/>
              <a:gd name="connsiteX10" fmla="*/ 259308 w 873457"/>
              <a:gd name="connsiteY10" fmla="*/ 873457 h 1610436"/>
              <a:gd name="connsiteX11" fmla="*/ 286603 w 873457"/>
              <a:gd name="connsiteY11" fmla="*/ 777923 h 1610436"/>
              <a:gd name="connsiteX12" fmla="*/ 313899 w 873457"/>
              <a:gd name="connsiteY12" fmla="*/ 736979 h 1610436"/>
              <a:gd name="connsiteX13" fmla="*/ 327547 w 873457"/>
              <a:gd name="connsiteY13" fmla="*/ 696036 h 1610436"/>
              <a:gd name="connsiteX14" fmla="*/ 368490 w 873457"/>
              <a:gd name="connsiteY14" fmla="*/ 655093 h 1610436"/>
              <a:gd name="connsiteX15" fmla="*/ 382138 w 873457"/>
              <a:gd name="connsiteY15" fmla="*/ 600502 h 1610436"/>
              <a:gd name="connsiteX16" fmla="*/ 518615 w 873457"/>
              <a:gd name="connsiteY16" fmla="*/ 436729 h 1610436"/>
              <a:gd name="connsiteX17" fmla="*/ 614150 w 873457"/>
              <a:gd name="connsiteY17" fmla="*/ 313899 h 1610436"/>
              <a:gd name="connsiteX18" fmla="*/ 655093 w 873457"/>
              <a:gd name="connsiteY18" fmla="*/ 286603 h 1610436"/>
              <a:gd name="connsiteX19" fmla="*/ 709684 w 873457"/>
              <a:gd name="connsiteY19" fmla="*/ 204717 h 1610436"/>
              <a:gd name="connsiteX20" fmla="*/ 777923 w 873457"/>
              <a:gd name="connsiteY20" fmla="*/ 136478 h 1610436"/>
              <a:gd name="connsiteX21" fmla="*/ 832514 w 873457"/>
              <a:gd name="connsiteY21" fmla="*/ 68239 h 1610436"/>
              <a:gd name="connsiteX22" fmla="*/ 846162 w 873457"/>
              <a:gd name="connsiteY22" fmla="*/ 27296 h 1610436"/>
              <a:gd name="connsiteX23" fmla="*/ 873457 w 873457"/>
              <a:gd name="connsiteY23" fmla="*/ 0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3457" h="1610436">
                <a:moveTo>
                  <a:pt x="0" y="1610436"/>
                </a:moveTo>
                <a:cubicBezTo>
                  <a:pt x="4549" y="1578591"/>
                  <a:pt x="7339" y="1546445"/>
                  <a:pt x="13648" y="1514902"/>
                </a:cubicBezTo>
                <a:cubicBezTo>
                  <a:pt x="20342" y="1481431"/>
                  <a:pt x="39795" y="1448961"/>
                  <a:pt x="54592" y="1419367"/>
                </a:cubicBezTo>
                <a:cubicBezTo>
                  <a:pt x="59141" y="1401170"/>
                  <a:pt x="61653" y="1382339"/>
                  <a:pt x="68239" y="1364776"/>
                </a:cubicBezTo>
                <a:cubicBezTo>
                  <a:pt x="75383" y="1345726"/>
                  <a:pt x="89101" y="1329486"/>
                  <a:pt x="95535" y="1310185"/>
                </a:cubicBezTo>
                <a:cubicBezTo>
                  <a:pt x="134887" y="1192131"/>
                  <a:pt x="80415" y="1285098"/>
                  <a:pt x="136478" y="1201003"/>
                </a:cubicBezTo>
                <a:cubicBezTo>
                  <a:pt x="138907" y="1188857"/>
                  <a:pt x="156546" y="1095038"/>
                  <a:pt x="163774" y="1078173"/>
                </a:cubicBezTo>
                <a:cubicBezTo>
                  <a:pt x="170235" y="1063097"/>
                  <a:pt x="184407" y="1052219"/>
                  <a:pt x="191069" y="1037230"/>
                </a:cubicBezTo>
                <a:cubicBezTo>
                  <a:pt x="202754" y="1010938"/>
                  <a:pt x="209267" y="982639"/>
                  <a:pt x="218365" y="955343"/>
                </a:cubicBezTo>
                <a:cubicBezTo>
                  <a:pt x="222914" y="941695"/>
                  <a:pt x="224032" y="926370"/>
                  <a:pt x="232012" y="914400"/>
                </a:cubicBezTo>
                <a:lnTo>
                  <a:pt x="259308" y="873457"/>
                </a:lnTo>
                <a:cubicBezTo>
                  <a:pt x="263679" y="855972"/>
                  <a:pt x="276816" y="797498"/>
                  <a:pt x="286603" y="777923"/>
                </a:cubicBezTo>
                <a:cubicBezTo>
                  <a:pt x="293939" y="763252"/>
                  <a:pt x="306563" y="751650"/>
                  <a:pt x="313899" y="736979"/>
                </a:cubicBezTo>
                <a:cubicBezTo>
                  <a:pt x="320333" y="724112"/>
                  <a:pt x="319567" y="708006"/>
                  <a:pt x="327547" y="696036"/>
                </a:cubicBezTo>
                <a:cubicBezTo>
                  <a:pt x="338253" y="679977"/>
                  <a:pt x="354842" y="668741"/>
                  <a:pt x="368490" y="655093"/>
                </a:cubicBezTo>
                <a:cubicBezTo>
                  <a:pt x="373039" y="636896"/>
                  <a:pt x="373750" y="617279"/>
                  <a:pt x="382138" y="600502"/>
                </a:cubicBezTo>
                <a:cubicBezTo>
                  <a:pt x="471445" y="421887"/>
                  <a:pt x="397877" y="617837"/>
                  <a:pt x="518615" y="436729"/>
                </a:cubicBezTo>
                <a:cubicBezTo>
                  <a:pt x="556662" y="379659"/>
                  <a:pt x="566042" y="353989"/>
                  <a:pt x="614150" y="313899"/>
                </a:cubicBezTo>
                <a:cubicBezTo>
                  <a:pt x="626751" y="303398"/>
                  <a:pt x="641445" y="295702"/>
                  <a:pt x="655093" y="286603"/>
                </a:cubicBezTo>
                <a:cubicBezTo>
                  <a:pt x="679078" y="214650"/>
                  <a:pt x="652889" y="272871"/>
                  <a:pt x="709684" y="204717"/>
                </a:cubicBezTo>
                <a:cubicBezTo>
                  <a:pt x="766550" y="136478"/>
                  <a:pt x="702861" y="186519"/>
                  <a:pt x="777923" y="136478"/>
                </a:cubicBezTo>
                <a:cubicBezTo>
                  <a:pt x="812227" y="33565"/>
                  <a:pt x="761963" y="156426"/>
                  <a:pt x="832514" y="68239"/>
                </a:cubicBezTo>
                <a:cubicBezTo>
                  <a:pt x="841501" y="57006"/>
                  <a:pt x="838761" y="39632"/>
                  <a:pt x="846162" y="27296"/>
                </a:cubicBezTo>
                <a:cubicBezTo>
                  <a:pt x="852782" y="16262"/>
                  <a:pt x="864359" y="9099"/>
                  <a:pt x="873457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 rot="7613326">
            <a:off x="5700056" y="791570"/>
            <a:ext cx="758501" cy="1507514"/>
          </a:xfrm>
          <a:custGeom>
            <a:avLst/>
            <a:gdLst>
              <a:gd name="connsiteX0" fmla="*/ 0 w 873457"/>
              <a:gd name="connsiteY0" fmla="*/ 1610436 h 1610436"/>
              <a:gd name="connsiteX1" fmla="*/ 13648 w 873457"/>
              <a:gd name="connsiteY1" fmla="*/ 1514902 h 1610436"/>
              <a:gd name="connsiteX2" fmla="*/ 54592 w 873457"/>
              <a:gd name="connsiteY2" fmla="*/ 1419367 h 1610436"/>
              <a:gd name="connsiteX3" fmla="*/ 68239 w 873457"/>
              <a:gd name="connsiteY3" fmla="*/ 1364776 h 1610436"/>
              <a:gd name="connsiteX4" fmla="*/ 95535 w 873457"/>
              <a:gd name="connsiteY4" fmla="*/ 1310185 h 1610436"/>
              <a:gd name="connsiteX5" fmla="*/ 136478 w 873457"/>
              <a:gd name="connsiteY5" fmla="*/ 1201003 h 1610436"/>
              <a:gd name="connsiteX6" fmla="*/ 163774 w 873457"/>
              <a:gd name="connsiteY6" fmla="*/ 1078173 h 1610436"/>
              <a:gd name="connsiteX7" fmla="*/ 191069 w 873457"/>
              <a:gd name="connsiteY7" fmla="*/ 1037230 h 1610436"/>
              <a:gd name="connsiteX8" fmla="*/ 218365 w 873457"/>
              <a:gd name="connsiteY8" fmla="*/ 955343 h 1610436"/>
              <a:gd name="connsiteX9" fmla="*/ 232012 w 873457"/>
              <a:gd name="connsiteY9" fmla="*/ 914400 h 1610436"/>
              <a:gd name="connsiteX10" fmla="*/ 259308 w 873457"/>
              <a:gd name="connsiteY10" fmla="*/ 873457 h 1610436"/>
              <a:gd name="connsiteX11" fmla="*/ 286603 w 873457"/>
              <a:gd name="connsiteY11" fmla="*/ 777923 h 1610436"/>
              <a:gd name="connsiteX12" fmla="*/ 313899 w 873457"/>
              <a:gd name="connsiteY12" fmla="*/ 736979 h 1610436"/>
              <a:gd name="connsiteX13" fmla="*/ 327547 w 873457"/>
              <a:gd name="connsiteY13" fmla="*/ 696036 h 1610436"/>
              <a:gd name="connsiteX14" fmla="*/ 368490 w 873457"/>
              <a:gd name="connsiteY14" fmla="*/ 655093 h 1610436"/>
              <a:gd name="connsiteX15" fmla="*/ 382138 w 873457"/>
              <a:gd name="connsiteY15" fmla="*/ 600502 h 1610436"/>
              <a:gd name="connsiteX16" fmla="*/ 518615 w 873457"/>
              <a:gd name="connsiteY16" fmla="*/ 436729 h 1610436"/>
              <a:gd name="connsiteX17" fmla="*/ 614150 w 873457"/>
              <a:gd name="connsiteY17" fmla="*/ 313899 h 1610436"/>
              <a:gd name="connsiteX18" fmla="*/ 655093 w 873457"/>
              <a:gd name="connsiteY18" fmla="*/ 286603 h 1610436"/>
              <a:gd name="connsiteX19" fmla="*/ 709684 w 873457"/>
              <a:gd name="connsiteY19" fmla="*/ 204717 h 1610436"/>
              <a:gd name="connsiteX20" fmla="*/ 777923 w 873457"/>
              <a:gd name="connsiteY20" fmla="*/ 136478 h 1610436"/>
              <a:gd name="connsiteX21" fmla="*/ 832514 w 873457"/>
              <a:gd name="connsiteY21" fmla="*/ 68239 h 1610436"/>
              <a:gd name="connsiteX22" fmla="*/ 846162 w 873457"/>
              <a:gd name="connsiteY22" fmla="*/ 27296 h 1610436"/>
              <a:gd name="connsiteX23" fmla="*/ 873457 w 873457"/>
              <a:gd name="connsiteY23" fmla="*/ 0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3457" h="1610436">
                <a:moveTo>
                  <a:pt x="0" y="1610436"/>
                </a:moveTo>
                <a:cubicBezTo>
                  <a:pt x="4549" y="1578591"/>
                  <a:pt x="7339" y="1546445"/>
                  <a:pt x="13648" y="1514902"/>
                </a:cubicBezTo>
                <a:cubicBezTo>
                  <a:pt x="20342" y="1481431"/>
                  <a:pt x="39795" y="1448961"/>
                  <a:pt x="54592" y="1419367"/>
                </a:cubicBezTo>
                <a:cubicBezTo>
                  <a:pt x="59141" y="1401170"/>
                  <a:pt x="61653" y="1382339"/>
                  <a:pt x="68239" y="1364776"/>
                </a:cubicBezTo>
                <a:cubicBezTo>
                  <a:pt x="75383" y="1345726"/>
                  <a:pt x="89101" y="1329486"/>
                  <a:pt x="95535" y="1310185"/>
                </a:cubicBezTo>
                <a:cubicBezTo>
                  <a:pt x="134887" y="1192131"/>
                  <a:pt x="80415" y="1285098"/>
                  <a:pt x="136478" y="1201003"/>
                </a:cubicBezTo>
                <a:cubicBezTo>
                  <a:pt x="138907" y="1188857"/>
                  <a:pt x="156546" y="1095038"/>
                  <a:pt x="163774" y="1078173"/>
                </a:cubicBezTo>
                <a:cubicBezTo>
                  <a:pt x="170235" y="1063097"/>
                  <a:pt x="184407" y="1052219"/>
                  <a:pt x="191069" y="1037230"/>
                </a:cubicBezTo>
                <a:cubicBezTo>
                  <a:pt x="202754" y="1010938"/>
                  <a:pt x="209267" y="982639"/>
                  <a:pt x="218365" y="955343"/>
                </a:cubicBezTo>
                <a:cubicBezTo>
                  <a:pt x="222914" y="941695"/>
                  <a:pt x="224032" y="926370"/>
                  <a:pt x="232012" y="914400"/>
                </a:cubicBezTo>
                <a:lnTo>
                  <a:pt x="259308" y="873457"/>
                </a:lnTo>
                <a:cubicBezTo>
                  <a:pt x="263679" y="855972"/>
                  <a:pt x="276816" y="797498"/>
                  <a:pt x="286603" y="777923"/>
                </a:cubicBezTo>
                <a:cubicBezTo>
                  <a:pt x="293939" y="763252"/>
                  <a:pt x="306563" y="751650"/>
                  <a:pt x="313899" y="736979"/>
                </a:cubicBezTo>
                <a:cubicBezTo>
                  <a:pt x="320333" y="724112"/>
                  <a:pt x="319567" y="708006"/>
                  <a:pt x="327547" y="696036"/>
                </a:cubicBezTo>
                <a:cubicBezTo>
                  <a:pt x="338253" y="679977"/>
                  <a:pt x="354842" y="668741"/>
                  <a:pt x="368490" y="655093"/>
                </a:cubicBezTo>
                <a:cubicBezTo>
                  <a:pt x="373039" y="636896"/>
                  <a:pt x="373750" y="617279"/>
                  <a:pt x="382138" y="600502"/>
                </a:cubicBezTo>
                <a:cubicBezTo>
                  <a:pt x="471445" y="421887"/>
                  <a:pt x="397877" y="617837"/>
                  <a:pt x="518615" y="436729"/>
                </a:cubicBezTo>
                <a:cubicBezTo>
                  <a:pt x="556662" y="379659"/>
                  <a:pt x="566042" y="353989"/>
                  <a:pt x="614150" y="313899"/>
                </a:cubicBezTo>
                <a:cubicBezTo>
                  <a:pt x="626751" y="303398"/>
                  <a:pt x="641445" y="295702"/>
                  <a:pt x="655093" y="286603"/>
                </a:cubicBezTo>
                <a:cubicBezTo>
                  <a:pt x="679078" y="214650"/>
                  <a:pt x="652889" y="272871"/>
                  <a:pt x="709684" y="204717"/>
                </a:cubicBezTo>
                <a:cubicBezTo>
                  <a:pt x="766550" y="136478"/>
                  <a:pt x="702861" y="186519"/>
                  <a:pt x="777923" y="136478"/>
                </a:cubicBezTo>
                <a:cubicBezTo>
                  <a:pt x="812227" y="33565"/>
                  <a:pt x="761963" y="156426"/>
                  <a:pt x="832514" y="68239"/>
                </a:cubicBezTo>
                <a:cubicBezTo>
                  <a:pt x="841501" y="57006"/>
                  <a:pt x="838761" y="39632"/>
                  <a:pt x="846162" y="27296"/>
                </a:cubicBezTo>
                <a:cubicBezTo>
                  <a:pt x="852782" y="16262"/>
                  <a:pt x="864359" y="9099"/>
                  <a:pt x="873457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 rot="7613326" flipH="1">
            <a:off x="6110778" y="1828941"/>
            <a:ext cx="65353" cy="761513"/>
          </a:xfrm>
          <a:custGeom>
            <a:avLst/>
            <a:gdLst>
              <a:gd name="connsiteX0" fmla="*/ 0 w 873457"/>
              <a:gd name="connsiteY0" fmla="*/ 1610436 h 1610436"/>
              <a:gd name="connsiteX1" fmla="*/ 13648 w 873457"/>
              <a:gd name="connsiteY1" fmla="*/ 1514902 h 1610436"/>
              <a:gd name="connsiteX2" fmla="*/ 54592 w 873457"/>
              <a:gd name="connsiteY2" fmla="*/ 1419367 h 1610436"/>
              <a:gd name="connsiteX3" fmla="*/ 68239 w 873457"/>
              <a:gd name="connsiteY3" fmla="*/ 1364776 h 1610436"/>
              <a:gd name="connsiteX4" fmla="*/ 95535 w 873457"/>
              <a:gd name="connsiteY4" fmla="*/ 1310185 h 1610436"/>
              <a:gd name="connsiteX5" fmla="*/ 136478 w 873457"/>
              <a:gd name="connsiteY5" fmla="*/ 1201003 h 1610436"/>
              <a:gd name="connsiteX6" fmla="*/ 163774 w 873457"/>
              <a:gd name="connsiteY6" fmla="*/ 1078173 h 1610436"/>
              <a:gd name="connsiteX7" fmla="*/ 191069 w 873457"/>
              <a:gd name="connsiteY7" fmla="*/ 1037230 h 1610436"/>
              <a:gd name="connsiteX8" fmla="*/ 218365 w 873457"/>
              <a:gd name="connsiteY8" fmla="*/ 955343 h 1610436"/>
              <a:gd name="connsiteX9" fmla="*/ 232012 w 873457"/>
              <a:gd name="connsiteY9" fmla="*/ 914400 h 1610436"/>
              <a:gd name="connsiteX10" fmla="*/ 259308 w 873457"/>
              <a:gd name="connsiteY10" fmla="*/ 873457 h 1610436"/>
              <a:gd name="connsiteX11" fmla="*/ 286603 w 873457"/>
              <a:gd name="connsiteY11" fmla="*/ 777923 h 1610436"/>
              <a:gd name="connsiteX12" fmla="*/ 313899 w 873457"/>
              <a:gd name="connsiteY12" fmla="*/ 736979 h 1610436"/>
              <a:gd name="connsiteX13" fmla="*/ 327547 w 873457"/>
              <a:gd name="connsiteY13" fmla="*/ 696036 h 1610436"/>
              <a:gd name="connsiteX14" fmla="*/ 368490 w 873457"/>
              <a:gd name="connsiteY14" fmla="*/ 655093 h 1610436"/>
              <a:gd name="connsiteX15" fmla="*/ 382138 w 873457"/>
              <a:gd name="connsiteY15" fmla="*/ 600502 h 1610436"/>
              <a:gd name="connsiteX16" fmla="*/ 518615 w 873457"/>
              <a:gd name="connsiteY16" fmla="*/ 436729 h 1610436"/>
              <a:gd name="connsiteX17" fmla="*/ 614150 w 873457"/>
              <a:gd name="connsiteY17" fmla="*/ 313899 h 1610436"/>
              <a:gd name="connsiteX18" fmla="*/ 655093 w 873457"/>
              <a:gd name="connsiteY18" fmla="*/ 286603 h 1610436"/>
              <a:gd name="connsiteX19" fmla="*/ 709684 w 873457"/>
              <a:gd name="connsiteY19" fmla="*/ 204717 h 1610436"/>
              <a:gd name="connsiteX20" fmla="*/ 777923 w 873457"/>
              <a:gd name="connsiteY20" fmla="*/ 136478 h 1610436"/>
              <a:gd name="connsiteX21" fmla="*/ 832514 w 873457"/>
              <a:gd name="connsiteY21" fmla="*/ 68239 h 1610436"/>
              <a:gd name="connsiteX22" fmla="*/ 846162 w 873457"/>
              <a:gd name="connsiteY22" fmla="*/ 27296 h 1610436"/>
              <a:gd name="connsiteX23" fmla="*/ 873457 w 873457"/>
              <a:gd name="connsiteY23" fmla="*/ 0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3457" h="1610436">
                <a:moveTo>
                  <a:pt x="0" y="1610436"/>
                </a:moveTo>
                <a:cubicBezTo>
                  <a:pt x="4549" y="1578591"/>
                  <a:pt x="7339" y="1546445"/>
                  <a:pt x="13648" y="1514902"/>
                </a:cubicBezTo>
                <a:cubicBezTo>
                  <a:pt x="20342" y="1481431"/>
                  <a:pt x="39795" y="1448961"/>
                  <a:pt x="54592" y="1419367"/>
                </a:cubicBezTo>
                <a:cubicBezTo>
                  <a:pt x="59141" y="1401170"/>
                  <a:pt x="61653" y="1382339"/>
                  <a:pt x="68239" y="1364776"/>
                </a:cubicBezTo>
                <a:cubicBezTo>
                  <a:pt x="75383" y="1345726"/>
                  <a:pt x="89101" y="1329486"/>
                  <a:pt x="95535" y="1310185"/>
                </a:cubicBezTo>
                <a:cubicBezTo>
                  <a:pt x="134887" y="1192131"/>
                  <a:pt x="80415" y="1285098"/>
                  <a:pt x="136478" y="1201003"/>
                </a:cubicBezTo>
                <a:cubicBezTo>
                  <a:pt x="138907" y="1188857"/>
                  <a:pt x="156546" y="1095038"/>
                  <a:pt x="163774" y="1078173"/>
                </a:cubicBezTo>
                <a:cubicBezTo>
                  <a:pt x="170235" y="1063097"/>
                  <a:pt x="184407" y="1052219"/>
                  <a:pt x="191069" y="1037230"/>
                </a:cubicBezTo>
                <a:cubicBezTo>
                  <a:pt x="202754" y="1010938"/>
                  <a:pt x="209267" y="982639"/>
                  <a:pt x="218365" y="955343"/>
                </a:cubicBezTo>
                <a:cubicBezTo>
                  <a:pt x="222914" y="941695"/>
                  <a:pt x="224032" y="926370"/>
                  <a:pt x="232012" y="914400"/>
                </a:cubicBezTo>
                <a:lnTo>
                  <a:pt x="259308" y="873457"/>
                </a:lnTo>
                <a:cubicBezTo>
                  <a:pt x="263679" y="855972"/>
                  <a:pt x="276816" y="797498"/>
                  <a:pt x="286603" y="777923"/>
                </a:cubicBezTo>
                <a:cubicBezTo>
                  <a:pt x="293939" y="763252"/>
                  <a:pt x="306563" y="751650"/>
                  <a:pt x="313899" y="736979"/>
                </a:cubicBezTo>
                <a:cubicBezTo>
                  <a:pt x="320333" y="724112"/>
                  <a:pt x="319567" y="708006"/>
                  <a:pt x="327547" y="696036"/>
                </a:cubicBezTo>
                <a:cubicBezTo>
                  <a:pt x="338253" y="679977"/>
                  <a:pt x="354842" y="668741"/>
                  <a:pt x="368490" y="655093"/>
                </a:cubicBezTo>
                <a:cubicBezTo>
                  <a:pt x="373039" y="636896"/>
                  <a:pt x="373750" y="617279"/>
                  <a:pt x="382138" y="600502"/>
                </a:cubicBezTo>
                <a:cubicBezTo>
                  <a:pt x="471445" y="421887"/>
                  <a:pt x="397877" y="617837"/>
                  <a:pt x="518615" y="436729"/>
                </a:cubicBezTo>
                <a:cubicBezTo>
                  <a:pt x="556662" y="379659"/>
                  <a:pt x="566042" y="353989"/>
                  <a:pt x="614150" y="313899"/>
                </a:cubicBezTo>
                <a:cubicBezTo>
                  <a:pt x="626751" y="303398"/>
                  <a:pt x="641445" y="295702"/>
                  <a:pt x="655093" y="286603"/>
                </a:cubicBezTo>
                <a:cubicBezTo>
                  <a:pt x="679078" y="214650"/>
                  <a:pt x="652889" y="272871"/>
                  <a:pt x="709684" y="204717"/>
                </a:cubicBezTo>
                <a:cubicBezTo>
                  <a:pt x="766550" y="136478"/>
                  <a:pt x="702861" y="186519"/>
                  <a:pt x="777923" y="136478"/>
                </a:cubicBezTo>
                <a:cubicBezTo>
                  <a:pt x="812227" y="33565"/>
                  <a:pt x="761963" y="156426"/>
                  <a:pt x="832514" y="68239"/>
                </a:cubicBezTo>
                <a:cubicBezTo>
                  <a:pt x="841501" y="57006"/>
                  <a:pt x="838761" y="39632"/>
                  <a:pt x="846162" y="27296"/>
                </a:cubicBezTo>
                <a:cubicBezTo>
                  <a:pt x="852782" y="16262"/>
                  <a:pt x="864359" y="9099"/>
                  <a:pt x="873457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 rot="7613326" flipH="1">
            <a:off x="5417667" y="2659044"/>
            <a:ext cx="1154584" cy="184579"/>
          </a:xfrm>
          <a:custGeom>
            <a:avLst/>
            <a:gdLst>
              <a:gd name="connsiteX0" fmla="*/ 0 w 873457"/>
              <a:gd name="connsiteY0" fmla="*/ 1610436 h 1610436"/>
              <a:gd name="connsiteX1" fmla="*/ 13648 w 873457"/>
              <a:gd name="connsiteY1" fmla="*/ 1514902 h 1610436"/>
              <a:gd name="connsiteX2" fmla="*/ 54592 w 873457"/>
              <a:gd name="connsiteY2" fmla="*/ 1419367 h 1610436"/>
              <a:gd name="connsiteX3" fmla="*/ 68239 w 873457"/>
              <a:gd name="connsiteY3" fmla="*/ 1364776 h 1610436"/>
              <a:gd name="connsiteX4" fmla="*/ 95535 w 873457"/>
              <a:gd name="connsiteY4" fmla="*/ 1310185 h 1610436"/>
              <a:gd name="connsiteX5" fmla="*/ 136478 w 873457"/>
              <a:gd name="connsiteY5" fmla="*/ 1201003 h 1610436"/>
              <a:gd name="connsiteX6" fmla="*/ 163774 w 873457"/>
              <a:gd name="connsiteY6" fmla="*/ 1078173 h 1610436"/>
              <a:gd name="connsiteX7" fmla="*/ 191069 w 873457"/>
              <a:gd name="connsiteY7" fmla="*/ 1037230 h 1610436"/>
              <a:gd name="connsiteX8" fmla="*/ 218365 w 873457"/>
              <a:gd name="connsiteY8" fmla="*/ 955343 h 1610436"/>
              <a:gd name="connsiteX9" fmla="*/ 232012 w 873457"/>
              <a:gd name="connsiteY9" fmla="*/ 914400 h 1610436"/>
              <a:gd name="connsiteX10" fmla="*/ 259308 w 873457"/>
              <a:gd name="connsiteY10" fmla="*/ 873457 h 1610436"/>
              <a:gd name="connsiteX11" fmla="*/ 286603 w 873457"/>
              <a:gd name="connsiteY11" fmla="*/ 777923 h 1610436"/>
              <a:gd name="connsiteX12" fmla="*/ 313899 w 873457"/>
              <a:gd name="connsiteY12" fmla="*/ 736979 h 1610436"/>
              <a:gd name="connsiteX13" fmla="*/ 327547 w 873457"/>
              <a:gd name="connsiteY13" fmla="*/ 696036 h 1610436"/>
              <a:gd name="connsiteX14" fmla="*/ 368490 w 873457"/>
              <a:gd name="connsiteY14" fmla="*/ 655093 h 1610436"/>
              <a:gd name="connsiteX15" fmla="*/ 382138 w 873457"/>
              <a:gd name="connsiteY15" fmla="*/ 600502 h 1610436"/>
              <a:gd name="connsiteX16" fmla="*/ 518615 w 873457"/>
              <a:gd name="connsiteY16" fmla="*/ 436729 h 1610436"/>
              <a:gd name="connsiteX17" fmla="*/ 614150 w 873457"/>
              <a:gd name="connsiteY17" fmla="*/ 313899 h 1610436"/>
              <a:gd name="connsiteX18" fmla="*/ 655093 w 873457"/>
              <a:gd name="connsiteY18" fmla="*/ 286603 h 1610436"/>
              <a:gd name="connsiteX19" fmla="*/ 709684 w 873457"/>
              <a:gd name="connsiteY19" fmla="*/ 204717 h 1610436"/>
              <a:gd name="connsiteX20" fmla="*/ 777923 w 873457"/>
              <a:gd name="connsiteY20" fmla="*/ 136478 h 1610436"/>
              <a:gd name="connsiteX21" fmla="*/ 832514 w 873457"/>
              <a:gd name="connsiteY21" fmla="*/ 68239 h 1610436"/>
              <a:gd name="connsiteX22" fmla="*/ 846162 w 873457"/>
              <a:gd name="connsiteY22" fmla="*/ 27296 h 1610436"/>
              <a:gd name="connsiteX23" fmla="*/ 873457 w 873457"/>
              <a:gd name="connsiteY23" fmla="*/ 0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73457" h="1610436">
                <a:moveTo>
                  <a:pt x="0" y="1610436"/>
                </a:moveTo>
                <a:cubicBezTo>
                  <a:pt x="4549" y="1578591"/>
                  <a:pt x="7339" y="1546445"/>
                  <a:pt x="13648" y="1514902"/>
                </a:cubicBezTo>
                <a:cubicBezTo>
                  <a:pt x="20342" y="1481431"/>
                  <a:pt x="39795" y="1448961"/>
                  <a:pt x="54592" y="1419367"/>
                </a:cubicBezTo>
                <a:cubicBezTo>
                  <a:pt x="59141" y="1401170"/>
                  <a:pt x="61653" y="1382339"/>
                  <a:pt x="68239" y="1364776"/>
                </a:cubicBezTo>
                <a:cubicBezTo>
                  <a:pt x="75383" y="1345726"/>
                  <a:pt x="89101" y="1329486"/>
                  <a:pt x="95535" y="1310185"/>
                </a:cubicBezTo>
                <a:cubicBezTo>
                  <a:pt x="134887" y="1192131"/>
                  <a:pt x="80415" y="1285098"/>
                  <a:pt x="136478" y="1201003"/>
                </a:cubicBezTo>
                <a:cubicBezTo>
                  <a:pt x="138907" y="1188857"/>
                  <a:pt x="156546" y="1095038"/>
                  <a:pt x="163774" y="1078173"/>
                </a:cubicBezTo>
                <a:cubicBezTo>
                  <a:pt x="170235" y="1063097"/>
                  <a:pt x="184407" y="1052219"/>
                  <a:pt x="191069" y="1037230"/>
                </a:cubicBezTo>
                <a:cubicBezTo>
                  <a:pt x="202754" y="1010938"/>
                  <a:pt x="209267" y="982639"/>
                  <a:pt x="218365" y="955343"/>
                </a:cubicBezTo>
                <a:cubicBezTo>
                  <a:pt x="222914" y="941695"/>
                  <a:pt x="224032" y="926370"/>
                  <a:pt x="232012" y="914400"/>
                </a:cubicBezTo>
                <a:lnTo>
                  <a:pt x="259308" y="873457"/>
                </a:lnTo>
                <a:cubicBezTo>
                  <a:pt x="263679" y="855972"/>
                  <a:pt x="276816" y="797498"/>
                  <a:pt x="286603" y="777923"/>
                </a:cubicBezTo>
                <a:cubicBezTo>
                  <a:pt x="293939" y="763252"/>
                  <a:pt x="306563" y="751650"/>
                  <a:pt x="313899" y="736979"/>
                </a:cubicBezTo>
                <a:cubicBezTo>
                  <a:pt x="320333" y="724112"/>
                  <a:pt x="319567" y="708006"/>
                  <a:pt x="327547" y="696036"/>
                </a:cubicBezTo>
                <a:cubicBezTo>
                  <a:pt x="338253" y="679977"/>
                  <a:pt x="354842" y="668741"/>
                  <a:pt x="368490" y="655093"/>
                </a:cubicBezTo>
                <a:cubicBezTo>
                  <a:pt x="373039" y="636896"/>
                  <a:pt x="373750" y="617279"/>
                  <a:pt x="382138" y="600502"/>
                </a:cubicBezTo>
                <a:cubicBezTo>
                  <a:pt x="471445" y="421887"/>
                  <a:pt x="397877" y="617837"/>
                  <a:pt x="518615" y="436729"/>
                </a:cubicBezTo>
                <a:cubicBezTo>
                  <a:pt x="556662" y="379659"/>
                  <a:pt x="566042" y="353989"/>
                  <a:pt x="614150" y="313899"/>
                </a:cubicBezTo>
                <a:cubicBezTo>
                  <a:pt x="626751" y="303398"/>
                  <a:pt x="641445" y="295702"/>
                  <a:pt x="655093" y="286603"/>
                </a:cubicBezTo>
                <a:cubicBezTo>
                  <a:pt x="679078" y="214650"/>
                  <a:pt x="652889" y="272871"/>
                  <a:pt x="709684" y="204717"/>
                </a:cubicBezTo>
                <a:cubicBezTo>
                  <a:pt x="766550" y="136478"/>
                  <a:pt x="702861" y="186519"/>
                  <a:pt x="777923" y="136478"/>
                </a:cubicBezTo>
                <a:cubicBezTo>
                  <a:pt x="812227" y="33565"/>
                  <a:pt x="761963" y="156426"/>
                  <a:pt x="832514" y="68239"/>
                </a:cubicBezTo>
                <a:cubicBezTo>
                  <a:pt x="841501" y="57006"/>
                  <a:pt x="838761" y="39632"/>
                  <a:pt x="846162" y="27296"/>
                </a:cubicBezTo>
                <a:cubicBezTo>
                  <a:pt x="852782" y="16262"/>
                  <a:pt x="864359" y="9099"/>
                  <a:pt x="873457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2228850" y="120015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139754" y="27198"/>
            <a:ext cx="234783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Spindle Fibers attach to homologous chromosomes and randomly pull one half of the tetrad to opposite sides of the cell.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sz="1350" dirty="0"/>
          </a:p>
          <a:p>
            <a:endParaRPr lang="en-US" sz="135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06" y="3079062"/>
            <a:ext cx="390161" cy="34993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466075" y="3163579"/>
            <a:ext cx="390161" cy="349938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176795" y="514630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81116" y="1672578"/>
            <a:ext cx="539078" cy="551285"/>
            <a:chOff x="5044603" y="1521192"/>
            <a:chExt cx="539078" cy="551285"/>
          </a:xfrm>
        </p:grpSpPr>
        <p:grpSp>
          <p:nvGrpSpPr>
            <p:cNvPr id="64" name="Group 63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84" name="Isosceles Triangle 83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7" name="Group 6"/>
          <p:cNvGrpSpPr/>
          <p:nvPr/>
        </p:nvGrpSpPr>
        <p:grpSpPr>
          <a:xfrm>
            <a:off x="4307050" y="4267859"/>
            <a:ext cx="530324" cy="564039"/>
            <a:chOff x="5090029" y="2146593"/>
            <a:chExt cx="530324" cy="564039"/>
          </a:xfrm>
        </p:grpSpPr>
        <p:grpSp>
          <p:nvGrpSpPr>
            <p:cNvPr id="77" name="Group 76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78" name="Isosceles Triangle 77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88" name="Isosceles Triangle 87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90" name="Picture 89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2" name="Group 1"/>
          <p:cNvGrpSpPr/>
          <p:nvPr/>
        </p:nvGrpSpPr>
        <p:grpSpPr>
          <a:xfrm>
            <a:off x="4309553" y="1677555"/>
            <a:ext cx="536037" cy="539496"/>
            <a:chOff x="4504064" y="1757601"/>
            <a:chExt cx="536037" cy="539496"/>
          </a:xfrm>
        </p:grpSpPr>
        <p:grpSp>
          <p:nvGrpSpPr>
            <p:cNvPr id="60" name="Group 59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61" name="Isosceles Triangle 60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338629" y="4264514"/>
            <a:ext cx="534244" cy="539496"/>
            <a:chOff x="4487212" y="2578219"/>
            <a:chExt cx="534244" cy="539496"/>
          </a:xfrm>
        </p:grpSpPr>
        <p:grpSp>
          <p:nvGrpSpPr>
            <p:cNvPr id="74" name="Group 73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75" name="Isosceles Triangle 74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324103" y="2765352"/>
            <a:ext cx="521487" cy="539496"/>
            <a:chOff x="5389491" y="2714535"/>
            <a:chExt cx="521487" cy="539496"/>
          </a:xfrm>
        </p:grpSpPr>
        <p:grpSp>
          <p:nvGrpSpPr>
            <p:cNvPr id="71" name="Group 70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72" name="Isosceles Triangle 71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4390411" y="2771523"/>
            <a:ext cx="536736" cy="541921"/>
            <a:chOff x="5469162" y="1697645"/>
            <a:chExt cx="536736" cy="541921"/>
          </a:xfrm>
        </p:grpSpPr>
        <p:grpSp>
          <p:nvGrpSpPr>
            <p:cNvPr id="67" name="Group 66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68" name="Isosceles Triangle 67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9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81" name="Isosceles Triangle 80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2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" name="Freeform 8"/>
          <p:cNvSpPr/>
          <p:nvPr/>
        </p:nvSpPr>
        <p:spPr>
          <a:xfrm>
            <a:off x="4806892" y="1904301"/>
            <a:ext cx="1795244" cy="1459684"/>
          </a:xfrm>
          <a:custGeom>
            <a:avLst/>
            <a:gdLst>
              <a:gd name="connsiteX0" fmla="*/ 1795244 w 1795244"/>
              <a:gd name="connsiteY0" fmla="*/ 1459684 h 1459684"/>
              <a:gd name="connsiteX1" fmla="*/ 1786855 w 1795244"/>
              <a:gd name="connsiteY1" fmla="*/ 1417739 h 1459684"/>
              <a:gd name="connsiteX2" fmla="*/ 1770077 w 1795244"/>
              <a:gd name="connsiteY2" fmla="*/ 1367405 h 1459684"/>
              <a:gd name="connsiteX3" fmla="*/ 1761688 w 1795244"/>
              <a:gd name="connsiteY3" fmla="*/ 1342238 h 1459684"/>
              <a:gd name="connsiteX4" fmla="*/ 1744910 w 1795244"/>
              <a:gd name="connsiteY4" fmla="*/ 1300293 h 1459684"/>
              <a:gd name="connsiteX5" fmla="*/ 1719743 w 1795244"/>
              <a:gd name="connsiteY5" fmla="*/ 1249960 h 1459684"/>
              <a:gd name="connsiteX6" fmla="*/ 1686187 w 1795244"/>
              <a:gd name="connsiteY6" fmla="*/ 1182848 h 1459684"/>
              <a:gd name="connsiteX7" fmla="*/ 1677798 w 1795244"/>
              <a:gd name="connsiteY7" fmla="*/ 1157681 h 1459684"/>
              <a:gd name="connsiteX8" fmla="*/ 1652631 w 1795244"/>
              <a:gd name="connsiteY8" fmla="*/ 1132514 h 1459684"/>
              <a:gd name="connsiteX9" fmla="*/ 1635853 w 1795244"/>
              <a:gd name="connsiteY9" fmla="*/ 1098958 h 1459684"/>
              <a:gd name="connsiteX10" fmla="*/ 1602297 w 1795244"/>
              <a:gd name="connsiteY10" fmla="*/ 1048624 h 1459684"/>
              <a:gd name="connsiteX11" fmla="*/ 1585519 w 1795244"/>
              <a:gd name="connsiteY11" fmla="*/ 1023457 h 1459684"/>
              <a:gd name="connsiteX12" fmla="*/ 1560352 w 1795244"/>
              <a:gd name="connsiteY12" fmla="*/ 998290 h 1459684"/>
              <a:gd name="connsiteX13" fmla="*/ 1510018 w 1795244"/>
              <a:gd name="connsiteY13" fmla="*/ 939567 h 1459684"/>
              <a:gd name="connsiteX14" fmla="*/ 1417739 w 1795244"/>
              <a:gd name="connsiteY14" fmla="*/ 855677 h 1459684"/>
              <a:gd name="connsiteX15" fmla="*/ 1392572 w 1795244"/>
              <a:gd name="connsiteY15" fmla="*/ 822121 h 1459684"/>
              <a:gd name="connsiteX16" fmla="*/ 1291904 w 1795244"/>
              <a:gd name="connsiteY16" fmla="*/ 755009 h 1459684"/>
              <a:gd name="connsiteX17" fmla="*/ 1233181 w 1795244"/>
              <a:gd name="connsiteY17" fmla="*/ 704675 h 1459684"/>
              <a:gd name="connsiteX18" fmla="*/ 1199625 w 1795244"/>
              <a:gd name="connsiteY18" fmla="*/ 679508 h 1459684"/>
              <a:gd name="connsiteX19" fmla="*/ 1174458 w 1795244"/>
              <a:gd name="connsiteY19" fmla="*/ 662730 h 1459684"/>
              <a:gd name="connsiteX20" fmla="*/ 1107347 w 1795244"/>
              <a:gd name="connsiteY20" fmla="*/ 612396 h 1459684"/>
              <a:gd name="connsiteX21" fmla="*/ 1040235 w 1795244"/>
              <a:gd name="connsiteY21" fmla="*/ 570451 h 1459684"/>
              <a:gd name="connsiteX22" fmla="*/ 981512 w 1795244"/>
              <a:gd name="connsiteY22" fmla="*/ 528506 h 1459684"/>
              <a:gd name="connsiteX23" fmla="*/ 947956 w 1795244"/>
              <a:gd name="connsiteY23" fmla="*/ 511728 h 1459684"/>
              <a:gd name="connsiteX24" fmla="*/ 922789 w 1795244"/>
              <a:gd name="connsiteY24" fmla="*/ 486561 h 1459684"/>
              <a:gd name="connsiteX25" fmla="*/ 880844 w 1795244"/>
              <a:gd name="connsiteY25" fmla="*/ 461394 h 1459684"/>
              <a:gd name="connsiteX26" fmla="*/ 855677 w 1795244"/>
              <a:gd name="connsiteY26" fmla="*/ 436227 h 1459684"/>
              <a:gd name="connsiteX27" fmla="*/ 822121 w 1795244"/>
              <a:gd name="connsiteY27" fmla="*/ 419449 h 1459684"/>
              <a:gd name="connsiteX28" fmla="*/ 788565 w 1795244"/>
              <a:gd name="connsiteY28" fmla="*/ 394282 h 1459684"/>
              <a:gd name="connsiteX29" fmla="*/ 763398 w 1795244"/>
              <a:gd name="connsiteY29" fmla="*/ 377505 h 1459684"/>
              <a:gd name="connsiteX30" fmla="*/ 729842 w 1795244"/>
              <a:gd name="connsiteY30" fmla="*/ 352338 h 1459684"/>
              <a:gd name="connsiteX31" fmla="*/ 637563 w 1795244"/>
              <a:gd name="connsiteY31" fmla="*/ 293615 h 1459684"/>
              <a:gd name="connsiteX32" fmla="*/ 595618 w 1795244"/>
              <a:gd name="connsiteY32" fmla="*/ 268448 h 1459684"/>
              <a:gd name="connsiteX33" fmla="*/ 562062 w 1795244"/>
              <a:gd name="connsiteY33" fmla="*/ 251670 h 1459684"/>
              <a:gd name="connsiteX34" fmla="*/ 503339 w 1795244"/>
              <a:gd name="connsiteY34" fmla="*/ 209725 h 1459684"/>
              <a:gd name="connsiteX35" fmla="*/ 436227 w 1795244"/>
              <a:gd name="connsiteY35" fmla="*/ 176169 h 1459684"/>
              <a:gd name="connsiteX36" fmla="*/ 377504 w 1795244"/>
              <a:gd name="connsiteY36" fmla="*/ 142613 h 1459684"/>
              <a:gd name="connsiteX37" fmla="*/ 352337 w 1795244"/>
              <a:gd name="connsiteY37" fmla="*/ 125835 h 1459684"/>
              <a:gd name="connsiteX38" fmla="*/ 327170 w 1795244"/>
              <a:gd name="connsiteY38" fmla="*/ 117446 h 1459684"/>
              <a:gd name="connsiteX39" fmla="*/ 293614 w 1795244"/>
              <a:gd name="connsiteY39" fmla="*/ 100668 h 1459684"/>
              <a:gd name="connsiteX40" fmla="*/ 268447 w 1795244"/>
              <a:gd name="connsiteY40" fmla="*/ 92279 h 1459684"/>
              <a:gd name="connsiteX41" fmla="*/ 243280 w 1795244"/>
              <a:gd name="connsiteY41" fmla="*/ 75501 h 1459684"/>
              <a:gd name="connsiteX42" fmla="*/ 192947 w 1795244"/>
              <a:gd name="connsiteY42" fmla="*/ 58723 h 1459684"/>
              <a:gd name="connsiteX43" fmla="*/ 142613 w 1795244"/>
              <a:gd name="connsiteY43" fmla="*/ 41945 h 1459684"/>
              <a:gd name="connsiteX44" fmla="*/ 67112 w 1795244"/>
              <a:gd name="connsiteY44" fmla="*/ 16778 h 1459684"/>
              <a:gd name="connsiteX45" fmla="*/ 41945 w 1795244"/>
              <a:gd name="connsiteY45" fmla="*/ 8389 h 1459684"/>
              <a:gd name="connsiteX46" fmla="*/ 16778 w 1795244"/>
              <a:gd name="connsiteY46" fmla="*/ 0 h 1459684"/>
              <a:gd name="connsiteX47" fmla="*/ 0 w 1795244"/>
              <a:gd name="connsiteY47" fmla="*/ 0 h 145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95244" h="1459684">
                <a:moveTo>
                  <a:pt x="1795244" y="1459684"/>
                </a:moveTo>
                <a:cubicBezTo>
                  <a:pt x="1792448" y="1445702"/>
                  <a:pt x="1790607" y="1431495"/>
                  <a:pt x="1786855" y="1417739"/>
                </a:cubicBezTo>
                <a:cubicBezTo>
                  <a:pt x="1782202" y="1400677"/>
                  <a:pt x="1775670" y="1384183"/>
                  <a:pt x="1770077" y="1367405"/>
                </a:cubicBezTo>
                <a:cubicBezTo>
                  <a:pt x="1767281" y="1359016"/>
                  <a:pt x="1764972" y="1350448"/>
                  <a:pt x="1761688" y="1342238"/>
                </a:cubicBezTo>
                <a:cubicBezTo>
                  <a:pt x="1756095" y="1328256"/>
                  <a:pt x="1750198" y="1314393"/>
                  <a:pt x="1744910" y="1300293"/>
                </a:cubicBezTo>
                <a:cubicBezTo>
                  <a:pt x="1730025" y="1260601"/>
                  <a:pt x="1745197" y="1288141"/>
                  <a:pt x="1719743" y="1249960"/>
                </a:cubicBezTo>
                <a:cubicBezTo>
                  <a:pt x="1703063" y="1183241"/>
                  <a:pt x="1724213" y="1249394"/>
                  <a:pt x="1686187" y="1182848"/>
                </a:cubicBezTo>
                <a:cubicBezTo>
                  <a:pt x="1681800" y="1175170"/>
                  <a:pt x="1682703" y="1165039"/>
                  <a:pt x="1677798" y="1157681"/>
                </a:cubicBezTo>
                <a:cubicBezTo>
                  <a:pt x="1671217" y="1147810"/>
                  <a:pt x="1659527" y="1142168"/>
                  <a:pt x="1652631" y="1132514"/>
                </a:cubicBezTo>
                <a:cubicBezTo>
                  <a:pt x="1645362" y="1122338"/>
                  <a:pt x="1642287" y="1109681"/>
                  <a:pt x="1635853" y="1098958"/>
                </a:cubicBezTo>
                <a:cubicBezTo>
                  <a:pt x="1625478" y="1081667"/>
                  <a:pt x="1613482" y="1065402"/>
                  <a:pt x="1602297" y="1048624"/>
                </a:cubicBezTo>
                <a:cubicBezTo>
                  <a:pt x="1596704" y="1040235"/>
                  <a:pt x="1592648" y="1030586"/>
                  <a:pt x="1585519" y="1023457"/>
                </a:cubicBezTo>
                <a:cubicBezTo>
                  <a:pt x="1577130" y="1015068"/>
                  <a:pt x="1568073" y="1007298"/>
                  <a:pt x="1560352" y="998290"/>
                </a:cubicBezTo>
                <a:cubicBezTo>
                  <a:pt x="1529749" y="962586"/>
                  <a:pt x="1543644" y="968389"/>
                  <a:pt x="1510018" y="939567"/>
                </a:cubicBezTo>
                <a:cubicBezTo>
                  <a:pt x="1466040" y="901872"/>
                  <a:pt x="1463136" y="916206"/>
                  <a:pt x="1417739" y="855677"/>
                </a:cubicBezTo>
                <a:cubicBezTo>
                  <a:pt x="1409350" y="844492"/>
                  <a:pt x="1402879" y="831569"/>
                  <a:pt x="1392572" y="822121"/>
                </a:cubicBezTo>
                <a:cubicBezTo>
                  <a:pt x="1329729" y="764515"/>
                  <a:pt x="1341871" y="771665"/>
                  <a:pt x="1291904" y="755009"/>
                </a:cubicBezTo>
                <a:cubicBezTo>
                  <a:pt x="1276439" y="708614"/>
                  <a:pt x="1293851" y="741077"/>
                  <a:pt x="1233181" y="704675"/>
                </a:cubicBezTo>
                <a:cubicBezTo>
                  <a:pt x="1221192" y="697481"/>
                  <a:pt x="1211002" y="687635"/>
                  <a:pt x="1199625" y="679508"/>
                </a:cubicBezTo>
                <a:cubicBezTo>
                  <a:pt x="1191421" y="673648"/>
                  <a:pt x="1182612" y="668660"/>
                  <a:pt x="1174458" y="662730"/>
                </a:cubicBezTo>
                <a:cubicBezTo>
                  <a:pt x="1151843" y="646283"/>
                  <a:pt x="1129717" y="629174"/>
                  <a:pt x="1107347" y="612396"/>
                </a:cubicBezTo>
                <a:cubicBezTo>
                  <a:pt x="1012294" y="541105"/>
                  <a:pt x="1132353" y="628025"/>
                  <a:pt x="1040235" y="570451"/>
                </a:cubicBezTo>
                <a:cubicBezTo>
                  <a:pt x="992221" y="540442"/>
                  <a:pt x="1022922" y="552169"/>
                  <a:pt x="981512" y="528506"/>
                </a:cubicBezTo>
                <a:cubicBezTo>
                  <a:pt x="970654" y="522301"/>
                  <a:pt x="958132" y="518997"/>
                  <a:pt x="947956" y="511728"/>
                </a:cubicBezTo>
                <a:cubicBezTo>
                  <a:pt x="938302" y="504832"/>
                  <a:pt x="932280" y="493679"/>
                  <a:pt x="922789" y="486561"/>
                </a:cubicBezTo>
                <a:cubicBezTo>
                  <a:pt x="909745" y="476778"/>
                  <a:pt x="893888" y="471177"/>
                  <a:pt x="880844" y="461394"/>
                </a:cubicBezTo>
                <a:cubicBezTo>
                  <a:pt x="871353" y="454276"/>
                  <a:pt x="865331" y="443123"/>
                  <a:pt x="855677" y="436227"/>
                </a:cubicBezTo>
                <a:cubicBezTo>
                  <a:pt x="845501" y="428958"/>
                  <a:pt x="832726" y="426077"/>
                  <a:pt x="822121" y="419449"/>
                </a:cubicBezTo>
                <a:cubicBezTo>
                  <a:pt x="810265" y="412039"/>
                  <a:pt x="799942" y="402409"/>
                  <a:pt x="788565" y="394282"/>
                </a:cubicBezTo>
                <a:cubicBezTo>
                  <a:pt x="780361" y="388422"/>
                  <a:pt x="771602" y="383365"/>
                  <a:pt x="763398" y="377505"/>
                </a:cubicBezTo>
                <a:cubicBezTo>
                  <a:pt x="752021" y="369378"/>
                  <a:pt x="741475" y="360094"/>
                  <a:pt x="729842" y="352338"/>
                </a:cubicBezTo>
                <a:cubicBezTo>
                  <a:pt x="699506" y="332114"/>
                  <a:pt x="668481" y="312939"/>
                  <a:pt x="637563" y="293615"/>
                </a:cubicBezTo>
                <a:cubicBezTo>
                  <a:pt x="623736" y="284973"/>
                  <a:pt x="610202" y="275740"/>
                  <a:pt x="595618" y="268448"/>
                </a:cubicBezTo>
                <a:cubicBezTo>
                  <a:pt x="584433" y="262855"/>
                  <a:pt x="572920" y="257875"/>
                  <a:pt x="562062" y="251670"/>
                </a:cubicBezTo>
                <a:cubicBezTo>
                  <a:pt x="535800" y="236663"/>
                  <a:pt x="530347" y="227730"/>
                  <a:pt x="503339" y="209725"/>
                </a:cubicBezTo>
                <a:cubicBezTo>
                  <a:pt x="463717" y="183310"/>
                  <a:pt x="471491" y="187924"/>
                  <a:pt x="436227" y="176169"/>
                </a:cubicBezTo>
                <a:cubicBezTo>
                  <a:pt x="355087" y="115314"/>
                  <a:pt x="441556" y="174639"/>
                  <a:pt x="377504" y="142613"/>
                </a:cubicBezTo>
                <a:cubicBezTo>
                  <a:pt x="368486" y="138104"/>
                  <a:pt x="361355" y="130344"/>
                  <a:pt x="352337" y="125835"/>
                </a:cubicBezTo>
                <a:cubicBezTo>
                  <a:pt x="344428" y="121880"/>
                  <a:pt x="335298" y="120929"/>
                  <a:pt x="327170" y="117446"/>
                </a:cubicBezTo>
                <a:cubicBezTo>
                  <a:pt x="315676" y="112520"/>
                  <a:pt x="305108" y="105594"/>
                  <a:pt x="293614" y="100668"/>
                </a:cubicBezTo>
                <a:cubicBezTo>
                  <a:pt x="285486" y="97185"/>
                  <a:pt x="276356" y="96234"/>
                  <a:pt x="268447" y="92279"/>
                </a:cubicBezTo>
                <a:cubicBezTo>
                  <a:pt x="259429" y="87770"/>
                  <a:pt x="252493" y="79596"/>
                  <a:pt x="243280" y="75501"/>
                </a:cubicBezTo>
                <a:cubicBezTo>
                  <a:pt x="227119" y="68318"/>
                  <a:pt x="209725" y="64316"/>
                  <a:pt x="192947" y="58723"/>
                </a:cubicBezTo>
                <a:lnTo>
                  <a:pt x="142613" y="41945"/>
                </a:lnTo>
                <a:lnTo>
                  <a:pt x="67112" y="16778"/>
                </a:lnTo>
                <a:lnTo>
                  <a:pt x="41945" y="8389"/>
                </a:lnTo>
                <a:cubicBezTo>
                  <a:pt x="33556" y="5593"/>
                  <a:pt x="25621" y="0"/>
                  <a:pt x="16778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41864" y="1928494"/>
            <a:ext cx="1753299" cy="1343212"/>
          </a:xfrm>
          <a:custGeom>
            <a:avLst/>
            <a:gdLst>
              <a:gd name="connsiteX0" fmla="*/ 0 w 1753299"/>
              <a:gd name="connsiteY0" fmla="*/ 1343212 h 1343212"/>
              <a:gd name="connsiteX1" fmla="*/ 58723 w 1753299"/>
              <a:gd name="connsiteY1" fmla="*/ 1292878 h 1343212"/>
              <a:gd name="connsiteX2" fmla="*/ 83890 w 1753299"/>
              <a:gd name="connsiteY2" fmla="*/ 1276100 h 1343212"/>
              <a:gd name="connsiteX3" fmla="*/ 142613 w 1753299"/>
              <a:gd name="connsiteY3" fmla="*/ 1217378 h 1343212"/>
              <a:gd name="connsiteX4" fmla="*/ 176169 w 1753299"/>
              <a:gd name="connsiteY4" fmla="*/ 1192211 h 1343212"/>
              <a:gd name="connsiteX5" fmla="*/ 201336 w 1753299"/>
              <a:gd name="connsiteY5" fmla="*/ 1158655 h 1343212"/>
              <a:gd name="connsiteX6" fmla="*/ 234892 w 1753299"/>
              <a:gd name="connsiteY6" fmla="*/ 1125099 h 1343212"/>
              <a:gd name="connsiteX7" fmla="*/ 260059 w 1753299"/>
              <a:gd name="connsiteY7" fmla="*/ 1091543 h 1343212"/>
              <a:gd name="connsiteX8" fmla="*/ 327171 w 1753299"/>
              <a:gd name="connsiteY8" fmla="*/ 1032820 h 1343212"/>
              <a:gd name="connsiteX9" fmla="*/ 352338 w 1753299"/>
              <a:gd name="connsiteY9" fmla="*/ 999264 h 1343212"/>
              <a:gd name="connsiteX10" fmla="*/ 419450 w 1753299"/>
              <a:gd name="connsiteY10" fmla="*/ 932152 h 1343212"/>
              <a:gd name="connsiteX11" fmla="*/ 469784 w 1753299"/>
              <a:gd name="connsiteY11" fmla="*/ 873429 h 1343212"/>
              <a:gd name="connsiteX12" fmla="*/ 503340 w 1753299"/>
              <a:gd name="connsiteY12" fmla="*/ 848262 h 1343212"/>
              <a:gd name="connsiteX13" fmla="*/ 536896 w 1753299"/>
              <a:gd name="connsiteY13" fmla="*/ 814706 h 1343212"/>
              <a:gd name="connsiteX14" fmla="*/ 562063 w 1753299"/>
              <a:gd name="connsiteY14" fmla="*/ 797928 h 1343212"/>
              <a:gd name="connsiteX15" fmla="*/ 662730 w 1753299"/>
              <a:gd name="connsiteY15" fmla="*/ 714038 h 1343212"/>
              <a:gd name="connsiteX16" fmla="*/ 696286 w 1753299"/>
              <a:gd name="connsiteY16" fmla="*/ 672093 h 1343212"/>
              <a:gd name="connsiteX17" fmla="*/ 729842 w 1753299"/>
              <a:gd name="connsiteY17" fmla="*/ 646926 h 1343212"/>
              <a:gd name="connsiteX18" fmla="*/ 755009 w 1753299"/>
              <a:gd name="connsiteY18" fmla="*/ 621759 h 1343212"/>
              <a:gd name="connsiteX19" fmla="*/ 788565 w 1753299"/>
              <a:gd name="connsiteY19" fmla="*/ 596592 h 1343212"/>
              <a:gd name="connsiteX20" fmla="*/ 838899 w 1753299"/>
              <a:gd name="connsiteY20" fmla="*/ 546258 h 1343212"/>
              <a:gd name="connsiteX21" fmla="*/ 889233 w 1753299"/>
              <a:gd name="connsiteY21" fmla="*/ 504313 h 1343212"/>
              <a:gd name="connsiteX22" fmla="*/ 931178 w 1753299"/>
              <a:gd name="connsiteY22" fmla="*/ 470757 h 1343212"/>
              <a:gd name="connsiteX23" fmla="*/ 964734 w 1753299"/>
              <a:gd name="connsiteY23" fmla="*/ 437201 h 1343212"/>
              <a:gd name="connsiteX24" fmla="*/ 1006679 w 1753299"/>
              <a:gd name="connsiteY24" fmla="*/ 403645 h 1343212"/>
              <a:gd name="connsiteX25" fmla="*/ 1057013 w 1753299"/>
              <a:gd name="connsiteY25" fmla="*/ 353312 h 1343212"/>
              <a:gd name="connsiteX26" fmla="*/ 1082180 w 1753299"/>
              <a:gd name="connsiteY26" fmla="*/ 328145 h 1343212"/>
              <a:gd name="connsiteX27" fmla="*/ 1124125 w 1753299"/>
              <a:gd name="connsiteY27" fmla="*/ 294589 h 1343212"/>
              <a:gd name="connsiteX28" fmla="*/ 1149292 w 1753299"/>
              <a:gd name="connsiteY28" fmla="*/ 269422 h 1343212"/>
              <a:gd name="connsiteX29" fmla="*/ 1233182 w 1753299"/>
              <a:gd name="connsiteY29" fmla="*/ 210699 h 1343212"/>
              <a:gd name="connsiteX30" fmla="*/ 1266738 w 1753299"/>
              <a:gd name="connsiteY30" fmla="*/ 177143 h 1343212"/>
              <a:gd name="connsiteX31" fmla="*/ 1317072 w 1753299"/>
              <a:gd name="connsiteY31" fmla="*/ 151976 h 1343212"/>
              <a:gd name="connsiteX32" fmla="*/ 1350628 w 1753299"/>
              <a:gd name="connsiteY32" fmla="*/ 135198 h 1343212"/>
              <a:gd name="connsiteX33" fmla="*/ 1442907 w 1753299"/>
              <a:gd name="connsiteY33" fmla="*/ 93253 h 1343212"/>
              <a:gd name="connsiteX34" fmla="*/ 1493241 w 1753299"/>
              <a:gd name="connsiteY34" fmla="*/ 68086 h 1343212"/>
              <a:gd name="connsiteX35" fmla="*/ 1526797 w 1753299"/>
              <a:gd name="connsiteY35" fmla="*/ 51308 h 1343212"/>
              <a:gd name="connsiteX36" fmla="*/ 1577130 w 1753299"/>
              <a:gd name="connsiteY36" fmla="*/ 34530 h 1343212"/>
              <a:gd name="connsiteX37" fmla="*/ 1635853 w 1753299"/>
              <a:gd name="connsiteY37" fmla="*/ 9363 h 1343212"/>
              <a:gd name="connsiteX38" fmla="*/ 1661020 w 1753299"/>
              <a:gd name="connsiteY38" fmla="*/ 974 h 1343212"/>
              <a:gd name="connsiteX39" fmla="*/ 1753299 w 1753299"/>
              <a:gd name="connsiteY39" fmla="*/ 974 h 13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53299" h="1343212">
                <a:moveTo>
                  <a:pt x="0" y="1343212"/>
                </a:moveTo>
                <a:cubicBezTo>
                  <a:pt x="19574" y="1326434"/>
                  <a:pt x="38591" y="1308983"/>
                  <a:pt x="58723" y="1292878"/>
                </a:cubicBezTo>
                <a:cubicBezTo>
                  <a:pt x="66596" y="1286580"/>
                  <a:pt x="76396" y="1282845"/>
                  <a:pt x="83890" y="1276100"/>
                </a:cubicBezTo>
                <a:cubicBezTo>
                  <a:pt x="104466" y="1257582"/>
                  <a:pt x="120467" y="1233987"/>
                  <a:pt x="142613" y="1217378"/>
                </a:cubicBezTo>
                <a:cubicBezTo>
                  <a:pt x="153798" y="1208989"/>
                  <a:pt x="166282" y="1202098"/>
                  <a:pt x="176169" y="1192211"/>
                </a:cubicBezTo>
                <a:cubicBezTo>
                  <a:pt x="186056" y="1182324"/>
                  <a:pt x="192129" y="1169177"/>
                  <a:pt x="201336" y="1158655"/>
                </a:cubicBezTo>
                <a:cubicBezTo>
                  <a:pt x="211753" y="1146750"/>
                  <a:pt x="224475" y="1137004"/>
                  <a:pt x="234892" y="1125099"/>
                </a:cubicBezTo>
                <a:cubicBezTo>
                  <a:pt x="244099" y="1114577"/>
                  <a:pt x="250172" y="1101430"/>
                  <a:pt x="260059" y="1091543"/>
                </a:cubicBezTo>
                <a:cubicBezTo>
                  <a:pt x="348740" y="1002862"/>
                  <a:pt x="235678" y="1137383"/>
                  <a:pt x="327171" y="1032820"/>
                </a:cubicBezTo>
                <a:cubicBezTo>
                  <a:pt x="336378" y="1022298"/>
                  <a:pt x="342890" y="1009571"/>
                  <a:pt x="352338" y="999264"/>
                </a:cubicBezTo>
                <a:cubicBezTo>
                  <a:pt x="373716" y="975943"/>
                  <a:pt x="400468" y="957462"/>
                  <a:pt x="419450" y="932152"/>
                </a:cubicBezTo>
                <a:cubicBezTo>
                  <a:pt x="439342" y="905629"/>
                  <a:pt x="445247" y="894461"/>
                  <a:pt x="469784" y="873429"/>
                </a:cubicBezTo>
                <a:cubicBezTo>
                  <a:pt x="480400" y="864330"/>
                  <a:pt x="492818" y="857469"/>
                  <a:pt x="503340" y="848262"/>
                </a:cubicBezTo>
                <a:cubicBezTo>
                  <a:pt x="515245" y="837845"/>
                  <a:pt x="524886" y="825001"/>
                  <a:pt x="536896" y="814706"/>
                </a:cubicBezTo>
                <a:cubicBezTo>
                  <a:pt x="544551" y="808145"/>
                  <a:pt x="554569" y="804673"/>
                  <a:pt x="562063" y="797928"/>
                </a:cubicBezTo>
                <a:cubicBezTo>
                  <a:pt x="655734" y="713624"/>
                  <a:pt x="583255" y="761724"/>
                  <a:pt x="662730" y="714038"/>
                </a:cubicBezTo>
                <a:cubicBezTo>
                  <a:pt x="673915" y="700056"/>
                  <a:pt x="683625" y="684754"/>
                  <a:pt x="696286" y="672093"/>
                </a:cubicBezTo>
                <a:cubicBezTo>
                  <a:pt x="706173" y="662206"/>
                  <a:pt x="719226" y="656025"/>
                  <a:pt x="729842" y="646926"/>
                </a:cubicBezTo>
                <a:cubicBezTo>
                  <a:pt x="738850" y="639205"/>
                  <a:pt x="746001" y="629480"/>
                  <a:pt x="755009" y="621759"/>
                </a:cubicBezTo>
                <a:cubicBezTo>
                  <a:pt x="765625" y="612660"/>
                  <a:pt x="778173" y="605945"/>
                  <a:pt x="788565" y="596592"/>
                </a:cubicBezTo>
                <a:cubicBezTo>
                  <a:pt x="806202" y="580719"/>
                  <a:pt x="819156" y="559420"/>
                  <a:pt x="838899" y="546258"/>
                </a:cubicBezTo>
                <a:cubicBezTo>
                  <a:pt x="890405" y="511921"/>
                  <a:pt x="837559" y="549528"/>
                  <a:pt x="889233" y="504313"/>
                </a:cubicBezTo>
                <a:cubicBezTo>
                  <a:pt x="902708" y="492522"/>
                  <a:pt x="917795" y="482653"/>
                  <a:pt x="931178" y="470757"/>
                </a:cubicBezTo>
                <a:cubicBezTo>
                  <a:pt x="943001" y="460248"/>
                  <a:pt x="952911" y="447710"/>
                  <a:pt x="964734" y="437201"/>
                </a:cubicBezTo>
                <a:cubicBezTo>
                  <a:pt x="978117" y="425305"/>
                  <a:pt x="993430" y="415689"/>
                  <a:pt x="1006679" y="403645"/>
                </a:cubicBezTo>
                <a:cubicBezTo>
                  <a:pt x="1024236" y="387684"/>
                  <a:pt x="1040235" y="370090"/>
                  <a:pt x="1057013" y="353312"/>
                </a:cubicBezTo>
                <a:cubicBezTo>
                  <a:pt x="1065402" y="344923"/>
                  <a:pt x="1072916" y="335556"/>
                  <a:pt x="1082180" y="328145"/>
                </a:cubicBezTo>
                <a:cubicBezTo>
                  <a:pt x="1096162" y="316960"/>
                  <a:pt x="1110650" y="306380"/>
                  <a:pt x="1124125" y="294589"/>
                </a:cubicBezTo>
                <a:cubicBezTo>
                  <a:pt x="1133053" y="286777"/>
                  <a:pt x="1139927" y="276706"/>
                  <a:pt x="1149292" y="269422"/>
                </a:cubicBezTo>
                <a:cubicBezTo>
                  <a:pt x="1189944" y="237804"/>
                  <a:pt x="1198274" y="241244"/>
                  <a:pt x="1233182" y="210699"/>
                </a:cubicBezTo>
                <a:cubicBezTo>
                  <a:pt x="1245087" y="200282"/>
                  <a:pt x="1254728" y="187438"/>
                  <a:pt x="1266738" y="177143"/>
                </a:cubicBezTo>
                <a:cubicBezTo>
                  <a:pt x="1293607" y="154112"/>
                  <a:pt x="1287300" y="164735"/>
                  <a:pt x="1317072" y="151976"/>
                </a:cubicBezTo>
                <a:cubicBezTo>
                  <a:pt x="1328566" y="147050"/>
                  <a:pt x="1339134" y="140124"/>
                  <a:pt x="1350628" y="135198"/>
                </a:cubicBezTo>
                <a:cubicBezTo>
                  <a:pt x="1400514" y="113818"/>
                  <a:pt x="1365083" y="145136"/>
                  <a:pt x="1442907" y="93253"/>
                </a:cubicBezTo>
                <a:cubicBezTo>
                  <a:pt x="1491272" y="61010"/>
                  <a:pt x="1444616" y="88925"/>
                  <a:pt x="1493241" y="68086"/>
                </a:cubicBezTo>
                <a:cubicBezTo>
                  <a:pt x="1504735" y="63160"/>
                  <a:pt x="1515186" y="55953"/>
                  <a:pt x="1526797" y="51308"/>
                </a:cubicBezTo>
                <a:cubicBezTo>
                  <a:pt x="1543217" y="44740"/>
                  <a:pt x="1562415" y="44340"/>
                  <a:pt x="1577130" y="34530"/>
                </a:cubicBezTo>
                <a:cubicBezTo>
                  <a:pt x="1615443" y="8988"/>
                  <a:pt x="1588453" y="22906"/>
                  <a:pt x="1635853" y="9363"/>
                </a:cubicBezTo>
                <a:cubicBezTo>
                  <a:pt x="1644356" y="6934"/>
                  <a:pt x="1652200" y="1604"/>
                  <a:pt x="1661020" y="974"/>
                </a:cubicBezTo>
                <a:cubicBezTo>
                  <a:pt x="1691701" y="-1218"/>
                  <a:pt x="1722539" y="974"/>
                  <a:pt x="1753299" y="97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567031" y="2936147"/>
            <a:ext cx="1937857" cy="310392"/>
          </a:xfrm>
          <a:custGeom>
            <a:avLst/>
            <a:gdLst>
              <a:gd name="connsiteX0" fmla="*/ 0 w 1937857"/>
              <a:gd name="connsiteY0" fmla="*/ 310392 h 310392"/>
              <a:gd name="connsiteX1" fmla="*/ 218114 w 1937857"/>
              <a:gd name="connsiteY1" fmla="*/ 293614 h 310392"/>
              <a:gd name="connsiteX2" fmla="*/ 318782 w 1937857"/>
              <a:gd name="connsiteY2" fmla="*/ 260059 h 310392"/>
              <a:gd name="connsiteX3" fmla="*/ 478173 w 1937857"/>
              <a:gd name="connsiteY3" fmla="*/ 218114 h 310392"/>
              <a:gd name="connsiteX4" fmla="*/ 545285 w 1937857"/>
              <a:gd name="connsiteY4" fmla="*/ 209725 h 310392"/>
              <a:gd name="connsiteX5" fmla="*/ 570452 w 1937857"/>
              <a:gd name="connsiteY5" fmla="*/ 201336 h 310392"/>
              <a:gd name="connsiteX6" fmla="*/ 713064 w 1937857"/>
              <a:gd name="connsiteY6" fmla="*/ 184558 h 310392"/>
              <a:gd name="connsiteX7" fmla="*/ 780176 w 1937857"/>
              <a:gd name="connsiteY7" fmla="*/ 176169 h 310392"/>
              <a:gd name="connsiteX8" fmla="*/ 964734 w 1937857"/>
              <a:gd name="connsiteY8" fmla="*/ 159391 h 310392"/>
              <a:gd name="connsiteX9" fmla="*/ 1040235 w 1937857"/>
              <a:gd name="connsiteY9" fmla="*/ 142613 h 310392"/>
              <a:gd name="connsiteX10" fmla="*/ 1073791 w 1937857"/>
              <a:gd name="connsiteY10" fmla="*/ 134224 h 310392"/>
              <a:gd name="connsiteX11" fmla="*/ 1199626 w 1937857"/>
              <a:gd name="connsiteY11" fmla="*/ 125835 h 310392"/>
              <a:gd name="connsiteX12" fmla="*/ 1241571 w 1937857"/>
              <a:gd name="connsiteY12" fmla="*/ 117446 h 310392"/>
              <a:gd name="connsiteX13" fmla="*/ 1266738 w 1937857"/>
              <a:gd name="connsiteY13" fmla="*/ 109057 h 310392"/>
              <a:gd name="connsiteX14" fmla="*/ 1333850 w 1937857"/>
              <a:gd name="connsiteY14" fmla="*/ 100668 h 310392"/>
              <a:gd name="connsiteX15" fmla="*/ 1367406 w 1937857"/>
              <a:gd name="connsiteY15" fmla="*/ 92279 h 310392"/>
              <a:gd name="connsiteX16" fmla="*/ 1560352 w 1937857"/>
              <a:gd name="connsiteY16" fmla="*/ 75501 h 310392"/>
              <a:gd name="connsiteX17" fmla="*/ 1619075 w 1937857"/>
              <a:gd name="connsiteY17" fmla="*/ 58723 h 310392"/>
              <a:gd name="connsiteX18" fmla="*/ 1644242 w 1937857"/>
              <a:gd name="connsiteY18" fmla="*/ 50334 h 310392"/>
              <a:gd name="connsiteX19" fmla="*/ 1677798 w 1937857"/>
              <a:gd name="connsiteY19" fmla="*/ 41945 h 310392"/>
              <a:gd name="connsiteX20" fmla="*/ 1702965 w 1937857"/>
              <a:gd name="connsiteY20" fmla="*/ 33556 h 310392"/>
              <a:gd name="connsiteX21" fmla="*/ 1736521 w 1937857"/>
              <a:gd name="connsiteY21" fmla="*/ 25167 h 310392"/>
              <a:gd name="connsiteX22" fmla="*/ 1786855 w 1937857"/>
              <a:gd name="connsiteY22" fmla="*/ 8389 h 310392"/>
              <a:gd name="connsiteX23" fmla="*/ 1812022 w 1937857"/>
              <a:gd name="connsiteY23" fmla="*/ 0 h 310392"/>
              <a:gd name="connsiteX24" fmla="*/ 1895912 w 1937857"/>
              <a:gd name="connsiteY24" fmla="*/ 8389 h 310392"/>
              <a:gd name="connsiteX25" fmla="*/ 1929468 w 1937857"/>
              <a:gd name="connsiteY25" fmla="*/ 16778 h 310392"/>
              <a:gd name="connsiteX26" fmla="*/ 1937857 w 1937857"/>
              <a:gd name="connsiteY26" fmla="*/ 33556 h 3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37857" h="310392">
                <a:moveTo>
                  <a:pt x="0" y="310392"/>
                </a:moveTo>
                <a:lnTo>
                  <a:pt x="218114" y="293614"/>
                </a:lnTo>
                <a:cubicBezTo>
                  <a:pt x="252742" y="286400"/>
                  <a:pt x="284772" y="269776"/>
                  <a:pt x="318782" y="260059"/>
                </a:cubicBezTo>
                <a:cubicBezTo>
                  <a:pt x="368116" y="245964"/>
                  <a:pt x="424958" y="226301"/>
                  <a:pt x="478173" y="218114"/>
                </a:cubicBezTo>
                <a:cubicBezTo>
                  <a:pt x="500456" y="214686"/>
                  <a:pt x="522914" y="212521"/>
                  <a:pt x="545285" y="209725"/>
                </a:cubicBezTo>
                <a:cubicBezTo>
                  <a:pt x="553674" y="206929"/>
                  <a:pt x="561820" y="203254"/>
                  <a:pt x="570452" y="201336"/>
                </a:cubicBezTo>
                <a:cubicBezTo>
                  <a:pt x="620253" y="190269"/>
                  <a:pt x="660134" y="190130"/>
                  <a:pt x="713064" y="184558"/>
                </a:cubicBezTo>
                <a:cubicBezTo>
                  <a:pt x="735485" y="182198"/>
                  <a:pt x="757769" y="178659"/>
                  <a:pt x="780176" y="176169"/>
                </a:cubicBezTo>
                <a:cubicBezTo>
                  <a:pt x="850613" y="168343"/>
                  <a:pt x="892325" y="165425"/>
                  <a:pt x="964734" y="159391"/>
                </a:cubicBezTo>
                <a:cubicBezTo>
                  <a:pt x="1046570" y="138932"/>
                  <a:pt x="944384" y="163913"/>
                  <a:pt x="1040235" y="142613"/>
                </a:cubicBezTo>
                <a:cubicBezTo>
                  <a:pt x="1051490" y="140112"/>
                  <a:pt x="1062325" y="135431"/>
                  <a:pt x="1073791" y="134224"/>
                </a:cubicBezTo>
                <a:cubicBezTo>
                  <a:pt x="1115598" y="129823"/>
                  <a:pt x="1157681" y="128631"/>
                  <a:pt x="1199626" y="125835"/>
                </a:cubicBezTo>
                <a:cubicBezTo>
                  <a:pt x="1213608" y="123039"/>
                  <a:pt x="1227738" y="120904"/>
                  <a:pt x="1241571" y="117446"/>
                </a:cubicBezTo>
                <a:cubicBezTo>
                  <a:pt x="1250150" y="115301"/>
                  <a:pt x="1258038" y="110639"/>
                  <a:pt x="1266738" y="109057"/>
                </a:cubicBezTo>
                <a:cubicBezTo>
                  <a:pt x="1288919" y="105024"/>
                  <a:pt x="1311612" y="104374"/>
                  <a:pt x="1333850" y="100668"/>
                </a:cubicBezTo>
                <a:cubicBezTo>
                  <a:pt x="1345223" y="98773"/>
                  <a:pt x="1355947" y="93552"/>
                  <a:pt x="1367406" y="92279"/>
                </a:cubicBezTo>
                <a:cubicBezTo>
                  <a:pt x="1431569" y="85150"/>
                  <a:pt x="1560352" y="75501"/>
                  <a:pt x="1560352" y="75501"/>
                </a:cubicBezTo>
                <a:cubicBezTo>
                  <a:pt x="1620694" y="55387"/>
                  <a:pt x="1545339" y="79790"/>
                  <a:pt x="1619075" y="58723"/>
                </a:cubicBezTo>
                <a:cubicBezTo>
                  <a:pt x="1627578" y="56294"/>
                  <a:pt x="1635739" y="52763"/>
                  <a:pt x="1644242" y="50334"/>
                </a:cubicBezTo>
                <a:cubicBezTo>
                  <a:pt x="1655328" y="47167"/>
                  <a:pt x="1666712" y="45112"/>
                  <a:pt x="1677798" y="41945"/>
                </a:cubicBezTo>
                <a:cubicBezTo>
                  <a:pt x="1686301" y="39516"/>
                  <a:pt x="1694462" y="35985"/>
                  <a:pt x="1702965" y="33556"/>
                </a:cubicBezTo>
                <a:cubicBezTo>
                  <a:pt x="1714051" y="30389"/>
                  <a:pt x="1725478" y="28480"/>
                  <a:pt x="1736521" y="25167"/>
                </a:cubicBezTo>
                <a:cubicBezTo>
                  <a:pt x="1753461" y="20085"/>
                  <a:pt x="1770077" y="13982"/>
                  <a:pt x="1786855" y="8389"/>
                </a:cubicBezTo>
                <a:lnTo>
                  <a:pt x="1812022" y="0"/>
                </a:lnTo>
                <a:cubicBezTo>
                  <a:pt x="1839985" y="2796"/>
                  <a:pt x="1868092" y="4415"/>
                  <a:pt x="1895912" y="8389"/>
                </a:cubicBezTo>
                <a:cubicBezTo>
                  <a:pt x="1907326" y="10020"/>
                  <a:pt x="1919581" y="10846"/>
                  <a:pt x="1929468" y="16778"/>
                </a:cubicBezTo>
                <a:cubicBezTo>
                  <a:pt x="1934830" y="19995"/>
                  <a:pt x="1935061" y="27963"/>
                  <a:pt x="1937857" y="33556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39780" y="2910980"/>
            <a:ext cx="1853967" cy="411060"/>
          </a:xfrm>
          <a:custGeom>
            <a:avLst/>
            <a:gdLst>
              <a:gd name="connsiteX0" fmla="*/ 1853967 w 1853967"/>
              <a:gd name="connsiteY0" fmla="*/ 411060 h 411060"/>
              <a:gd name="connsiteX1" fmla="*/ 1812022 w 1853967"/>
              <a:gd name="connsiteY1" fmla="*/ 394282 h 411060"/>
              <a:gd name="connsiteX2" fmla="*/ 1761688 w 1853967"/>
              <a:gd name="connsiteY2" fmla="*/ 360726 h 411060"/>
              <a:gd name="connsiteX3" fmla="*/ 1736521 w 1853967"/>
              <a:gd name="connsiteY3" fmla="*/ 352337 h 411060"/>
              <a:gd name="connsiteX4" fmla="*/ 1711354 w 1853967"/>
              <a:gd name="connsiteY4" fmla="*/ 335559 h 411060"/>
              <a:gd name="connsiteX5" fmla="*/ 1677798 w 1853967"/>
              <a:gd name="connsiteY5" fmla="*/ 327170 h 411060"/>
              <a:gd name="connsiteX6" fmla="*/ 1644242 w 1853967"/>
              <a:gd name="connsiteY6" fmla="*/ 310392 h 411060"/>
              <a:gd name="connsiteX7" fmla="*/ 1585519 w 1853967"/>
              <a:gd name="connsiteY7" fmla="*/ 293614 h 411060"/>
              <a:gd name="connsiteX8" fmla="*/ 1560352 w 1853967"/>
              <a:gd name="connsiteY8" fmla="*/ 276837 h 411060"/>
              <a:gd name="connsiteX9" fmla="*/ 1451295 w 1853967"/>
              <a:gd name="connsiteY9" fmla="*/ 251670 h 411060"/>
              <a:gd name="connsiteX10" fmla="*/ 1384183 w 1853967"/>
              <a:gd name="connsiteY10" fmla="*/ 234892 h 411060"/>
              <a:gd name="connsiteX11" fmla="*/ 1333849 w 1853967"/>
              <a:gd name="connsiteY11" fmla="*/ 218114 h 411060"/>
              <a:gd name="connsiteX12" fmla="*/ 1291904 w 1853967"/>
              <a:gd name="connsiteY12" fmla="*/ 209725 h 411060"/>
              <a:gd name="connsiteX13" fmla="*/ 1258348 w 1853967"/>
              <a:gd name="connsiteY13" fmla="*/ 201336 h 411060"/>
              <a:gd name="connsiteX14" fmla="*/ 1157681 w 1853967"/>
              <a:gd name="connsiteY14" fmla="*/ 192947 h 411060"/>
              <a:gd name="connsiteX15" fmla="*/ 1040235 w 1853967"/>
              <a:gd name="connsiteY15" fmla="*/ 176169 h 411060"/>
              <a:gd name="connsiteX16" fmla="*/ 964734 w 1853967"/>
              <a:gd name="connsiteY16" fmla="*/ 167780 h 411060"/>
              <a:gd name="connsiteX17" fmla="*/ 906011 w 1853967"/>
              <a:gd name="connsiteY17" fmla="*/ 159391 h 411060"/>
              <a:gd name="connsiteX18" fmla="*/ 755009 w 1853967"/>
              <a:gd name="connsiteY18" fmla="*/ 151002 h 411060"/>
              <a:gd name="connsiteX19" fmla="*/ 629174 w 1853967"/>
              <a:gd name="connsiteY19" fmla="*/ 142613 h 411060"/>
              <a:gd name="connsiteX20" fmla="*/ 570451 w 1853967"/>
              <a:gd name="connsiteY20" fmla="*/ 134224 h 411060"/>
              <a:gd name="connsiteX21" fmla="*/ 545284 w 1853967"/>
              <a:gd name="connsiteY21" fmla="*/ 125835 h 411060"/>
              <a:gd name="connsiteX22" fmla="*/ 511728 w 1853967"/>
              <a:gd name="connsiteY22" fmla="*/ 117446 h 411060"/>
              <a:gd name="connsiteX23" fmla="*/ 461394 w 1853967"/>
              <a:gd name="connsiteY23" fmla="*/ 100668 h 411060"/>
              <a:gd name="connsiteX24" fmla="*/ 436227 w 1853967"/>
              <a:gd name="connsiteY24" fmla="*/ 92279 h 411060"/>
              <a:gd name="connsiteX25" fmla="*/ 377504 w 1853967"/>
              <a:gd name="connsiteY25" fmla="*/ 75501 h 411060"/>
              <a:gd name="connsiteX26" fmla="*/ 343948 w 1853967"/>
              <a:gd name="connsiteY26" fmla="*/ 67112 h 411060"/>
              <a:gd name="connsiteX27" fmla="*/ 293614 w 1853967"/>
              <a:gd name="connsiteY27" fmla="*/ 50334 h 411060"/>
              <a:gd name="connsiteX28" fmla="*/ 268448 w 1853967"/>
              <a:gd name="connsiteY28" fmla="*/ 41945 h 411060"/>
              <a:gd name="connsiteX29" fmla="*/ 201336 w 1853967"/>
              <a:gd name="connsiteY29" fmla="*/ 25167 h 411060"/>
              <a:gd name="connsiteX30" fmla="*/ 167780 w 1853967"/>
              <a:gd name="connsiteY30" fmla="*/ 16778 h 411060"/>
              <a:gd name="connsiteX31" fmla="*/ 41945 w 1853967"/>
              <a:gd name="connsiteY31" fmla="*/ 0 h 411060"/>
              <a:gd name="connsiteX32" fmla="*/ 8389 w 1853967"/>
              <a:gd name="connsiteY32" fmla="*/ 8389 h 411060"/>
              <a:gd name="connsiteX33" fmla="*/ 16778 w 1853967"/>
              <a:gd name="connsiteY33" fmla="*/ 33556 h 411060"/>
              <a:gd name="connsiteX34" fmla="*/ 0 w 1853967"/>
              <a:gd name="connsiteY34" fmla="*/ 92279 h 41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53967" h="411060">
                <a:moveTo>
                  <a:pt x="1853967" y="411060"/>
                </a:moveTo>
                <a:cubicBezTo>
                  <a:pt x="1839985" y="405467"/>
                  <a:pt x="1825242" y="401493"/>
                  <a:pt x="1812022" y="394282"/>
                </a:cubicBezTo>
                <a:cubicBezTo>
                  <a:pt x="1794320" y="384626"/>
                  <a:pt x="1780818" y="367103"/>
                  <a:pt x="1761688" y="360726"/>
                </a:cubicBezTo>
                <a:cubicBezTo>
                  <a:pt x="1753299" y="357930"/>
                  <a:pt x="1744430" y="356292"/>
                  <a:pt x="1736521" y="352337"/>
                </a:cubicBezTo>
                <a:cubicBezTo>
                  <a:pt x="1727503" y="347828"/>
                  <a:pt x="1720621" y="339531"/>
                  <a:pt x="1711354" y="335559"/>
                </a:cubicBezTo>
                <a:cubicBezTo>
                  <a:pt x="1700757" y="331017"/>
                  <a:pt x="1688593" y="331218"/>
                  <a:pt x="1677798" y="327170"/>
                </a:cubicBezTo>
                <a:cubicBezTo>
                  <a:pt x="1666089" y="322779"/>
                  <a:pt x="1655951" y="314783"/>
                  <a:pt x="1644242" y="310392"/>
                </a:cubicBezTo>
                <a:cubicBezTo>
                  <a:pt x="1622735" y="302327"/>
                  <a:pt x="1605803" y="303756"/>
                  <a:pt x="1585519" y="293614"/>
                </a:cubicBezTo>
                <a:cubicBezTo>
                  <a:pt x="1576501" y="289105"/>
                  <a:pt x="1569827" y="280282"/>
                  <a:pt x="1560352" y="276837"/>
                </a:cubicBezTo>
                <a:cubicBezTo>
                  <a:pt x="1524456" y="263784"/>
                  <a:pt x="1487995" y="260139"/>
                  <a:pt x="1451295" y="251670"/>
                </a:cubicBezTo>
                <a:cubicBezTo>
                  <a:pt x="1428826" y="246485"/>
                  <a:pt x="1406059" y="242184"/>
                  <a:pt x="1384183" y="234892"/>
                </a:cubicBezTo>
                <a:cubicBezTo>
                  <a:pt x="1367405" y="229299"/>
                  <a:pt x="1351191" y="221582"/>
                  <a:pt x="1333849" y="218114"/>
                </a:cubicBezTo>
                <a:cubicBezTo>
                  <a:pt x="1319867" y="215318"/>
                  <a:pt x="1305823" y="212818"/>
                  <a:pt x="1291904" y="209725"/>
                </a:cubicBezTo>
                <a:cubicBezTo>
                  <a:pt x="1280649" y="207224"/>
                  <a:pt x="1269789" y="202766"/>
                  <a:pt x="1258348" y="201336"/>
                </a:cubicBezTo>
                <a:cubicBezTo>
                  <a:pt x="1224936" y="197159"/>
                  <a:pt x="1191237" y="195743"/>
                  <a:pt x="1157681" y="192947"/>
                </a:cubicBezTo>
                <a:cubicBezTo>
                  <a:pt x="1102085" y="174415"/>
                  <a:pt x="1145259" y="186671"/>
                  <a:pt x="1040235" y="176169"/>
                </a:cubicBezTo>
                <a:cubicBezTo>
                  <a:pt x="1015039" y="173649"/>
                  <a:pt x="989860" y="170921"/>
                  <a:pt x="964734" y="167780"/>
                </a:cubicBezTo>
                <a:cubicBezTo>
                  <a:pt x="945114" y="165327"/>
                  <a:pt x="925721" y="160968"/>
                  <a:pt x="906011" y="159391"/>
                </a:cubicBezTo>
                <a:cubicBezTo>
                  <a:pt x="855760" y="155371"/>
                  <a:pt x="805328" y="154052"/>
                  <a:pt x="755009" y="151002"/>
                </a:cubicBezTo>
                <a:lnTo>
                  <a:pt x="629174" y="142613"/>
                </a:lnTo>
                <a:cubicBezTo>
                  <a:pt x="609600" y="139817"/>
                  <a:pt x="589840" y="138102"/>
                  <a:pt x="570451" y="134224"/>
                </a:cubicBezTo>
                <a:cubicBezTo>
                  <a:pt x="561780" y="132490"/>
                  <a:pt x="553787" y="128264"/>
                  <a:pt x="545284" y="125835"/>
                </a:cubicBezTo>
                <a:cubicBezTo>
                  <a:pt x="534198" y="122668"/>
                  <a:pt x="522771" y="120759"/>
                  <a:pt x="511728" y="117446"/>
                </a:cubicBezTo>
                <a:cubicBezTo>
                  <a:pt x="494788" y="112364"/>
                  <a:pt x="478172" y="106261"/>
                  <a:pt x="461394" y="100668"/>
                </a:cubicBezTo>
                <a:cubicBezTo>
                  <a:pt x="453005" y="97872"/>
                  <a:pt x="444806" y="94424"/>
                  <a:pt x="436227" y="92279"/>
                </a:cubicBezTo>
                <a:cubicBezTo>
                  <a:pt x="331326" y="66054"/>
                  <a:pt x="461749" y="99571"/>
                  <a:pt x="377504" y="75501"/>
                </a:cubicBezTo>
                <a:cubicBezTo>
                  <a:pt x="366418" y="72334"/>
                  <a:pt x="354991" y="70425"/>
                  <a:pt x="343948" y="67112"/>
                </a:cubicBezTo>
                <a:cubicBezTo>
                  <a:pt x="327008" y="62030"/>
                  <a:pt x="310392" y="55927"/>
                  <a:pt x="293614" y="50334"/>
                </a:cubicBezTo>
                <a:cubicBezTo>
                  <a:pt x="285225" y="47538"/>
                  <a:pt x="277026" y="44090"/>
                  <a:pt x="268448" y="41945"/>
                </a:cubicBezTo>
                <a:lnTo>
                  <a:pt x="201336" y="25167"/>
                </a:lnTo>
                <a:cubicBezTo>
                  <a:pt x="190151" y="22371"/>
                  <a:pt x="179239" y="18051"/>
                  <a:pt x="167780" y="16778"/>
                </a:cubicBezTo>
                <a:cubicBezTo>
                  <a:pt x="75374" y="6511"/>
                  <a:pt x="117256" y="12552"/>
                  <a:pt x="41945" y="0"/>
                </a:cubicBezTo>
                <a:cubicBezTo>
                  <a:pt x="30760" y="2796"/>
                  <a:pt x="15307" y="-835"/>
                  <a:pt x="8389" y="8389"/>
                </a:cubicBezTo>
                <a:cubicBezTo>
                  <a:pt x="3083" y="15463"/>
                  <a:pt x="16778" y="24713"/>
                  <a:pt x="16778" y="33556"/>
                </a:cubicBezTo>
                <a:cubicBezTo>
                  <a:pt x="16778" y="95047"/>
                  <a:pt x="26920" y="92279"/>
                  <a:pt x="0" y="92279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08976" y="3263317"/>
            <a:ext cx="1744910" cy="1249960"/>
          </a:xfrm>
          <a:custGeom>
            <a:avLst/>
            <a:gdLst>
              <a:gd name="connsiteX0" fmla="*/ 0 w 1744910"/>
              <a:gd name="connsiteY0" fmla="*/ 0 h 1249960"/>
              <a:gd name="connsiteX1" fmla="*/ 41945 w 1744910"/>
              <a:gd name="connsiteY1" fmla="*/ 33556 h 1249960"/>
              <a:gd name="connsiteX2" fmla="*/ 67112 w 1744910"/>
              <a:gd name="connsiteY2" fmla="*/ 50334 h 1249960"/>
              <a:gd name="connsiteX3" fmla="*/ 134224 w 1744910"/>
              <a:gd name="connsiteY3" fmla="*/ 100668 h 1249960"/>
              <a:gd name="connsiteX4" fmla="*/ 167780 w 1744910"/>
              <a:gd name="connsiteY4" fmla="*/ 125835 h 1249960"/>
              <a:gd name="connsiteX5" fmla="*/ 201336 w 1744910"/>
              <a:gd name="connsiteY5" fmla="*/ 159391 h 1249960"/>
              <a:gd name="connsiteX6" fmla="*/ 268448 w 1744910"/>
              <a:gd name="connsiteY6" fmla="*/ 243281 h 1249960"/>
              <a:gd name="connsiteX7" fmla="*/ 343949 w 1744910"/>
              <a:gd name="connsiteY7" fmla="*/ 310393 h 1249960"/>
              <a:gd name="connsiteX8" fmla="*/ 377505 w 1744910"/>
              <a:gd name="connsiteY8" fmla="*/ 352338 h 1249960"/>
              <a:gd name="connsiteX9" fmla="*/ 444617 w 1744910"/>
              <a:gd name="connsiteY9" fmla="*/ 419450 h 1249960"/>
              <a:gd name="connsiteX10" fmla="*/ 478173 w 1744910"/>
              <a:gd name="connsiteY10" fmla="*/ 453006 h 1249960"/>
              <a:gd name="connsiteX11" fmla="*/ 536896 w 1744910"/>
              <a:gd name="connsiteY11" fmla="*/ 528507 h 1249960"/>
              <a:gd name="connsiteX12" fmla="*/ 562063 w 1744910"/>
              <a:gd name="connsiteY12" fmla="*/ 570452 h 1249960"/>
              <a:gd name="connsiteX13" fmla="*/ 595618 w 1744910"/>
              <a:gd name="connsiteY13" fmla="*/ 595619 h 1249960"/>
              <a:gd name="connsiteX14" fmla="*/ 620785 w 1744910"/>
              <a:gd name="connsiteY14" fmla="*/ 629175 h 1249960"/>
              <a:gd name="connsiteX15" fmla="*/ 662730 w 1744910"/>
              <a:gd name="connsiteY15" fmla="*/ 654342 h 1249960"/>
              <a:gd name="connsiteX16" fmla="*/ 738231 w 1744910"/>
              <a:gd name="connsiteY16" fmla="*/ 713065 h 1249960"/>
              <a:gd name="connsiteX17" fmla="*/ 780176 w 1744910"/>
              <a:gd name="connsiteY17" fmla="*/ 738232 h 1249960"/>
              <a:gd name="connsiteX18" fmla="*/ 855677 w 1744910"/>
              <a:gd name="connsiteY18" fmla="*/ 796955 h 1249960"/>
              <a:gd name="connsiteX19" fmla="*/ 897622 w 1744910"/>
              <a:gd name="connsiteY19" fmla="*/ 830511 h 1249960"/>
              <a:gd name="connsiteX20" fmla="*/ 981512 w 1744910"/>
              <a:gd name="connsiteY20" fmla="*/ 880844 h 1249960"/>
              <a:gd name="connsiteX21" fmla="*/ 1023457 w 1744910"/>
              <a:gd name="connsiteY21" fmla="*/ 914400 h 1249960"/>
              <a:gd name="connsiteX22" fmla="*/ 1073791 w 1744910"/>
              <a:gd name="connsiteY22" fmla="*/ 939567 h 1249960"/>
              <a:gd name="connsiteX23" fmla="*/ 1157681 w 1744910"/>
              <a:gd name="connsiteY23" fmla="*/ 998290 h 1249960"/>
              <a:gd name="connsiteX24" fmla="*/ 1241571 w 1744910"/>
              <a:gd name="connsiteY24" fmla="*/ 1048624 h 1249960"/>
              <a:gd name="connsiteX25" fmla="*/ 1317072 w 1744910"/>
              <a:gd name="connsiteY25" fmla="*/ 1098958 h 1249960"/>
              <a:gd name="connsiteX26" fmla="*/ 1350628 w 1744910"/>
              <a:gd name="connsiteY26" fmla="*/ 1124125 h 1249960"/>
              <a:gd name="connsiteX27" fmla="*/ 1384184 w 1744910"/>
              <a:gd name="connsiteY27" fmla="*/ 1132514 h 1249960"/>
              <a:gd name="connsiteX28" fmla="*/ 1417740 w 1744910"/>
              <a:gd name="connsiteY28" fmla="*/ 1157681 h 1249960"/>
              <a:gd name="connsiteX29" fmla="*/ 1493241 w 1744910"/>
              <a:gd name="connsiteY29" fmla="*/ 1182848 h 1249960"/>
              <a:gd name="connsiteX30" fmla="*/ 1518407 w 1744910"/>
              <a:gd name="connsiteY30" fmla="*/ 1191237 h 1249960"/>
              <a:gd name="connsiteX31" fmla="*/ 1543574 w 1744910"/>
              <a:gd name="connsiteY31" fmla="*/ 1208015 h 1249960"/>
              <a:gd name="connsiteX32" fmla="*/ 1635853 w 1744910"/>
              <a:gd name="connsiteY32" fmla="*/ 1224793 h 1249960"/>
              <a:gd name="connsiteX33" fmla="*/ 1719743 w 1744910"/>
              <a:gd name="connsiteY33" fmla="*/ 1241571 h 1249960"/>
              <a:gd name="connsiteX34" fmla="*/ 1744910 w 1744910"/>
              <a:gd name="connsiteY34" fmla="*/ 1249960 h 124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44910" h="1249960">
                <a:moveTo>
                  <a:pt x="0" y="0"/>
                </a:moveTo>
                <a:cubicBezTo>
                  <a:pt x="13982" y="11185"/>
                  <a:pt x="27621" y="22813"/>
                  <a:pt x="41945" y="33556"/>
                </a:cubicBezTo>
                <a:cubicBezTo>
                  <a:pt x="50011" y="39605"/>
                  <a:pt x="58958" y="44404"/>
                  <a:pt x="67112" y="50334"/>
                </a:cubicBezTo>
                <a:cubicBezTo>
                  <a:pt x="89727" y="66781"/>
                  <a:pt x="111853" y="83890"/>
                  <a:pt x="134224" y="100668"/>
                </a:cubicBezTo>
                <a:cubicBezTo>
                  <a:pt x="145409" y="109057"/>
                  <a:pt x="157893" y="115948"/>
                  <a:pt x="167780" y="125835"/>
                </a:cubicBezTo>
                <a:cubicBezTo>
                  <a:pt x="178965" y="137020"/>
                  <a:pt x="191041" y="147381"/>
                  <a:pt x="201336" y="159391"/>
                </a:cubicBezTo>
                <a:cubicBezTo>
                  <a:pt x="224641" y="186580"/>
                  <a:pt x="240485" y="220910"/>
                  <a:pt x="268448" y="243281"/>
                </a:cubicBezTo>
                <a:cubicBezTo>
                  <a:pt x="302624" y="270622"/>
                  <a:pt x="315508" y="278397"/>
                  <a:pt x="343949" y="310393"/>
                </a:cubicBezTo>
                <a:cubicBezTo>
                  <a:pt x="355845" y="323776"/>
                  <a:pt x="365360" y="339181"/>
                  <a:pt x="377505" y="352338"/>
                </a:cubicBezTo>
                <a:cubicBezTo>
                  <a:pt x="398964" y="375585"/>
                  <a:pt x="422246" y="397079"/>
                  <a:pt x="444617" y="419450"/>
                </a:cubicBezTo>
                <a:cubicBezTo>
                  <a:pt x="455802" y="430635"/>
                  <a:pt x="470034" y="439442"/>
                  <a:pt x="478173" y="453006"/>
                </a:cubicBezTo>
                <a:cubicBezTo>
                  <a:pt x="546333" y="566607"/>
                  <a:pt x="457996" y="427064"/>
                  <a:pt x="536896" y="528507"/>
                </a:cubicBezTo>
                <a:cubicBezTo>
                  <a:pt x="546906" y="541378"/>
                  <a:pt x="551326" y="558181"/>
                  <a:pt x="562063" y="570452"/>
                </a:cubicBezTo>
                <a:cubicBezTo>
                  <a:pt x="571270" y="580974"/>
                  <a:pt x="585732" y="585733"/>
                  <a:pt x="595618" y="595619"/>
                </a:cubicBezTo>
                <a:cubicBezTo>
                  <a:pt x="605504" y="605506"/>
                  <a:pt x="610263" y="619968"/>
                  <a:pt x="620785" y="629175"/>
                </a:cubicBezTo>
                <a:cubicBezTo>
                  <a:pt x="633056" y="639912"/>
                  <a:pt x="649462" y="644865"/>
                  <a:pt x="662730" y="654342"/>
                </a:cubicBezTo>
                <a:cubicBezTo>
                  <a:pt x="688674" y="672874"/>
                  <a:pt x="710891" y="696661"/>
                  <a:pt x="738231" y="713065"/>
                </a:cubicBezTo>
                <a:cubicBezTo>
                  <a:pt x="752213" y="721454"/>
                  <a:pt x="766908" y="728755"/>
                  <a:pt x="780176" y="738232"/>
                </a:cubicBezTo>
                <a:cubicBezTo>
                  <a:pt x="806120" y="756764"/>
                  <a:pt x="830607" y="777257"/>
                  <a:pt x="855677" y="796955"/>
                </a:cubicBezTo>
                <a:cubicBezTo>
                  <a:pt x="869756" y="808017"/>
                  <a:pt x="882268" y="821299"/>
                  <a:pt x="897622" y="830511"/>
                </a:cubicBezTo>
                <a:cubicBezTo>
                  <a:pt x="925585" y="847289"/>
                  <a:pt x="956048" y="860472"/>
                  <a:pt x="981512" y="880844"/>
                </a:cubicBezTo>
                <a:cubicBezTo>
                  <a:pt x="995494" y="892029"/>
                  <a:pt x="1008351" y="904787"/>
                  <a:pt x="1023457" y="914400"/>
                </a:cubicBezTo>
                <a:cubicBezTo>
                  <a:pt x="1039283" y="924471"/>
                  <a:pt x="1057323" y="930585"/>
                  <a:pt x="1073791" y="939567"/>
                </a:cubicBezTo>
                <a:cubicBezTo>
                  <a:pt x="1160076" y="986631"/>
                  <a:pt x="1071173" y="940618"/>
                  <a:pt x="1157681" y="998290"/>
                </a:cubicBezTo>
                <a:cubicBezTo>
                  <a:pt x="1184815" y="1016379"/>
                  <a:pt x="1215483" y="1029058"/>
                  <a:pt x="1241571" y="1048624"/>
                </a:cubicBezTo>
                <a:cubicBezTo>
                  <a:pt x="1325170" y="1111323"/>
                  <a:pt x="1219990" y="1034237"/>
                  <a:pt x="1317072" y="1098958"/>
                </a:cubicBezTo>
                <a:cubicBezTo>
                  <a:pt x="1328705" y="1106714"/>
                  <a:pt x="1338122" y="1117872"/>
                  <a:pt x="1350628" y="1124125"/>
                </a:cubicBezTo>
                <a:cubicBezTo>
                  <a:pt x="1360940" y="1129281"/>
                  <a:pt x="1372999" y="1129718"/>
                  <a:pt x="1384184" y="1132514"/>
                </a:cubicBezTo>
                <a:cubicBezTo>
                  <a:pt x="1395369" y="1140903"/>
                  <a:pt x="1405234" y="1151428"/>
                  <a:pt x="1417740" y="1157681"/>
                </a:cubicBezTo>
                <a:cubicBezTo>
                  <a:pt x="1417741" y="1157682"/>
                  <a:pt x="1480657" y="1178653"/>
                  <a:pt x="1493241" y="1182848"/>
                </a:cubicBezTo>
                <a:cubicBezTo>
                  <a:pt x="1501630" y="1185644"/>
                  <a:pt x="1511050" y="1186332"/>
                  <a:pt x="1518407" y="1191237"/>
                </a:cubicBezTo>
                <a:cubicBezTo>
                  <a:pt x="1526796" y="1196830"/>
                  <a:pt x="1534307" y="1204043"/>
                  <a:pt x="1543574" y="1208015"/>
                </a:cubicBezTo>
                <a:cubicBezTo>
                  <a:pt x="1563351" y="1216491"/>
                  <a:pt x="1622245" y="1222849"/>
                  <a:pt x="1635853" y="1224793"/>
                </a:cubicBezTo>
                <a:cubicBezTo>
                  <a:pt x="1692711" y="1243746"/>
                  <a:pt x="1623347" y="1222292"/>
                  <a:pt x="1719743" y="1241571"/>
                </a:cubicBezTo>
                <a:cubicBezTo>
                  <a:pt x="1728414" y="1243305"/>
                  <a:pt x="1744910" y="1249960"/>
                  <a:pt x="1744910" y="124996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39780" y="3397541"/>
            <a:ext cx="1862356" cy="1107347"/>
          </a:xfrm>
          <a:custGeom>
            <a:avLst/>
            <a:gdLst>
              <a:gd name="connsiteX0" fmla="*/ 1862356 w 1862356"/>
              <a:gd name="connsiteY0" fmla="*/ 0 h 1107347"/>
              <a:gd name="connsiteX1" fmla="*/ 1795244 w 1862356"/>
              <a:gd name="connsiteY1" fmla="*/ 41945 h 1107347"/>
              <a:gd name="connsiteX2" fmla="*/ 1677798 w 1862356"/>
              <a:gd name="connsiteY2" fmla="*/ 142613 h 1107347"/>
              <a:gd name="connsiteX3" fmla="*/ 1551963 w 1862356"/>
              <a:gd name="connsiteY3" fmla="*/ 260059 h 1107347"/>
              <a:gd name="connsiteX4" fmla="*/ 1333849 w 1862356"/>
              <a:gd name="connsiteY4" fmla="*/ 461395 h 1107347"/>
              <a:gd name="connsiteX5" fmla="*/ 1249959 w 1862356"/>
              <a:gd name="connsiteY5" fmla="*/ 528507 h 1107347"/>
              <a:gd name="connsiteX6" fmla="*/ 1224792 w 1862356"/>
              <a:gd name="connsiteY6" fmla="*/ 553674 h 1107347"/>
              <a:gd name="connsiteX7" fmla="*/ 1149292 w 1862356"/>
              <a:gd name="connsiteY7" fmla="*/ 612397 h 1107347"/>
              <a:gd name="connsiteX8" fmla="*/ 1031846 w 1862356"/>
              <a:gd name="connsiteY8" fmla="*/ 713065 h 1107347"/>
              <a:gd name="connsiteX9" fmla="*/ 947956 w 1862356"/>
              <a:gd name="connsiteY9" fmla="*/ 763398 h 1107347"/>
              <a:gd name="connsiteX10" fmla="*/ 922789 w 1862356"/>
              <a:gd name="connsiteY10" fmla="*/ 780176 h 1107347"/>
              <a:gd name="connsiteX11" fmla="*/ 889233 w 1862356"/>
              <a:gd name="connsiteY11" fmla="*/ 796954 h 1107347"/>
              <a:gd name="connsiteX12" fmla="*/ 864066 w 1862356"/>
              <a:gd name="connsiteY12" fmla="*/ 822121 h 1107347"/>
              <a:gd name="connsiteX13" fmla="*/ 796954 w 1862356"/>
              <a:gd name="connsiteY13" fmla="*/ 864066 h 1107347"/>
              <a:gd name="connsiteX14" fmla="*/ 746620 w 1862356"/>
              <a:gd name="connsiteY14" fmla="*/ 897622 h 1107347"/>
              <a:gd name="connsiteX15" fmla="*/ 696286 w 1862356"/>
              <a:gd name="connsiteY15" fmla="*/ 914400 h 1107347"/>
              <a:gd name="connsiteX16" fmla="*/ 671119 w 1862356"/>
              <a:gd name="connsiteY16" fmla="*/ 931178 h 1107347"/>
              <a:gd name="connsiteX17" fmla="*/ 595618 w 1862356"/>
              <a:gd name="connsiteY17" fmla="*/ 956345 h 1107347"/>
              <a:gd name="connsiteX18" fmla="*/ 570451 w 1862356"/>
              <a:gd name="connsiteY18" fmla="*/ 964734 h 1107347"/>
              <a:gd name="connsiteX19" fmla="*/ 520117 w 1862356"/>
              <a:gd name="connsiteY19" fmla="*/ 989901 h 1107347"/>
              <a:gd name="connsiteX20" fmla="*/ 494950 w 1862356"/>
              <a:gd name="connsiteY20" fmla="*/ 1006679 h 1107347"/>
              <a:gd name="connsiteX21" fmla="*/ 444616 w 1862356"/>
              <a:gd name="connsiteY21" fmla="*/ 1023457 h 1107347"/>
              <a:gd name="connsiteX22" fmla="*/ 419449 w 1862356"/>
              <a:gd name="connsiteY22" fmla="*/ 1031846 h 1107347"/>
              <a:gd name="connsiteX23" fmla="*/ 369115 w 1862356"/>
              <a:gd name="connsiteY23" fmla="*/ 1040235 h 1107347"/>
              <a:gd name="connsiteX24" fmla="*/ 310392 w 1862356"/>
              <a:gd name="connsiteY24" fmla="*/ 1057013 h 1107347"/>
              <a:gd name="connsiteX25" fmla="*/ 192947 w 1862356"/>
              <a:gd name="connsiteY25" fmla="*/ 1073791 h 1107347"/>
              <a:gd name="connsiteX26" fmla="*/ 142613 w 1862356"/>
              <a:gd name="connsiteY26" fmla="*/ 1090569 h 1107347"/>
              <a:gd name="connsiteX27" fmla="*/ 117446 w 1862356"/>
              <a:gd name="connsiteY27" fmla="*/ 1098958 h 1107347"/>
              <a:gd name="connsiteX28" fmla="*/ 92279 w 1862356"/>
              <a:gd name="connsiteY28" fmla="*/ 1107347 h 1107347"/>
              <a:gd name="connsiteX29" fmla="*/ 0 w 1862356"/>
              <a:gd name="connsiteY29" fmla="*/ 1107347 h 110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62356" h="1107347">
                <a:moveTo>
                  <a:pt x="1862356" y="0"/>
                </a:moveTo>
                <a:cubicBezTo>
                  <a:pt x="1779551" y="16561"/>
                  <a:pt x="1855589" y="-8342"/>
                  <a:pt x="1795244" y="41945"/>
                </a:cubicBezTo>
                <a:cubicBezTo>
                  <a:pt x="1599498" y="205066"/>
                  <a:pt x="1812809" y="-3649"/>
                  <a:pt x="1677798" y="142613"/>
                </a:cubicBezTo>
                <a:cubicBezTo>
                  <a:pt x="1604951" y="221531"/>
                  <a:pt x="1632504" y="183992"/>
                  <a:pt x="1551963" y="260059"/>
                </a:cubicBezTo>
                <a:cubicBezTo>
                  <a:pt x="1482660" y="325511"/>
                  <a:pt x="1412708" y="408823"/>
                  <a:pt x="1333849" y="461395"/>
                </a:cubicBezTo>
                <a:cubicBezTo>
                  <a:pt x="1291999" y="489295"/>
                  <a:pt x="1304145" y="479739"/>
                  <a:pt x="1249959" y="528507"/>
                </a:cubicBezTo>
                <a:cubicBezTo>
                  <a:pt x="1241141" y="536443"/>
                  <a:pt x="1233906" y="546079"/>
                  <a:pt x="1224792" y="553674"/>
                </a:cubicBezTo>
                <a:cubicBezTo>
                  <a:pt x="1200299" y="574085"/>
                  <a:pt x="1173872" y="592091"/>
                  <a:pt x="1149292" y="612397"/>
                </a:cubicBezTo>
                <a:cubicBezTo>
                  <a:pt x="1109540" y="645236"/>
                  <a:pt x="1076060" y="686537"/>
                  <a:pt x="1031846" y="713065"/>
                </a:cubicBezTo>
                <a:cubicBezTo>
                  <a:pt x="1003883" y="729843"/>
                  <a:pt x="975089" y="745309"/>
                  <a:pt x="947956" y="763398"/>
                </a:cubicBezTo>
                <a:cubicBezTo>
                  <a:pt x="939567" y="768991"/>
                  <a:pt x="931543" y="775174"/>
                  <a:pt x="922789" y="780176"/>
                </a:cubicBezTo>
                <a:cubicBezTo>
                  <a:pt x="911931" y="786381"/>
                  <a:pt x="899409" y="789685"/>
                  <a:pt x="889233" y="796954"/>
                </a:cubicBezTo>
                <a:cubicBezTo>
                  <a:pt x="879579" y="803850"/>
                  <a:pt x="873074" y="814400"/>
                  <a:pt x="864066" y="822121"/>
                </a:cubicBezTo>
                <a:cubicBezTo>
                  <a:pt x="818629" y="861067"/>
                  <a:pt x="844694" y="835422"/>
                  <a:pt x="796954" y="864066"/>
                </a:cubicBezTo>
                <a:cubicBezTo>
                  <a:pt x="779663" y="874441"/>
                  <a:pt x="765750" y="891245"/>
                  <a:pt x="746620" y="897622"/>
                </a:cubicBezTo>
                <a:cubicBezTo>
                  <a:pt x="729842" y="903215"/>
                  <a:pt x="711001" y="904590"/>
                  <a:pt x="696286" y="914400"/>
                </a:cubicBezTo>
                <a:cubicBezTo>
                  <a:pt x="687897" y="919993"/>
                  <a:pt x="680332" y="927083"/>
                  <a:pt x="671119" y="931178"/>
                </a:cubicBezTo>
                <a:lnTo>
                  <a:pt x="595618" y="956345"/>
                </a:lnTo>
                <a:cubicBezTo>
                  <a:pt x="587229" y="959141"/>
                  <a:pt x="577809" y="959829"/>
                  <a:pt x="570451" y="964734"/>
                </a:cubicBezTo>
                <a:cubicBezTo>
                  <a:pt x="498326" y="1012817"/>
                  <a:pt x="589581" y="955169"/>
                  <a:pt x="520117" y="989901"/>
                </a:cubicBezTo>
                <a:cubicBezTo>
                  <a:pt x="511099" y="994410"/>
                  <a:pt x="504163" y="1002584"/>
                  <a:pt x="494950" y="1006679"/>
                </a:cubicBezTo>
                <a:cubicBezTo>
                  <a:pt x="478789" y="1013862"/>
                  <a:pt x="461394" y="1017864"/>
                  <a:pt x="444616" y="1023457"/>
                </a:cubicBezTo>
                <a:cubicBezTo>
                  <a:pt x="436227" y="1026253"/>
                  <a:pt x="428171" y="1030392"/>
                  <a:pt x="419449" y="1031846"/>
                </a:cubicBezTo>
                <a:cubicBezTo>
                  <a:pt x="402671" y="1034642"/>
                  <a:pt x="385719" y="1036545"/>
                  <a:pt x="369115" y="1040235"/>
                </a:cubicBezTo>
                <a:cubicBezTo>
                  <a:pt x="309272" y="1053533"/>
                  <a:pt x="383477" y="1044832"/>
                  <a:pt x="310392" y="1057013"/>
                </a:cubicBezTo>
                <a:cubicBezTo>
                  <a:pt x="280597" y="1061979"/>
                  <a:pt x="224630" y="1065870"/>
                  <a:pt x="192947" y="1073791"/>
                </a:cubicBezTo>
                <a:cubicBezTo>
                  <a:pt x="175789" y="1078080"/>
                  <a:pt x="159391" y="1084976"/>
                  <a:pt x="142613" y="1090569"/>
                </a:cubicBezTo>
                <a:lnTo>
                  <a:pt x="117446" y="1098958"/>
                </a:lnTo>
                <a:cubicBezTo>
                  <a:pt x="109057" y="1101754"/>
                  <a:pt x="101122" y="1107347"/>
                  <a:pt x="92279" y="1107347"/>
                </a:cubicBezTo>
                <a:lnTo>
                  <a:pt x="0" y="110734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6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18519E-6 L -2.5E-6 -5.18519E-6 C 0.00295 0.00115 0.00608 0.00231 0.00903 0.00347 C 0.01146 0.00439 0.01407 0.00485 0.0165 0.00601 C 0.01754 0.00647 0.01806 0.00786 0.0191 0.00833 C 0.02153 0.00948 0.02414 0.00995 0.02657 0.01087 C 0.02952 0.01203 0.03802 0.01666 0.03837 0.01689 C 0.0415 0.01897 0.04445 0.02129 0.04757 0.02314 C 0.04844 0.0236 0.04948 0.02384 0.05035 0.0243 C 0.05313 0.02592 0.05573 0.02777 0.05868 0.02916 C 0.06285 0.03147 0.06771 0.03194 0.07136 0.03541 C 0.07657 0.03981 0.07309 0.03749 0.08247 0.04027 C 0.08577 0.04259 0.08907 0.04536 0.09254 0.04768 C 0.09514 0.0493 0.09809 0.05069 0.1007 0.05254 C 0.10174 0.053 0.10261 0.05416 0.10348 0.05485 C 0.10539 0.05624 0.10712 0.0574 0.10903 0.05856 C 0.11285 0.0662 0.1092 0.06018 0.1191 0.06828 C 0.12136 0.07013 0.12327 0.07268 0.12552 0.07453 C 0.13525 0.08286 0.13177 0.07661 0.14202 0.09282 C 0.14358 0.09536 0.14532 0.09745 0.1467 0.10022 C 0.14809 0.10277 0.14879 0.10624 0.15035 0.10879 C 0.15313 0.11319 0.15712 0.1162 0.15938 0.12083 C 0.16077 0.12337 0.16181 0.12592 0.1632 0.12823 C 0.16493 0.13171 0.16684 0.13472 0.16858 0.13796 C 0.16962 0.13958 0.17049 0.1412 0.17136 0.14305 C 0.17257 0.14536 0.17431 0.14745 0.175 0.15022 C 0.17535 0.15161 0.17552 0.15277 0.17605 0.15393 C 0.17709 0.15647 0.17848 0.15879 0.17969 0.16134 L 0.18334 0.16874 L 0.18507 0.17222 C 0.18577 0.1736 0.18594 0.17522 0.18698 0.17592 L 0.18889 0.17731 L 0.18889 0.17731 " pathEditMode="relative" ptsTypes="AAAAAAAAAAAAAAAAAAAAAAAAAAAAAAA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3.05556E-6 -2.22222E-6 C -0.0026 0.00116 -0.00486 0.00255 -0.00746 0.00347 C -0.02569 0.01088 -0.01128 0.00324 -0.03125 0.01204 C -0.05243 0.02153 -0.02066 0.00694 -0.04236 0.01829 C -0.046 0.02014 -0.05017 0.02037 -0.0533 0.02315 C -0.06093 0.02986 -0.05989 0.02917 -0.07448 0.03773 C -0.07725 0.03935 -0.08003 0.04074 -0.08264 0.04282 C -0.11718 0.06736 -0.08628 0.0456 -0.10468 0.06111 C -0.11458 0.06921 -0.11718 0.06806 -0.12778 0.08056 C -0.14705 0.1037 -0.13958 0.09421 -0.15069 0.1088 L -0.15625 0.1162 C -0.15746 0.11782 -0.15885 0.11921 -0.15989 0.12106 C -0.16076 0.12269 -0.16146 0.12454 -0.16267 0.12593 C -0.17309 0.13981 -0.15868 0.1169 -0.16996 0.13565 C -0.17153 0.1419 -0.17014 0.1375 -0.17361 0.14421 C -0.17482 0.14676 -0.17882 0.15463 -0.18003 0.15787 C -0.18055 0.15903 -0.18055 0.16019 -0.1809 0.16134 C -0.18142 0.16273 -0.18229 0.16389 -0.18281 0.16505 C -0.1835 0.16759 -0.1835 0.17037 -0.18455 0.17245 C -0.18906 0.18148 -0.18368 0.17014 -0.18837 0.18102 C -0.19271 0.19144 -0.18819 0.17963 -0.19097 0.18727 L -0.19097 0.18727 " pathEditMode="relative" ptsTypes="AAAAAAAAAAAAAAAAAAAAA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03704E-6 L -4.16667E-6 7.03704E-6 C 0.00504 0.00163 0.01042 0.00255 0.01545 0.00487 C 0.01736 0.00556 0.0191 0.00672 0.02101 0.00718 C 0.02518 0.00834 0.02969 0.00857 0.03386 0.00973 C 0.04115 0.01158 0.03907 0.01227 0.04584 0.01459 C 0.04757 0.01505 0.04948 0.01528 0.05122 0.01575 C 0.05504 0.0169 0.05868 0.01806 0.06233 0.01945 C 0.06424 0.02014 0.06598 0.02107 0.06789 0.022 C 0.07032 0.02292 0.07275 0.02339 0.07518 0.02431 C 0.07726 0.02501 0.07934 0.02593 0.0816 0.02686 C 0.08681 0.02848 0.09184 0.03033 0.09723 0.03172 C 0.11302 0.03542 0.10452 0.03311 0.12292 0.03658 C 0.12466 0.03681 0.12657 0.03751 0.1283 0.03774 C 0.13264 0.03843 0.13698 0.03843 0.14115 0.03889 C 0.14341 0.03936 0.14549 0.03982 0.14757 0.04028 C 0.15104 0.04075 0.15434 0.04098 0.15782 0.04144 C 0.16025 0.04237 0.1625 0.04329 0.16511 0.04399 C 0.17118 0.04514 0.18351 0.0463 0.18351 0.0463 C 0.18473 0.04676 0.18594 0.047 0.18716 0.04746 C 0.18802 0.04792 0.18889 0.04839 0.18993 0.04885 C 0.19323 0.04977 0.19653 0.05047 0.2 0.05116 C 0.20295 0.05186 0.2092 0.05255 0.2092 0.05255 L 0.2092 0.05255 " pathEditMode="relative" ptsTypes="AAAAAAAAAAAAAAAAAAAAAA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4.16667E-6 1.85185E-6 L -0.00833 0.00231 C -0.01423 0.00416 -0.01562 0.00509 -0.02118 0.00602 C -0.04409 0.00972 -0.03229 0.0074 -0.0533 0.00972 C -0.05642 0.00995 -0.05937 0.01064 -0.0625 0.01088 C -0.07257 0.01157 -0.08264 0.01157 -0.09271 0.01203 C -0.09618 0.0125 -0.09948 0.01296 -0.10277 0.01342 C -0.10833 0.01389 -0.11389 0.01342 -0.11927 0.01458 C -0.12864 0.01643 -0.14687 0.02176 -0.14687 0.02176 C -0.14896 0.02338 -0.15104 0.02546 -0.1533 0.02662 C -0.15503 0.02754 -0.15694 0.02731 -0.15885 0.02801 C -0.16093 0.0287 -0.16302 0.02963 -0.16527 0.03032 C -0.16701 0.03125 -0.16892 0.03194 -0.17066 0.03287 C -0.17222 0.03356 -0.17378 0.03472 -0.17534 0.03518 C -0.17673 0.03588 -0.17847 0.03611 -0.17986 0.03657 C -0.18107 0.0368 -0.18229 0.0375 -0.1835 0.03773 C -0.19114 0.03958 -0.19618 0.03935 -0.20468 0.04027 C -0.2151 0.03981 -0.22552 0.03958 -0.23593 0.03889 C -0.2368 0.03889 -0.23854 0.03773 -0.23854 0.03773 L -0.23854 0.03773 " pathEditMode="relative" ptsTypes="AAAAAAAAAAAAAAAAAAA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2.77778E-7 -2.96296E-6 C 0.00295 -0.00138 0.00607 -0.00277 0.00902 -0.0037 C 0.02066 -0.00787 0.02743 -0.00833 0.03941 -0.01481 C 0.04635 -0.01851 0.0526 -0.0243 0.05954 -0.02824 C 0.07257 -0.03564 0.06996 -0.03379 0.08888 -0.05023 C 0.09826 -0.05833 0.10729 -0.06736 0.11649 -0.07592 C 0.121 -0.08009 0.12552 -0.08426 0.1302 -0.08819 C 0.13211 -0.08981 0.15 -0.10509 0.15312 -0.10763 C 0.1684 -0.12037 0.15642 -0.10972 0.17239 -0.12361 C 0.17517 -0.12615 0.17795 -0.1287 0.18072 -0.13101 C 0.18316 -0.1331 0.18593 -0.13449 0.18802 -0.13703 C 0.18888 -0.13842 0.18975 -0.13981 0.19079 -0.14074 C 0.19184 -0.14189 0.1934 -0.14213 0.19444 -0.14328 C 0.19548 -0.14421 0.19618 -0.14583 0.19722 -0.14699 C 0.20208 -0.15185 0.20208 -0.15138 0.20729 -0.15416 C 0.21111 -0.15926 0.21302 -0.1625 0.21927 -0.16527 C 0.22013 -0.16574 0.22118 -0.16574 0.22204 -0.16643 C 0.22638 -0.16967 0.22621 -0.16967 0.22847 -0.17245 L 0.22847 -0.17245 " pathEditMode="relative" ptsTypes="AAAAAAAAAAAAAAAAAA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2.77778E-7 -1.85185E-6 C -0.0217 -0.02662 -0.00729 -0.01065 -0.04878 -0.04422 L -0.06701 -0.0588 C -0.06701 -0.0588 -0.09635 -0.08079 -0.09635 -0.08079 C -0.10156 -0.08496 -0.10625 -0.09051 -0.11198 -0.09306 C -0.12674 -0.09954 -0.11424 -0.09375 -0.14774 -0.11875 L -0.1625 -0.12986 C -0.1658 -0.13218 -0.16944 -0.13426 -0.17257 -0.13704 C -0.17465 -0.13912 -0.17674 -0.14144 -0.17899 -0.14329 C -0.18073 -0.14468 -0.18264 -0.1456 -0.18455 -0.14699 C -0.18646 -0.14838 -0.18819 -0.15 -0.18993 -0.15185 C -0.19097 -0.15278 -0.19167 -0.15463 -0.19271 -0.15556 C -0.19444 -0.15695 -0.1967 -0.15741 -0.19826 -0.15926 C -0.20069 -0.16158 -0.2026 -0.16482 -0.20469 -0.16783 C -0.20556 -0.16898 -0.20677 -0.16991 -0.20747 -0.1713 C -0.20799 -0.17269 -0.20851 -0.17384 -0.2092 -0.175 C -0.21007 -0.17639 -0.21128 -0.17732 -0.21198 -0.17871 C -0.21337 -0.18102 -0.21441 -0.18357 -0.21563 -0.18611 L -0.21753 -0.18982 L -0.21927 -0.19329 L -0.21927 -0.19329 " pathEditMode="relative" ptsTypes="AAAAAAAAAAAAAAAAAAAA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150827" y="4363284"/>
            <a:ext cx="9034818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/>
          <p:cNvSpPr txBox="1"/>
          <p:nvPr/>
        </p:nvSpPr>
        <p:spPr>
          <a:xfrm>
            <a:off x="1781830" y="4481269"/>
            <a:ext cx="5672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 smtClean="0"/>
              <a:t>Chromosomes unwind into Chromatin</a:t>
            </a:r>
            <a:br>
              <a:rPr lang="en-US" dirty="0" smtClean="0"/>
            </a:br>
            <a:endParaRPr lang="en-US" dirty="0" smtClean="0"/>
          </a:p>
          <a:p>
            <a:pPr marL="257175" indent="-257175">
              <a:buFont typeface="+mj-lt"/>
              <a:buAutoNum type="arabicPeriod"/>
            </a:pPr>
            <a:r>
              <a:rPr lang="en-US" dirty="0" smtClean="0"/>
              <a:t>Two Nuclear Envelopes Form</a:t>
            </a:r>
          </a:p>
          <a:p>
            <a:pPr marL="257175" indent="-257175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  <a:p>
            <a:pPr marL="257175" indent="-257175">
              <a:buFont typeface="+mj-lt"/>
              <a:buAutoNum type="arabicPeriod"/>
            </a:pP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29846" y="4363284"/>
            <a:ext cx="145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Telophase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12627" y="4102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/>
          <p:cNvSpPr/>
          <p:nvPr/>
        </p:nvSpPr>
        <p:spPr>
          <a:xfrm>
            <a:off x="4790512" y="1304341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6" name="Oval 65"/>
          <p:cNvSpPr/>
          <p:nvPr/>
        </p:nvSpPr>
        <p:spPr>
          <a:xfrm>
            <a:off x="2199060" y="1188526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67" name="Group 66"/>
          <p:cNvGrpSpPr/>
          <p:nvPr/>
        </p:nvGrpSpPr>
        <p:grpSpPr>
          <a:xfrm>
            <a:off x="2377787" y="1691197"/>
            <a:ext cx="1434517" cy="293614"/>
            <a:chOff x="2726422" y="411061"/>
            <a:chExt cx="2013358" cy="293614"/>
          </a:xfrm>
        </p:grpSpPr>
        <p:sp>
          <p:nvSpPr>
            <p:cNvPr id="68" name="Freeform 67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453683" y="2051622"/>
            <a:ext cx="1471867" cy="293614"/>
            <a:chOff x="2726422" y="411061"/>
            <a:chExt cx="2013358" cy="293614"/>
          </a:xfrm>
        </p:grpSpPr>
        <p:sp>
          <p:nvSpPr>
            <p:cNvPr id="72" name="Freeform 71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11069574">
            <a:off x="5024316" y="1862230"/>
            <a:ext cx="1434517" cy="293614"/>
            <a:chOff x="2726422" y="411061"/>
            <a:chExt cx="2013358" cy="293614"/>
          </a:xfrm>
        </p:grpSpPr>
        <p:sp>
          <p:nvSpPr>
            <p:cNvPr id="75" name="Freeform 74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069574">
            <a:off x="5100212" y="2222655"/>
            <a:ext cx="1471867" cy="293614"/>
            <a:chOff x="2726422" y="411061"/>
            <a:chExt cx="2013358" cy="293614"/>
          </a:xfrm>
        </p:grpSpPr>
        <p:sp>
          <p:nvSpPr>
            <p:cNvPr id="78" name="Freeform 77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99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28850" y="120015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Oval 55"/>
          <p:cNvSpPr/>
          <p:nvPr/>
        </p:nvSpPr>
        <p:spPr>
          <a:xfrm>
            <a:off x="4877075" y="2222142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5" name="Oval 54"/>
          <p:cNvSpPr/>
          <p:nvPr/>
        </p:nvSpPr>
        <p:spPr>
          <a:xfrm>
            <a:off x="2285623" y="2106327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139754" y="27198"/>
            <a:ext cx="23478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Two nuclear envelopes form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Chromosomes unwind into chromatin</a:t>
            </a:r>
          </a:p>
          <a:p>
            <a:endParaRPr lang="en-US" sz="1350" dirty="0"/>
          </a:p>
          <a:p>
            <a:endParaRPr lang="en-US" sz="135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06" y="3079062"/>
            <a:ext cx="390161" cy="34993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466075" y="3163579"/>
            <a:ext cx="390161" cy="349938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176795" y="514630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Telophase 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100285" y="2782844"/>
            <a:ext cx="539078" cy="551285"/>
            <a:chOff x="5044603" y="1521192"/>
            <a:chExt cx="539078" cy="551285"/>
          </a:xfrm>
        </p:grpSpPr>
        <p:grpSp>
          <p:nvGrpSpPr>
            <p:cNvPr id="64" name="Group 63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84" name="Isosceles Triangle 83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7" name="Group 6"/>
          <p:cNvGrpSpPr/>
          <p:nvPr/>
        </p:nvGrpSpPr>
        <p:grpSpPr>
          <a:xfrm>
            <a:off x="6119665" y="3139807"/>
            <a:ext cx="530324" cy="564039"/>
            <a:chOff x="5090029" y="2146593"/>
            <a:chExt cx="530324" cy="564039"/>
          </a:xfrm>
        </p:grpSpPr>
        <p:grpSp>
          <p:nvGrpSpPr>
            <p:cNvPr id="77" name="Group 76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78" name="Isosceles Triangle 77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88" name="Isosceles Triangle 87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90" name="Picture 89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2" name="Group 1"/>
          <p:cNvGrpSpPr/>
          <p:nvPr/>
        </p:nvGrpSpPr>
        <p:grpSpPr>
          <a:xfrm>
            <a:off x="2786049" y="2363116"/>
            <a:ext cx="536037" cy="539496"/>
            <a:chOff x="4504064" y="1757601"/>
            <a:chExt cx="536037" cy="539496"/>
          </a:xfrm>
        </p:grpSpPr>
        <p:grpSp>
          <p:nvGrpSpPr>
            <p:cNvPr id="60" name="Group 59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61" name="Isosceles Triangle 60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2845155" y="3124015"/>
            <a:ext cx="534244" cy="539496"/>
            <a:chOff x="4487212" y="2578219"/>
            <a:chExt cx="534244" cy="539496"/>
          </a:xfrm>
        </p:grpSpPr>
        <p:grpSp>
          <p:nvGrpSpPr>
            <p:cNvPr id="74" name="Group 73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75" name="Isosceles Triangle 74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2830629" y="2759828"/>
            <a:ext cx="521487" cy="539496"/>
            <a:chOff x="5389491" y="2714535"/>
            <a:chExt cx="521487" cy="539496"/>
          </a:xfrm>
        </p:grpSpPr>
        <p:grpSp>
          <p:nvGrpSpPr>
            <p:cNvPr id="71" name="Group 70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72" name="Isosceles Triangle 71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6055587" y="2484667"/>
            <a:ext cx="536736" cy="541921"/>
            <a:chOff x="5469162" y="1697645"/>
            <a:chExt cx="536736" cy="541921"/>
          </a:xfrm>
        </p:grpSpPr>
        <p:grpSp>
          <p:nvGrpSpPr>
            <p:cNvPr id="67" name="Group 66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68" name="Isosceles Triangle 67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9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81" name="Isosceles Triangle 80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2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464350" y="2608998"/>
            <a:ext cx="1434517" cy="293614"/>
            <a:chOff x="2726422" y="411061"/>
            <a:chExt cx="2013358" cy="293614"/>
          </a:xfrm>
        </p:grpSpPr>
        <p:sp>
          <p:nvSpPr>
            <p:cNvPr id="15" name="Freeform 14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540246" y="2969423"/>
            <a:ext cx="1471867" cy="293614"/>
            <a:chOff x="2726422" y="411061"/>
            <a:chExt cx="2013358" cy="293614"/>
          </a:xfrm>
        </p:grpSpPr>
        <p:sp>
          <p:nvSpPr>
            <p:cNvPr id="96" name="Freeform 95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 rot="11069574">
            <a:off x="5110879" y="2780031"/>
            <a:ext cx="1434517" cy="293614"/>
            <a:chOff x="2726422" y="411061"/>
            <a:chExt cx="2013358" cy="293614"/>
          </a:xfrm>
        </p:grpSpPr>
        <p:sp>
          <p:nvSpPr>
            <p:cNvPr id="99" name="Freeform 98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 rot="11069574">
            <a:off x="5186775" y="3140456"/>
            <a:ext cx="1471867" cy="293614"/>
            <a:chOff x="2726422" y="411061"/>
            <a:chExt cx="2013358" cy="293614"/>
          </a:xfrm>
        </p:grpSpPr>
        <p:sp>
          <p:nvSpPr>
            <p:cNvPr id="102" name="Freeform 101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42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2226973" y="120015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2228850" y="1200150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139754" y="27198"/>
            <a:ext cx="23478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Cell Splits into two cells.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Phase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3783" y="4874091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Cytokinesis I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285623" y="2106327"/>
            <a:ext cx="2008415" cy="1874520"/>
            <a:chOff x="2285623" y="2106327"/>
            <a:chExt cx="2008415" cy="1874520"/>
          </a:xfrm>
        </p:grpSpPr>
        <p:sp>
          <p:nvSpPr>
            <p:cNvPr id="55" name="Oval 54"/>
            <p:cNvSpPr/>
            <p:nvPr/>
          </p:nvSpPr>
          <p:spPr>
            <a:xfrm>
              <a:off x="2285623" y="2106327"/>
              <a:ext cx="2008415" cy="187452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464350" y="2608998"/>
              <a:ext cx="1434517" cy="293614"/>
              <a:chOff x="2726422" y="411061"/>
              <a:chExt cx="2013358" cy="293614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2726422" y="411061"/>
                <a:ext cx="1115736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3816991" y="419450"/>
                <a:ext cx="922789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540246" y="2969423"/>
              <a:ext cx="1471867" cy="293614"/>
              <a:chOff x="2726422" y="411061"/>
              <a:chExt cx="2013358" cy="293614"/>
            </a:xfrm>
          </p:grpSpPr>
          <p:sp>
            <p:nvSpPr>
              <p:cNvPr id="96" name="Freeform 95"/>
              <p:cNvSpPr/>
              <p:nvPr/>
            </p:nvSpPr>
            <p:spPr>
              <a:xfrm>
                <a:off x="2726422" y="411061"/>
                <a:ext cx="1115736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3816991" y="419450"/>
                <a:ext cx="922789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4849197" y="2216720"/>
            <a:ext cx="2008415" cy="1874520"/>
            <a:chOff x="4877075" y="2222142"/>
            <a:chExt cx="2008415" cy="1874520"/>
          </a:xfrm>
        </p:grpSpPr>
        <p:sp>
          <p:nvSpPr>
            <p:cNvPr id="56" name="Oval 55"/>
            <p:cNvSpPr/>
            <p:nvPr/>
          </p:nvSpPr>
          <p:spPr>
            <a:xfrm>
              <a:off x="4877075" y="2222142"/>
              <a:ext cx="2008415" cy="187452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98" name="Group 97"/>
            <p:cNvGrpSpPr/>
            <p:nvPr/>
          </p:nvGrpSpPr>
          <p:grpSpPr>
            <a:xfrm rot="11069574">
              <a:off x="5110879" y="2780031"/>
              <a:ext cx="1434517" cy="293614"/>
              <a:chOff x="2726422" y="411061"/>
              <a:chExt cx="2013358" cy="293614"/>
            </a:xfrm>
          </p:grpSpPr>
          <p:sp>
            <p:nvSpPr>
              <p:cNvPr id="99" name="Freeform 98"/>
              <p:cNvSpPr/>
              <p:nvPr/>
            </p:nvSpPr>
            <p:spPr>
              <a:xfrm>
                <a:off x="2726422" y="411061"/>
                <a:ext cx="1115736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3816991" y="419450"/>
                <a:ext cx="922789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 rot="11069574">
              <a:off x="5186775" y="3140456"/>
              <a:ext cx="1471867" cy="293614"/>
              <a:chOff x="2726422" y="411061"/>
              <a:chExt cx="2013358" cy="293614"/>
            </a:xfrm>
          </p:grpSpPr>
          <p:sp>
            <p:nvSpPr>
              <p:cNvPr id="102" name="Freeform 101"/>
              <p:cNvSpPr/>
              <p:nvPr/>
            </p:nvSpPr>
            <p:spPr>
              <a:xfrm>
                <a:off x="2726422" y="411061"/>
                <a:ext cx="1115736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3816991" y="419450"/>
                <a:ext cx="922789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15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85 L 3.61111E-6 0.00023 L -0.01823 -0.01319 C -0.02118 -0.01504 -0.02431 -0.01689 -0.02743 -0.02268 C -0.02813 -0.02453 -0.02865 -0.03194 -0.02952 -0.03194 C -0.03889 -0.03958 -0.04861 -0.03958 -0.05816 -0.04328 C -0.06146 -0.04537 -0.06476 -0.04722 -0.06789 -0.05277 C -0.06858 -0.05463 -0.06927 -0.06227 -0.06997 -0.06227 C -0.07292 -0.06805 -0.07587 -0.06805 -0.07865 -0.07361 C -0.08212 -0.07939 -0.08559 -0.0868 -0.08889 -0.09259 C -0.09375 -0.10023 -0.10504 -0.10764 -0.10938 -0.11342 C -0.13004 -0.13611 -0.09653 -0.11157 -0.13438 -0.13217 L -0.23716 -0.12291 L -0.23716 -0.12083 " pathEditMode="relative" rAng="0" ptsTypes="AAAAAAAAAAAA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-64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2.22222E-6 0.00023 C -0.00173 -0.0037 -0.00225 -0.00787 -0.00503 -0.01065 C -0.01666 -0.02315 -0.01128 -0.0169 -0.02153 -0.02894 C -0.02448 -0.03866 -0.02153 -0.03056 -0.03732 -0.04653 C -0.0408 -0.04977 -0.04357 -0.05394 -0.04739 -0.05694 C -0.05225 -0.06088 -0.0533 -0.06157 -0.05885 -0.06759 C -0.05955 -0.06829 -0.05989 -0.06944 -0.06041 -0.07014 C -0.06979 -0.08009 -0.06649 -0.07824 -0.07291 -0.08056 C -0.07656 -0.08449 -0.08021 -0.08819 -0.08368 -0.09213 C -0.08698 -0.09583 -0.08975 -0.10023 -0.09375 -0.10324 C -0.09618 -0.10556 -0.09878 -0.10741 -0.10104 -0.10949 C -0.10208 -0.11019 -0.10278 -0.11134 -0.10364 -0.11204 C -0.12656 -0.1287 -0.10833 -0.11481 -0.1243 -0.12523 C -0.12778 -0.12755 -0.1309 -0.13009 -0.1342 -0.13241 C -0.13524 -0.13287 -0.13594 -0.13356 -0.1368 -0.13403 C -0.13871 -0.13542 -0.14062 -0.13704 -0.14253 -0.13843 C -0.14514 -0.14028 -0.15 -0.14329 -0.15156 -0.14444 C -0.15451 -0.1463 -0.15729 -0.14815 -0.15989 -0.14977 C -0.16284 -0.15162 -0.16562 -0.15301 -0.16823 -0.15509 C -0.17014 -0.15648 -0.17205 -0.1581 -0.17413 -0.15949 C -0.17882 -0.1625 -0.1842 -0.16412 -0.18819 -0.16806 C -0.18906 -0.16898 -0.18975 -0.17014 -0.19062 -0.1706 C -0.19219 -0.17199 -0.19323 -0.17245 -0.19479 -0.17338 L -0.19548 -0.17407 " pathEditMode="relative" rAng="0" ptsTypes="AAAAAAAAAAAAAAAAAAAAAAA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" y="-87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-3.33333E-6 C 0.00069 0.00255 0.00122 0.00533 0.00226 0.00764 C 0.00295 0.0088 0.00399 0.00973 0.00486 0.01065 C 0.01076 0.0169 0.00851 0.01574 0.01319 0.0176 C 0.02656 0.03079 0.0099 0.01459 0.03003 0.03218 C 0.0309 0.03311 0.03142 0.03449 0.03229 0.03519 C 0.03542 0.0375 0.03872 0.03866 0.04167 0.04098 C 0.04566 0.04422 0.04948 0.04746 0.0533 0.05093 C 0.05451 0.05186 0.05538 0.05301 0.05677 0.05394 L 0.0691 0.0625 C 0.07257 0.06875 0.06875 0.0632 0.07326 0.06667 C 0.07708 0.06922 0.08056 0.07269 0.0842 0.07547 C 0.09028 0.0801 0.0967 0.08426 0.1026 0.08912 C 0.11059 0.0963 0.10347 0.09028 0.12014 0.10209 C 0.12101 0.10255 0.1217 0.10324 0.12257 0.10394 C 0.12778 0.10764 0.13316 0.11111 0.13837 0.11459 C 0.13958 0.11551 0.1408 0.11598 0.14184 0.11667 C 0.14774 0.12061 0.15347 0.12477 0.15938 0.12848 C 0.16302 0.13079 0.16667 0.13311 0.17031 0.13542 C 0.1776 0.14028 0.16493 0.13449 0.18194 0.14329 C 0.18316 0.14398 0.18472 0.14398 0.18611 0.14422 C 0.18924 0.14653 0.19201 0.14931 0.19514 0.15116 C 0.19757 0.15255 0.19983 0.15348 0.20208 0.1551 C 0.20451 0.15695 0.20694 0.15903 0.20938 0.16088 C 0.21198 0.1625 0.21458 0.16436 0.21701 0.16574 C 0.21788 0.16621 0.21875 0.16644 0.21962 0.16667 C 0.22101 0.1676 0.22222 0.16875 0.22361 0.16968 C 0.22917 0.17315 0.23524 0.17547 0.24045 0.17963 L 0.24306 0.18172 L 0.24306 0.18195 " pathEditMode="relative" rAng="0" ptsTypes="AAAAAAAAAAAAAAAAAAAAAAAAAA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90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18519E-6 L 1.66667E-6 5.18519E-6 C 0.00209 0.00278 0.00417 0.00579 0.00625 0.00834 C 0.01025 0.0132 0.01545 0.01621 0.01823 0.022 C 0.01893 0.02316 0.01927 0.02454 0.02014 0.02547 C 0.02969 0.03843 0.0158 0.0132 0.03021 0.04028 C 0.03282 0.04515 0.03542 0.04978 0.0375 0.05487 C 0.04028 0.06135 0.04254 0.06853 0.04584 0.07454 C 0.05764 0.09653 0.04271 0.06922 0.05591 0.09167 C 0.05747 0.09445 0.05868 0.09769 0.06042 0.10024 C 0.06511 0.10626 0.07032 0.11158 0.07518 0.11737 C 0.07761 0.12015 0.07986 0.12339 0.08247 0.12593 C 0.08768 0.13079 0.09323 0.13496 0.09809 0.14052 C 0.11684 0.16204 0.08889 0.13079 0.11459 0.15649 C 0.11702 0.1588 0.11945 0.16135 0.12188 0.1639 C 0.12275 0.16459 0.12379 0.16528 0.12466 0.16621 C 0.12657 0.16829 0.1283 0.17038 0.13021 0.17246 C 0.13177 0.17408 0.13611 0.17732 0.1375 0.17848 C 0.13993 0.18056 0.14271 0.18218 0.14479 0.1845 C 0.15573 0.197 0.14809 0.18866 0.16407 0.20417 C 0.16563 0.20556 0.17153 0.21158 0.1724 0.21274 C 0.19097 0.23751 0.16997 0.2088 0.18247 0.22732 C 0.18386 0.22964 0.18559 0.23149 0.18716 0.23357 C 0.18802 0.23496 0.18889 0.23681 0.18976 0.23843 C 0.19045 0.23959 0.1908 0.24098 0.19167 0.24214 C 0.19722 0.24954 0.19167 0.23704 0.19809 0.2507 C 0.20747 0.27038 0.19219 0.24306 0.20538 0.26783 C 0.21354 0.28311 0.20677 0.26922 0.21285 0.27871 C 0.21667 0.28496 0.21233 0.28033 0.21736 0.28496 C 0.21841 0.29075 0.21771 0.2882 0.21927 0.29237 L 0.21927 0.29237 " pathEditMode="relative" ptsTypes="AAAAAAAAAAAAAAAAAAAAAAAAAAAAA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17725" y="4431213"/>
            <a:ext cx="9034818" cy="13900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112015" y="4424127"/>
            <a:ext cx="2203554" cy="13971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234783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Chromatin winds into Chromosomes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Nuclear Envelopes Dissolve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180803" y="4419719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41257" y="4927550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615380" y="1089027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6" name="Oval 55"/>
          <p:cNvSpPr/>
          <p:nvPr/>
        </p:nvSpPr>
        <p:spPr>
          <a:xfrm>
            <a:off x="6569744" y="1111336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175313" y="1393841"/>
            <a:ext cx="536037" cy="539496"/>
            <a:chOff x="4504064" y="1757601"/>
            <a:chExt cx="536037" cy="539496"/>
          </a:xfrm>
        </p:grpSpPr>
        <p:grpSp>
          <p:nvGrpSpPr>
            <p:cNvPr id="25" name="Group 24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27" name="Isosceles Triangle 2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2875225" y="2075084"/>
            <a:ext cx="534244" cy="539496"/>
            <a:chOff x="4487212" y="2578219"/>
            <a:chExt cx="534244" cy="539496"/>
          </a:xfrm>
        </p:grpSpPr>
        <p:grpSp>
          <p:nvGrpSpPr>
            <p:cNvPr id="30" name="Group 29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32" name="Isosceles Triangle 31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2175467" y="2146322"/>
            <a:ext cx="521487" cy="539496"/>
            <a:chOff x="5389491" y="2714535"/>
            <a:chExt cx="521487" cy="539496"/>
          </a:xfrm>
        </p:grpSpPr>
        <p:grpSp>
          <p:nvGrpSpPr>
            <p:cNvPr id="35" name="Group 34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37" name="Isosceles Triangle 3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6856141" y="1474037"/>
            <a:ext cx="539078" cy="551285"/>
            <a:chOff x="5044603" y="1521192"/>
            <a:chExt cx="539078" cy="551285"/>
          </a:xfrm>
        </p:grpSpPr>
        <p:grpSp>
          <p:nvGrpSpPr>
            <p:cNvPr id="40" name="Group 39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45" name="Isosceles Triangle 44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6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42" name="Isosceles Triangle 4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47" name="Group 46"/>
          <p:cNvGrpSpPr/>
          <p:nvPr/>
        </p:nvGrpSpPr>
        <p:grpSpPr>
          <a:xfrm>
            <a:off x="7431842" y="2181890"/>
            <a:ext cx="530324" cy="564039"/>
            <a:chOff x="5090029" y="2146593"/>
            <a:chExt cx="530324" cy="564039"/>
          </a:xfrm>
        </p:grpSpPr>
        <p:grpSp>
          <p:nvGrpSpPr>
            <p:cNvPr id="48" name="Group 47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53" name="Isosceles Triangle 52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50" name="Isosceles Triangle 49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1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57" name="Group 56"/>
          <p:cNvGrpSpPr/>
          <p:nvPr/>
        </p:nvGrpSpPr>
        <p:grpSpPr>
          <a:xfrm>
            <a:off x="7725848" y="1424167"/>
            <a:ext cx="536736" cy="541921"/>
            <a:chOff x="5469162" y="1697645"/>
            <a:chExt cx="536736" cy="541921"/>
          </a:xfrm>
        </p:grpSpPr>
        <p:grpSp>
          <p:nvGrpSpPr>
            <p:cNvPr id="58" name="Group 57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62" name="Isosceles Triangle 6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60" name="Isosceles Triangle 59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" y="2264524"/>
            <a:ext cx="390161" cy="349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3597452" y="2310422"/>
            <a:ext cx="390161" cy="3499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35" y="2267221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8594138" y="2349042"/>
            <a:ext cx="390161" cy="3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234783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Chromatin winds into Chromosomes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Nuclear Envelopes Dissolve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615380" y="1089027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94107" y="1591698"/>
            <a:ext cx="1434517" cy="293614"/>
            <a:chOff x="2726422" y="411061"/>
            <a:chExt cx="2013358" cy="293614"/>
          </a:xfrm>
        </p:grpSpPr>
        <p:sp>
          <p:nvSpPr>
            <p:cNvPr id="15" name="Freeform 14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870003" y="1952123"/>
            <a:ext cx="1471867" cy="293614"/>
            <a:chOff x="2726422" y="411061"/>
            <a:chExt cx="2013358" cy="293614"/>
          </a:xfrm>
        </p:grpSpPr>
        <p:sp>
          <p:nvSpPr>
            <p:cNvPr id="96" name="Freeform 95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Oval 55"/>
          <p:cNvSpPr/>
          <p:nvPr/>
        </p:nvSpPr>
        <p:spPr>
          <a:xfrm>
            <a:off x="6569744" y="1111336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98" name="Group 97"/>
          <p:cNvGrpSpPr/>
          <p:nvPr/>
        </p:nvGrpSpPr>
        <p:grpSpPr>
          <a:xfrm rot="11069574">
            <a:off x="6803548" y="1669225"/>
            <a:ext cx="1434517" cy="293614"/>
            <a:chOff x="2726422" y="411061"/>
            <a:chExt cx="2013358" cy="293614"/>
          </a:xfrm>
        </p:grpSpPr>
        <p:sp>
          <p:nvSpPr>
            <p:cNvPr id="99" name="Freeform 98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 rot="11069574">
            <a:off x="6879444" y="2029650"/>
            <a:ext cx="1471867" cy="293614"/>
            <a:chOff x="2726422" y="411061"/>
            <a:chExt cx="2013358" cy="293614"/>
          </a:xfrm>
        </p:grpSpPr>
        <p:sp>
          <p:nvSpPr>
            <p:cNvPr id="102" name="Freeform 101"/>
            <p:cNvSpPr/>
            <p:nvPr/>
          </p:nvSpPr>
          <p:spPr>
            <a:xfrm>
              <a:off x="2726422" y="411061"/>
              <a:ext cx="1115736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16991" y="419450"/>
              <a:ext cx="922789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75313" y="1393841"/>
            <a:ext cx="536037" cy="539496"/>
            <a:chOff x="4504064" y="1757601"/>
            <a:chExt cx="536037" cy="539496"/>
          </a:xfrm>
        </p:grpSpPr>
        <p:grpSp>
          <p:nvGrpSpPr>
            <p:cNvPr id="25" name="Group 24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27" name="Isosceles Triangle 2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2875225" y="2075084"/>
            <a:ext cx="534244" cy="539496"/>
            <a:chOff x="4487212" y="2578219"/>
            <a:chExt cx="534244" cy="539496"/>
          </a:xfrm>
        </p:grpSpPr>
        <p:grpSp>
          <p:nvGrpSpPr>
            <p:cNvPr id="30" name="Group 29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32" name="Isosceles Triangle 31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2175467" y="2146322"/>
            <a:ext cx="521487" cy="539496"/>
            <a:chOff x="5389491" y="2714535"/>
            <a:chExt cx="521487" cy="539496"/>
          </a:xfrm>
        </p:grpSpPr>
        <p:grpSp>
          <p:nvGrpSpPr>
            <p:cNvPr id="35" name="Group 34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37" name="Isosceles Triangle 3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6856141" y="1474037"/>
            <a:ext cx="539078" cy="551285"/>
            <a:chOff x="5044603" y="1521192"/>
            <a:chExt cx="539078" cy="551285"/>
          </a:xfrm>
        </p:grpSpPr>
        <p:grpSp>
          <p:nvGrpSpPr>
            <p:cNvPr id="40" name="Group 39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45" name="Isosceles Triangle 44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6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42" name="Isosceles Triangle 4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47" name="Group 46"/>
          <p:cNvGrpSpPr/>
          <p:nvPr/>
        </p:nvGrpSpPr>
        <p:grpSpPr>
          <a:xfrm>
            <a:off x="7431842" y="2181890"/>
            <a:ext cx="530324" cy="564039"/>
            <a:chOff x="5090029" y="2146593"/>
            <a:chExt cx="530324" cy="564039"/>
          </a:xfrm>
        </p:grpSpPr>
        <p:grpSp>
          <p:nvGrpSpPr>
            <p:cNvPr id="48" name="Group 47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53" name="Isosceles Triangle 52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50" name="Isosceles Triangle 49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1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57" name="Group 56"/>
          <p:cNvGrpSpPr/>
          <p:nvPr/>
        </p:nvGrpSpPr>
        <p:grpSpPr>
          <a:xfrm>
            <a:off x="7725848" y="1424167"/>
            <a:ext cx="536736" cy="541921"/>
            <a:chOff x="5469162" y="1697645"/>
            <a:chExt cx="536736" cy="541921"/>
          </a:xfrm>
        </p:grpSpPr>
        <p:grpSp>
          <p:nvGrpSpPr>
            <p:cNvPr id="58" name="Group 57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62" name="Isosceles Triangle 6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60" name="Isosceles Triangle 59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" y="2264524"/>
            <a:ext cx="390161" cy="349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3597452" y="2310422"/>
            <a:ext cx="390161" cy="3499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35" y="2267221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8594138" y="2349042"/>
            <a:ext cx="390161" cy="3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4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8262788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23478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Chromosomes line up along the center of the cell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Metaphase II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714764" y="943905"/>
            <a:ext cx="536037" cy="539496"/>
            <a:chOff x="4504064" y="1757601"/>
            <a:chExt cx="536037" cy="539496"/>
          </a:xfrm>
        </p:grpSpPr>
        <p:grpSp>
          <p:nvGrpSpPr>
            <p:cNvPr id="25" name="Group 24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27" name="Isosceles Triangle 2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1702006" y="3274351"/>
            <a:ext cx="534244" cy="539496"/>
            <a:chOff x="4487212" y="2578219"/>
            <a:chExt cx="534244" cy="539496"/>
          </a:xfrm>
        </p:grpSpPr>
        <p:grpSp>
          <p:nvGrpSpPr>
            <p:cNvPr id="30" name="Group 29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32" name="Isosceles Triangle 31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1714763" y="2063888"/>
            <a:ext cx="521487" cy="539496"/>
            <a:chOff x="5389491" y="2714535"/>
            <a:chExt cx="521487" cy="539496"/>
          </a:xfrm>
        </p:grpSpPr>
        <p:grpSp>
          <p:nvGrpSpPr>
            <p:cNvPr id="35" name="Group 34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37" name="Isosceles Triangle 3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6760506" y="872694"/>
            <a:ext cx="539078" cy="551285"/>
            <a:chOff x="5044603" y="1521192"/>
            <a:chExt cx="539078" cy="551285"/>
          </a:xfrm>
        </p:grpSpPr>
        <p:grpSp>
          <p:nvGrpSpPr>
            <p:cNvPr id="40" name="Group 39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45" name="Isosceles Triangle 44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6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42" name="Isosceles Triangle 4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47" name="Group 46"/>
          <p:cNvGrpSpPr/>
          <p:nvPr/>
        </p:nvGrpSpPr>
        <p:grpSpPr>
          <a:xfrm>
            <a:off x="6758521" y="3294359"/>
            <a:ext cx="530324" cy="564039"/>
            <a:chOff x="5090029" y="2146593"/>
            <a:chExt cx="530324" cy="564039"/>
          </a:xfrm>
        </p:grpSpPr>
        <p:grpSp>
          <p:nvGrpSpPr>
            <p:cNvPr id="48" name="Group 47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53" name="Isosceles Triangle 52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50" name="Isosceles Triangle 49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1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57" name="Group 56"/>
          <p:cNvGrpSpPr/>
          <p:nvPr/>
        </p:nvGrpSpPr>
        <p:grpSpPr>
          <a:xfrm>
            <a:off x="6762848" y="2099314"/>
            <a:ext cx="536736" cy="541921"/>
            <a:chOff x="5469162" y="1697645"/>
            <a:chExt cx="536736" cy="541921"/>
          </a:xfrm>
        </p:grpSpPr>
        <p:grpSp>
          <p:nvGrpSpPr>
            <p:cNvPr id="58" name="Group 57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62" name="Isosceles Triangle 6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60" name="Isosceles Triangle 59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" y="2264524"/>
            <a:ext cx="390161" cy="349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3597452" y="2310422"/>
            <a:ext cx="390161" cy="3499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35" y="2267221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8594138" y="2349042"/>
            <a:ext cx="390161" cy="3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23478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Chromosomes line up along the center of the cell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Metaphase II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175313" y="1393841"/>
            <a:ext cx="536037" cy="539496"/>
            <a:chOff x="4504064" y="1757601"/>
            <a:chExt cx="536037" cy="539496"/>
          </a:xfrm>
        </p:grpSpPr>
        <p:grpSp>
          <p:nvGrpSpPr>
            <p:cNvPr id="25" name="Group 24"/>
            <p:cNvGrpSpPr/>
            <p:nvPr/>
          </p:nvGrpSpPr>
          <p:grpSpPr>
            <a:xfrm>
              <a:off x="4504064" y="1762957"/>
              <a:ext cx="281648" cy="516147"/>
              <a:chOff x="768643" y="2932814"/>
              <a:chExt cx="375531" cy="688196"/>
            </a:xfrm>
          </p:grpSpPr>
          <p:sp>
            <p:nvSpPr>
              <p:cNvPr id="27" name="Isosceles Triangle 2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641" y="1757601"/>
              <a:ext cx="251460" cy="53949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2875225" y="2075084"/>
            <a:ext cx="534244" cy="539496"/>
            <a:chOff x="4487212" y="2578219"/>
            <a:chExt cx="534244" cy="539496"/>
          </a:xfrm>
        </p:grpSpPr>
        <p:grpSp>
          <p:nvGrpSpPr>
            <p:cNvPr id="30" name="Group 29"/>
            <p:cNvGrpSpPr/>
            <p:nvPr/>
          </p:nvGrpSpPr>
          <p:grpSpPr>
            <a:xfrm>
              <a:off x="4487212" y="2578219"/>
              <a:ext cx="281648" cy="516147"/>
              <a:chOff x="768643" y="2932814"/>
              <a:chExt cx="375531" cy="688196"/>
            </a:xfrm>
          </p:grpSpPr>
          <p:sp>
            <p:nvSpPr>
              <p:cNvPr id="32" name="Isosceles Triangle 31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996" y="2578219"/>
              <a:ext cx="251460" cy="53949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2175467" y="2146322"/>
            <a:ext cx="521487" cy="539496"/>
            <a:chOff x="5389491" y="2714535"/>
            <a:chExt cx="521487" cy="539496"/>
          </a:xfrm>
        </p:grpSpPr>
        <p:grpSp>
          <p:nvGrpSpPr>
            <p:cNvPr id="35" name="Group 34"/>
            <p:cNvGrpSpPr/>
            <p:nvPr/>
          </p:nvGrpSpPr>
          <p:grpSpPr>
            <a:xfrm>
              <a:off x="5389491" y="2718894"/>
              <a:ext cx="281648" cy="516147"/>
              <a:chOff x="768643" y="2932814"/>
              <a:chExt cx="375531" cy="688196"/>
            </a:xfrm>
          </p:grpSpPr>
          <p:sp>
            <p:nvSpPr>
              <p:cNvPr id="37" name="Isosceles Triangle 36"/>
              <p:cNvSpPr/>
              <p:nvPr/>
            </p:nvSpPr>
            <p:spPr>
              <a:xfrm rot="16200000">
                <a:off x="742928" y="3086695"/>
                <a:ext cx="274537" cy="22310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ounded Rectangle 3"/>
              <p:cNvSpPr/>
              <p:nvPr/>
            </p:nvSpPr>
            <p:spPr>
              <a:xfrm>
                <a:off x="933940" y="2932814"/>
                <a:ext cx="210234" cy="688196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EB8DD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518" y="2714535"/>
              <a:ext cx="251460" cy="539496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6856141" y="1474037"/>
            <a:ext cx="539078" cy="551285"/>
            <a:chOff x="5044603" y="1521192"/>
            <a:chExt cx="539078" cy="551285"/>
          </a:xfrm>
        </p:grpSpPr>
        <p:grpSp>
          <p:nvGrpSpPr>
            <p:cNvPr id="40" name="Group 39"/>
            <p:cNvGrpSpPr/>
            <p:nvPr/>
          </p:nvGrpSpPr>
          <p:grpSpPr>
            <a:xfrm>
              <a:off x="5311255" y="1521192"/>
              <a:ext cx="272426" cy="521486"/>
              <a:chOff x="2972738" y="3939341"/>
              <a:chExt cx="363234" cy="695314"/>
            </a:xfrm>
          </p:grpSpPr>
          <p:sp>
            <p:nvSpPr>
              <p:cNvPr id="45" name="Isosceles Triangle 44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6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044603" y="1530556"/>
              <a:ext cx="276461" cy="541921"/>
              <a:chOff x="1964802" y="3515057"/>
              <a:chExt cx="368614" cy="722561"/>
            </a:xfrm>
          </p:grpSpPr>
          <p:sp>
            <p:nvSpPr>
              <p:cNvPr id="42" name="Isosceles Triangle 4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47" name="Group 46"/>
          <p:cNvGrpSpPr/>
          <p:nvPr/>
        </p:nvGrpSpPr>
        <p:grpSpPr>
          <a:xfrm>
            <a:off x="7431842" y="2181890"/>
            <a:ext cx="530324" cy="564039"/>
            <a:chOff x="5090029" y="2146593"/>
            <a:chExt cx="530324" cy="564039"/>
          </a:xfrm>
        </p:grpSpPr>
        <p:grpSp>
          <p:nvGrpSpPr>
            <p:cNvPr id="48" name="Group 47"/>
            <p:cNvGrpSpPr/>
            <p:nvPr/>
          </p:nvGrpSpPr>
          <p:grpSpPr>
            <a:xfrm>
              <a:off x="5347927" y="2146593"/>
              <a:ext cx="272426" cy="521486"/>
              <a:chOff x="2972738" y="3939341"/>
              <a:chExt cx="363234" cy="695314"/>
            </a:xfrm>
          </p:grpSpPr>
          <p:sp>
            <p:nvSpPr>
              <p:cNvPr id="53" name="Isosceles Triangle 52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090029" y="2168711"/>
              <a:ext cx="276461" cy="541921"/>
              <a:chOff x="1964802" y="3515057"/>
              <a:chExt cx="368614" cy="722561"/>
            </a:xfrm>
          </p:grpSpPr>
          <p:sp>
            <p:nvSpPr>
              <p:cNvPr id="50" name="Isosceles Triangle 49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1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</p:grpSp>
      <p:grpSp>
        <p:nvGrpSpPr>
          <p:cNvPr id="57" name="Group 56"/>
          <p:cNvGrpSpPr/>
          <p:nvPr/>
        </p:nvGrpSpPr>
        <p:grpSpPr>
          <a:xfrm>
            <a:off x="7725848" y="1424167"/>
            <a:ext cx="536736" cy="541921"/>
            <a:chOff x="5469162" y="1697645"/>
            <a:chExt cx="536736" cy="541921"/>
          </a:xfrm>
        </p:grpSpPr>
        <p:grpSp>
          <p:nvGrpSpPr>
            <p:cNvPr id="58" name="Group 57"/>
            <p:cNvGrpSpPr/>
            <p:nvPr/>
          </p:nvGrpSpPr>
          <p:grpSpPr>
            <a:xfrm>
              <a:off x="5469162" y="1697645"/>
              <a:ext cx="276461" cy="541921"/>
              <a:chOff x="1964802" y="3515057"/>
              <a:chExt cx="368614" cy="722561"/>
            </a:xfrm>
          </p:grpSpPr>
          <p:sp>
            <p:nvSpPr>
              <p:cNvPr id="62" name="Isosceles Triangle 61"/>
              <p:cNvSpPr/>
              <p:nvPr/>
            </p:nvSpPr>
            <p:spPr>
              <a:xfrm rot="16200000">
                <a:off x="1938821" y="3716798"/>
                <a:ext cx="277377" cy="22541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Rounded Rectangle 3"/>
              <p:cNvSpPr/>
              <p:nvPr/>
            </p:nvSpPr>
            <p:spPr>
              <a:xfrm>
                <a:off x="2117222" y="3515057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dirty="0"/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13" t="36171" r="16645"/>
              <a:stretch/>
            </p:blipFill>
            <p:spPr>
              <a:xfrm flipH="1">
                <a:off x="2084183" y="3771681"/>
                <a:ext cx="249233" cy="465937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5733472" y="1701290"/>
              <a:ext cx="272426" cy="521486"/>
              <a:chOff x="2972738" y="3939341"/>
              <a:chExt cx="363234" cy="695314"/>
            </a:xfrm>
          </p:grpSpPr>
          <p:sp>
            <p:nvSpPr>
              <p:cNvPr id="60" name="Isosceles Triangle 59"/>
              <p:cNvSpPr/>
              <p:nvPr/>
            </p:nvSpPr>
            <p:spPr>
              <a:xfrm rot="5400000">
                <a:off x="3084575" y="4135248"/>
                <a:ext cx="277378" cy="2254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Rounded Rectangle 3"/>
              <p:cNvSpPr/>
              <p:nvPr/>
            </p:nvSpPr>
            <p:spPr>
              <a:xfrm rot="21554102" flipH="1">
                <a:off x="2972738" y="3939341"/>
                <a:ext cx="212408" cy="695314"/>
              </a:xfrm>
              <a:custGeom>
                <a:avLst/>
                <a:gdLst>
                  <a:gd name="connsiteX0" fmla="*/ 0 w 423333"/>
                  <a:gd name="connsiteY0" fmla="*/ 211667 h 4605867"/>
                  <a:gd name="connsiteX1" fmla="*/ 211667 w 423333"/>
                  <a:gd name="connsiteY1" fmla="*/ 0 h 4605867"/>
                  <a:gd name="connsiteX2" fmla="*/ 211667 w 423333"/>
                  <a:gd name="connsiteY2" fmla="*/ 0 h 4605867"/>
                  <a:gd name="connsiteX3" fmla="*/ 423334 w 423333"/>
                  <a:gd name="connsiteY3" fmla="*/ 211667 h 4605867"/>
                  <a:gd name="connsiteX4" fmla="*/ 423333 w 423333"/>
                  <a:gd name="connsiteY4" fmla="*/ 4394201 h 4605867"/>
                  <a:gd name="connsiteX5" fmla="*/ 211666 w 423333"/>
                  <a:gd name="connsiteY5" fmla="*/ 4605868 h 4605867"/>
                  <a:gd name="connsiteX6" fmla="*/ 211667 w 423333"/>
                  <a:gd name="connsiteY6" fmla="*/ 4605867 h 4605867"/>
                  <a:gd name="connsiteX7" fmla="*/ 0 w 423333"/>
                  <a:gd name="connsiteY7" fmla="*/ 4394200 h 4605867"/>
                  <a:gd name="connsiteX8" fmla="*/ 0 w 423333"/>
                  <a:gd name="connsiteY8" fmla="*/ 211667 h 4605867"/>
                  <a:gd name="connsiteX0" fmla="*/ 109 w 423443"/>
                  <a:gd name="connsiteY0" fmla="*/ 211667 h 4605868"/>
                  <a:gd name="connsiteX1" fmla="*/ 211776 w 423443"/>
                  <a:gd name="connsiteY1" fmla="*/ 0 h 4605868"/>
                  <a:gd name="connsiteX2" fmla="*/ 211776 w 423443"/>
                  <a:gd name="connsiteY2" fmla="*/ 0 h 4605868"/>
                  <a:gd name="connsiteX3" fmla="*/ 423443 w 423443"/>
                  <a:gd name="connsiteY3" fmla="*/ 211667 h 4605868"/>
                  <a:gd name="connsiteX4" fmla="*/ 423442 w 423443"/>
                  <a:gd name="connsiteY4" fmla="*/ 4394201 h 4605868"/>
                  <a:gd name="connsiteX5" fmla="*/ 211775 w 423443"/>
                  <a:gd name="connsiteY5" fmla="*/ 4605868 h 4605868"/>
                  <a:gd name="connsiteX6" fmla="*/ 211776 w 423443"/>
                  <a:gd name="connsiteY6" fmla="*/ 4605867 h 4605868"/>
                  <a:gd name="connsiteX7" fmla="*/ 109 w 423443"/>
                  <a:gd name="connsiteY7" fmla="*/ 4394200 h 4605868"/>
                  <a:gd name="connsiteX8" fmla="*/ 203309 w 423443"/>
                  <a:gd name="connsiteY8" fmla="*/ 1591733 h 4605868"/>
                  <a:gd name="connsiteX9" fmla="*/ 109 w 423443"/>
                  <a:gd name="connsiteY9" fmla="*/ 211667 h 4605868"/>
                  <a:gd name="connsiteX0" fmla="*/ 109 w 525042"/>
                  <a:gd name="connsiteY0" fmla="*/ 216622 h 4693351"/>
                  <a:gd name="connsiteX1" fmla="*/ 211776 w 525042"/>
                  <a:gd name="connsiteY1" fmla="*/ 4955 h 4693351"/>
                  <a:gd name="connsiteX2" fmla="*/ 211776 w 525042"/>
                  <a:gd name="connsiteY2" fmla="*/ 4955 h 4693351"/>
                  <a:gd name="connsiteX3" fmla="*/ 423443 w 525042"/>
                  <a:gd name="connsiteY3" fmla="*/ 216622 h 4693351"/>
                  <a:gd name="connsiteX4" fmla="*/ 525042 w 525042"/>
                  <a:gd name="connsiteY4" fmla="*/ 1613621 h 4693351"/>
                  <a:gd name="connsiteX5" fmla="*/ 423442 w 525042"/>
                  <a:gd name="connsiteY5" fmla="*/ 4399156 h 4693351"/>
                  <a:gd name="connsiteX6" fmla="*/ 211775 w 525042"/>
                  <a:gd name="connsiteY6" fmla="*/ 4610823 h 4693351"/>
                  <a:gd name="connsiteX7" fmla="*/ 211776 w 525042"/>
                  <a:gd name="connsiteY7" fmla="*/ 4610822 h 4693351"/>
                  <a:gd name="connsiteX8" fmla="*/ 109 w 525042"/>
                  <a:gd name="connsiteY8" fmla="*/ 4399155 h 4693351"/>
                  <a:gd name="connsiteX9" fmla="*/ 203309 w 525042"/>
                  <a:gd name="connsiteY9" fmla="*/ 1596688 h 4693351"/>
                  <a:gd name="connsiteX10" fmla="*/ 109 w 525042"/>
                  <a:gd name="connsiteY10" fmla="*/ 216622 h 469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5042" h="4693351">
                    <a:moveTo>
                      <a:pt x="109" y="216622"/>
                    </a:moveTo>
                    <a:cubicBezTo>
                      <a:pt x="109" y="99722"/>
                      <a:pt x="94876" y="4955"/>
                      <a:pt x="211776" y="4955"/>
                    </a:cubicBezTo>
                    <a:lnTo>
                      <a:pt x="211776" y="4955"/>
                    </a:lnTo>
                    <a:cubicBezTo>
                      <a:pt x="328676" y="4955"/>
                      <a:pt x="371232" y="-51489"/>
                      <a:pt x="423443" y="216622"/>
                    </a:cubicBezTo>
                    <a:cubicBezTo>
                      <a:pt x="475654" y="484733"/>
                      <a:pt x="525042" y="916532"/>
                      <a:pt x="525042" y="1613621"/>
                    </a:cubicBezTo>
                    <a:cubicBezTo>
                      <a:pt x="525042" y="2310710"/>
                      <a:pt x="475653" y="3899622"/>
                      <a:pt x="423442" y="4399156"/>
                    </a:cubicBezTo>
                    <a:cubicBezTo>
                      <a:pt x="371231" y="4898690"/>
                      <a:pt x="328675" y="4610823"/>
                      <a:pt x="211775" y="4610823"/>
                    </a:cubicBezTo>
                    <a:lnTo>
                      <a:pt x="211776" y="4610822"/>
                    </a:lnTo>
                    <a:cubicBezTo>
                      <a:pt x="94876" y="4610822"/>
                      <a:pt x="109" y="4516055"/>
                      <a:pt x="109" y="4399155"/>
                    </a:cubicBezTo>
                    <a:cubicBezTo>
                      <a:pt x="-5536" y="3453711"/>
                      <a:pt x="208954" y="2542132"/>
                      <a:pt x="203309" y="1596688"/>
                    </a:cubicBezTo>
                    <a:cubicBezTo>
                      <a:pt x="208954" y="1147955"/>
                      <a:pt x="-5536" y="665355"/>
                      <a:pt x="109" y="216622"/>
                    </a:cubicBezTo>
                    <a:close/>
                  </a:path>
                </a:pathLst>
              </a:custGeom>
              <a:solidFill>
                <a:srgbClr val="53B5FF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" y="2264524"/>
            <a:ext cx="390161" cy="349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3597452" y="2310422"/>
            <a:ext cx="390161" cy="3499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35" y="2267221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8594138" y="2349042"/>
            <a:ext cx="390161" cy="3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0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2.5E-6 0.00023 C -0.0007 -0.00278 -0.00104 -0.00532 -0.00156 -0.00764 C -0.00226 -0.00972 -0.00382 -0.01111 -0.00469 -0.01227 C -0.00556 -0.01342 -0.00747 -0.0162 -0.00834 -0.01713 C -0.01077 -0.01944 -0.01337 -0.02083 -0.01563 -0.02361 C -0.02101 -0.03009 -0.01268 -0.02014 -0.0191 -0.02731 C -0.02361 -0.03217 -0.02066 -0.03009 -0.02379 -0.03194 C -0.02431 -0.03287 -0.02483 -0.03403 -0.02535 -0.03472 C -0.02709 -0.03703 -0.02917 -0.03842 -0.03108 -0.04051 C -0.03195 -0.04143 -0.03281 -0.04213 -0.03351 -0.04328 C -0.03559 -0.04583 -0.03594 -0.04676 -0.0382 -0.04884 C -0.04028 -0.05046 -0.04132 -0.05046 -0.04341 -0.05162 C -0.04531 -0.05254 -0.04427 -0.05254 -0.04549 -0.05254 L -0.04636 -0.05254 " pathEditMode="relative" rAng="0" ptsTypes="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2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277 L 0.00295 -0.00254 C 0.00035 -0.00115 -0.00191 0.00047 -0.00451 0.00209 C -0.00625 0.00301 -0.00833 0.00325 -0.0099 0.0044 C -0.01129 0.00533 -0.01233 0.00625 -0.01372 0.00695 C -0.02326 0.01158 -0.00955 0.00047 -0.0283 0.01297 C -0.02951 0.01366 -0.03073 0.01482 -0.03194 0.01528 C -0.03802 0.01829 -0.03785 0.0169 -0.04306 0.02014 C -0.04392 0.02084 -0.04479 0.022 -0.04583 0.02269 C -0.04757 0.02362 -0.05122 0.02524 -0.05122 0.02547 C -0.05694 0.02315 -0.05486 0.02547 -0.05486 0.01528 L -0.05486 0.01551 " pathEditMode="relative" rAng="0" ptsTypes="AAAAAAAAAAAA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4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1.85185E-6 C -0.00382 0.00301 -0.00764 0.00578 -0.01111 0.00972 C -0.01389 0.01296 -0.01649 0.01643 -0.01927 0.01944 C -0.02014 0.02037 -0.02135 0.02083 -0.02205 0.02199 C -0.0243 0.02476 -0.04201 0.04676 -0.04687 0.0537 C -0.04757 0.05486 -0.04792 0.05625 -0.04861 0.0574 C -0.05035 0.05995 -0.05226 0.0625 -0.05417 0.06481 C -0.06667 0.07986 -0.0618 0.07708 -0.06979 0.08078 C -0.08298 0.09467 -0.06337 0.07407 -0.08177 0.09166 C -0.08923 0.09884 -0.08507 0.09583 -0.0908 0.10277 C -0.09427 0.10671 -0.09739 0.10787 -0.1 0.11365 C -0.10173 0.11759 -0.1033 0.12152 -0.10555 0.12476 C -0.10764 0.12777 -0.11024 0.13009 -0.11198 0.13333 C -0.11458 0.13796 -0.11493 0.13912 -0.1184 0.14305 C -0.11962 0.14444 -0.12101 0.14537 -0.12205 0.14676 C -0.13194 0.15879 -0.125 0.15231 -0.13125 0.15787 L -0.13298 0.16157 L -0.13298 0.16157 " pathEditMode="relative" ptsTypes="AAAAAAAAAAAAAAAAA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4.81481E-6 L -8.05556E-6 4.81481E-6 C -0.00105 -0.00347 -0.00157 -0.00695 -0.00278 -0.00996 C -0.00382 -0.01227 -0.00556 -0.01366 -0.0066 -0.01597 C -0.00816 -0.02037 -0.00869 -0.02523 -0.01025 -0.0294 C -0.0132 -0.03773 -0.01754 -0.04537 -0.02032 -0.05394 C -0.02205 -0.05972 -0.02379 -0.06551 -0.02587 -0.07107 C -0.02674 -0.07338 -0.02778 -0.07593 -0.02848 -0.07847 C -0.03021 -0.0831 -0.03143 -0.08797 -0.0323 -0.09306 C -0.03264 -0.0956 -0.03316 -0.10023 -0.03403 -0.10278 C -0.03421 -0.10324 -0.03473 -0.10371 -0.0349 -0.10394 L -0.0349 -0.10278 " pathEditMode="relative" ptsTypes="AAAAAAAAAA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3 -0.01736 L 0.02343 -0.01713 C 0.02118 -0.01551 0.01909 -0.01319 0.01684 -0.01134 C 0.01024 -0.00579 0.00329 -0.00116 -0.0033 0.00463 C -0.00417 0.00532 -0.00504 0.00625 -0.00608 0.00695 C -0.01059 0.01042 -0.01528 0.01343 -0.0198 0.01667 C -0.02084 0.01759 -0.02153 0.01852 -0.02257 0.01921 C -0.02622 0.02222 -0.02987 0.025 -0.03351 0.02778 C -0.03438 0.02847 -0.03542 0.02824 -0.03629 0.02894 C -0.04098 0.03287 -0.04549 0.03727 -0.05018 0.0412 C -0.05313 0.04375 -0.05591 0.04699 -0.05921 0.04861 C -0.06025 0.04907 -0.06112 0.04907 -0.06198 0.04977 C -0.06858 0.0544 -0.07535 0.05857 -0.08125 0.06435 C -0.08247 0.06574 -0.08386 0.06667 -0.0849 0.06806 C -0.08716 0.07083 -0.08924 0.07384 -0.09132 0.07662 C -0.09237 0.07801 -0.09306 0.07963 -0.0941 0.08032 L -0.09775 0.08287 C -0.09914 0.08519 -0.10087 0.08727 -0.10157 0.09005 C -0.10365 0.09884 -0.10174 0.09607 -0.10608 0.1 C -0.10678 0.10116 -0.10747 0.10232 -0.10799 0.1037 C -0.11112 0.11296 -0.10816 0.1088 -0.11059 0.11227 L -0.10973 0.10972 " pathEditMode="relative" rAng="0" ptsTypes="AAAAAAAAAAAAAAAAAAAAAA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64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2.22222E-6 C -0.00104 0.00347 -0.00174 0.0074 -0.00278 0.01088 C -0.0033 0.01227 -0.00417 0.01342 -0.00469 0.01458 C -0.0059 0.01736 -0.00712 0.02037 -0.00833 0.02315 C -0.01042 0.02777 -0.01354 0.03148 -0.01476 0.03657 C -0.01684 0.0449 -0.01424 0.03565 -0.02031 0.04884 C -0.02222 0.05324 -0.02378 0.0581 -0.02569 0.06227 C -0.02986 0.07129 -0.0349 0.07963 -0.03958 0.08796 C -0.03976 0.08935 -0.03993 0.09051 -0.04045 0.09166 C -0.0441 0.09977 -0.04618 0.10162 -0.05052 0.10879 C -0.06233 0.1287 -0.05226 0.11203 -0.05781 0.12222 C -0.05972 0.12569 -0.06163 0.1287 -0.06337 0.13217 L -0.06892 0.14305 C -0.06944 0.14444 -0.06962 0.14629 -0.07066 0.14676 L -0.07344 0.14791 L -0.07708 0.15532 C -0.07778 0.15648 -0.07865 0.15764 -0.07899 0.15902 C -0.08003 0.16365 -0.07951 0.16157 -0.08073 0.16527 L -0.08073 0.16527 " pathEditMode="relative" ptsTypes="AAAAAAAAAAAAAAAAAAAA">
                                      <p:cBhvr>
                                        <p:cTn id="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8262788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297222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Spindle fibers attach to kinetochores and pull the sister chromatids to opposite ends of the cells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Anaphase II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155506" y="1177403"/>
            <a:ext cx="281648" cy="516147"/>
            <a:chOff x="768643" y="2932814"/>
            <a:chExt cx="375531" cy="688196"/>
          </a:xfrm>
        </p:grpSpPr>
        <p:sp>
          <p:nvSpPr>
            <p:cNvPr id="27" name="Isosceles Triangle 26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647" y="1155044"/>
            <a:ext cx="251460" cy="539496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1127089" y="3293366"/>
            <a:ext cx="281648" cy="516147"/>
            <a:chOff x="768643" y="2932814"/>
            <a:chExt cx="375531" cy="688196"/>
          </a:xfrm>
        </p:grpSpPr>
        <p:sp>
          <p:nvSpPr>
            <p:cNvPr id="32" name="Isosceles Triangle 31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714" y="3242874"/>
            <a:ext cx="251460" cy="53949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008789" y="2157955"/>
            <a:ext cx="281648" cy="516147"/>
            <a:chOff x="768643" y="2932814"/>
            <a:chExt cx="375531" cy="688196"/>
          </a:xfrm>
        </p:grpSpPr>
        <p:sp>
          <p:nvSpPr>
            <p:cNvPr id="37" name="Isosceles Triangle 36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41" y="2186496"/>
            <a:ext cx="251460" cy="539496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7767136" y="995156"/>
            <a:ext cx="272426" cy="521486"/>
            <a:chOff x="2972738" y="3939341"/>
            <a:chExt cx="363234" cy="695314"/>
          </a:xfrm>
        </p:grpSpPr>
        <p:sp>
          <p:nvSpPr>
            <p:cNvPr id="45" name="Isosceles Triangle 44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70411" y="1107700"/>
            <a:ext cx="276461" cy="541921"/>
            <a:chOff x="1964802" y="3515057"/>
            <a:chExt cx="368614" cy="722561"/>
          </a:xfrm>
        </p:grpSpPr>
        <p:sp>
          <p:nvSpPr>
            <p:cNvPr id="42" name="Isosceles Triangle 41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7706300" y="3450252"/>
            <a:ext cx="272426" cy="521486"/>
            <a:chOff x="2972738" y="3939341"/>
            <a:chExt cx="363234" cy="695314"/>
          </a:xfrm>
        </p:grpSpPr>
        <p:sp>
          <p:nvSpPr>
            <p:cNvPr id="53" name="Isosceles Triangle 52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52665" y="3393453"/>
            <a:ext cx="276461" cy="541921"/>
            <a:chOff x="1964802" y="3515057"/>
            <a:chExt cx="368614" cy="722561"/>
          </a:xfrm>
        </p:grpSpPr>
        <p:sp>
          <p:nvSpPr>
            <p:cNvPr id="50" name="Isosceles Triangle 49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5996928" y="2171208"/>
            <a:ext cx="276461" cy="541921"/>
            <a:chOff x="1964802" y="3515057"/>
            <a:chExt cx="368614" cy="722561"/>
          </a:xfrm>
        </p:grpSpPr>
        <p:sp>
          <p:nvSpPr>
            <p:cNvPr id="62" name="Isosceles Triangle 61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59" name="Group 58"/>
          <p:cNvGrpSpPr/>
          <p:nvPr/>
        </p:nvGrpSpPr>
        <p:grpSpPr>
          <a:xfrm>
            <a:off x="7784160" y="2203465"/>
            <a:ext cx="272426" cy="521486"/>
            <a:chOff x="2972738" y="3939341"/>
            <a:chExt cx="363234" cy="695314"/>
          </a:xfrm>
        </p:grpSpPr>
        <p:sp>
          <p:nvSpPr>
            <p:cNvPr id="60" name="Isosceles Triangle 59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" y="2264524"/>
            <a:ext cx="390161" cy="349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3597452" y="2310422"/>
            <a:ext cx="390161" cy="3499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35" y="2267221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8594138" y="2349042"/>
            <a:ext cx="390161" cy="349938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35560" y="1291672"/>
            <a:ext cx="962602" cy="1124357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18766" y="2332181"/>
            <a:ext cx="820137" cy="71311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 flipV="1">
            <a:off x="335560" y="2442706"/>
            <a:ext cx="929157" cy="1113474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175172" y="1410115"/>
            <a:ext cx="1218345" cy="925960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 flipV="1">
            <a:off x="5111605" y="2392038"/>
            <a:ext cx="928114" cy="50668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flipV="1">
            <a:off x="5111605" y="2457370"/>
            <a:ext cx="1105062" cy="1207044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57565" y="1333850"/>
            <a:ext cx="909091" cy="1107346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059899" y="2392038"/>
            <a:ext cx="604559" cy="65332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flipV="1">
            <a:off x="2804555" y="2457370"/>
            <a:ext cx="892749" cy="1098810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887524" y="1177403"/>
            <a:ext cx="813354" cy="1265780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78726" y="2439513"/>
            <a:ext cx="765754" cy="45719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 flipV="1">
            <a:off x="7929917" y="2518922"/>
            <a:ext cx="785918" cy="1186369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80" y="1910905"/>
            <a:ext cx="3574719" cy="4023360"/>
          </a:xfrm>
        </p:spPr>
        <p:txBody>
          <a:bodyPr/>
          <a:lstStyle/>
          <a:p>
            <a:r>
              <a:rPr lang="en-US" dirty="0" smtClean="0"/>
              <a:t>Meiosis – (The process of lessening)  - When the body takes one diploid cell and turns it into four unique haploid cells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Or how the body makes sperm and egg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0"/>
            <a:ext cx="541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297222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Spindle fibers attach to kinetochores and pull the sister chromatids to opposite ends of the cells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Anaphase II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762548" y="1159775"/>
            <a:ext cx="281648" cy="516147"/>
            <a:chOff x="768643" y="2932814"/>
            <a:chExt cx="375531" cy="688196"/>
          </a:xfrm>
        </p:grpSpPr>
        <p:sp>
          <p:nvSpPr>
            <p:cNvPr id="27" name="Isosceles Triangle 26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25" y="1154419"/>
            <a:ext cx="251460" cy="539496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1749790" y="3323188"/>
            <a:ext cx="281648" cy="516147"/>
            <a:chOff x="768643" y="2932814"/>
            <a:chExt cx="375531" cy="688196"/>
          </a:xfrm>
        </p:grpSpPr>
        <p:sp>
          <p:nvSpPr>
            <p:cNvPr id="32" name="Isosceles Triangle 31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74" y="3323188"/>
            <a:ext cx="251460" cy="53949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762547" y="2175567"/>
            <a:ext cx="281648" cy="516147"/>
            <a:chOff x="768643" y="2932814"/>
            <a:chExt cx="375531" cy="688196"/>
          </a:xfrm>
        </p:grpSpPr>
        <p:sp>
          <p:nvSpPr>
            <p:cNvPr id="37" name="Isosceles Triangle 36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74" y="2171208"/>
            <a:ext cx="251460" cy="539496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7043616" y="980256"/>
            <a:ext cx="272426" cy="521486"/>
            <a:chOff x="2972738" y="3939341"/>
            <a:chExt cx="363234" cy="695314"/>
          </a:xfrm>
        </p:grpSpPr>
        <p:sp>
          <p:nvSpPr>
            <p:cNvPr id="45" name="Isosceles Triangle 44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76964" y="989620"/>
            <a:ext cx="276461" cy="541921"/>
            <a:chOff x="1964802" y="3515057"/>
            <a:chExt cx="368614" cy="722561"/>
          </a:xfrm>
        </p:grpSpPr>
        <p:sp>
          <p:nvSpPr>
            <p:cNvPr id="42" name="Isosceles Triangle 41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7014404" y="3449828"/>
            <a:ext cx="272426" cy="521486"/>
            <a:chOff x="2972738" y="3939341"/>
            <a:chExt cx="363234" cy="695314"/>
          </a:xfrm>
        </p:grpSpPr>
        <p:sp>
          <p:nvSpPr>
            <p:cNvPr id="53" name="Isosceles Triangle 52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756506" y="3471946"/>
            <a:ext cx="276461" cy="541921"/>
            <a:chOff x="1964802" y="3515057"/>
            <a:chExt cx="368614" cy="722561"/>
          </a:xfrm>
        </p:grpSpPr>
        <p:sp>
          <p:nvSpPr>
            <p:cNvPr id="50" name="Isosceles Triangle 49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6748047" y="2204008"/>
            <a:ext cx="276461" cy="541921"/>
            <a:chOff x="1964802" y="3515057"/>
            <a:chExt cx="368614" cy="722561"/>
          </a:xfrm>
        </p:grpSpPr>
        <p:sp>
          <p:nvSpPr>
            <p:cNvPr id="62" name="Isosceles Triangle 61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59" name="Group 58"/>
          <p:cNvGrpSpPr/>
          <p:nvPr/>
        </p:nvGrpSpPr>
        <p:grpSpPr>
          <a:xfrm>
            <a:off x="7012357" y="2207653"/>
            <a:ext cx="272426" cy="521486"/>
            <a:chOff x="2972738" y="3939341"/>
            <a:chExt cx="363234" cy="695314"/>
          </a:xfrm>
        </p:grpSpPr>
        <p:sp>
          <p:nvSpPr>
            <p:cNvPr id="60" name="Isosceles Triangle 59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" y="2264524"/>
            <a:ext cx="390161" cy="349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3597452" y="2310422"/>
            <a:ext cx="390161" cy="3499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35" y="2267221"/>
            <a:ext cx="390161" cy="34993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8594138" y="2349042"/>
            <a:ext cx="390161" cy="349938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35560" y="1291672"/>
            <a:ext cx="1526796" cy="1124357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18766" y="2332181"/>
            <a:ext cx="1563177" cy="125189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 flipV="1">
            <a:off x="335560" y="2442706"/>
            <a:ext cx="1543544" cy="1113474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175173" y="1177403"/>
            <a:ext cx="1711996" cy="1158672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 flipV="1">
            <a:off x="5111604" y="2392038"/>
            <a:ext cx="1695933" cy="50668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flipV="1">
            <a:off x="5111605" y="2457370"/>
            <a:ext cx="1704392" cy="1207044"/>
          </a:xfrm>
          <a:custGeom>
            <a:avLst/>
            <a:gdLst>
              <a:gd name="connsiteX0" fmla="*/ 0 w 1526796"/>
              <a:gd name="connsiteY0" fmla="*/ 1124357 h 1124357"/>
              <a:gd name="connsiteX1" fmla="*/ 16778 w 1526796"/>
              <a:gd name="connsiteY1" fmla="*/ 1057245 h 1124357"/>
              <a:gd name="connsiteX2" fmla="*/ 41945 w 1526796"/>
              <a:gd name="connsiteY2" fmla="*/ 1040467 h 1124357"/>
              <a:gd name="connsiteX3" fmla="*/ 92279 w 1526796"/>
              <a:gd name="connsiteY3" fmla="*/ 990134 h 1124357"/>
              <a:gd name="connsiteX4" fmla="*/ 125834 w 1526796"/>
              <a:gd name="connsiteY4" fmla="*/ 956578 h 1124357"/>
              <a:gd name="connsiteX5" fmla="*/ 159390 w 1526796"/>
              <a:gd name="connsiteY5" fmla="*/ 914633 h 1124357"/>
              <a:gd name="connsiteX6" fmla="*/ 201335 w 1526796"/>
              <a:gd name="connsiteY6" fmla="*/ 881077 h 1124357"/>
              <a:gd name="connsiteX7" fmla="*/ 234891 w 1526796"/>
              <a:gd name="connsiteY7" fmla="*/ 839132 h 1124357"/>
              <a:gd name="connsiteX8" fmla="*/ 285225 w 1526796"/>
              <a:gd name="connsiteY8" fmla="*/ 797187 h 1124357"/>
              <a:gd name="connsiteX9" fmla="*/ 318781 w 1526796"/>
              <a:gd name="connsiteY9" fmla="*/ 755242 h 1124357"/>
              <a:gd name="connsiteX10" fmla="*/ 360726 w 1526796"/>
              <a:gd name="connsiteY10" fmla="*/ 721686 h 1124357"/>
              <a:gd name="connsiteX11" fmla="*/ 469783 w 1526796"/>
              <a:gd name="connsiteY11" fmla="*/ 612629 h 1124357"/>
              <a:gd name="connsiteX12" fmla="*/ 494950 w 1526796"/>
              <a:gd name="connsiteY12" fmla="*/ 587462 h 1124357"/>
              <a:gd name="connsiteX13" fmla="*/ 545284 w 1526796"/>
              <a:gd name="connsiteY13" fmla="*/ 545517 h 1124357"/>
              <a:gd name="connsiteX14" fmla="*/ 578840 w 1526796"/>
              <a:gd name="connsiteY14" fmla="*/ 511961 h 1124357"/>
              <a:gd name="connsiteX15" fmla="*/ 620785 w 1526796"/>
              <a:gd name="connsiteY15" fmla="*/ 486794 h 1124357"/>
              <a:gd name="connsiteX16" fmla="*/ 662730 w 1526796"/>
              <a:gd name="connsiteY16" fmla="*/ 453238 h 1124357"/>
              <a:gd name="connsiteX17" fmla="*/ 738231 w 1526796"/>
              <a:gd name="connsiteY17" fmla="*/ 386126 h 1124357"/>
              <a:gd name="connsiteX18" fmla="*/ 780176 w 1526796"/>
              <a:gd name="connsiteY18" fmla="*/ 369348 h 1124357"/>
              <a:gd name="connsiteX19" fmla="*/ 855677 w 1526796"/>
              <a:gd name="connsiteY19" fmla="*/ 310625 h 1124357"/>
              <a:gd name="connsiteX20" fmla="*/ 897622 w 1526796"/>
              <a:gd name="connsiteY20" fmla="*/ 277069 h 1124357"/>
              <a:gd name="connsiteX21" fmla="*/ 931178 w 1526796"/>
              <a:gd name="connsiteY21" fmla="*/ 268680 h 1124357"/>
              <a:gd name="connsiteX22" fmla="*/ 1006679 w 1526796"/>
              <a:gd name="connsiteY22" fmla="*/ 209957 h 1124357"/>
              <a:gd name="connsiteX23" fmla="*/ 1040234 w 1526796"/>
              <a:gd name="connsiteY23" fmla="*/ 184790 h 1124357"/>
              <a:gd name="connsiteX24" fmla="*/ 1073790 w 1526796"/>
              <a:gd name="connsiteY24" fmla="*/ 168012 h 1124357"/>
              <a:gd name="connsiteX25" fmla="*/ 1132513 w 1526796"/>
              <a:gd name="connsiteY25" fmla="*/ 126067 h 1124357"/>
              <a:gd name="connsiteX26" fmla="*/ 1174458 w 1526796"/>
              <a:gd name="connsiteY26" fmla="*/ 109289 h 1124357"/>
              <a:gd name="connsiteX27" fmla="*/ 1199625 w 1526796"/>
              <a:gd name="connsiteY27" fmla="*/ 84122 h 1124357"/>
              <a:gd name="connsiteX28" fmla="*/ 1224792 w 1526796"/>
              <a:gd name="connsiteY28" fmla="*/ 75734 h 1124357"/>
              <a:gd name="connsiteX29" fmla="*/ 1300293 w 1526796"/>
              <a:gd name="connsiteY29" fmla="*/ 42178 h 1124357"/>
              <a:gd name="connsiteX30" fmla="*/ 1375794 w 1526796"/>
              <a:gd name="connsiteY30" fmla="*/ 17011 h 1124357"/>
              <a:gd name="connsiteX31" fmla="*/ 1400961 w 1526796"/>
              <a:gd name="connsiteY31" fmla="*/ 8622 h 1124357"/>
              <a:gd name="connsiteX32" fmla="*/ 1526796 w 1526796"/>
              <a:gd name="connsiteY32" fmla="*/ 233 h 112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6796" h="1124357">
                <a:moveTo>
                  <a:pt x="0" y="1124357"/>
                </a:moveTo>
                <a:cubicBezTo>
                  <a:pt x="418" y="1122268"/>
                  <a:pt x="9899" y="1065844"/>
                  <a:pt x="16778" y="1057245"/>
                </a:cubicBezTo>
                <a:cubicBezTo>
                  <a:pt x="23076" y="1049372"/>
                  <a:pt x="34409" y="1047165"/>
                  <a:pt x="41945" y="1040467"/>
                </a:cubicBezTo>
                <a:cubicBezTo>
                  <a:pt x="59679" y="1024703"/>
                  <a:pt x="75501" y="1006912"/>
                  <a:pt x="92279" y="990134"/>
                </a:cubicBezTo>
                <a:cubicBezTo>
                  <a:pt x="103464" y="978949"/>
                  <a:pt x="115952" y="968930"/>
                  <a:pt x="125834" y="956578"/>
                </a:cubicBezTo>
                <a:cubicBezTo>
                  <a:pt x="137019" y="942596"/>
                  <a:pt x="146729" y="927294"/>
                  <a:pt x="159390" y="914633"/>
                </a:cubicBezTo>
                <a:cubicBezTo>
                  <a:pt x="172051" y="901972"/>
                  <a:pt x="188674" y="893738"/>
                  <a:pt x="201335" y="881077"/>
                </a:cubicBezTo>
                <a:cubicBezTo>
                  <a:pt x="213996" y="868416"/>
                  <a:pt x="222230" y="851793"/>
                  <a:pt x="234891" y="839132"/>
                </a:cubicBezTo>
                <a:cubicBezTo>
                  <a:pt x="250334" y="823689"/>
                  <a:pt x="269782" y="812630"/>
                  <a:pt x="285225" y="797187"/>
                </a:cubicBezTo>
                <a:cubicBezTo>
                  <a:pt x="297886" y="784526"/>
                  <a:pt x="306120" y="767903"/>
                  <a:pt x="318781" y="755242"/>
                </a:cubicBezTo>
                <a:cubicBezTo>
                  <a:pt x="331442" y="742581"/>
                  <a:pt x="347569" y="733831"/>
                  <a:pt x="360726" y="721686"/>
                </a:cubicBezTo>
                <a:lnTo>
                  <a:pt x="469783" y="612629"/>
                </a:lnTo>
                <a:cubicBezTo>
                  <a:pt x="478172" y="604240"/>
                  <a:pt x="485836" y="595057"/>
                  <a:pt x="494950" y="587462"/>
                </a:cubicBezTo>
                <a:cubicBezTo>
                  <a:pt x="511728" y="573480"/>
                  <a:pt x="529050" y="560127"/>
                  <a:pt x="545284" y="545517"/>
                </a:cubicBezTo>
                <a:cubicBezTo>
                  <a:pt x="557042" y="534935"/>
                  <a:pt x="566354" y="521673"/>
                  <a:pt x="578840" y="511961"/>
                </a:cubicBezTo>
                <a:cubicBezTo>
                  <a:pt x="591711" y="501951"/>
                  <a:pt x="607427" y="496144"/>
                  <a:pt x="620785" y="486794"/>
                </a:cubicBezTo>
                <a:cubicBezTo>
                  <a:pt x="635454" y="476526"/>
                  <a:pt x="649421" y="465216"/>
                  <a:pt x="662730" y="453238"/>
                </a:cubicBezTo>
                <a:cubicBezTo>
                  <a:pt x="690191" y="428523"/>
                  <a:pt x="706089" y="403983"/>
                  <a:pt x="738231" y="386126"/>
                </a:cubicBezTo>
                <a:cubicBezTo>
                  <a:pt x="751395" y="378813"/>
                  <a:pt x="767509" y="377491"/>
                  <a:pt x="780176" y="369348"/>
                </a:cubicBezTo>
                <a:cubicBezTo>
                  <a:pt x="806995" y="352107"/>
                  <a:pt x="830607" y="330323"/>
                  <a:pt x="855677" y="310625"/>
                </a:cubicBezTo>
                <a:cubicBezTo>
                  <a:pt x="869756" y="299563"/>
                  <a:pt x="880251" y="281412"/>
                  <a:pt x="897622" y="277069"/>
                </a:cubicBezTo>
                <a:lnTo>
                  <a:pt x="931178" y="268680"/>
                </a:lnTo>
                <a:lnTo>
                  <a:pt x="1006679" y="209957"/>
                </a:lnTo>
                <a:cubicBezTo>
                  <a:pt x="1017761" y="201432"/>
                  <a:pt x="1027729" y="191043"/>
                  <a:pt x="1040234" y="184790"/>
                </a:cubicBezTo>
                <a:cubicBezTo>
                  <a:pt x="1051419" y="179197"/>
                  <a:pt x="1063185" y="174640"/>
                  <a:pt x="1073790" y="168012"/>
                </a:cubicBezTo>
                <a:cubicBezTo>
                  <a:pt x="1088990" y="158512"/>
                  <a:pt x="1114766" y="134941"/>
                  <a:pt x="1132513" y="126067"/>
                </a:cubicBezTo>
                <a:cubicBezTo>
                  <a:pt x="1145982" y="119333"/>
                  <a:pt x="1160476" y="114882"/>
                  <a:pt x="1174458" y="109289"/>
                </a:cubicBezTo>
                <a:cubicBezTo>
                  <a:pt x="1182847" y="100900"/>
                  <a:pt x="1189754" y="90703"/>
                  <a:pt x="1199625" y="84122"/>
                </a:cubicBezTo>
                <a:cubicBezTo>
                  <a:pt x="1206983" y="79217"/>
                  <a:pt x="1216883" y="79688"/>
                  <a:pt x="1224792" y="75734"/>
                </a:cubicBezTo>
                <a:cubicBezTo>
                  <a:pt x="1304566" y="35849"/>
                  <a:pt x="1170419" y="85469"/>
                  <a:pt x="1300293" y="42178"/>
                </a:cubicBezTo>
                <a:lnTo>
                  <a:pt x="1375794" y="17011"/>
                </a:lnTo>
                <a:cubicBezTo>
                  <a:pt x="1384183" y="14215"/>
                  <a:pt x="1392187" y="9719"/>
                  <a:pt x="1400961" y="8622"/>
                </a:cubicBezTo>
                <a:cubicBezTo>
                  <a:pt x="1487496" y="-2195"/>
                  <a:pt x="1445528" y="233"/>
                  <a:pt x="1526796" y="2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23083" y="1333850"/>
            <a:ext cx="1543574" cy="1107346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178453" y="2392038"/>
            <a:ext cx="1486006" cy="65332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flipV="1">
            <a:off x="2184909" y="2457370"/>
            <a:ext cx="1512396" cy="1098810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221884" y="1177403"/>
            <a:ext cx="1478994" cy="1265780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192967" y="2439513"/>
            <a:ext cx="1551513" cy="45719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 flipV="1">
            <a:off x="7127020" y="2518923"/>
            <a:ext cx="1588815" cy="1186369"/>
          </a:xfrm>
          <a:custGeom>
            <a:avLst/>
            <a:gdLst>
              <a:gd name="connsiteX0" fmla="*/ 1543574 w 1543574"/>
              <a:gd name="connsiteY0" fmla="*/ 1107346 h 1107346"/>
              <a:gd name="connsiteX1" fmla="*/ 1501629 w 1543574"/>
              <a:gd name="connsiteY1" fmla="*/ 1090568 h 1107346"/>
              <a:gd name="connsiteX2" fmla="*/ 1484851 w 1543574"/>
              <a:gd name="connsiteY2" fmla="*/ 1040234 h 1107346"/>
              <a:gd name="connsiteX3" fmla="*/ 1468073 w 1543574"/>
              <a:gd name="connsiteY3" fmla="*/ 1015067 h 1107346"/>
              <a:gd name="connsiteX4" fmla="*/ 1442906 w 1543574"/>
              <a:gd name="connsiteY4" fmla="*/ 973122 h 1107346"/>
              <a:gd name="connsiteX5" fmla="*/ 1417739 w 1543574"/>
              <a:gd name="connsiteY5" fmla="*/ 939567 h 1107346"/>
              <a:gd name="connsiteX6" fmla="*/ 1392572 w 1543574"/>
              <a:gd name="connsiteY6" fmla="*/ 922789 h 1107346"/>
              <a:gd name="connsiteX7" fmla="*/ 1367405 w 1543574"/>
              <a:gd name="connsiteY7" fmla="*/ 889233 h 1107346"/>
              <a:gd name="connsiteX8" fmla="*/ 1258348 w 1543574"/>
              <a:gd name="connsiteY8" fmla="*/ 788565 h 1107346"/>
              <a:gd name="connsiteX9" fmla="*/ 1132513 w 1543574"/>
              <a:gd name="connsiteY9" fmla="*/ 671119 h 1107346"/>
              <a:gd name="connsiteX10" fmla="*/ 1115735 w 1543574"/>
              <a:gd name="connsiteY10" fmla="*/ 645952 h 1107346"/>
              <a:gd name="connsiteX11" fmla="*/ 1090568 w 1543574"/>
              <a:gd name="connsiteY11" fmla="*/ 629174 h 1107346"/>
              <a:gd name="connsiteX12" fmla="*/ 1040234 w 1543574"/>
              <a:gd name="connsiteY12" fmla="*/ 570451 h 1107346"/>
              <a:gd name="connsiteX13" fmla="*/ 1031845 w 1543574"/>
              <a:gd name="connsiteY13" fmla="*/ 545284 h 1107346"/>
              <a:gd name="connsiteX14" fmla="*/ 998289 w 1543574"/>
              <a:gd name="connsiteY14" fmla="*/ 520117 h 1107346"/>
              <a:gd name="connsiteX15" fmla="*/ 947956 w 1543574"/>
              <a:gd name="connsiteY15" fmla="*/ 478172 h 1107346"/>
              <a:gd name="connsiteX16" fmla="*/ 897622 w 1543574"/>
              <a:gd name="connsiteY16" fmla="*/ 427838 h 1107346"/>
              <a:gd name="connsiteX17" fmla="*/ 838899 w 1543574"/>
              <a:gd name="connsiteY17" fmla="*/ 394282 h 1107346"/>
              <a:gd name="connsiteX18" fmla="*/ 780176 w 1543574"/>
              <a:gd name="connsiteY18" fmla="*/ 335559 h 1107346"/>
              <a:gd name="connsiteX19" fmla="*/ 738231 w 1543574"/>
              <a:gd name="connsiteY19" fmla="*/ 302003 h 1107346"/>
              <a:gd name="connsiteX20" fmla="*/ 687897 w 1543574"/>
              <a:gd name="connsiteY20" fmla="*/ 268447 h 1107346"/>
              <a:gd name="connsiteX21" fmla="*/ 679508 w 1543574"/>
              <a:gd name="connsiteY21" fmla="*/ 243280 h 1107346"/>
              <a:gd name="connsiteX22" fmla="*/ 604007 w 1543574"/>
              <a:gd name="connsiteY22" fmla="*/ 176168 h 1107346"/>
              <a:gd name="connsiteX23" fmla="*/ 570451 w 1543574"/>
              <a:gd name="connsiteY23" fmla="*/ 159390 h 1107346"/>
              <a:gd name="connsiteX24" fmla="*/ 536895 w 1543574"/>
              <a:gd name="connsiteY24" fmla="*/ 134223 h 1107346"/>
              <a:gd name="connsiteX25" fmla="*/ 486561 w 1543574"/>
              <a:gd name="connsiteY25" fmla="*/ 100667 h 1107346"/>
              <a:gd name="connsiteX26" fmla="*/ 461394 w 1543574"/>
              <a:gd name="connsiteY26" fmla="*/ 83889 h 1107346"/>
              <a:gd name="connsiteX27" fmla="*/ 402671 w 1543574"/>
              <a:gd name="connsiteY27" fmla="*/ 58722 h 1107346"/>
              <a:gd name="connsiteX28" fmla="*/ 310392 w 1543574"/>
              <a:gd name="connsiteY28" fmla="*/ 25167 h 1107346"/>
              <a:gd name="connsiteX29" fmla="*/ 260058 w 1543574"/>
              <a:gd name="connsiteY29" fmla="*/ 8389 h 1107346"/>
              <a:gd name="connsiteX30" fmla="*/ 234891 w 1543574"/>
              <a:gd name="connsiteY30" fmla="*/ 0 h 1107346"/>
              <a:gd name="connsiteX31" fmla="*/ 0 w 1543574"/>
              <a:gd name="connsiteY31" fmla="*/ 0 h 110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3574" h="1107346">
                <a:moveTo>
                  <a:pt x="1543574" y="1107346"/>
                </a:moveTo>
                <a:cubicBezTo>
                  <a:pt x="1529592" y="1101753"/>
                  <a:pt x="1511545" y="1101901"/>
                  <a:pt x="1501629" y="1090568"/>
                </a:cubicBezTo>
                <a:cubicBezTo>
                  <a:pt x="1489983" y="1077258"/>
                  <a:pt x="1494661" y="1054949"/>
                  <a:pt x="1484851" y="1040234"/>
                </a:cubicBezTo>
                <a:cubicBezTo>
                  <a:pt x="1479258" y="1031845"/>
                  <a:pt x="1473417" y="1023617"/>
                  <a:pt x="1468073" y="1015067"/>
                </a:cubicBezTo>
                <a:cubicBezTo>
                  <a:pt x="1459431" y="1001240"/>
                  <a:pt x="1451951" y="986689"/>
                  <a:pt x="1442906" y="973122"/>
                </a:cubicBezTo>
                <a:cubicBezTo>
                  <a:pt x="1435150" y="961489"/>
                  <a:pt x="1427625" y="949453"/>
                  <a:pt x="1417739" y="939567"/>
                </a:cubicBezTo>
                <a:cubicBezTo>
                  <a:pt x="1410610" y="932438"/>
                  <a:pt x="1399701" y="929918"/>
                  <a:pt x="1392572" y="922789"/>
                </a:cubicBezTo>
                <a:cubicBezTo>
                  <a:pt x="1382685" y="912902"/>
                  <a:pt x="1376758" y="899625"/>
                  <a:pt x="1367405" y="889233"/>
                </a:cubicBezTo>
                <a:cubicBezTo>
                  <a:pt x="1306450" y="821505"/>
                  <a:pt x="1326819" y="853433"/>
                  <a:pt x="1258348" y="788565"/>
                </a:cubicBezTo>
                <a:cubicBezTo>
                  <a:pt x="1130339" y="667293"/>
                  <a:pt x="1201459" y="717083"/>
                  <a:pt x="1132513" y="671119"/>
                </a:cubicBezTo>
                <a:cubicBezTo>
                  <a:pt x="1126920" y="662730"/>
                  <a:pt x="1122864" y="653081"/>
                  <a:pt x="1115735" y="645952"/>
                </a:cubicBezTo>
                <a:cubicBezTo>
                  <a:pt x="1108606" y="638823"/>
                  <a:pt x="1097023" y="636919"/>
                  <a:pt x="1090568" y="629174"/>
                </a:cubicBezTo>
                <a:cubicBezTo>
                  <a:pt x="1026594" y="552405"/>
                  <a:pt x="1129571" y="637454"/>
                  <a:pt x="1040234" y="570451"/>
                </a:cubicBezTo>
                <a:cubicBezTo>
                  <a:pt x="1037438" y="562062"/>
                  <a:pt x="1037506" y="552077"/>
                  <a:pt x="1031845" y="545284"/>
                </a:cubicBezTo>
                <a:cubicBezTo>
                  <a:pt x="1022894" y="534543"/>
                  <a:pt x="1009207" y="528851"/>
                  <a:pt x="998289" y="520117"/>
                </a:cubicBezTo>
                <a:cubicBezTo>
                  <a:pt x="981235" y="506474"/>
                  <a:pt x="964055" y="492930"/>
                  <a:pt x="947956" y="478172"/>
                </a:cubicBezTo>
                <a:cubicBezTo>
                  <a:pt x="930465" y="462139"/>
                  <a:pt x="916429" y="442305"/>
                  <a:pt x="897622" y="427838"/>
                </a:cubicBezTo>
                <a:cubicBezTo>
                  <a:pt x="879752" y="414092"/>
                  <a:pt x="856626" y="408211"/>
                  <a:pt x="838899" y="394282"/>
                </a:cubicBezTo>
                <a:cubicBezTo>
                  <a:pt x="817132" y="377179"/>
                  <a:pt x="801792" y="352852"/>
                  <a:pt x="780176" y="335559"/>
                </a:cubicBezTo>
                <a:cubicBezTo>
                  <a:pt x="766194" y="324374"/>
                  <a:pt x="751706" y="313794"/>
                  <a:pt x="738231" y="302003"/>
                </a:cubicBezTo>
                <a:cubicBezTo>
                  <a:pt x="699560" y="268166"/>
                  <a:pt x="729723" y="282389"/>
                  <a:pt x="687897" y="268447"/>
                </a:cubicBezTo>
                <a:cubicBezTo>
                  <a:pt x="685101" y="260058"/>
                  <a:pt x="684937" y="250260"/>
                  <a:pt x="679508" y="243280"/>
                </a:cubicBezTo>
                <a:cubicBezTo>
                  <a:pt x="659122" y="217069"/>
                  <a:pt x="633162" y="192828"/>
                  <a:pt x="604007" y="176168"/>
                </a:cubicBezTo>
                <a:cubicBezTo>
                  <a:pt x="593149" y="169963"/>
                  <a:pt x="581056" y="166018"/>
                  <a:pt x="570451" y="159390"/>
                </a:cubicBezTo>
                <a:cubicBezTo>
                  <a:pt x="558595" y="151980"/>
                  <a:pt x="548349" y="142241"/>
                  <a:pt x="536895" y="134223"/>
                </a:cubicBezTo>
                <a:cubicBezTo>
                  <a:pt x="520375" y="122659"/>
                  <a:pt x="503339" y="111852"/>
                  <a:pt x="486561" y="100667"/>
                </a:cubicBezTo>
                <a:cubicBezTo>
                  <a:pt x="478172" y="95074"/>
                  <a:pt x="470959" y="87077"/>
                  <a:pt x="461394" y="83889"/>
                </a:cubicBezTo>
                <a:cubicBezTo>
                  <a:pt x="409703" y="66659"/>
                  <a:pt x="464869" y="86365"/>
                  <a:pt x="402671" y="58722"/>
                </a:cubicBezTo>
                <a:cubicBezTo>
                  <a:pt x="367646" y="43155"/>
                  <a:pt x="347601" y="37569"/>
                  <a:pt x="310392" y="25167"/>
                </a:cubicBezTo>
                <a:lnTo>
                  <a:pt x="260058" y="8389"/>
                </a:lnTo>
                <a:cubicBezTo>
                  <a:pt x="251669" y="5593"/>
                  <a:pt x="243734" y="0"/>
                  <a:pt x="234891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4.81481E-6 C -0.00261 0.00116 -0.00504 0.00208 -0.00746 0.00347 C -0.00851 0.00416 -0.00903 0.00555 -0.01025 0.00602 C -0.0125 0.00694 -0.01511 0.00671 -0.01754 0.00717 C -0.02275 0.01041 -0.0283 0.01273 -0.03316 0.0169 C -0.03403 0.01782 -0.0349 0.01875 -0.03594 0.01944 C -0.03889 0.02153 -0.04202 0.02338 -0.04497 0.02546 C -0.04844 0.02824 -0.05174 0.03148 -0.05504 0.03403 C -0.05869 0.03704 -0.06285 0.03912 -0.06615 0.04259 C -0.06893 0.0456 -0.07153 0.04838 -0.07431 0.05116 C -0.07518 0.05208 -0.07622 0.05278 -0.07709 0.0537 C -0.08178 0.0581 -0.08577 0.06389 -0.0908 0.06713 C -0.11181 0.08102 -0.08021 0.05972 -0.10191 0.07569 C -0.10278 0.07639 -0.10382 0.07639 -0.10469 0.07708 C -0.1066 0.07847 -0.10834 0.08032 -0.11007 0.08194 C -0.11233 0.08356 -0.11441 0.08495 -0.1165 0.0868 C -0.12396 0.09282 -0.11945 0.09051 -0.12483 0.09282 C -0.12605 0.09444 -0.12709 0.09629 -0.12848 0.09768 C -0.13264 0.10208 -0.13768 0.10509 -0.14132 0.10995 C -0.14289 0.11204 -0.14428 0.11435 -0.14584 0.1162 C -0.14827 0.11875 -0.15105 0.1206 -0.1533 0.12338 C -0.15573 0.12685 -0.15903 0.13171 -0.1625 0.13333 L -0.16511 0.13449 C -0.16719 0.14282 -0.16441 0.13379 -0.16893 0.14051 C -0.17032 0.14282 -0.17136 0.14537 -0.17257 0.14791 C -0.17466 0.15231 -0.17379 0.15023 -0.17518 0.15416 L -0.17518 0.15416 " pathEditMode="relative" ptsTypes="AAAAAAAAAAAAAAAAAAAAAAAAAAAA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3.61111E-6 -3.33333E-6 L -0.03871 -0.00254 L -0.05972 -0.00393 C -0.0658 -0.00439 -0.07552 -0.00555 -0.08177 -0.00625 L -0.13055 -0.00509 C -0.13177 -0.00509 -0.13281 -0.00393 -0.1342 -0.00393 C -0.14236 -0.00347 -0.15069 -0.00393 -0.15885 -0.00393 L -0.15885 -0.00393 " pathEditMode="relative" ptsTypes="AAAAAAA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8.67362E-19 L 5.55556E-6 8.67362E-19 C -0.00277 0.00046 -0.00555 0.00139 -0.00833 0.00139 C -0.01597 0.00139 -0.02013 -0.00069 -0.0276 -0.0037 C -0.02986 -0.0044 -0.03732 -0.00833 -0.03767 -0.00856 C -0.03871 -0.00903 -0.0394 -0.01042 -0.04045 -0.01088 C -0.04652 -0.01481 -0.05312 -0.0169 -0.05885 -0.02199 C -0.05972 -0.02268 -0.06058 -0.02361 -0.06145 -0.0243 C -0.06423 -0.02662 -0.06718 -0.02824 -0.06979 -0.03055 C -0.07447 -0.03472 -0.07881 -0.03981 -0.0835 -0.04398 C -0.08628 -0.0463 -0.08923 -0.04838 -0.09183 -0.05139 C -0.09479 -0.05463 -0.09704 -0.05903 -0.09999 -0.06227 C -0.11111 -0.07454 -0.10711 -0.0662 -0.11562 -0.0794 C -0.11736 -0.08194 -0.11857 -0.08518 -0.12031 -0.08796 C -0.1217 -0.09051 -0.12343 -0.09282 -0.12482 -0.09537 C -0.12968 -0.1037 -0.12725 -0.10023 -0.13038 -0.10741 C -0.13124 -0.10949 -0.13211 -0.11157 -0.13315 -0.11366 C -0.13524 -0.12824 -0.13211 -0.11088 -0.1368 -0.12593 C -0.13819 -0.13055 -0.13802 -0.13634 -0.14045 -0.14051 C -0.1427 -0.14468 -0.14409 -0.14676 -0.146 -0.15162 C -0.1467 -0.15347 -0.14722 -0.15555 -0.14774 -0.15764 C -0.14843 -0.15995 -0.14878 -0.16273 -0.14965 -0.16505 C -0.15069 -0.16805 -0.15329 -0.17106 -0.15503 -0.17361 C -0.15538 -0.17477 -0.15538 -0.17616 -0.15607 -0.17708 C -0.15763 -0.1794 -0.16493 -0.17847 -0.1651 -0.17847 L -0.1651 -0.17847 " pathEditMode="relative" ptsTypes="AAAAAAAAAAAAAAAAAAAAAAAAAA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7.40741E-7 L 7.77778E-6 7.40741E-7 C 0.02171 -0.00255 0.02396 -0.00533 0.04671 0.0037 C 0.054 0.00648 0.06112 0.01065 0.06771 0.01597 C 0.07622 0.02268 0.09376 0.04629 0.09983 0.05509 C 0.10539 0.06296 0.10973 0.07222 0.11546 0.07963 C 0.11928 0.08449 0.12431 0.08704 0.1283 0.0919 C 0.13403 0.09861 0.13438 0.10532 0.13837 0.11389 C 0.13994 0.11736 0.14219 0.12014 0.14393 0.12361 C 0.14532 0.12639 0.14619 0.1294 0.14758 0.13217 C 0.14949 0.13611 0.15209 0.13935 0.154 0.14329 C 0.16164 0.15856 0.15591 0.15069 0.15955 0.15555 L 0.15851 0.15416 " pathEditMode="relative" ptsTypes="AAAAAAAAAAA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4.16667E-6 3.7037E-7 C 0.00764 0.00486 0.01476 0.01157 0.02292 0.01458 C 0.03195 0.01805 0.05972 0.01898 0.06962 0.01967 C 0.08368 0.01875 0.09792 0.01944 0.11181 0.01713 C 0.11528 0.01643 0.11788 0.01296 0.12101 0.01111 C 0.12379 0.00926 0.12639 0.00717 0.12934 0.00602 C 0.13281 0.00486 0.13663 0.00486 0.14028 0.0037 C 0.14306 0.00278 0.14584 0.00092 0.14861 3.7037E-7 C 0.15122 -0.00093 0.15417 -0.00139 0.15677 -0.00255 C 0.15868 -0.00301 0.16042 -0.00417 0.16233 -0.00486 C 0.16649 -0.00648 0.16649 -0.00602 0.17066 -0.00602 L 0.17066 -0.00602 " pathEditMode="relative" ptsTypes="AAAAAAAAAAAAA"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92593E-6 L -4.44444E-6 5.92593E-6 C 0.00886 -0.00046 0.01771 -0.00022 0.02656 -0.00138 C 0.03056 -0.00185 0.03455 -0.0037 0.03854 -0.00509 C 0.04375 -0.00671 0.05573 -0.01573 0.0559 -0.01597 C 0.05799 -0.01851 0.06007 -0.02106 0.06233 -0.02337 C 0.06337 -0.02453 0.06493 -0.02453 0.06597 -0.02569 C 0.0684 -0.02823 0.07014 -0.03171 0.0724 -0.03425 C 0.0757 -0.03796 0.07917 -0.04097 0.08247 -0.04421 C 0.08889 -0.05671 0.07535 -0.03101 0.09445 -0.05647 C 0.0967 -0.05925 0.09861 -0.06226 0.10087 -0.06504 C 0.10174 -0.06597 0.10295 -0.0662 0.10365 -0.06735 C 0.10781 -0.07337 0.11215 -0.07893 0.11563 -0.08564 C 0.11615 -0.08703 0.11684 -0.08819 0.11736 -0.08935 C 0.11875 -0.09259 0.11945 -0.09629 0.12118 -0.09907 C 0.12709 -0.11041 0.13403 -0.11897 0.14132 -0.12847 C 0.14254 -0.13009 0.14393 -0.13171 0.14497 -0.13333 C 0.15538 -0.15069 0.14132 -0.12777 0.1533 -0.1456 C 0.15417 -0.14722 0.15504 -0.14907 0.1559 -0.15046 C 0.15764 -0.15323 0.16007 -0.15509 0.16146 -0.15786 C 0.16597 -0.16689 0.16025 -0.15578 0.16615 -0.16527 C 0.17136 -0.1736 0.16597 -0.1662 0.16893 -0.17013 L 0.16893 -0.17245 " pathEditMode="relative" ptsTypes="AAAAAAAAAAAAAAAAAAAAAAA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2963E-6 L 1.66667E-6 -6.2963E-6 C -0.00278 0.00115 -0.00556 0.00254 -0.00833 0.00346 C -0.01962 0.0074 -0.03125 0.00971 -0.04236 0.01458 C -0.0632 0.0236 -0.0974 0.04189 -0.11754 0.05856 C -0.13577 0.07384 -0.15417 0.0949 -0.16893 0.1162 C -0.17205 0.12083 -0.18646 0.14606 -0.18993 0.15416 C -0.1974 0.17106 -0.19722 0.16643 -0.19722 0.17499 L -0.19722 0.17499 L -0.19722 0.17499 " pathEditMode="relative" ptsTypes="AAAAAAAAAA">
                                      <p:cBhvr>
                                        <p:cTn id="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8.67362E-19 L 2.22222E-6 -8.67362E-19 L -0.08628 -0.00139 C -0.14254 -0.00301 -0.10452 -0.00417 -0.15053 -0.00486 C -0.16407 -0.00509 -0.17744 -0.00486 -0.19081 -0.00486 L -0.19081 -0.00486 " pathEditMode="relative" ptsTypes="AAAAAA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6.2963E-6 L 8.33333E-7 6.2963E-6 C -0.00173 0.00116 -0.00798 0.00626 -0.01111 0.00626 C -0.01649 0.00626 -0.02153 0.00487 -0.02673 0.00371 L -0.03403 6.2963E-6 C -0.03489 -0.00046 -0.03594 -0.00069 -0.0368 -0.00115 C -0.03923 -0.00231 -0.04166 -0.0037 -0.04409 -0.00486 C -0.04496 -0.00532 -0.046 -0.00555 -0.04687 -0.00601 C -0.0493 -0.00763 -0.05173 -0.00949 -0.05416 -0.01087 C -0.05503 -0.01157 -0.05607 -0.0118 -0.05694 -0.01226 C -0.06302 -0.01527 -0.07205 -0.02083 -0.07621 -0.02453 C -0.07812 -0.02615 -0.07969 -0.028 -0.08177 -0.02939 C -0.08611 -0.03217 -0.09323 -0.0368 -0.09739 -0.04027 C -0.09982 -0.04259 -0.10208 -0.04536 -0.10469 -0.04768 C -0.11094 -0.05324 -0.11736 -0.05856 -0.12396 -0.06365 C -0.13524 -0.07222 -0.12951 -0.06736 -0.14496 -0.0831 C -0.14653 -0.08472 -0.14826 -0.08611 -0.14965 -0.08796 C -0.15139 -0.0905 -0.15312 -0.09305 -0.15521 -0.09536 C -0.15903 -0.09999 -0.16337 -0.10393 -0.16701 -0.10879 C -0.16823 -0.11041 -0.16962 -0.1118 -0.17066 -0.11365 C -0.17205 -0.11597 -0.17309 -0.11874 -0.17448 -0.12106 C -0.17656 -0.12499 -0.1809 -0.13194 -0.18264 -0.1368 C -0.18403 -0.14097 -0.18489 -0.14513 -0.18628 -0.14907 C -0.18698 -0.15069 -0.18767 -0.15231 -0.18819 -0.15393 C -0.18854 -0.15532 -0.18871 -0.15648 -0.18906 -0.15763 C -0.18958 -0.15949 -0.19045 -0.16087 -0.19097 -0.16249 C -0.19132 -0.16388 -0.19132 -0.16504 -0.19184 -0.1662 C -0.19253 -0.16805 -0.19375 -0.16944 -0.19462 -0.17106 C -0.19653 -0.18148 -0.19392 -0.17106 -0.19826 -0.17962 C -0.20243 -0.18819 -0.19705 -0.18055 -0.2 -0.18449 L -0.2 -0.18449 " pathEditMode="relative" ptsTypes="AAAAAAAAAAAAAAAAAAAAAAAAAAAAAAA">
                                      <p:cBhvr>
                                        <p:cTn id="8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55556E-6 L 1.94444E-6 -5.55556E-6 C 0.00538 0.00022 0.01094 0.00022 0.01649 0.00115 C 0.03073 0.00323 0.02136 0.00254 0.0283 0.00485 C 0.03108 0.00578 0.03386 0.00601 0.03663 0.00717 C 0.03976 0.00856 0.04271 0.01064 0.04583 0.01203 C 0.04948 0.01388 0.05313 0.01504 0.05677 0.01689 C 0.07309 0.02546 0.06163 0.02129 0.07049 0.0243 C 0.07274 0.02592 0.07483 0.02777 0.07691 0.02916 C 0.08177 0.03263 0.08698 0.03518 0.09167 0.03911 C 0.09566 0.04235 0.09879 0.04444 0.10261 0.04884 C 0.10434 0.05069 0.10556 0.053 0.10729 0.05485 C 0.1092 0.0574 0.11163 0.05971 0.11354 0.06226 C 0.12934 0.08217 0.11892 0.07152 0.13108 0.08309 C 0.13733 0.09768 0.13177 0.08587 0.13924 0.09884 C 0.14097 0.10161 0.14219 0.10485 0.14392 0.1074 C 0.14514 0.10948 0.14705 0.11064 0.14844 0.11249 C 0.15122 0.1155 0.15382 0.11921 0.15573 0.12337 C 0.15712 0.12615 0.15868 0.13147 0.15955 0.13448 C 0.1599 0.13564 0.1599 0.13703 0.16042 0.13796 C 0.16111 0.14027 0.16233 0.14212 0.1632 0.14421 C 0.16389 0.14652 0.16406 0.1493 0.16493 0.15161 C 0.16597 0.15346 0.16702 0.15555 0.16771 0.15763 C 0.16823 0.15879 0.16823 0.16018 0.16858 0.16134 C 0.1691 0.16296 0.16997 0.16458 0.17049 0.1662 C 0.17118 0.16828 0.1717 0.17036 0.1724 0.17221 C 0.17344 0.17569 0.17535 0.17846 0.17604 0.18217 C 0.17622 0.18379 0.17656 0.18541 0.17691 0.18703 C 0.17743 0.18934 0.17882 0.19444 0.17882 0.19444 L 0.17882 0.19444 " pathEditMode="relative" ptsTypes="AAAAAAAAAAAAAAAAAAAAAAAAAAAA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73472E-18 L 1.11111E-6 -1.73472E-18 L 0.01007 0.00116 C 0.0125 0.00139 0.01493 0.00209 0.01736 0.00232 L 0.03837 0.00463 C 0.04271 0.0051 0.04705 0.00579 0.05122 0.00602 C 0.06476 0.00649 0.07812 0.00672 0.09167 0.00718 C 0.09635 0.00741 0.1151 0.0088 0.12101 0.00949 C 0.12257 0.00973 0.12396 0.01065 0.12552 0.01088 C 0.12951 0.01135 0.13351 0.01158 0.1375 0.01204 C 0.15 0.01343 0.16372 0.01574 0.17604 0.01574 L 0.18247 0.01574 L 0.18247 0.01574 " pathEditMode="relative" ptsTypes="AAAAAAAAAAAAA">
                                      <p:cBhvr>
                                        <p:cTn id="9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8.33333E-7 -7.40741E-7 C 0.01233 0.00371 0.00782 0.00348 0.02466 0.00139 C 0.0257 0.00116 0.02657 0.0007 0.02743 -7.40741E-7 C 0.03091 -0.00185 0.03421 -0.00416 0.0375 -0.00602 C 0.03837 -0.00648 0.03941 -0.00671 0.04028 -0.00717 C 0.05434 -0.01597 0.04671 -0.01319 0.05504 -0.01574 C 0.05868 -0.01875 0.06216 -0.02176 0.06598 -0.0243 C 0.06719 -0.02523 0.06858 -0.02477 0.06962 -0.02569 C 0.07292 -0.02801 0.07552 -0.03171 0.07882 -0.03426 C 0.08091 -0.03588 0.08299 -0.0375 0.08525 -0.03912 C 0.08611 -0.03958 0.08716 -0.03981 0.08802 -0.04027 C 0.09427 -0.04444 0.09358 -0.04606 0.10087 -0.05254 C 0.10174 -0.05324 0.10261 -0.05324 0.10365 -0.0537 C 0.10539 -0.05578 0.10712 -0.0581 0.10903 -0.05995 C 0.11233 -0.06296 0.11615 -0.06504 0.11927 -0.06852 L 0.13473 -0.08565 C 0.13698 -0.08796 0.13889 -0.09074 0.14115 -0.09282 C 0.14341 -0.0949 0.14688 -0.09791 0.14861 -0.10023 C 0.15 -0.10254 0.1507 -0.10532 0.15226 -0.10764 C 0.15382 -0.10995 0.15625 -0.11134 0.15782 -0.11365 C 0.1724 -0.13657 0.15851 -0.11759 0.16511 -0.12847 C 0.17691 -0.14815 0.15886 -0.11713 0.1724 -0.14421 C 0.17396 -0.14745 0.17518 -0.1493 0.17605 -0.15277 C 0.17657 -0.1544 0.17657 -0.15625 0.17709 -0.15764 C 0.17743 -0.15902 0.1783 -0.16018 0.17882 -0.16134 C 0.17986 -0.16412 0.17969 -0.16412 0.17969 -0.1662 L 0.17969 -0.1662 " pathEditMode="relative" ptsTypes="AAAAAAAAAAAAAAAAAAAAAAAAAAAA">
                                      <p:cBhvr>
                                        <p:cTn id="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5" grpId="0" animBg="1"/>
      <p:bldP spid="5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Oval 79"/>
          <p:cNvSpPr/>
          <p:nvPr/>
        </p:nvSpPr>
        <p:spPr>
          <a:xfrm>
            <a:off x="2397689" y="1620475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1" name="Oval 80"/>
          <p:cNvSpPr/>
          <p:nvPr/>
        </p:nvSpPr>
        <p:spPr>
          <a:xfrm>
            <a:off x="112214" y="1658284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2" name="Oval 81"/>
          <p:cNvSpPr/>
          <p:nvPr/>
        </p:nvSpPr>
        <p:spPr>
          <a:xfrm>
            <a:off x="5031954" y="1391581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3" name="Oval 82"/>
          <p:cNvSpPr/>
          <p:nvPr/>
        </p:nvSpPr>
        <p:spPr>
          <a:xfrm>
            <a:off x="7398695" y="1748132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8076282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356342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Four Nuclear Envelopes form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Chromosomes unwind into chromatin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Telophase II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2854" y="2268873"/>
            <a:ext cx="1434517" cy="293614"/>
            <a:chOff x="3692803" y="4223001"/>
            <a:chExt cx="1434517" cy="293614"/>
          </a:xfrm>
        </p:grpSpPr>
        <p:sp>
          <p:nvSpPr>
            <p:cNvPr id="84" name="Freeform 83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512786" y="2159816"/>
            <a:ext cx="1434517" cy="293614"/>
            <a:chOff x="3692803" y="4223001"/>
            <a:chExt cx="1434517" cy="293614"/>
          </a:xfrm>
        </p:grpSpPr>
        <p:sp>
          <p:nvSpPr>
            <p:cNvPr id="87" name="Freeform 86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04480" y="1959215"/>
            <a:ext cx="1434517" cy="293614"/>
            <a:chOff x="3692803" y="4223001"/>
            <a:chExt cx="1434517" cy="293614"/>
          </a:xfrm>
        </p:grpSpPr>
        <p:sp>
          <p:nvSpPr>
            <p:cNvPr id="90" name="Freeform 89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553755" y="2303707"/>
            <a:ext cx="1434517" cy="293614"/>
            <a:chOff x="3692803" y="4223001"/>
            <a:chExt cx="1434517" cy="293614"/>
          </a:xfrm>
        </p:grpSpPr>
        <p:sp>
          <p:nvSpPr>
            <p:cNvPr id="93" name="Freeform 92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18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93"/>
          <p:cNvSpPr/>
          <p:nvPr/>
        </p:nvSpPr>
        <p:spPr>
          <a:xfrm>
            <a:off x="4874894" y="545411"/>
            <a:ext cx="4113496" cy="386267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55563" y="635413"/>
            <a:ext cx="3950008" cy="3709154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Oval 79"/>
          <p:cNvSpPr/>
          <p:nvPr/>
        </p:nvSpPr>
        <p:spPr>
          <a:xfrm>
            <a:off x="2397689" y="1620475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1" name="Oval 80"/>
          <p:cNvSpPr/>
          <p:nvPr/>
        </p:nvSpPr>
        <p:spPr>
          <a:xfrm>
            <a:off x="112214" y="1658284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2" name="Oval 81"/>
          <p:cNvSpPr/>
          <p:nvPr/>
        </p:nvSpPr>
        <p:spPr>
          <a:xfrm>
            <a:off x="5031954" y="1391581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3" name="Oval 82"/>
          <p:cNvSpPr/>
          <p:nvPr/>
        </p:nvSpPr>
        <p:spPr>
          <a:xfrm>
            <a:off x="7398695" y="1748132"/>
            <a:ext cx="1589695" cy="14837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7" name="Rectangle 126"/>
          <p:cNvSpPr/>
          <p:nvPr/>
        </p:nvSpPr>
        <p:spPr>
          <a:xfrm>
            <a:off x="272435" y="4408084"/>
            <a:ext cx="2203554" cy="14212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975571" y="4561629"/>
            <a:ext cx="356342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Four Nuclear Envelopes form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Chromosomes unwind into chromatin</a:t>
            </a:r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4" name="TextBox 123"/>
          <p:cNvSpPr txBox="1"/>
          <p:nvPr/>
        </p:nvSpPr>
        <p:spPr>
          <a:xfrm>
            <a:off x="535095" y="4478302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 </a:t>
            </a:r>
            <a:r>
              <a:rPr lang="en-US" sz="2700" dirty="0" smtClean="0"/>
              <a:t>Phase II</a:t>
            </a:r>
            <a:endParaRPr lang="en-US" sz="2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5549" y="4986133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Telophase II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24596" y="2007737"/>
            <a:ext cx="281648" cy="516147"/>
            <a:chOff x="768643" y="2932814"/>
            <a:chExt cx="375531" cy="688196"/>
          </a:xfrm>
        </p:grpSpPr>
        <p:sp>
          <p:nvSpPr>
            <p:cNvPr id="27" name="Isosceles Triangle 26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68" y="1921140"/>
            <a:ext cx="251460" cy="539496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617272" y="2362333"/>
            <a:ext cx="281648" cy="516147"/>
            <a:chOff x="768643" y="2932814"/>
            <a:chExt cx="375531" cy="688196"/>
          </a:xfrm>
        </p:grpSpPr>
        <p:sp>
          <p:nvSpPr>
            <p:cNvPr id="32" name="Isosceles Triangle 31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49" y="2344433"/>
            <a:ext cx="251460" cy="53949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658465" y="1848217"/>
            <a:ext cx="281648" cy="516147"/>
            <a:chOff x="768643" y="2932814"/>
            <a:chExt cx="375531" cy="688196"/>
          </a:xfrm>
        </p:grpSpPr>
        <p:sp>
          <p:nvSpPr>
            <p:cNvPr id="37" name="Isosceles Triangle 36"/>
            <p:cNvSpPr/>
            <p:nvPr/>
          </p:nvSpPr>
          <p:spPr>
            <a:xfrm rot="16200000">
              <a:off x="742928" y="3086695"/>
              <a:ext cx="274537" cy="2231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ounded Rectangle 3"/>
            <p:cNvSpPr/>
            <p:nvPr/>
          </p:nvSpPr>
          <p:spPr>
            <a:xfrm>
              <a:off x="933940" y="2932814"/>
              <a:ext cx="210234" cy="688196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B8DD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321" y="1996062"/>
            <a:ext cx="251460" cy="539496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8287348" y="1946070"/>
            <a:ext cx="272426" cy="521486"/>
            <a:chOff x="2972738" y="3939341"/>
            <a:chExt cx="363234" cy="695314"/>
          </a:xfrm>
        </p:grpSpPr>
        <p:sp>
          <p:nvSpPr>
            <p:cNvPr id="45" name="Isosceles Triangle 44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25997" y="1465816"/>
            <a:ext cx="276461" cy="541921"/>
            <a:chOff x="1964802" y="3515057"/>
            <a:chExt cx="368614" cy="722561"/>
          </a:xfrm>
        </p:grpSpPr>
        <p:sp>
          <p:nvSpPr>
            <p:cNvPr id="42" name="Isosceles Triangle 41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8371879" y="2563175"/>
            <a:ext cx="272426" cy="521486"/>
            <a:chOff x="2972738" y="3939341"/>
            <a:chExt cx="363234" cy="695314"/>
          </a:xfrm>
        </p:grpSpPr>
        <p:sp>
          <p:nvSpPr>
            <p:cNvPr id="53" name="Isosceles Triangle 52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435120" y="2139557"/>
            <a:ext cx="276461" cy="541921"/>
            <a:chOff x="1964802" y="3515057"/>
            <a:chExt cx="368614" cy="722561"/>
          </a:xfrm>
        </p:grpSpPr>
        <p:sp>
          <p:nvSpPr>
            <p:cNvPr id="50" name="Isosceles Triangle 49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5274951" y="1813549"/>
            <a:ext cx="276461" cy="541921"/>
            <a:chOff x="1964802" y="3515057"/>
            <a:chExt cx="368614" cy="722561"/>
          </a:xfrm>
        </p:grpSpPr>
        <p:sp>
          <p:nvSpPr>
            <p:cNvPr id="62" name="Isosceles Triangle 61"/>
            <p:cNvSpPr/>
            <p:nvPr/>
          </p:nvSpPr>
          <p:spPr>
            <a:xfrm rot="16200000">
              <a:off x="1938821" y="3716798"/>
              <a:ext cx="277377" cy="2254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ounded Rectangle 3"/>
            <p:cNvSpPr/>
            <p:nvPr/>
          </p:nvSpPr>
          <p:spPr>
            <a:xfrm>
              <a:off x="2117222" y="3515057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dirty="0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3" t="36171" r="16645"/>
            <a:stretch/>
          </p:blipFill>
          <p:spPr>
            <a:xfrm flipH="1">
              <a:off x="2084183" y="3771681"/>
              <a:ext cx="249233" cy="465937"/>
            </a:xfrm>
            <a:prstGeom prst="rect">
              <a:avLst/>
            </a:prstGeom>
          </p:spPr>
        </p:pic>
      </p:grpSp>
      <p:grpSp>
        <p:nvGrpSpPr>
          <p:cNvPr id="59" name="Group 58"/>
          <p:cNvGrpSpPr/>
          <p:nvPr/>
        </p:nvGrpSpPr>
        <p:grpSpPr>
          <a:xfrm>
            <a:off x="8481524" y="1981695"/>
            <a:ext cx="272426" cy="521486"/>
            <a:chOff x="2972738" y="3939341"/>
            <a:chExt cx="363234" cy="695314"/>
          </a:xfrm>
        </p:grpSpPr>
        <p:sp>
          <p:nvSpPr>
            <p:cNvPr id="60" name="Isosceles Triangle 59"/>
            <p:cNvSpPr/>
            <p:nvPr/>
          </p:nvSpPr>
          <p:spPr>
            <a:xfrm rot="5400000">
              <a:off x="3084575" y="4135248"/>
              <a:ext cx="277378" cy="2254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ounded Rectangle 3"/>
            <p:cNvSpPr/>
            <p:nvPr/>
          </p:nvSpPr>
          <p:spPr>
            <a:xfrm rot="21554102" flipH="1">
              <a:off x="2972738" y="3939341"/>
              <a:ext cx="212408" cy="695314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53B5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2854" y="2268873"/>
            <a:ext cx="1434517" cy="293614"/>
            <a:chOff x="3692803" y="4223001"/>
            <a:chExt cx="1434517" cy="293614"/>
          </a:xfrm>
        </p:grpSpPr>
        <p:sp>
          <p:nvSpPr>
            <p:cNvPr id="84" name="Freeform 83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512786" y="2159816"/>
            <a:ext cx="1434517" cy="293614"/>
            <a:chOff x="3692803" y="4223001"/>
            <a:chExt cx="1434517" cy="293614"/>
          </a:xfrm>
        </p:grpSpPr>
        <p:sp>
          <p:nvSpPr>
            <p:cNvPr id="87" name="Freeform 86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04480" y="1959215"/>
            <a:ext cx="1434517" cy="293614"/>
            <a:chOff x="3692803" y="4223001"/>
            <a:chExt cx="1434517" cy="293614"/>
          </a:xfrm>
        </p:grpSpPr>
        <p:sp>
          <p:nvSpPr>
            <p:cNvPr id="90" name="Freeform 89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553755" y="2303707"/>
            <a:ext cx="1434517" cy="293614"/>
            <a:chOff x="3692803" y="4223001"/>
            <a:chExt cx="1434517" cy="293614"/>
          </a:xfrm>
        </p:grpSpPr>
        <p:sp>
          <p:nvSpPr>
            <p:cNvPr id="93" name="Freeform 92"/>
            <p:cNvSpPr/>
            <p:nvPr/>
          </p:nvSpPr>
          <p:spPr>
            <a:xfrm>
              <a:off x="3692803" y="4223001"/>
              <a:ext cx="794962" cy="293614"/>
            </a:xfrm>
            <a:custGeom>
              <a:avLst/>
              <a:gdLst>
                <a:gd name="connsiteX0" fmla="*/ 0 w 1115736"/>
                <a:gd name="connsiteY0" fmla="*/ 293614 h 293614"/>
                <a:gd name="connsiteX1" fmla="*/ 41945 w 1115736"/>
                <a:gd name="connsiteY1" fmla="*/ 184557 h 293614"/>
                <a:gd name="connsiteX2" fmla="*/ 75501 w 1115736"/>
                <a:gd name="connsiteY2" fmla="*/ 117445 h 293614"/>
                <a:gd name="connsiteX3" fmla="*/ 92279 w 1115736"/>
                <a:gd name="connsiteY3" fmla="*/ 92278 h 293614"/>
                <a:gd name="connsiteX4" fmla="*/ 109057 w 1115736"/>
                <a:gd name="connsiteY4" fmla="*/ 58722 h 293614"/>
                <a:gd name="connsiteX5" fmla="*/ 167780 w 1115736"/>
                <a:gd name="connsiteY5" fmla="*/ 8389 h 293614"/>
                <a:gd name="connsiteX6" fmla="*/ 209725 w 1115736"/>
                <a:gd name="connsiteY6" fmla="*/ 0 h 293614"/>
                <a:gd name="connsiteX7" fmla="*/ 335560 w 1115736"/>
                <a:gd name="connsiteY7" fmla="*/ 8389 h 293614"/>
                <a:gd name="connsiteX8" fmla="*/ 377505 w 1115736"/>
                <a:gd name="connsiteY8" fmla="*/ 25167 h 293614"/>
                <a:gd name="connsiteX9" fmla="*/ 436228 w 1115736"/>
                <a:gd name="connsiteY9" fmla="*/ 50333 h 293614"/>
                <a:gd name="connsiteX10" fmla="*/ 494950 w 1115736"/>
                <a:gd name="connsiteY10" fmla="*/ 83889 h 293614"/>
                <a:gd name="connsiteX11" fmla="*/ 511728 w 1115736"/>
                <a:gd name="connsiteY11" fmla="*/ 109056 h 293614"/>
                <a:gd name="connsiteX12" fmla="*/ 562062 w 1115736"/>
                <a:gd name="connsiteY12" fmla="*/ 125834 h 293614"/>
                <a:gd name="connsiteX13" fmla="*/ 629174 w 1115736"/>
                <a:gd name="connsiteY13" fmla="*/ 159390 h 293614"/>
                <a:gd name="connsiteX14" fmla="*/ 654341 w 1115736"/>
                <a:gd name="connsiteY14" fmla="*/ 167779 h 293614"/>
                <a:gd name="connsiteX15" fmla="*/ 687897 w 1115736"/>
                <a:gd name="connsiteY15" fmla="*/ 184557 h 293614"/>
                <a:gd name="connsiteX16" fmla="*/ 738231 w 1115736"/>
                <a:gd name="connsiteY16" fmla="*/ 201335 h 293614"/>
                <a:gd name="connsiteX17" fmla="*/ 796954 w 1115736"/>
                <a:gd name="connsiteY17" fmla="*/ 226502 h 293614"/>
                <a:gd name="connsiteX18" fmla="*/ 947956 w 1115736"/>
                <a:gd name="connsiteY18" fmla="*/ 218113 h 293614"/>
                <a:gd name="connsiteX19" fmla="*/ 1065402 w 1115736"/>
                <a:gd name="connsiteY19" fmla="*/ 184557 h 293614"/>
                <a:gd name="connsiteX20" fmla="*/ 1115736 w 1115736"/>
                <a:gd name="connsiteY20" fmla="*/ 176168 h 2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15736" h="293614">
                  <a:moveTo>
                    <a:pt x="0" y="293614"/>
                  </a:moveTo>
                  <a:cubicBezTo>
                    <a:pt x="13982" y="257262"/>
                    <a:pt x="24527" y="219394"/>
                    <a:pt x="41945" y="184557"/>
                  </a:cubicBezTo>
                  <a:lnTo>
                    <a:pt x="75501" y="117445"/>
                  </a:lnTo>
                  <a:cubicBezTo>
                    <a:pt x="80010" y="108427"/>
                    <a:pt x="87277" y="101032"/>
                    <a:pt x="92279" y="92278"/>
                  </a:cubicBezTo>
                  <a:cubicBezTo>
                    <a:pt x="98484" y="81420"/>
                    <a:pt x="101788" y="68898"/>
                    <a:pt x="109057" y="58722"/>
                  </a:cubicBezTo>
                  <a:cubicBezTo>
                    <a:pt x="117756" y="46543"/>
                    <a:pt x="155793" y="13717"/>
                    <a:pt x="167780" y="8389"/>
                  </a:cubicBezTo>
                  <a:cubicBezTo>
                    <a:pt x="180810" y="2598"/>
                    <a:pt x="195743" y="2796"/>
                    <a:pt x="209725" y="0"/>
                  </a:cubicBezTo>
                  <a:cubicBezTo>
                    <a:pt x="251670" y="2796"/>
                    <a:pt x="293987" y="2153"/>
                    <a:pt x="335560" y="8389"/>
                  </a:cubicBezTo>
                  <a:cubicBezTo>
                    <a:pt x="350452" y="10623"/>
                    <a:pt x="363405" y="19880"/>
                    <a:pt x="377505" y="25167"/>
                  </a:cubicBezTo>
                  <a:cubicBezTo>
                    <a:pt x="426882" y="43683"/>
                    <a:pt x="377302" y="20872"/>
                    <a:pt x="436228" y="50333"/>
                  </a:cubicBezTo>
                  <a:cubicBezTo>
                    <a:pt x="527516" y="141621"/>
                    <a:pt x="393552" y="16289"/>
                    <a:pt x="494950" y="83889"/>
                  </a:cubicBezTo>
                  <a:cubicBezTo>
                    <a:pt x="503339" y="89482"/>
                    <a:pt x="503178" y="103712"/>
                    <a:pt x="511728" y="109056"/>
                  </a:cubicBezTo>
                  <a:cubicBezTo>
                    <a:pt x="526725" y="118429"/>
                    <a:pt x="546244" y="117925"/>
                    <a:pt x="562062" y="125834"/>
                  </a:cubicBezTo>
                  <a:cubicBezTo>
                    <a:pt x="584433" y="137019"/>
                    <a:pt x="605446" y="151481"/>
                    <a:pt x="629174" y="159390"/>
                  </a:cubicBezTo>
                  <a:cubicBezTo>
                    <a:pt x="637563" y="162186"/>
                    <a:pt x="646213" y="164296"/>
                    <a:pt x="654341" y="167779"/>
                  </a:cubicBezTo>
                  <a:cubicBezTo>
                    <a:pt x="665835" y="172705"/>
                    <a:pt x="676286" y="179913"/>
                    <a:pt x="687897" y="184557"/>
                  </a:cubicBezTo>
                  <a:cubicBezTo>
                    <a:pt x="704318" y="191125"/>
                    <a:pt x="723516" y="191525"/>
                    <a:pt x="738231" y="201335"/>
                  </a:cubicBezTo>
                  <a:cubicBezTo>
                    <a:pt x="772991" y="224508"/>
                    <a:pt x="753617" y="215668"/>
                    <a:pt x="796954" y="226502"/>
                  </a:cubicBezTo>
                  <a:cubicBezTo>
                    <a:pt x="847288" y="223706"/>
                    <a:pt x="897877" y="223891"/>
                    <a:pt x="947956" y="218113"/>
                  </a:cubicBezTo>
                  <a:cubicBezTo>
                    <a:pt x="1046518" y="206740"/>
                    <a:pt x="982230" y="201191"/>
                    <a:pt x="1065402" y="184557"/>
                  </a:cubicBezTo>
                  <a:cubicBezTo>
                    <a:pt x="1110089" y="175620"/>
                    <a:pt x="1093088" y="176168"/>
                    <a:pt x="1115736" y="176168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469833" y="4231390"/>
              <a:ext cx="657487" cy="176168"/>
            </a:xfrm>
            <a:custGeom>
              <a:avLst/>
              <a:gdLst>
                <a:gd name="connsiteX0" fmla="*/ 0 w 922789"/>
                <a:gd name="connsiteY0" fmla="*/ 176168 h 176168"/>
                <a:gd name="connsiteX1" fmla="*/ 92279 w 922789"/>
                <a:gd name="connsiteY1" fmla="*/ 159390 h 176168"/>
                <a:gd name="connsiteX2" fmla="*/ 142613 w 922789"/>
                <a:gd name="connsiteY2" fmla="*/ 125834 h 176168"/>
                <a:gd name="connsiteX3" fmla="*/ 201336 w 922789"/>
                <a:gd name="connsiteY3" fmla="*/ 100667 h 176168"/>
                <a:gd name="connsiteX4" fmla="*/ 251670 w 922789"/>
                <a:gd name="connsiteY4" fmla="*/ 67111 h 176168"/>
                <a:gd name="connsiteX5" fmla="*/ 302003 w 922789"/>
                <a:gd name="connsiteY5" fmla="*/ 33556 h 176168"/>
                <a:gd name="connsiteX6" fmla="*/ 327170 w 922789"/>
                <a:gd name="connsiteY6" fmla="*/ 16778 h 176168"/>
                <a:gd name="connsiteX7" fmla="*/ 377504 w 922789"/>
                <a:gd name="connsiteY7" fmla="*/ 0 h 176168"/>
                <a:gd name="connsiteX8" fmla="*/ 461394 w 922789"/>
                <a:gd name="connsiteY8" fmla="*/ 16778 h 176168"/>
                <a:gd name="connsiteX9" fmla="*/ 486561 w 922789"/>
                <a:gd name="connsiteY9" fmla="*/ 33556 h 176168"/>
                <a:gd name="connsiteX10" fmla="*/ 520117 w 922789"/>
                <a:gd name="connsiteY10" fmla="*/ 75500 h 176168"/>
                <a:gd name="connsiteX11" fmla="*/ 553673 w 922789"/>
                <a:gd name="connsiteY11" fmla="*/ 117445 h 176168"/>
                <a:gd name="connsiteX12" fmla="*/ 604007 w 922789"/>
                <a:gd name="connsiteY12" fmla="*/ 134223 h 176168"/>
                <a:gd name="connsiteX13" fmla="*/ 922789 w 922789"/>
                <a:gd name="connsiteY13" fmla="*/ 125834 h 17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176168">
                  <a:moveTo>
                    <a:pt x="0" y="176168"/>
                  </a:moveTo>
                  <a:cubicBezTo>
                    <a:pt x="14626" y="174340"/>
                    <a:pt x="69752" y="171905"/>
                    <a:pt x="92279" y="159390"/>
                  </a:cubicBezTo>
                  <a:cubicBezTo>
                    <a:pt x="109906" y="149597"/>
                    <a:pt x="123483" y="132211"/>
                    <a:pt x="142613" y="125834"/>
                  </a:cubicBezTo>
                  <a:cubicBezTo>
                    <a:pt x="168649" y="117155"/>
                    <a:pt x="175420" y="116216"/>
                    <a:pt x="201336" y="100667"/>
                  </a:cubicBezTo>
                  <a:cubicBezTo>
                    <a:pt x="218627" y="90292"/>
                    <a:pt x="234892" y="78296"/>
                    <a:pt x="251670" y="67111"/>
                  </a:cubicBezTo>
                  <a:lnTo>
                    <a:pt x="302003" y="33556"/>
                  </a:lnTo>
                  <a:cubicBezTo>
                    <a:pt x="310392" y="27963"/>
                    <a:pt x="317605" y="19966"/>
                    <a:pt x="327170" y="16778"/>
                  </a:cubicBezTo>
                  <a:lnTo>
                    <a:pt x="377504" y="0"/>
                  </a:lnTo>
                  <a:cubicBezTo>
                    <a:pt x="399145" y="3092"/>
                    <a:pt x="437967" y="5065"/>
                    <a:pt x="461394" y="16778"/>
                  </a:cubicBezTo>
                  <a:cubicBezTo>
                    <a:pt x="470412" y="21287"/>
                    <a:pt x="478172" y="27963"/>
                    <a:pt x="486561" y="33556"/>
                  </a:cubicBezTo>
                  <a:cubicBezTo>
                    <a:pt x="507647" y="96812"/>
                    <a:pt x="476750" y="21292"/>
                    <a:pt x="520117" y="75500"/>
                  </a:cubicBezTo>
                  <a:cubicBezTo>
                    <a:pt x="548976" y="111573"/>
                    <a:pt x="501444" y="94232"/>
                    <a:pt x="553673" y="117445"/>
                  </a:cubicBezTo>
                  <a:cubicBezTo>
                    <a:pt x="569834" y="124628"/>
                    <a:pt x="604007" y="134223"/>
                    <a:pt x="604007" y="134223"/>
                  </a:cubicBezTo>
                  <a:cubicBezTo>
                    <a:pt x="900413" y="125505"/>
                    <a:pt x="794117" y="125834"/>
                    <a:pt x="922789" y="125834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120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 105"/>
          <p:cNvSpPr/>
          <p:nvPr/>
        </p:nvSpPr>
        <p:spPr>
          <a:xfrm>
            <a:off x="15892" y="78984"/>
            <a:ext cx="3216096" cy="301999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5" name="Oval 104"/>
          <p:cNvSpPr/>
          <p:nvPr/>
        </p:nvSpPr>
        <p:spPr>
          <a:xfrm>
            <a:off x="4697170" y="46167"/>
            <a:ext cx="3216096" cy="301999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0" y="78985"/>
            <a:ext cx="3216096" cy="301999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>
            <a:off x="2203554" y="5394243"/>
            <a:ext cx="35634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Each of the two cells split into two cells for a total of four haploid cells.</a:t>
            </a:r>
          </a:p>
          <a:p>
            <a:endParaRPr lang="en-US" sz="1350" dirty="0"/>
          </a:p>
          <a:p>
            <a:endParaRPr lang="en-US" sz="135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5436785"/>
            <a:ext cx="2347500" cy="1421215"/>
            <a:chOff x="0" y="5436785"/>
            <a:chExt cx="2347500" cy="1421215"/>
          </a:xfrm>
        </p:grpSpPr>
        <p:sp>
          <p:nvSpPr>
            <p:cNvPr id="127" name="Rectangle 126"/>
            <p:cNvSpPr/>
            <p:nvPr/>
          </p:nvSpPr>
          <p:spPr>
            <a:xfrm>
              <a:off x="0" y="5436785"/>
              <a:ext cx="2203554" cy="142121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43946" y="5719872"/>
              <a:ext cx="1943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/>
                <a:t>M </a:t>
              </a:r>
              <a:r>
                <a:rPr lang="en-US" sz="2700" dirty="0" smtClean="0"/>
                <a:t>Phase II</a:t>
              </a:r>
              <a:endParaRPr lang="en-US" sz="27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04400" y="6227703"/>
              <a:ext cx="1943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Cytokinesis II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08" y="796285"/>
            <a:ext cx="1244833" cy="1161844"/>
            <a:chOff x="112214" y="1658284"/>
            <a:chExt cx="1589695" cy="1483715"/>
          </a:xfrm>
        </p:grpSpPr>
        <p:sp>
          <p:nvSpPr>
            <p:cNvPr id="81" name="Oval 80"/>
            <p:cNvSpPr/>
            <p:nvPr/>
          </p:nvSpPr>
          <p:spPr>
            <a:xfrm>
              <a:off x="112214" y="1658284"/>
              <a:ext cx="1589695" cy="148371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22854" y="2268873"/>
              <a:ext cx="1434517" cy="293614"/>
              <a:chOff x="3692803" y="4223001"/>
              <a:chExt cx="1434517" cy="293614"/>
            </a:xfrm>
          </p:grpSpPr>
          <p:sp>
            <p:nvSpPr>
              <p:cNvPr id="84" name="Freeform 83"/>
              <p:cNvSpPr/>
              <p:nvPr/>
            </p:nvSpPr>
            <p:spPr>
              <a:xfrm>
                <a:off x="3692803" y="4223001"/>
                <a:ext cx="794962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4469833" y="4231390"/>
                <a:ext cx="657487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879329" y="883980"/>
            <a:ext cx="1260630" cy="1176588"/>
            <a:chOff x="2397689" y="1620475"/>
            <a:chExt cx="1589695" cy="1483715"/>
          </a:xfrm>
        </p:grpSpPr>
        <p:sp>
          <p:nvSpPr>
            <p:cNvPr id="80" name="Oval 79"/>
            <p:cNvSpPr/>
            <p:nvPr/>
          </p:nvSpPr>
          <p:spPr>
            <a:xfrm>
              <a:off x="2397689" y="1620475"/>
              <a:ext cx="1589695" cy="148371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2512786" y="2159816"/>
              <a:ext cx="1434517" cy="293614"/>
              <a:chOff x="3692803" y="4223001"/>
              <a:chExt cx="1434517" cy="293614"/>
            </a:xfrm>
          </p:grpSpPr>
          <p:sp>
            <p:nvSpPr>
              <p:cNvPr id="87" name="Freeform 86"/>
              <p:cNvSpPr/>
              <p:nvPr/>
            </p:nvSpPr>
            <p:spPr>
              <a:xfrm>
                <a:off x="3692803" y="4223001"/>
                <a:ext cx="794962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4469833" y="4231390"/>
                <a:ext cx="657487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8" name="Oval 77"/>
          <p:cNvSpPr/>
          <p:nvPr/>
        </p:nvSpPr>
        <p:spPr>
          <a:xfrm>
            <a:off x="4713062" y="46167"/>
            <a:ext cx="3216096" cy="3019993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9" name="Group 78"/>
          <p:cNvGrpSpPr/>
          <p:nvPr/>
        </p:nvGrpSpPr>
        <p:grpSpPr>
          <a:xfrm>
            <a:off x="4762693" y="762790"/>
            <a:ext cx="1244833" cy="1161844"/>
            <a:chOff x="112214" y="1658284"/>
            <a:chExt cx="1589695" cy="1483715"/>
          </a:xfrm>
        </p:grpSpPr>
        <p:sp>
          <p:nvSpPr>
            <p:cNvPr id="96" name="Oval 95"/>
            <p:cNvSpPr/>
            <p:nvPr/>
          </p:nvSpPr>
          <p:spPr>
            <a:xfrm>
              <a:off x="112214" y="1658284"/>
              <a:ext cx="1589695" cy="148371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2854" y="2268873"/>
              <a:ext cx="1434517" cy="293614"/>
              <a:chOff x="3692803" y="4223001"/>
              <a:chExt cx="1434517" cy="293614"/>
            </a:xfrm>
          </p:grpSpPr>
          <p:sp>
            <p:nvSpPr>
              <p:cNvPr id="98" name="Freeform 97"/>
              <p:cNvSpPr/>
              <p:nvPr/>
            </p:nvSpPr>
            <p:spPr>
              <a:xfrm>
                <a:off x="3692803" y="4223001"/>
                <a:ext cx="794962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4469833" y="4231390"/>
                <a:ext cx="657487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6593174" y="797146"/>
            <a:ext cx="1260630" cy="1176588"/>
            <a:chOff x="2397689" y="1620475"/>
            <a:chExt cx="1589695" cy="1483715"/>
          </a:xfrm>
        </p:grpSpPr>
        <p:sp>
          <p:nvSpPr>
            <p:cNvPr id="101" name="Oval 100"/>
            <p:cNvSpPr/>
            <p:nvPr/>
          </p:nvSpPr>
          <p:spPr>
            <a:xfrm>
              <a:off x="2397689" y="1620475"/>
              <a:ext cx="1589695" cy="148371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512786" y="2159816"/>
              <a:ext cx="1434517" cy="293614"/>
              <a:chOff x="3692803" y="4223001"/>
              <a:chExt cx="1434517" cy="293614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3692803" y="4223001"/>
                <a:ext cx="794962" cy="293614"/>
              </a:xfrm>
              <a:custGeom>
                <a:avLst/>
                <a:gdLst>
                  <a:gd name="connsiteX0" fmla="*/ 0 w 1115736"/>
                  <a:gd name="connsiteY0" fmla="*/ 293614 h 293614"/>
                  <a:gd name="connsiteX1" fmla="*/ 41945 w 1115736"/>
                  <a:gd name="connsiteY1" fmla="*/ 184557 h 293614"/>
                  <a:gd name="connsiteX2" fmla="*/ 75501 w 1115736"/>
                  <a:gd name="connsiteY2" fmla="*/ 117445 h 293614"/>
                  <a:gd name="connsiteX3" fmla="*/ 92279 w 1115736"/>
                  <a:gd name="connsiteY3" fmla="*/ 92278 h 293614"/>
                  <a:gd name="connsiteX4" fmla="*/ 109057 w 1115736"/>
                  <a:gd name="connsiteY4" fmla="*/ 58722 h 293614"/>
                  <a:gd name="connsiteX5" fmla="*/ 167780 w 1115736"/>
                  <a:gd name="connsiteY5" fmla="*/ 8389 h 293614"/>
                  <a:gd name="connsiteX6" fmla="*/ 209725 w 1115736"/>
                  <a:gd name="connsiteY6" fmla="*/ 0 h 293614"/>
                  <a:gd name="connsiteX7" fmla="*/ 335560 w 1115736"/>
                  <a:gd name="connsiteY7" fmla="*/ 8389 h 293614"/>
                  <a:gd name="connsiteX8" fmla="*/ 377505 w 1115736"/>
                  <a:gd name="connsiteY8" fmla="*/ 25167 h 293614"/>
                  <a:gd name="connsiteX9" fmla="*/ 436228 w 1115736"/>
                  <a:gd name="connsiteY9" fmla="*/ 50333 h 293614"/>
                  <a:gd name="connsiteX10" fmla="*/ 494950 w 1115736"/>
                  <a:gd name="connsiteY10" fmla="*/ 83889 h 293614"/>
                  <a:gd name="connsiteX11" fmla="*/ 511728 w 1115736"/>
                  <a:gd name="connsiteY11" fmla="*/ 109056 h 293614"/>
                  <a:gd name="connsiteX12" fmla="*/ 562062 w 1115736"/>
                  <a:gd name="connsiteY12" fmla="*/ 125834 h 293614"/>
                  <a:gd name="connsiteX13" fmla="*/ 629174 w 1115736"/>
                  <a:gd name="connsiteY13" fmla="*/ 159390 h 293614"/>
                  <a:gd name="connsiteX14" fmla="*/ 654341 w 1115736"/>
                  <a:gd name="connsiteY14" fmla="*/ 167779 h 293614"/>
                  <a:gd name="connsiteX15" fmla="*/ 687897 w 1115736"/>
                  <a:gd name="connsiteY15" fmla="*/ 184557 h 293614"/>
                  <a:gd name="connsiteX16" fmla="*/ 738231 w 1115736"/>
                  <a:gd name="connsiteY16" fmla="*/ 201335 h 293614"/>
                  <a:gd name="connsiteX17" fmla="*/ 796954 w 1115736"/>
                  <a:gd name="connsiteY17" fmla="*/ 226502 h 293614"/>
                  <a:gd name="connsiteX18" fmla="*/ 947956 w 1115736"/>
                  <a:gd name="connsiteY18" fmla="*/ 218113 h 293614"/>
                  <a:gd name="connsiteX19" fmla="*/ 1065402 w 1115736"/>
                  <a:gd name="connsiteY19" fmla="*/ 184557 h 293614"/>
                  <a:gd name="connsiteX20" fmla="*/ 1115736 w 1115736"/>
                  <a:gd name="connsiteY20" fmla="*/ 176168 h 2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5736" h="293614">
                    <a:moveTo>
                      <a:pt x="0" y="293614"/>
                    </a:moveTo>
                    <a:cubicBezTo>
                      <a:pt x="13982" y="257262"/>
                      <a:pt x="24527" y="219394"/>
                      <a:pt x="41945" y="184557"/>
                    </a:cubicBezTo>
                    <a:lnTo>
                      <a:pt x="75501" y="117445"/>
                    </a:lnTo>
                    <a:cubicBezTo>
                      <a:pt x="80010" y="108427"/>
                      <a:pt x="87277" y="101032"/>
                      <a:pt x="92279" y="92278"/>
                    </a:cubicBezTo>
                    <a:cubicBezTo>
                      <a:pt x="98484" y="81420"/>
                      <a:pt x="101788" y="68898"/>
                      <a:pt x="109057" y="58722"/>
                    </a:cubicBezTo>
                    <a:cubicBezTo>
                      <a:pt x="117756" y="46543"/>
                      <a:pt x="155793" y="13717"/>
                      <a:pt x="167780" y="8389"/>
                    </a:cubicBezTo>
                    <a:cubicBezTo>
                      <a:pt x="180810" y="2598"/>
                      <a:pt x="195743" y="2796"/>
                      <a:pt x="209725" y="0"/>
                    </a:cubicBezTo>
                    <a:cubicBezTo>
                      <a:pt x="251670" y="2796"/>
                      <a:pt x="293987" y="2153"/>
                      <a:pt x="335560" y="8389"/>
                    </a:cubicBezTo>
                    <a:cubicBezTo>
                      <a:pt x="350452" y="10623"/>
                      <a:pt x="363405" y="19880"/>
                      <a:pt x="377505" y="25167"/>
                    </a:cubicBezTo>
                    <a:cubicBezTo>
                      <a:pt x="426882" y="43683"/>
                      <a:pt x="377302" y="20872"/>
                      <a:pt x="436228" y="50333"/>
                    </a:cubicBezTo>
                    <a:cubicBezTo>
                      <a:pt x="527516" y="141621"/>
                      <a:pt x="393552" y="16289"/>
                      <a:pt x="494950" y="83889"/>
                    </a:cubicBezTo>
                    <a:cubicBezTo>
                      <a:pt x="503339" y="89482"/>
                      <a:pt x="503178" y="103712"/>
                      <a:pt x="511728" y="109056"/>
                    </a:cubicBezTo>
                    <a:cubicBezTo>
                      <a:pt x="526725" y="118429"/>
                      <a:pt x="546244" y="117925"/>
                      <a:pt x="562062" y="125834"/>
                    </a:cubicBezTo>
                    <a:cubicBezTo>
                      <a:pt x="584433" y="137019"/>
                      <a:pt x="605446" y="151481"/>
                      <a:pt x="629174" y="159390"/>
                    </a:cubicBezTo>
                    <a:cubicBezTo>
                      <a:pt x="637563" y="162186"/>
                      <a:pt x="646213" y="164296"/>
                      <a:pt x="654341" y="167779"/>
                    </a:cubicBezTo>
                    <a:cubicBezTo>
                      <a:pt x="665835" y="172705"/>
                      <a:pt x="676286" y="179913"/>
                      <a:pt x="687897" y="184557"/>
                    </a:cubicBezTo>
                    <a:cubicBezTo>
                      <a:pt x="704318" y="191125"/>
                      <a:pt x="723516" y="191525"/>
                      <a:pt x="738231" y="201335"/>
                    </a:cubicBezTo>
                    <a:cubicBezTo>
                      <a:pt x="772991" y="224508"/>
                      <a:pt x="753617" y="215668"/>
                      <a:pt x="796954" y="226502"/>
                    </a:cubicBezTo>
                    <a:cubicBezTo>
                      <a:pt x="847288" y="223706"/>
                      <a:pt x="897877" y="223891"/>
                      <a:pt x="947956" y="218113"/>
                    </a:cubicBezTo>
                    <a:cubicBezTo>
                      <a:pt x="1046518" y="206740"/>
                      <a:pt x="982230" y="201191"/>
                      <a:pt x="1065402" y="184557"/>
                    </a:cubicBezTo>
                    <a:cubicBezTo>
                      <a:pt x="1110089" y="175620"/>
                      <a:pt x="1093088" y="176168"/>
                      <a:pt x="1115736" y="176168"/>
                    </a:cubicBez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4469833" y="4231390"/>
                <a:ext cx="657487" cy="176168"/>
              </a:xfrm>
              <a:custGeom>
                <a:avLst/>
                <a:gdLst>
                  <a:gd name="connsiteX0" fmla="*/ 0 w 922789"/>
                  <a:gd name="connsiteY0" fmla="*/ 176168 h 176168"/>
                  <a:gd name="connsiteX1" fmla="*/ 92279 w 922789"/>
                  <a:gd name="connsiteY1" fmla="*/ 159390 h 176168"/>
                  <a:gd name="connsiteX2" fmla="*/ 142613 w 922789"/>
                  <a:gd name="connsiteY2" fmla="*/ 125834 h 176168"/>
                  <a:gd name="connsiteX3" fmla="*/ 201336 w 922789"/>
                  <a:gd name="connsiteY3" fmla="*/ 100667 h 176168"/>
                  <a:gd name="connsiteX4" fmla="*/ 251670 w 922789"/>
                  <a:gd name="connsiteY4" fmla="*/ 67111 h 176168"/>
                  <a:gd name="connsiteX5" fmla="*/ 302003 w 922789"/>
                  <a:gd name="connsiteY5" fmla="*/ 33556 h 176168"/>
                  <a:gd name="connsiteX6" fmla="*/ 327170 w 922789"/>
                  <a:gd name="connsiteY6" fmla="*/ 16778 h 176168"/>
                  <a:gd name="connsiteX7" fmla="*/ 377504 w 922789"/>
                  <a:gd name="connsiteY7" fmla="*/ 0 h 176168"/>
                  <a:gd name="connsiteX8" fmla="*/ 461394 w 922789"/>
                  <a:gd name="connsiteY8" fmla="*/ 16778 h 176168"/>
                  <a:gd name="connsiteX9" fmla="*/ 486561 w 922789"/>
                  <a:gd name="connsiteY9" fmla="*/ 33556 h 176168"/>
                  <a:gd name="connsiteX10" fmla="*/ 520117 w 922789"/>
                  <a:gd name="connsiteY10" fmla="*/ 75500 h 176168"/>
                  <a:gd name="connsiteX11" fmla="*/ 553673 w 922789"/>
                  <a:gd name="connsiteY11" fmla="*/ 117445 h 176168"/>
                  <a:gd name="connsiteX12" fmla="*/ 604007 w 922789"/>
                  <a:gd name="connsiteY12" fmla="*/ 134223 h 176168"/>
                  <a:gd name="connsiteX13" fmla="*/ 922789 w 922789"/>
                  <a:gd name="connsiteY13" fmla="*/ 125834 h 17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789" h="176168">
                    <a:moveTo>
                      <a:pt x="0" y="176168"/>
                    </a:moveTo>
                    <a:cubicBezTo>
                      <a:pt x="14626" y="174340"/>
                      <a:pt x="69752" y="171905"/>
                      <a:pt x="92279" y="159390"/>
                    </a:cubicBezTo>
                    <a:cubicBezTo>
                      <a:pt x="109906" y="149597"/>
                      <a:pt x="123483" y="132211"/>
                      <a:pt x="142613" y="125834"/>
                    </a:cubicBezTo>
                    <a:cubicBezTo>
                      <a:pt x="168649" y="117155"/>
                      <a:pt x="175420" y="116216"/>
                      <a:pt x="201336" y="100667"/>
                    </a:cubicBezTo>
                    <a:cubicBezTo>
                      <a:pt x="218627" y="90292"/>
                      <a:pt x="234892" y="78296"/>
                      <a:pt x="251670" y="67111"/>
                    </a:cubicBezTo>
                    <a:lnTo>
                      <a:pt x="302003" y="33556"/>
                    </a:lnTo>
                    <a:cubicBezTo>
                      <a:pt x="310392" y="27963"/>
                      <a:pt x="317605" y="19966"/>
                      <a:pt x="327170" y="16778"/>
                    </a:cubicBezTo>
                    <a:lnTo>
                      <a:pt x="377504" y="0"/>
                    </a:lnTo>
                    <a:cubicBezTo>
                      <a:pt x="399145" y="3092"/>
                      <a:pt x="437967" y="5065"/>
                      <a:pt x="461394" y="16778"/>
                    </a:cubicBezTo>
                    <a:cubicBezTo>
                      <a:pt x="470412" y="21287"/>
                      <a:pt x="478172" y="27963"/>
                      <a:pt x="486561" y="33556"/>
                    </a:cubicBezTo>
                    <a:cubicBezTo>
                      <a:pt x="507647" y="96812"/>
                      <a:pt x="476750" y="21292"/>
                      <a:pt x="520117" y="75500"/>
                    </a:cubicBezTo>
                    <a:cubicBezTo>
                      <a:pt x="548976" y="111573"/>
                      <a:pt x="501444" y="94232"/>
                      <a:pt x="553673" y="117445"/>
                    </a:cubicBezTo>
                    <a:cubicBezTo>
                      <a:pt x="569834" y="124628"/>
                      <a:pt x="604007" y="134223"/>
                      <a:pt x="604007" y="134223"/>
                    </a:cubicBezTo>
                    <a:cubicBezTo>
                      <a:pt x="900413" y="125505"/>
                      <a:pt x="794117" y="125834"/>
                      <a:pt x="922789" y="125834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25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1.85185E-6 L -0.00034 0.00023 C -0.00069 0.00417 -0.00104 0.00926 -0.00104 0.01412 C -0.00086 0.02292 0.0007 0.02732 0.00191 0.03496 C 0.00348 0.04445 0.00382 0.05533 0.0066 0.06389 C 0.00695 0.06551 0.00764 0.06713 0.00799 0.06898 C 0.01025 0.07871 0.01181 0.08982 0.01476 0.09908 L 0.02448 0.13148 C 0.02674 0.15 0.02431 0.13241 0.03368 0.16829 C 0.03403 0.16968 0.03403 0.17153 0.0342 0.17292 C 0.03473 0.17477 0.03542 0.17616 0.03594 0.17801 C 0.03785 0.18658 0.04011 0.19491 0.04184 0.20371 C 0.04219 0.20533 0.04236 0.20718 0.04254 0.2088 C 0.04601 0.22199 0.04966 0.23519 0.05313 0.24884 C 0.05521 0.25671 0.05209 0.25093 0.05608 0.25671 C 0.05868 0.2669 0.06094 0.27732 0.06372 0.28727 C 0.06441 0.29005 0.0658 0.29259 0.06684 0.29514 C 0.06962 0.30417 0.0724 0.3132 0.075 0.32269 C 0.07552 0.32408 0.07535 0.32593 0.07587 0.32755 C 0.07726 0.33403 0.079 0.34051 0.08108 0.34676 C 0.0816 0.34861 0.08264 0.34977 0.08334 0.35162 C 0.08473 0.35625 0.08577 0.36134 0.08698 0.36574 C 0.08907 0.37315 0.09167 0.37986 0.09393 0.38681 C 0.09792 0.39931 0.09184 0.38171 0.09983 0.40463 C 0.10157 0.41528 0.09931 0.40278 0.10434 0.41898 C 0.10486 0.42014 0.10486 0.42246 0.10521 0.42384 C 0.1132 0.45509 0.10643 0.42384 0.11441 0.45903 C 0.11459 0.46065 0.11476 0.4625 0.11493 0.46389 C 0.11598 0.46898 0.11702 0.47384 0.11806 0.47847 C 0.11875 0.48171 0.11945 0.48472 0.12032 0.48796 C 0.12049 0.48959 0.12084 0.49144 0.12101 0.49283 C 0.12136 0.49468 0.12205 0.49607 0.12257 0.49792 C 0.12292 0.49931 0.12309 0.50093 0.12327 0.50278 C 0.12344 0.50509 0.12379 0.50764 0.12396 0.51042 C 0.12431 0.51389 0.12448 0.51713 0.12483 0.52037 C 0.12518 0.52246 0.12587 0.52454 0.12622 0.52685 L 0.12726 0.53009 L 0.12726 0.5303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265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2.77778E-6 4.44444E-6 C -0.00035 0.00347 -0.00156 0.00717 -0.00104 0.01088 C -0.00035 0.01528 0.00209 0.01898 0.00365 0.02315 C 0.00677 0.03148 0.00452 0.02662 0.01094 0.03657 C 0.01268 0.04815 0.01181 0.04537 0.01927 0.06111 C 0.02014 0.06296 0.0217 0.06412 0.02292 0.06597 C 0.02639 0.07153 0.02969 0.07731 0.03299 0.0831 C 0.03368 0.08426 0.0342 0.08542 0.03472 0.0868 C 0.03542 0.08842 0.03594 0.09005 0.03663 0.09167 C 0.04427 0.10833 0.04584 0.11134 0.05139 0.12222 C 0.05504 0.12963 0.06024 0.13588 0.06233 0.14421 C 0.06268 0.14537 0.06268 0.14676 0.0632 0.14792 C 0.06389 0.1493 0.06528 0.15023 0.06597 0.15162 C 0.06684 0.15301 0.06719 0.15486 0.06788 0.15648 C 0.07118 0.16435 0.07448 0.17199 0.07795 0.17963 C 0.07986 0.18981 0.07726 0.17893 0.08247 0.1919 C 0.08524 0.19884 0.0882 0.20555 0.0908 0.21273 C 0.09254 0.21759 0.0934 0.22268 0.09531 0.22731 C 0.10313 0.24699 0.09983 0.24005 0.10452 0.2493 C 0.10712 0.25972 0.10504 0.25278 0.11372 0.27153 C 0.11806 0.28102 0.11441 0.26967 0.12188 0.28981 C 0.12274 0.29213 0.12274 0.29491 0.12379 0.29722 C 0.125 0.3 0.12639 0.30278 0.12743 0.30579 C 0.12795 0.30694 0.12795 0.3081 0.1283 0.30926 C 0.12986 0.31342 0.13143 0.31759 0.13299 0.32153 C 0.13334 0.32361 0.13351 0.32569 0.13386 0.32778 C 0.13403 0.32893 0.13455 0.33009 0.13472 0.33148 C 0.13577 0.33542 0.13663 0.33958 0.1375 0.34352 C 0.13802 0.34606 0.13854 0.34861 0.13941 0.35092 C 0.14531 0.36805 0.14514 0.36643 0.14948 0.38148 C 0.15278 0.39282 0.14531 0.37315 0.15677 0.39861 C 0.15764 0.40069 0.15868 0.40278 0.15955 0.40486 C 0.16007 0.40602 0.16042 0.40764 0.16146 0.40833 C 0.16302 0.41018 0.16511 0.41065 0.16684 0.41204 C 0.16788 0.41296 0.16858 0.41481 0.16962 0.41574 C 0.17066 0.4169 0.17205 0.41736 0.17327 0.41829 C 0.17431 0.41898 0.17518 0.41991 0.17604 0.4206 C 0.17726 0.42153 0.17865 0.42199 0.17969 0.42315 C 0.18073 0.42407 0.18143 0.42592 0.18247 0.42685 C 0.18472 0.4287 0.18768 0.4294 0.18976 0.43171 C 0.19497 0.4368 0.19202 0.43472 0.19896 0.43773 C 0.20018 0.43912 0.20139 0.44051 0.20261 0.44143 C 0.20677 0.44467 0.20643 0.43935 0.20903 0.45 C 0.21042 0.45509 0.21146 0.46111 0.21372 0.46597 C 0.21441 0.46759 0.21563 0.46921 0.21649 0.47083 C 0.21736 0.47268 0.21823 0.475 0.2191 0.47685 C 0.21979 0.47824 0.22014 0.47963 0.22101 0.48055 C 0.22153 0.48125 0.22222 0.48148 0.22292 0.48194 L 0.22292 0.48194 " pathEditMode="relative" ptsTypes="AAAA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2.96296E-6 L 0.00035 -2.96296E-6 C -0.00017 0.00255 -0.00104 0.00579 -0.00086 0.0088 C -0.00069 0.01435 0.00226 0.01736 0.00469 0.02199 C 0.00782 0.02801 0.00816 0.03496 0.01355 0.04028 C 0.01424 0.04144 0.01546 0.04236 0.01615 0.04352 C 0.02066 0.04977 0.02362 0.05672 0.02917 0.06273 L 0.04757 0.0831 C 0.05191 0.09491 0.0474 0.0838 0.06511 0.10625 C 0.0658 0.10741 0.0658 0.10857 0.06632 0.10926 C 0.06737 0.11042 0.06841 0.11135 0.06945 0.1125 C 0.07327 0.11783 0.07743 0.12338 0.08073 0.12871 C 0.08143 0.12986 0.08178 0.13102 0.08212 0.13195 C 0.08872 0.14051 0.09584 0.14861 0.10226 0.15741 C 0.10643 0.16227 0.10035 0.15857 0.10816 0.16227 C 0.11285 0.16875 0.11719 0.17547 0.12257 0.18148 C 0.12396 0.18357 0.12657 0.18496 0.12848 0.18658 C 0.13386 0.19236 0.13907 0.19815 0.1441 0.20417 C 0.14514 0.20486 0.1448 0.20602 0.14549 0.20718 C 0.14844 0.21111 0.15174 0.21528 0.15556 0.21922 C 0.1566 0.22037 0.15868 0.22107 0.1599 0.22223 C 0.16268 0.22523 0.16459 0.22848 0.16684 0.23125 C 0.17101 0.23588 0.17587 0.24028 0.18004 0.24468 C 0.1875 0.25255 0.17605 0.24144 0.19132 0.25579 C 0.1948 0.26273 0.19046 0.25463 0.2 0.26505 C 0.20105 0.26574 0.20105 0.26713 0.20157 0.26806 C 0.21684 0.28773 0.20382 0.26806 0.21893 0.29028 C 0.21945 0.29144 0.2198 0.2926 0.22014 0.29329 C 0.22205 0.29653 0.22396 0.29954 0.22605 0.30255 C 0.22743 0.30463 0.22882 0.30648 0.23021 0.30857 C 0.23073 0.30973 0.23125 0.31088 0.23178 0.31158 C 0.23247 0.31273 0.23386 0.31366 0.23455 0.31482 C 0.23525 0.31574 0.23577 0.31667 0.23612 0.31783 C 0.23646 0.31945 0.23698 0.32107 0.2375 0.32292 C 0.23803 0.325 0.2382 0.32709 0.23889 0.32917 C 0.23959 0.33033 0.2408 0.33172 0.24184 0.3331 L 0.24358 0.33519 L 0.24358 0.33542 " pathEditMode="relative" rAng="0" ptsTypes="AAAAAAAAAAAAAAAAAAAAAAAAAAAAAAAAAAAAAA">
                                      <p:cBhvr>
                                        <p:cTn id="1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167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4.07407E-6 L -3.46945E-18 4.07407E-6 C 0.00174 0.00278 0.00365 0.00555 0.00538 0.00856 C 0.00955 0.01574 0.01007 0.01852 0.01371 0.0243 C 0.0158 0.02778 0.01823 0.03079 0.02014 0.03426 C 0.02101 0.03565 0.02118 0.0375 0.02187 0.03912 C 0.0243 0.04398 0.02691 0.04884 0.02934 0.0537 C 0.03142 0.0581 0.03385 0.0625 0.03576 0.06713 C 0.03906 0.07593 0.03802 0.07315 0.04219 0.0868 C 0.04253 0.08796 0.04271 0.08935 0.04305 0.09051 C 0.04531 0.09676 0.04792 0.10278 0.05035 0.1088 C 0.05104 0.11042 0.05156 0.11204 0.05226 0.11366 C 0.05278 0.11528 0.05347 0.1169 0.05399 0.11852 C 0.0566 0.12593 0.05885 0.13333 0.06146 0.14051 C 0.06371 0.14722 0.06337 0.14606 0.06684 0.14907 C 0.06944 0.15532 0.07205 0.16134 0.0743 0.16759 C 0.07483 0.16898 0.07448 0.17106 0.07517 0.17245 C 0.07587 0.17384 0.07708 0.17477 0.07795 0.17616 C 0.08021 0.17963 0.08229 0.18333 0.08437 0.18704 C 0.08507 0.18819 0.08542 0.18981 0.08628 0.19074 C 0.08906 0.19514 0.09236 0.19884 0.09531 0.20301 C 0.09635 0.20463 0.09722 0.20625 0.09809 0.20787 C 0.10017 0.21134 0.1026 0.21435 0.10451 0.21782 C 0.10538 0.21921 0.10555 0.22106 0.10642 0.22268 C 0.11649 0.24282 0.10573 0.21921 0.11198 0.23241 C 0.12153 0.25278 0.11076 0.22917 0.11562 0.24213 C 0.11701 0.24606 0.11875 0.24954 0.12014 0.25324 C 0.12083 0.25486 0.12135 0.25648 0.12205 0.2581 C 0.12326 0.26088 0.12465 0.26366 0.12569 0.26667 C 0.12604 0.26782 0.12621 0.26921 0.12656 0.27037 C 0.13281 0.28819 0.12969 0.28009 0.1349 0.28981 C 0.13542 0.2912 0.13594 0.29236 0.13663 0.29352 C 0.1375 0.29491 0.13854 0.29606 0.13941 0.29722 C 0.14062 0.30185 0.1401 0.30162 0.14305 0.30579 C 0.14514 0.3088 0.14826 0.31088 0.14948 0.31435 C 0.15017 0.31597 0.15069 0.31759 0.15139 0.31921 C 0.15191 0.3206 0.15278 0.32176 0.15312 0.32292 C 0.15694 0.3331 0.15069 0.31968 0.1559 0.33032 C 0.15625 0.33194 0.15642 0.33356 0.15694 0.33518 C 0.15729 0.33657 0.15816 0.3375 0.15868 0.33889 C 0.15903 0.33958 0.15937 0.34051 0.15972 0.34143 L 0.15972 0.34143 " pathEditMode="relative" ptsTypes="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1696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83731" y="0"/>
            <a:ext cx="0" cy="3030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2657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90313" y="1711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20987" y="303035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79694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596" y="302794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-20987" y="2788119"/>
            <a:ext cx="3358516" cy="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60846" y="2768425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Before Crossing Over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689120" y="2788119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Crossing Over</a:t>
            </a:r>
            <a:endParaRPr 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598000" y="306475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</a:t>
            </a:r>
            <a:endParaRPr lang="en-US" dirty="0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8298076" y="-2348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241322" y="3026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5985570" y="30053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2147955" y="3416968"/>
            <a:ext cx="0" cy="3423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4589514" y="3374668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15441" y="3424075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7223420" y="3077920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</a:t>
            </a:r>
            <a:endParaRPr lang="en-US" sz="1100" dirty="0"/>
          </a:p>
        </p:txBody>
      </p:sp>
      <p:cxnSp>
        <p:nvCxnSpPr>
          <p:cNvPr id="476" name="Straight Connector 475"/>
          <p:cNvCxnSpPr/>
          <p:nvPr/>
        </p:nvCxnSpPr>
        <p:spPr>
          <a:xfrm>
            <a:off x="0" y="6391909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>
            <a:off x="-410224" y="64038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478" name="TextBox 477"/>
          <p:cNvSpPr txBox="1"/>
          <p:nvPr/>
        </p:nvSpPr>
        <p:spPr>
          <a:xfrm>
            <a:off x="3774502" y="6402053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II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7287136" y="6474032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II</a:t>
            </a:r>
            <a:endParaRPr lang="en-US" sz="1100" dirty="0"/>
          </a:p>
        </p:txBody>
      </p:sp>
      <p:sp>
        <p:nvSpPr>
          <p:cNvPr id="480" name="TextBox 479"/>
          <p:cNvSpPr txBox="1"/>
          <p:nvPr/>
        </p:nvSpPr>
        <p:spPr>
          <a:xfrm>
            <a:off x="1796438" y="6450685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II</a:t>
            </a:r>
            <a:endParaRPr lang="en-US" dirty="0"/>
          </a:p>
        </p:txBody>
      </p:sp>
      <p:cxnSp>
        <p:nvCxnSpPr>
          <p:cNvPr id="397" name="Straight Connector 396"/>
          <p:cNvCxnSpPr/>
          <p:nvPr/>
        </p:nvCxnSpPr>
        <p:spPr>
          <a:xfrm>
            <a:off x="8324410" y="3420442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5985570" y="6409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23486"/>
            <a:ext cx="9756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Writing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-52068" y="1279318"/>
            <a:ext cx="9756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Drawing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-22425" y="3541366"/>
            <a:ext cx="9756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Writing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-74493" y="4844170"/>
            <a:ext cx="9756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Drawing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908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1696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83731" y="0"/>
            <a:ext cx="0" cy="3030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2657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90313" y="1711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20987" y="303035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79694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596" y="302794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-20987" y="2788119"/>
            <a:ext cx="3358516" cy="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60846" y="2768425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Before Crossing Over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689120" y="2788119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Crossing Over</a:t>
            </a:r>
            <a:endParaRPr 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598000" y="306475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</a:t>
            </a:r>
            <a:endParaRPr lang="en-US" dirty="0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8298076" y="-2348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241322" y="3026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5985570" y="30053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2147955" y="3416968"/>
            <a:ext cx="0" cy="3423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4589514" y="3374668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15441" y="3424075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7223420" y="3077920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</a:t>
            </a:r>
            <a:endParaRPr lang="en-US" sz="1100" dirty="0"/>
          </a:p>
        </p:txBody>
      </p:sp>
      <p:cxnSp>
        <p:nvCxnSpPr>
          <p:cNvPr id="476" name="Straight Connector 475"/>
          <p:cNvCxnSpPr/>
          <p:nvPr/>
        </p:nvCxnSpPr>
        <p:spPr>
          <a:xfrm>
            <a:off x="0" y="6391909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>
            <a:off x="-410224" y="64038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478" name="TextBox 477"/>
          <p:cNvSpPr txBox="1"/>
          <p:nvPr/>
        </p:nvSpPr>
        <p:spPr>
          <a:xfrm>
            <a:off x="3774502" y="6402053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II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7287136" y="6474032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II</a:t>
            </a:r>
            <a:endParaRPr lang="en-US" sz="1100" dirty="0"/>
          </a:p>
        </p:txBody>
      </p:sp>
      <p:sp>
        <p:nvSpPr>
          <p:cNvPr id="480" name="TextBox 479"/>
          <p:cNvSpPr txBox="1"/>
          <p:nvPr/>
        </p:nvSpPr>
        <p:spPr>
          <a:xfrm>
            <a:off x="1796438" y="6450685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286" y="57874"/>
            <a:ext cx="15578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The Chromatin winds itself up into chromosomes.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Homologous Chromosomes bind to create tetrads.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4542" y="47102"/>
            <a:ext cx="15263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Crossing over occurs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dissolves</a:t>
            </a:r>
          </a:p>
          <a:p>
            <a:r>
              <a:rPr lang="en-US" dirty="0" smtClean="0"/>
              <a:t>*Crossing Over:  </a:t>
            </a:r>
            <a:r>
              <a:rPr lang="en-US" sz="1400" dirty="0" smtClean="0"/>
              <a:t>Homologous chromosomes (mom and dad) exchange genes</a:t>
            </a:r>
          </a:p>
        </p:txBody>
      </p:sp>
      <p:sp>
        <p:nvSpPr>
          <p:cNvPr id="365" name="Rectangle 364"/>
          <p:cNvSpPr/>
          <p:nvPr/>
        </p:nvSpPr>
        <p:spPr>
          <a:xfrm>
            <a:off x="3363429" y="53225"/>
            <a:ext cx="1526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Tetrads line up along the center of the cell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5019403" y="53224"/>
            <a:ext cx="15263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Centrioles and spindle fibers pull tetrads apart into chromosomes</a:t>
            </a:r>
          </a:p>
        </p:txBody>
      </p:sp>
      <p:sp>
        <p:nvSpPr>
          <p:cNvPr id="368" name="Rectangle 367"/>
          <p:cNvSpPr/>
          <p:nvPr/>
        </p:nvSpPr>
        <p:spPr>
          <a:xfrm>
            <a:off x="6710106" y="69806"/>
            <a:ext cx="15263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Chromosomes unwind back into Chromatin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forms</a:t>
            </a:r>
          </a:p>
        </p:txBody>
      </p:sp>
      <p:sp>
        <p:nvSpPr>
          <p:cNvPr id="369" name="Rectangle 368"/>
          <p:cNvSpPr/>
          <p:nvPr/>
        </p:nvSpPr>
        <p:spPr>
          <a:xfrm>
            <a:off x="8236975" y="-566"/>
            <a:ext cx="100327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Cell Splits into two unique diploid cells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213703" y="3471383"/>
            <a:ext cx="15578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The Chromatin winds itself up into chromosomes.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</a:t>
            </a:r>
            <a:r>
              <a:rPr lang="en-US" sz="1400" dirty="0" err="1" smtClean="0"/>
              <a:t>Dissovles</a:t>
            </a:r>
            <a:endParaRPr lang="en-US" dirty="0"/>
          </a:p>
        </p:txBody>
      </p:sp>
      <p:sp>
        <p:nvSpPr>
          <p:cNvPr id="376" name="Rectangle 375"/>
          <p:cNvSpPr/>
          <p:nvPr/>
        </p:nvSpPr>
        <p:spPr>
          <a:xfrm>
            <a:off x="2541221" y="3521799"/>
            <a:ext cx="1526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Chromosomes line up along the center of the cell</a:t>
            </a:r>
          </a:p>
        </p:txBody>
      </p:sp>
      <p:sp>
        <p:nvSpPr>
          <p:cNvPr id="378" name="Rectangle 377"/>
          <p:cNvSpPr/>
          <p:nvPr/>
        </p:nvSpPr>
        <p:spPr>
          <a:xfrm>
            <a:off x="4809044" y="3476384"/>
            <a:ext cx="15263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Centrioles and spindle fibers pull sister chromatids apart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6895487" y="3403256"/>
            <a:ext cx="15263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Chromatids unwind into Chromatin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Reforms</a:t>
            </a:r>
          </a:p>
        </p:txBody>
      </p:sp>
      <p:sp>
        <p:nvSpPr>
          <p:cNvPr id="396" name="Rectangle 395"/>
          <p:cNvSpPr/>
          <p:nvPr/>
        </p:nvSpPr>
        <p:spPr>
          <a:xfrm>
            <a:off x="8236431" y="3459269"/>
            <a:ext cx="100327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Cells split into four unique haploid cells</a:t>
            </a:r>
          </a:p>
        </p:txBody>
      </p:sp>
      <p:cxnSp>
        <p:nvCxnSpPr>
          <p:cNvPr id="397" name="Straight Connector 396"/>
          <p:cNvCxnSpPr/>
          <p:nvPr/>
        </p:nvCxnSpPr>
        <p:spPr>
          <a:xfrm>
            <a:off x="8324410" y="3420442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5985570" y="6409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8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65" grpId="0"/>
      <p:bldP spid="366" grpId="0"/>
      <p:bldP spid="368" grpId="0"/>
      <p:bldP spid="369" grpId="0"/>
      <p:bldP spid="370" grpId="0"/>
      <p:bldP spid="376" grpId="0"/>
      <p:bldP spid="378" grpId="0"/>
      <p:bldP spid="384" grpId="0"/>
      <p:bldP spid="39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91"/>
          <p:cNvSpPr/>
          <p:nvPr/>
        </p:nvSpPr>
        <p:spPr>
          <a:xfrm>
            <a:off x="3382565" y="30378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1696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83731" y="0"/>
            <a:ext cx="0" cy="3030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2657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90313" y="1711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7129" y="142841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6280" y="1189791"/>
            <a:ext cx="69225" cy="455069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559D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3429" y="1186644"/>
            <a:ext cx="69225" cy="455069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AA4E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99317" y="1492082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67568" y="1482456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8234" y="497673"/>
            <a:ext cx="327565" cy="769790"/>
            <a:chOff x="625721" y="432908"/>
            <a:chExt cx="327565" cy="769790"/>
          </a:xfrm>
        </p:grpSpPr>
        <p:sp>
          <p:nvSpPr>
            <p:cNvPr id="11" name="Freeform 10"/>
            <p:cNvSpPr/>
            <p:nvPr/>
          </p:nvSpPr>
          <p:spPr>
            <a:xfrm>
              <a:off x="625721" y="432908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789045" y="463390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4206" y="894921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6907" y="497673"/>
            <a:ext cx="327565" cy="754096"/>
            <a:chOff x="967187" y="171838"/>
            <a:chExt cx="327565" cy="754096"/>
          </a:xfrm>
        </p:grpSpPr>
        <p:sp>
          <p:nvSpPr>
            <p:cNvPr id="21" name="Freeform 20"/>
            <p:cNvSpPr/>
            <p:nvPr/>
          </p:nvSpPr>
          <p:spPr>
            <a:xfrm>
              <a:off x="967187" y="171838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559D4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>
              <a:off x="1130511" y="202320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1619" y="618157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26047" y="514292"/>
            <a:ext cx="283591" cy="526141"/>
            <a:chOff x="1270535" y="904775"/>
            <a:chExt cx="283591" cy="526141"/>
          </a:xfrm>
        </p:grpSpPr>
        <p:sp>
          <p:nvSpPr>
            <p:cNvPr id="13" name="Freeform 12"/>
            <p:cNvSpPr/>
            <p:nvPr/>
          </p:nvSpPr>
          <p:spPr>
            <a:xfrm>
              <a:off x="1270535" y="904775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1409747" y="904775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1275693" y="1123139"/>
              <a:ext cx="263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92081" y="524416"/>
            <a:ext cx="283591" cy="597120"/>
            <a:chOff x="1431836" y="487453"/>
            <a:chExt cx="283591" cy="597120"/>
          </a:xfrm>
        </p:grpSpPr>
        <p:sp>
          <p:nvSpPr>
            <p:cNvPr id="23" name="Freeform 22"/>
            <p:cNvSpPr/>
            <p:nvPr/>
          </p:nvSpPr>
          <p:spPr>
            <a:xfrm>
              <a:off x="1431836" y="487453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flipH="1">
              <a:off x="1571048" y="487453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6941" y="776796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36752" y="1573905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9332" y="1592018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-20987" y="303035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79694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596" y="302794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-20987" y="2788119"/>
            <a:ext cx="3358516" cy="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60846" y="2768425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Before Crossing Over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689120" y="2788119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Crossing Over</a:t>
            </a: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1759028" y="71846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2198651" y="1099067"/>
            <a:ext cx="211330" cy="711620"/>
            <a:chOff x="2198651" y="1099067"/>
            <a:chExt cx="211330" cy="711620"/>
          </a:xfrm>
        </p:grpSpPr>
        <p:sp>
          <p:nvSpPr>
            <p:cNvPr id="47" name="Freeform 46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199784" y="1273786"/>
            <a:ext cx="211330" cy="417339"/>
            <a:chOff x="2611231" y="1411461"/>
            <a:chExt cx="211330" cy="417339"/>
          </a:xfrm>
        </p:grpSpPr>
        <p:sp>
          <p:nvSpPr>
            <p:cNvPr id="49" name="Freeform 48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940133" y="426678"/>
            <a:ext cx="331430" cy="769790"/>
            <a:chOff x="1940133" y="426678"/>
            <a:chExt cx="331430" cy="769790"/>
          </a:xfrm>
        </p:grpSpPr>
        <p:grpSp>
          <p:nvGrpSpPr>
            <p:cNvPr id="51" name="Group 50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66" name="Freeform 65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87" name="Group 86"/>
          <p:cNvGrpSpPr/>
          <p:nvPr/>
        </p:nvGrpSpPr>
        <p:grpSpPr>
          <a:xfrm>
            <a:off x="2389331" y="137806"/>
            <a:ext cx="353869" cy="754096"/>
            <a:chOff x="2389331" y="137806"/>
            <a:chExt cx="353869" cy="754096"/>
          </a:xfrm>
        </p:grpSpPr>
        <p:grpSp>
          <p:nvGrpSpPr>
            <p:cNvPr id="52" name="Group 51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89" name="Group 88"/>
          <p:cNvGrpSpPr/>
          <p:nvPr/>
        </p:nvGrpSpPr>
        <p:grpSpPr>
          <a:xfrm>
            <a:off x="2785473" y="1004392"/>
            <a:ext cx="283591" cy="526141"/>
            <a:chOff x="2793966" y="992743"/>
            <a:chExt cx="283591" cy="526141"/>
          </a:xfrm>
        </p:grpSpPr>
        <p:grpSp>
          <p:nvGrpSpPr>
            <p:cNvPr id="53" name="Group 52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79" name="Picture 78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117" name="Group 116"/>
          <p:cNvGrpSpPr/>
          <p:nvPr/>
        </p:nvGrpSpPr>
        <p:grpSpPr>
          <a:xfrm>
            <a:off x="2779205" y="346182"/>
            <a:ext cx="370317" cy="627938"/>
            <a:chOff x="2798395" y="133816"/>
            <a:chExt cx="370317" cy="627938"/>
          </a:xfrm>
        </p:grpSpPr>
        <p:grpSp>
          <p:nvGrpSpPr>
            <p:cNvPr id="54" name="Group 53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77" name="Picture 76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2898471" y="771571"/>
            <a:ext cx="188992" cy="384081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3938999" y="150283"/>
            <a:ext cx="227439" cy="484984"/>
            <a:chOff x="1940133" y="426678"/>
            <a:chExt cx="331430" cy="769790"/>
          </a:xfrm>
        </p:grpSpPr>
        <p:grpSp>
          <p:nvGrpSpPr>
            <p:cNvPr id="96" name="Group 95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100" name="Freeform 99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103" name="Group 102"/>
          <p:cNvGrpSpPr/>
          <p:nvPr/>
        </p:nvGrpSpPr>
        <p:grpSpPr>
          <a:xfrm>
            <a:off x="4170640" y="157260"/>
            <a:ext cx="265308" cy="487836"/>
            <a:chOff x="2389331" y="137806"/>
            <a:chExt cx="353869" cy="754096"/>
          </a:xfrm>
        </p:grpSpPr>
        <p:grpSp>
          <p:nvGrpSpPr>
            <p:cNvPr id="104" name="Group 103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106" name="Picture 105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118" name="Group 117"/>
          <p:cNvGrpSpPr/>
          <p:nvPr/>
        </p:nvGrpSpPr>
        <p:grpSpPr>
          <a:xfrm>
            <a:off x="3966581" y="682435"/>
            <a:ext cx="315283" cy="473217"/>
            <a:chOff x="2798395" y="133816"/>
            <a:chExt cx="370317" cy="627938"/>
          </a:xfrm>
        </p:grpSpPr>
        <p:grpSp>
          <p:nvGrpSpPr>
            <p:cNvPr id="119" name="Group 118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123" name="Freeform 122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121" name="Picture 120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122" name="Picture 121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126" name="Group 125"/>
          <p:cNvGrpSpPr/>
          <p:nvPr/>
        </p:nvGrpSpPr>
        <p:grpSpPr>
          <a:xfrm>
            <a:off x="4204404" y="694511"/>
            <a:ext cx="210637" cy="391135"/>
            <a:chOff x="2793966" y="992743"/>
            <a:chExt cx="283591" cy="526141"/>
          </a:xfrm>
        </p:grpSpPr>
        <p:grpSp>
          <p:nvGrpSpPr>
            <p:cNvPr id="127" name="Group 126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129" name="Freeform 128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 129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128" name="Picture 127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132" name="Group 131"/>
          <p:cNvGrpSpPr/>
          <p:nvPr/>
        </p:nvGrpSpPr>
        <p:grpSpPr>
          <a:xfrm>
            <a:off x="3959310" y="1130855"/>
            <a:ext cx="211330" cy="711620"/>
            <a:chOff x="2198651" y="1099067"/>
            <a:chExt cx="211330" cy="711620"/>
          </a:xfrm>
        </p:grpSpPr>
        <p:sp>
          <p:nvSpPr>
            <p:cNvPr id="133" name="Freeform 132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2598000" y="306475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</a:t>
            </a:r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5111585" y="39952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/>
          <p:cNvGrpSpPr/>
          <p:nvPr/>
        </p:nvGrpSpPr>
        <p:grpSpPr>
          <a:xfrm>
            <a:off x="5434801" y="1027538"/>
            <a:ext cx="211330" cy="711620"/>
            <a:chOff x="2198651" y="1099067"/>
            <a:chExt cx="211330" cy="711620"/>
          </a:xfrm>
        </p:grpSpPr>
        <p:sp>
          <p:nvSpPr>
            <p:cNvPr id="139" name="Freeform 138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395266" y="643873"/>
            <a:ext cx="315283" cy="473217"/>
            <a:chOff x="2798395" y="133816"/>
            <a:chExt cx="370317" cy="627938"/>
          </a:xfrm>
        </p:grpSpPr>
        <p:grpSp>
          <p:nvGrpSpPr>
            <p:cNvPr id="143" name="Group 142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145" name="Picture 144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146" name="Picture 145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150" name="Group 149"/>
          <p:cNvGrpSpPr/>
          <p:nvPr/>
        </p:nvGrpSpPr>
        <p:grpSpPr>
          <a:xfrm>
            <a:off x="5439679" y="215609"/>
            <a:ext cx="227439" cy="484984"/>
            <a:chOff x="1940133" y="426678"/>
            <a:chExt cx="331430" cy="769790"/>
          </a:xfrm>
        </p:grpSpPr>
        <p:grpSp>
          <p:nvGrpSpPr>
            <p:cNvPr id="151" name="Group 150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155" name="Freeform 154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153" name="Picture 152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154" name="Picture 153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158" name="Group 157"/>
          <p:cNvGrpSpPr/>
          <p:nvPr/>
        </p:nvGrpSpPr>
        <p:grpSpPr>
          <a:xfrm>
            <a:off x="6148675" y="1243683"/>
            <a:ext cx="211330" cy="417339"/>
            <a:chOff x="2611231" y="1411461"/>
            <a:chExt cx="211330" cy="417339"/>
          </a:xfrm>
        </p:grpSpPr>
        <p:sp>
          <p:nvSpPr>
            <p:cNvPr id="159" name="Freeform 158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156918" y="771064"/>
            <a:ext cx="210637" cy="391135"/>
            <a:chOff x="2793966" y="992743"/>
            <a:chExt cx="283591" cy="526141"/>
          </a:xfrm>
        </p:grpSpPr>
        <p:grpSp>
          <p:nvGrpSpPr>
            <p:cNvPr id="167" name="Group 166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 169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168" name="Picture 167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172" name="Group 171"/>
          <p:cNvGrpSpPr/>
          <p:nvPr/>
        </p:nvGrpSpPr>
        <p:grpSpPr>
          <a:xfrm>
            <a:off x="6066006" y="212757"/>
            <a:ext cx="265308" cy="487836"/>
            <a:chOff x="2389331" y="137806"/>
            <a:chExt cx="353869" cy="754096"/>
          </a:xfrm>
        </p:grpSpPr>
        <p:grpSp>
          <p:nvGrpSpPr>
            <p:cNvPr id="173" name="Group 172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177" name="Freeform 176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175" name="Picture 174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176" name="Picture 175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sp>
        <p:nvSpPr>
          <p:cNvPr id="180" name="Oval 179"/>
          <p:cNvSpPr/>
          <p:nvPr/>
        </p:nvSpPr>
        <p:spPr>
          <a:xfrm>
            <a:off x="6750345" y="18280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780467" y="584603"/>
            <a:ext cx="578895" cy="6448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7647340" y="679757"/>
            <a:ext cx="578895" cy="6448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8298076" y="-2348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241322" y="3026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5985570" y="30053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</a:t>
            </a:r>
            <a:endParaRPr lang="en-US" dirty="0"/>
          </a:p>
        </p:txBody>
      </p:sp>
      <p:grpSp>
        <p:nvGrpSpPr>
          <p:cNvPr id="189" name="Group 188"/>
          <p:cNvGrpSpPr/>
          <p:nvPr/>
        </p:nvGrpSpPr>
        <p:grpSpPr>
          <a:xfrm>
            <a:off x="6910061" y="662580"/>
            <a:ext cx="308008" cy="318787"/>
            <a:chOff x="6901314" y="768868"/>
            <a:chExt cx="308008" cy="318787"/>
          </a:xfrm>
        </p:grpSpPr>
        <p:sp>
          <p:nvSpPr>
            <p:cNvPr id="187" name="Freeform 186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7016811" y="843422"/>
            <a:ext cx="308008" cy="318787"/>
            <a:chOff x="6901314" y="768868"/>
            <a:chExt cx="308008" cy="318787"/>
          </a:xfrm>
        </p:grpSpPr>
        <p:sp>
          <p:nvSpPr>
            <p:cNvPr id="194" name="Freeform 193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7782090" y="734204"/>
            <a:ext cx="308008" cy="318787"/>
            <a:chOff x="6901314" y="768868"/>
            <a:chExt cx="308008" cy="318787"/>
          </a:xfrm>
        </p:grpSpPr>
        <p:sp>
          <p:nvSpPr>
            <p:cNvPr id="197" name="Freeform 196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7888840" y="915046"/>
            <a:ext cx="308008" cy="318787"/>
            <a:chOff x="6901314" y="768868"/>
            <a:chExt cx="308008" cy="318787"/>
          </a:xfrm>
        </p:grpSpPr>
        <p:sp>
          <p:nvSpPr>
            <p:cNvPr id="200" name="Freeform 199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Oval 204"/>
          <p:cNvSpPr/>
          <p:nvPr/>
        </p:nvSpPr>
        <p:spPr>
          <a:xfrm>
            <a:off x="8360660" y="85285"/>
            <a:ext cx="704661" cy="7992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8516351" y="216316"/>
            <a:ext cx="312110" cy="381756"/>
            <a:chOff x="8406608" y="149715"/>
            <a:chExt cx="578895" cy="644889"/>
          </a:xfrm>
        </p:grpSpPr>
        <p:sp>
          <p:nvSpPr>
            <p:cNvPr id="206" name="Oval 205"/>
            <p:cNvSpPr/>
            <p:nvPr/>
          </p:nvSpPr>
          <p:spPr>
            <a:xfrm>
              <a:off x="8406608" y="149715"/>
              <a:ext cx="578895" cy="6448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8536202" y="227692"/>
              <a:ext cx="308008" cy="318787"/>
              <a:chOff x="6901314" y="768868"/>
              <a:chExt cx="308008" cy="318787"/>
            </a:xfrm>
          </p:grpSpPr>
          <p:sp>
            <p:nvSpPr>
              <p:cNvPr id="208" name="Freeform 207"/>
              <p:cNvSpPr/>
              <p:nvPr/>
            </p:nvSpPr>
            <p:spPr>
              <a:xfrm>
                <a:off x="6901314" y="768868"/>
                <a:ext cx="250257" cy="184033"/>
              </a:xfrm>
              <a:custGeom>
                <a:avLst/>
                <a:gdLst>
                  <a:gd name="connsiteX0" fmla="*/ 0 w 250257"/>
                  <a:gd name="connsiteY0" fmla="*/ 184033 h 184033"/>
                  <a:gd name="connsiteX1" fmla="*/ 9625 w 250257"/>
                  <a:gd name="connsiteY1" fmla="*/ 30029 h 184033"/>
                  <a:gd name="connsiteX2" fmla="*/ 28875 w 250257"/>
                  <a:gd name="connsiteY2" fmla="*/ 1153 h 184033"/>
                  <a:gd name="connsiteX3" fmla="*/ 86627 w 250257"/>
                  <a:gd name="connsiteY3" fmla="*/ 10778 h 184033"/>
                  <a:gd name="connsiteX4" fmla="*/ 125128 w 250257"/>
                  <a:gd name="connsiteY4" fmla="*/ 30029 h 184033"/>
                  <a:gd name="connsiteX5" fmla="*/ 154004 w 250257"/>
                  <a:gd name="connsiteY5" fmla="*/ 49279 h 184033"/>
                  <a:gd name="connsiteX6" fmla="*/ 182880 w 250257"/>
                  <a:gd name="connsiteY6" fmla="*/ 58905 h 184033"/>
                  <a:gd name="connsiteX7" fmla="*/ 250257 w 250257"/>
                  <a:gd name="connsiteY7" fmla="*/ 39654 h 18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257" h="184033">
                    <a:moveTo>
                      <a:pt x="0" y="184033"/>
                    </a:moveTo>
                    <a:cubicBezTo>
                      <a:pt x="3208" y="132698"/>
                      <a:pt x="1603" y="80834"/>
                      <a:pt x="9625" y="30029"/>
                    </a:cubicBezTo>
                    <a:cubicBezTo>
                      <a:pt x="11429" y="18602"/>
                      <a:pt x="17652" y="3959"/>
                      <a:pt x="28875" y="1153"/>
                    </a:cubicBezTo>
                    <a:cubicBezTo>
                      <a:pt x="47808" y="-3580"/>
                      <a:pt x="67376" y="7570"/>
                      <a:pt x="86627" y="10778"/>
                    </a:cubicBezTo>
                    <a:cubicBezTo>
                      <a:pt x="99461" y="17195"/>
                      <a:pt x="112670" y="22910"/>
                      <a:pt x="125128" y="30029"/>
                    </a:cubicBezTo>
                    <a:cubicBezTo>
                      <a:pt x="135172" y="35768"/>
                      <a:pt x="143657" y="44106"/>
                      <a:pt x="154004" y="49279"/>
                    </a:cubicBezTo>
                    <a:cubicBezTo>
                      <a:pt x="163079" y="53816"/>
                      <a:pt x="173255" y="55696"/>
                      <a:pt x="182880" y="58905"/>
                    </a:cubicBezTo>
                    <a:cubicBezTo>
                      <a:pt x="238041" y="47872"/>
                      <a:pt x="216373" y="56595"/>
                      <a:pt x="250257" y="3965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 208"/>
              <p:cNvSpPr/>
              <p:nvPr/>
            </p:nvSpPr>
            <p:spPr>
              <a:xfrm>
                <a:off x="6957192" y="798897"/>
                <a:ext cx="252130" cy="288758"/>
              </a:xfrm>
              <a:custGeom>
                <a:avLst/>
                <a:gdLst>
                  <a:gd name="connsiteX0" fmla="*/ 194379 w 252130"/>
                  <a:gd name="connsiteY0" fmla="*/ 0 h 288758"/>
                  <a:gd name="connsiteX1" fmla="*/ 223254 w 252130"/>
                  <a:gd name="connsiteY1" fmla="*/ 48126 h 288758"/>
                  <a:gd name="connsiteX2" fmla="*/ 242505 w 252130"/>
                  <a:gd name="connsiteY2" fmla="*/ 77002 h 288758"/>
                  <a:gd name="connsiteX3" fmla="*/ 252130 w 252130"/>
                  <a:gd name="connsiteY3" fmla="*/ 105878 h 288758"/>
                  <a:gd name="connsiteX4" fmla="*/ 242505 w 252130"/>
                  <a:gd name="connsiteY4" fmla="*/ 144379 h 288758"/>
                  <a:gd name="connsiteX5" fmla="*/ 213629 w 252130"/>
                  <a:gd name="connsiteY5" fmla="*/ 163629 h 288758"/>
                  <a:gd name="connsiteX6" fmla="*/ 155877 w 252130"/>
                  <a:gd name="connsiteY6" fmla="*/ 182880 h 288758"/>
                  <a:gd name="connsiteX7" fmla="*/ 11499 w 252130"/>
                  <a:gd name="connsiteY7" fmla="*/ 192505 h 288758"/>
                  <a:gd name="connsiteX8" fmla="*/ 11499 w 252130"/>
                  <a:gd name="connsiteY8" fmla="*/ 288758 h 288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130" h="288758">
                    <a:moveTo>
                      <a:pt x="194379" y="0"/>
                    </a:moveTo>
                    <a:cubicBezTo>
                      <a:pt x="204004" y="16042"/>
                      <a:pt x="213339" y="32262"/>
                      <a:pt x="223254" y="48126"/>
                    </a:cubicBezTo>
                    <a:cubicBezTo>
                      <a:pt x="229385" y="57936"/>
                      <a:pt x="237332" y="66655"/>
                      <a:pt x="242505" y="77002"/>
                    </a:cubicBezTo>
                    <a:cubicBezTo>
                      <a:pt x="247042" y="86077"/>
                      <a:pt x="248922" y="96253"/>
                      <a:pt x="252130" y="105878"/>
                    </a:cubicBezTo>
                    <a:cubicBezTo>
                      <a:pt x="248922" y="118712"/>
                      <a:pt x="249843" y="133372"/>
                      <a:pt x="242505" y="144379"/>
                    </a:cubicBezTo>
                    <a:cubicBezTo>
                      <a:pt x="236088" y="154004"/>
                      <a:pt x="224200" y="158931"/>
                      <a:pt x="213629" y="163629"/>
                    </a:cubicBezTo>
                    <a:cubicBezTo>
                      <a:pt x="195086" y="171870"/>
                      <a:pt x="176124" y="181530"/>
                      <a:pt x="155877" y="182880"/>
                    </a:cubicBezTo>
                    <a:cubicBezTo>
                      <a:pt x="107751" y="186088"/>
                      <a:pt x="50394" y="163982"/>
                      <a:pt x="11499" y="192505"/>
                    </a:cubicBezTo>
                    <a:cubicBezTo>
                      <a:pt x="-14374" y="211479"/>
                      <a:pt x="11499" y="256674"/>
                      <a:pt x="11499" y="288758"/>
                    </a:cubicBezTo>
                  </a:path>
                </a:pathLst>
              </a:custGeom>
              <a:noFill/>
              <a:ln>
                <a:solidFill>
                  <a:srgbClr val="F559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Freeform 210"/>
            <p:cNvSpPr/>
            <p:nvPr/>
          </p:nvSpPr>
          <p:spPr>
            <a:xfrm rot="9278916">
              <a:off x="8532850" y="515738"/>
              <a:ext cx="250258" cy="18403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8642952" y="408534"/>
              <a:ext cx="308008" cy="318787"/>
              <a:chOff x="6901314" y="768868"/>
              <a:chExt cx="308008" cy="318787"/>
            </a:xfrm>
          </p:grpSpPr>
          <p:sp>
            <p:nvSpPr>
              <p:cNvPr id="214" name="Freeform 213"/>
              <p:cNvSpPr/>
              <p:nvPr/>
            </p:nvSpPr>
            <p:spPr>
              <a:xfrm>
                <a:off x="6901314" y="768868"/>
                <a:ext cx="250257" cy="184033"/>
              </a:xfrm>
              <a:custGeom>
                <a:avLst/>
                <a:gdLst>
                  <a:gd name="connsiteX0" fmla="*/ 0 w 250257"/>
                  <a:gd name="connsiteY0" fmla="*/ 184033 h 184033"/>
                  <a:gd name="connsiteX1" fmla="*/ 9625 w 250257"/>
                  <a:gd name="connsiteY1" fmla="*/ 30029 h 184033"/>
                  <a:gd name="connsiteX2" fmla="*/ 28875 w 250257"/>
                  <a:gd name="connsiteY2" fmla="*/ 1153 h 184033"/>
                  <a:gd name="connsiteX3" fmla="*/ 86627 w 250257"/>
                  <a:gd name="connsiteY3" fmla="*/ 10778 h 184033"/>
                  <a:gd name="connsiteX4" fmla="*/ 125128 w 250257"/>
                  <a:gd name="connsiteY4" fmla="*/ 30029 h 184033"/>
                  <a:gd name="connsiteX5" fmla="*/ 154004 w 250257"/>
                  <a:gd name="connsiteY5" fmla="*/ 49279 h 184033"/>
                  <a:gd name="connsiteX6" fmla="*/ 182880 w 250257"/>
                  <a:gd name="connsiteY6" fmla="*/ 58905 h 184033"/>
                  <a:gd name="connsiteX7" fmla="*/ 250257 w 250257"/>
                  <a:gd name="connsiteY7" fmla="*/ 39654 h 18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257" h="184033">
                    <a:moveTo>
                      <a:pt x="0" y="184033"/>
                    </a:moveTo>
                    <a:cubicBezTo>
                      <a:pt x="3208" y="132698"/>
                      <a:pt x="1603" y="80834"/>
                      <a:pt x="9625" y="30029"/>
                    </a:cubicBezTo>
                    <a:cubicBezTo>
                      <a:pt x="11429" y="18602"/>
                      <a:pt x="17652" y="3959"/>
                      <a:pt x="28875" y="1153"/>
                    </a:cubicBezTo>
                    <a:cubicBezTo>
                      <a:pt x="47808" y="-3580"/>
                      <a:pt x="67376" y="7570"/>
                      <a:pt x="86627" y="10778"/>
                    </a:cubicBezTo>
                    <a:cubicBezTo>
                      <a:pt x="99461" y="17195"/>
                      <a:pt x="112670" y="22910"/>
                      <a:pt x="125128" y="30029"/>
                    </a:cubicBezTo>
                    <a:cubicBezTo>
                      <a:pt x="135172" y="35768"/>
                      <a:pt x="143657" y="44106"/>
                      <a:pt x="154004" y="49279"/>
                    </a:cubicBezTo>
                    <a:cubicBezTo>
                      <a:pt x="163079" y="53816"/>
                      <a:pt x="173255" y="55696"/>
                      <a:pt x="182880" y="58905"/>
                    </a:cubicBezTo>
                    <a:cubicBezTo>
                      <a:pt x="238041" y="47872"/>
                      <a:pt x="216373" y="56595"/>
                      <a:pt x="250257" y="3965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6957192" y="798897"/>
                <a:ext cx="252130" cy="288758"/>
              </a:xfrm>
              <a:custGeom>
                <a:avLst/>
                <a:gdLst>
                  <a:gd name="connsiteX0" fmla="*/ 194379 w 252130"/>
                  <a:gd name="connsiteY0" fmla="*/ 0 h 288758"/>
                  <a:gd name="connsiteX1" fmla="*/ 223254 w 252130"/>
                  <a:gd name="connsiteY1" fmla="*/ 48126 h 288758"/>
                  <a:gd name="connsiteX2" fmla="*/ 242505 w 252130"/>
                  <a:gd name="connsiteY2" fmla="*/ 77002 h 288758"/>
                  <a:gd name="connsiteX3" fmla="*/ 252130 w 252130"/>
                  <a:gd name="connsiteY3" fmla="*/ 105878 h 288758"/>
                  <a:gd name="connsiteX4" fmla="*/ 242505 w 252130"/>
                  <a:gd name="connsiteY4" fmla="*/ 144379 h 288758"/>
                  <a:gd name="connsiteX5" fmla="*/ 213629 w 252130"/>
                  <a:gd name="connsiteY5" fmla="*/ 163629 h 288758"/>
                  <a:gd name="connsiteX6" fmla="*/ 155877 w 252130"/>
                  <a:gd name="connsiteY6" fmla="*/ 182880 h 288758"/>
                  <a:gd name="connsiteX7" fmla="*/ 11499 w 252130"/>
                  <a:gd name="connsiteY7" fmla="*/ 192505 h 288758"/>
                  <a:gd name="connsiteX8" fmla="*/ 11499 w 252130"/>
                  <a:gd name="connsiteY8" fmla="*/ 288758 h 288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130" h="288758">
                    <a:moveTo>
                      <a:pt x="194379" y="0"/>
                    </a:moveTo>
                    <a:cubicBezTo>
                      <a:pt x="204004" y="16042"/>
                      <a:pt x="213339" y="32262"/>
                      <a:pt x="223254" y="48126"/>
                    </a:cubicBezTo>
                    <a:cubicBezTo>
                      <a:pt x="229385" y="57936"/>
                      <a:pt x="237332" y="66655"/>
                      <a:pt x="242505" y="77002"/>
                    </a:cubicBezTo>
                    <a:cubicBezTo>
                      <a:pt x="247042" y="86077"/>
                      <a:pt x="248922" y="96253"/>
                      <a:pt x="252130" y="105878"/>
                    </a:cubicBezTo>
                    <a:cubicBezTo>
                      <a:pt x="248922" y="118712"/>
                      <a:pt x="249843" y="133372"/>
                      <a:pt x="242505" y="144379"/>
                    </a:cubicBezTo>
                    <a:cubicBezTo>
                      <a:pt x="236088" y="154004"/>
                      <a:pt x="224200" y="158931"/>
                      <a:pt x="213629" y="163629"/>
                    </a:cubicBezTo>
                    <a:cubicBezTo>
                      <a:pt x="195086" y="171870"/>
                      <a:pt x="176124" y="181530"/>
                      <a:pt x="155877" y="182880"/>
                    </a:cubicBezTo>
                    <a:cubicBezTo>
                      <a:pt x="107751" y="186088"/>
                      <a:pt x="50394" y="163982"/>
                      <a:pt x="11499" y="192505"/>
                    </a:cubicBezTo>
                    <a:cubicBezTo>
                      <a:pt x="-14374" y="211479"/>
                      <a:pt x="11499" y="256674"/>
                      <a:pt x="11499" y="288758"/>
                    </a:cubicBezTo>
                  </a:path>
                </a:pathLst>
              </a:custGeom>
              <a:noFill/>
              <a:ln>
                <a:solidFill>
                  <a:srgbClr val="F559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6" name="Group 425"/>
          <p:cNvGrpSpPr/>
          <p:nvPr/>
        </p:nvGrpSpPr>
        <p:grpSpPr>
          <a:xfrm>
            <a:off x="8398793" y="1324646"/>
            <a:ext cx="704661" cy="799268"/>
            <a:chOff x="8398793" y="1324646"/>
            <a:chExt cx="704661" cy="799268"/>
          </a:xfrm>
        </p:grpSpPr>
        <p:sp>
          <p:nvSpPr>
            <p:cNvPr id="217" name="Oval 216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8554470" y="1455677"/>
              <a:ext cx="312109" cy="381756"/>
              <a:chOff x="8406608" y="149715"/>
              <a:chExt cx="578895" cy="644889"/>
            </a:xfrm>
          </p:grpSpPr>
          <p:sp>
            <p:nvSpPr>
              <p:cNvPr id="219" name="Oval 218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5" name="Freeform 224"/>
              <p:cNvSpPr/>
              <p:nvPr/>
            </p:nvSpPr>
            <p:spPr>
              <a:xfrm rot="9278916">
                <a:off x="8532848" y="515738"/>
                <a:ext cx="250257" cy="184032"/>
              </a:xfrm>
              <a:custGeom>
                <a:avLst/>
                <a:gdLst>
                  <a:gd name="connsiteX0" fmla="*/ 0 w 250257"/>
                  <a:gd name="connsiteY0" fmla="*/ 184033 h 184033"/>
                  <a:gd name="connsiteX1" fmla="*/ 9625 w 250257"/>
                  <a:gd name="connsiteY1" fmla="*/ 30029 h 184033"/>
                  <a:gd name="connsiteX2" fmla="*/ 28875 w 250257"/>
                  <a:gd name="connsiteY2" fmla="*/ 1153 h 184033"/>
                  <a:gd name="connsiteX3" fmla="*/ 86627 w 250257"/>
                  <a:gd name="connsiteY3" fmla="*/ 10778 h 184033"/>
                  <a:gd name="connsiteX4" fmla="*/ 125128 w 250257"/>
                  <a:gd name="connsiteY4" fmla="*/ 30029 h 184033"/>
                  <a:gd name="connsiteX5" fmla="*/ 154004 w 250257"/>
                  <a:gd name="connsiteY5" fmla="*/ 49279 h 184033"/>
                  <a:gd name="connsiteX6" fmla="*/ 182880 w 250257"/>
                  <a:gd name="connsiteY6" fmla="*/ 58905 h 184033"/>
                  <a:gd name="connsiteX7" fmla="*/ 250257 w 250257"/>
                  <a:gd name="connsiteY7" fmla="*/ 39654 h 18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257" h="184033">
                    <a:moveTo>
                      <a:pt x="0" y="184033"/>
                    </a:moveTo>
                    <a:cubicBezTo>
                      <a:pt x="3208" y="132698"/>
                      <a:pt x="1603" y="80834"/>
                      <a:pt x="9625" y="30029"/>
                    </a:cubicBezTo>
                    <a:cubicBezTo>
                      <a:pt x="11429" y="18602"/>
                      <a:pt x="17652" y="3959"/>
                      <a:pt x="28875" y="1153"/>
                    </a:cubicBezTo>
                    <a:cubicBezTo>
                      <a:pt x="47808" y="-3580"/>
                      <a:pt x="67376" y="7570"/>
                      <a:pt x="86627" y="10778"/>
                    </a:cubicBezTo>
                    <a:cubicBezTo>
                      <a:pt x="99461" y="17195"/>
                      <a:pt x="112670" y="22910"/>
                      <a:pt x="125128" y="30029"/>
                    </a:cubicBezTo>
                    <a:cubicBezTo>
                      <a:pt x="135172" y="35768"/>
                      <a:pt x="143657" y="44106"/>
                      <a:pt x="154004" y="49279"/>
                    </a:cubicBezTo>
                    <a:cubicBezTo>
                      <a:pt x="163079" y="53816"/>
                      <a:pt x="173255" y="55696"/>
                      <a:pt x="182880" y="58905"/>
                    </a:cubicBezTo>
                    <a:cubicBezTo>
                      <a:pt x="238041" y="47872"/>
                      <a:pt x="216373" y="56595"/>
                      <a:pt x="250257" y="3965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2" name="Group 221"/>
              <p:cNvGrpSpPr/>
              <p:nvPr/>
            </p:nvGrpSpPr>
            <p:grpSpPr>
              <a:xfrm>
                <a:off x="8642952" y="408534"/>
                <a:ext cx="308008" cy="318787"/>
                <a:chOff x="6901314" y="768868"/>
                <a:chExt cx="308008" cy="318787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229" name="Straight Connector 228"/>
          <p:cNvCxnSpPr/>
          <p:nvPr/>
        </p:nvCxnSpPr>
        <p:spPr>
          <a:xfrm>
            <a:off x="1922404" y="3434084"/>
            <a:ext cx="0" cy="3423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4039841" y="3344982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060457" y="3455285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59288" y="3547744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11770" y="3694519"/>
            <a:ext cx="234042" cy="481124"/>
            <a:chOff x="1940133" y="426678"/>
            <a:chExt cx="331430" cy="769790"/>
          </a:xfrm>
        </p:grpSpPr>
        <p:grpSp>
          <p:nvGrpSpPr>
            <p:cNvPr id="235" name="Group 234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239" name="Freeform 238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Freeform 239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237" name="Picture 236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238" name="Picture 237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242" name="Group 241"/>
          <p:cNvGrpSpPr/>
          <p:nvPr/>
        </p:nvGrpSpPr>
        <p:grpSpPr>
          <a:xfrm>
            <a:off x="741763" y="3814514"/>
            <a:ext cx="222640" cy="295764"/>
            <a:chOff x="2798395" y="133816"/>
            <a:chExt cx="370317" cy="627938"/>
          </a:xfrm>
        </p:grpSpPr>
        <p:grpSp>
          <p:nvGrpSpPr>
            <p:cNvPr id="243" name="Group 242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247" name="Freeform 246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Freeform 247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245" name="Picture 244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246" name="Picture 245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250" name="Group 249"/>
          <p:cNvGrpSpPr/>
          <p:nvPr/>
        </p:nvGrpSpPr>
        <p:grpSpPr>
          <a:xfrm>
            <a:off x="585113" y="4165213"/>
            <a:ext cx="149232" cy="444767"/>
            <a:chOff x="2198651" y="1099067"/>
            <a:chExt cx="211330" cy="711620"/>
          </a:xfrm>
        </p:grpSpPr>
        <p:sp>
          <p:nvSpPr>
            <p:cNvPr id="251" name="Freeform 250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sp>
        <p:nvSpPr>
          <p:cNvPr id="256" name="Oval 255"/>
          <p:cNvSpPr/>
          <p:nvPr/>
        </p:nvSpPr>
        <p:spPr>
          <a:xfrm>
            <a:off x="605929" y="4862570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856362" y="5013574"/>
            <a:ext cx="265308" cy="487836"/>
            <a:chOff x="2389331" y="137806"/>
            <a:chExt cx="353869" cy="754096"/>
          </a:xfrm>
        </p:grpSpPr>
        <p:grpSp>
          <p:nvGrpSpPr>
            <p:cNvPr id="278" name="Group 277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282" name="Freeform 281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Freeform 282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280" name="Picture 279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281" name="Picture 280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285" name="Group 284"/>
          <p:cNvGrpSpPr/>
          <p:nvPr/>
        </p:nvGrpSpPr>
        <p:grpSpPr>
          <a:xfrm>
            <a:off x="1255837" y="5098722"/>
            <a:ext cx="210637" cy="391135"/>
            <a:chOff x="2793966" y="992743"/>
            <a:chExt cx="283591" cy="526141"/>
          </a:xfrm>
        </p:grpSpPr>
        <p:grpSp>
          <p:nvGrpSpPr>
            <p:cNvPr id="286" name="Group 285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288" name="Freeform 287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reeform 288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287" name="Picture 286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291" name="Group 290"/>
          <p:cNvGrpSpPr/>
          <p:nvPr/>
        </p:nvGrpSpPr>
        <p:grpSpPr>
          <a:xfrm>
            <a:off x="1018212" y="5555616"/>
            <a:ext cx="211330" cy="417339"/>
            <a:chOff x="2611231" y="1411461"/>
            <a:chExt cx="211330" cy="417339"/>
          </a:xfrm>
        </p:grpSpPr>
        <p:sp>
          <p:nvSpPr>
            <p:cNvPr id="292" name="Freeform 291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sp>
        <p:nvSpPr>
          <p:cNvPr id="317" name="Oval 316"/>
          <p:cNvSpPr/>
          <p:nvPr/>
        </p:nvSpPr>
        <p:spPr>
          <a:xfrm>
            <a:off x="1983777" y="3460090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2906197" y="4519247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7" name="Group 326"/>
          <p:cNvGrpSpPr/>
          <p:nvPr/>
        </p:nvGrpSpPr>
        <p:grpSpPr>
          <a:xfrm>
            <a:off x="2439051" y="3450838"/>
            <a:ext cx="234042" cy="481124"/>
            <a:chOff x="1940133" y="426678"/>
            <a:chExt cx="331430" cy="769790"/>
          </a:xfrm>
        </p:grpSpPr>
        <p:grpSp>
          <p:nvGrpSpPr>
            <p:cNvPr id="328" name="Group 327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332" name="Freeform 331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Freeform 332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TextBox 333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330" name="Picture 329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331" name="Picture 330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335" name="Group 334"/>
          <p:cNvGrpSpPr/>
          <p:nvPr/>
        </p:nvGrpSpPr>
        <p:grpSpPr>
          <a:xfrm>
            <a:off x="2473118" y="3915707"/>
            <a:ext cx="222640" cy="295764"/>
            <a:chOff x="2798395" y="133816"/>
            <a:chExt cx="370317" cy="627938"/>
          </a:xfrm>
        </p:grpSpPr>
        <p:grpSp>
          <p:nvGrpSpPr>
            <p:cNvPr id="336" name="Group 335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340" name="Freeform 339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 340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TextBox 341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338" name="Picture 337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339" name="Picture 338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343" name="Group 342"/>
          <p:cNvGrpSpPr/>
          <p:nvPr/>
        </p:nvGrpSpPr>
        <p:grpSpPr>
          <a:xfrm>
            <a:off x="2452042" y="4210041"/>
            <a:ext cx="149232" cy="444767"/>
            <a:chOff x="2198651" y="1099067"/>
            <a:chExt cx="211330" cy="711620"/>
          </a:xfrm>
        </p:grpSpPr>
        <p:sp>
          <p:nvSpPr>
            <p:cNvPr id="344" name="Freeform 343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3356978" y="4570049"/>
            <a:ext cx="265308" cy="487836"/>
            <a:chOff x="2389331" y="137806"/>
            <a:chExt cx="353869" cy="754096"/>
          </a:xfrm>
        </p:grpSpPr>
        <p:grpSp>
          <p:nvGrpSpPr>
            <p:cNvPr id="348" name="Group 347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352" name="Freeform 351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 352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350" name="Picture 349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351" name="Picture 350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355" name="Group 354"/>
          <p:cNvGrpSpPr/>
          <p:nvPr/>
        </p:nvGrpSpPr>
        <p:grpSpPr>
          <a:xfrm>
            <a:off x="3382909" y="5039218"/>
            <a:ext cx="210637" cy="391135"/>
            <a:chOff x="2793966" y="992743"/>
            <a:chExt cx="283591" cy="526141"/>
          </a:xfrm>
        </p:grpSpPr>
        <p:grpSp>
          <p:nvGrpSpPr>
            <p:cNvPr id="356" name="Group 355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358" name="Freeform 357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 358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extBox 359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357" name="Picture 356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361" name="Group 360"/>
          <p:cNvGrpSpPr/>
          <p:nvPr/>
        </p:nvGrpSpPr>
        <p:grpSpPr>
          <a:xfrm>
            <a:off x="3375296" y="5425173"/>
            <a:ext cx="211330" cy="417339"/>
            <a:chOff x="2611231" y="1411461"/>
            <a:chExt cx="211330" cy="417339"/>
          </a:xfrm>
        </p:grpSpPr>
        <p:sp>
          <p:nvSpPr>
            <p:cNvPr id="362" name="Freeform 361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sp>
        <p:nvSpPr>
          <p:cNvPr id="367" name="Oval 366"/>
          <p:cNvSpPr/>
          <p:nvPr/>
        </p:nvSpPr>
        <p:spPr>
          <a:xfrm>
            <a:off x="4082459" y="3468958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/>
          <p:cNvSpPr txBox="1"/>
          <p:nvPr/>
        </p:nvSpPr>
        <p:spPr>
          <a:xfrm>
            <a:off x="4287643" y="3730591"/>
            <a:ext cx="149233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grpSp>
        <p:nvGrpSpPr>
          <p:cNvPr id="391" name="Group 390"/>
          <p:cNvGrpSpPr/>
          <p:nvPr/>
        </p:nvGrpSpPr>
        <p:grpSpPr>
          <a:xfrm>
            <a:off x="4852436" y="3514662"/>
            <a:ext cx="116404" cy="349327"/>
            <a:chOff x="5422328" y="3524675"/>
            <a:chExt cx="116404" cy="349327"/>
          </a:xfrm>
        </p:grpSpPr>
        <p:sp>
          <p:nvSpPr>
            <p:cNvPr id="374" name="Freeform 373"/>
            <p:cNvSpPr/>
            <p:nvPr/>
          </p:nvSpPr>
          <p:spPr>
            <a:xfrm flipH="1">
              <a:off x="5422752" y="3536971"/>
              <a:ext cx="115980" cy="337031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1" name="Picture 370"/>
            <p:cNvPicPr>
              <a:picLocks noChangeAspect="1"/>
            </p:cNvPicPr>
            <p:nvPr/>
          </p:nvPicPr>
          <p:blipFill rotWithShape="1">
            <a:blip r:embed="rId2"/>
            <a:srcRect l="1" r="11321" b="68602"/>
            <a:stretch/>
          </p:blipFill>
          <p:spPr>
            <a:xfrm>
              <a:off x="5422328" y="3524675"/>
              <a:ext cx="110711" cy="113655"/>
            </a:xfrm>
            <a:prstGeom prst="rect">
              <a:avLst/>
            </a:prstGeom>
          </p:spPr>
        </p:pic>
      </p:grpSp>
      <p:grpSp>
        <p:nvGrpSpPr>
          <p:cNvPr id="392" name="Group 391"/>
          <p:cNvGrpSpPr/>
          <p:nvPr/>
        </p:nvGrpSpPr>
        <p:grpSpPr>
          <a:xfrm>
            <a:off x="4335662" y="3516179"/>
            <a:ext cx="126300" cy="359799"/>
            <a:chOff x="5210870" y="3498657"/>
            <a:chExt cx="126300" cy="359799"/>
          </a:xfrm>
        </p:grpSpPr>
        <p:sp>
          <p:nvSpPr>
            <p:cNvPr id="373" name="Freeform 372"/>
            <p:cNvSpPr/>
            <p:nvPr/>
          </p:nvSpPr>
          <p:spPr>
            <a:xfrm>
              <a:off x="5210870" y="3498657"/>
              <a:ext cx="115980" cy="337031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2" name="Picture 371"/>
            <p:cNvPicPr>
              <a:picLocks noChangeAspect="1"/>
            </p:cNvPicPr>
            <p:nvPr/>
          </p:nvPicPr>
          <p:blipFill rotWithShape="1">
            <a:blip r:embed="rId3"/>
            <a:srcRect l="50194" t="61548" r="-1"/>
            <a:stretch/>
          </p:blipFill>
          <p:spPr>
            <a:xfrm>
              <a:off x="5274988" y="3719264"/>
              <a:ext cx="62182" cy="139192"/>
            </a:xfrm>
            <a:prstGeom prst="rect">
              <a:avLst/>
            </a:prstGeom>
          </p:spPr>
        </p:pic>
      </p:grpSp>
      <p:sp>
        <p:nvSpPr>
          <p:cNvPr id="383" name="TextBox 382"/>
          <p:cNvSpPr txBox="1"/>
          <p:nvPr/>
        </p:nvSpPr>
        <p:spPr>
          <a:xfrm>
            <a:off x="4302926" y="4026564"/>
            <a:ext cx="127055" cy="144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grpSp>
        <p:nvGrpSpPr>
          <p:cNvPr id="389" name="Group 388"/>
          <p:cNvGrpSpPr/>
          <p:nvPr/>
        </p:nvGrpSpPr>
        <p:grpSpPr>
          <a:xfrm>
            <a:off x="4358067" y="3939543"/>
            <a:ext cx="107361" cy="160232"/>
            <a:chOff x="5244937" y="3978042"/>
            <a:chExt cx="107361" cy="160232"/>
          </a:xfrm>
        </p:grpSpPr>
        <p:sp>
          <p:nvSpPr>
            <p:cNvPr id="381" name="Freeform 380"/>
            <p:cNvSpPr/>
            <p:nvPr/>
          </p:nvSpPr>
          <p:spPr>
            <a:xfrm>
              <a:off x="5244937" y="3978042"/>
              <a:ext cx="86803" cy="160232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9" name="Picture 378"/>
            <p:cNvPicPr>
              <a:picLocks noChangeAspect="1"/>
            </p:cNvPicPr>
            <p:nvPr/>
          </p:nvPicPr>
          <p:blipFill rotWithShape="1">
            <a:blip r:embed="rId7"/>
            <a:srcRect l="34410" t="46791"/>
            <a:stretch/>
          </p:blipFill>
          <p:spPr>
            <a:xfrm>
              <a:off x="5277771" y="4034963"/>
              <a:ext cx="74527" cy="96258"/>
            </a:xfrm>
            <a:prstGeom prst="rect">
              <a:avLst/>
            </a:prstGeom>
          </p:spPr>
        </p:pic>
      </p:grpSp>
      <p:grpSp>
        <p:nvGrpSpPr>
          <p:cNvPr id="390" name="Group 389"/>
          <p:cNvGrpSpPr/>
          <p:nvPr/>
        </p:nvGrpSpPr>
        <p:grpSpPr>
          <a:xfrm>
            <a:off x="4844572" y="3922954"/>
            <a:ext cx="145891" cy="193887"/>
            <a:chOff x="5328633" y="3944387"/>
            <a:chExt cx="145891" cy="193887"/>
          </a:xfrm>
        </p:grpSpPr>
        <p:sp>
          <p:nvSpPr>
            <p:cNvPr id="382" name="Freeform 381"/>
            <p:cNvSpPr/>
            <p:nvPr/>
          </p:nvSpPr>
          <p:spPr>
            <a:xfrm flipH="1">
              <a:off x="5328633" y="3978042"/>
              <a:ext cx="86803" cy="160232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0" name="Picture 379"/>
            <p:cNvPicPr>
              <a:picLocks noChangeAspect="1"/>
            </p:cNvPicPr>
            <p:nvPr/>
          </p:nvPicPr>
          <p:blipFill rotWithShape="1">
            <a:blip r:embed="rId8"/>
            <a:srcRect t="1" r="-21477" b="47425"/>
            <a:stretch/>
          </p:blipFill>
          <p:spPr>
            <a:xfrm>
              <a:off x="5336497" y="3944387"/>
              <a:ext cx="138027" cy="95109"/>
            </a:xfrm>
            <a:prstGeom prst="rect">
              <a:avLst/>
            </a:prstGeom>
          </p:spPr>
        </p:pic>
      </p:grpSp>
      <p:sp>
        <p:nvSpPr>
          <p:cNvPr id="385" name="Freeform 384"/>
          <p:cNvSpPr/>
          <p:nvPr/>
        </p:nvSpPr>
        <p:spPr>
          <a:xfrm>
            <a:off x="4381987" y="4229804"/>
            <a:ext cx="48884" cy="284421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559D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Freeform 385"/>
          <p:cNvSpPr/>
          <p:nvPr/>
        </p:nvSpPr>
        <p:spPr>
          <a:xfrm>
            <a:off x="4895267" y="4198630"/>
            <a:ext cx="48884" cy="284421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AA4E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TextBox 386"/>
          <p:cNvSpPr txBox="1"/>
          <p:nvPr/>
        </p:nvSpPr>
        <p:spPr>
          <a:xfrm>
            <a:off x="4335954" y="4490206"/>
            <a:ext cx="149232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dirty="0"/>
          </a:p>
        </p:txBody>
      </p:sp>
      <p:sp>
        <p:nvSpPr>
          <p:cNvPr id="388" name="TextBox 387"/>
          <p:cNvSpPr txBox="1"/>
          <p:nvPr/>
        </p:nvSpPr>
        <p:spPr>
          <a:xfrm>
            <a:off x="4802260" y="4504155"/>
            <a:ext cx="149232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dirty="0"/>
          </a:p>
        </p:txBody>
      </p:sp>
      <p:sp>
        <p:nvSpPr>
          <p:cNvPr id="393" name="TextBox 392"/>
          <p:cNvSpPr txBox="1"/>
          <p:nvPr/>
        </p:nvSpPr>
        <p:spPr>
          <a:xfrm>
            <a:off x="4791384" y="3997823"/>
            <a:ext cx="127055" cy="144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sp>
        <p:nvSpPr>
          <p:cNvPr id="394" name="TextBox 393"/>
          <p:cNvSpPr txBox="1"/>
          <p:nvPr/>
        </p:nvSpPr>
        <p:spPr>
          <a:xfrm>
            <a:off x="4777819" y="3728022"/>
            <a:ext cx="149233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95" name="Oval 394"/>
          <p:cNvSpPr/>
          <p:nvPr/>
        </p:nvSpPr>
        <p:spPr>
          <a:xfrm>
            <a:off x="4907938" y="4722582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TextBox 402"/>
          <p:cNvSpPr txBox="1"/>
          <p:nvPr/>
        </p:nvSpPr>
        <p:spPr>
          <a:xfrm>
            <a:off x="5176769" y="4829270"/>
            <a:ext cx="158442" cy="19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grpSp>
        <p:nvGrpSpPr>
          <p:cNvPr id="414" name="Group 413"/>
          <p:cNvGrpSpPr/>
          <p:nvPr/>
        </p:nvGrpSpPr>
        <p:grpSpPr>
          <a:xfrm>
            <a:off x="5107422" y="4809641"/>
            <a:ext cx="138853" cy="375738"/>
            <a:chOff x="5860716" y="4800208"/>
            <a:chExt cx="138853" cy="375738"/>
          </a:xfrm>
        </p:grpSpPr>
        <p:sp>
          <p:nvSpPr>
            <p:cNvPr id="401" name="Freeform 400"/>
            <p:cNvSpPr/>
            <p:nvPr/>
          </p:nvSpPr>
          <p:spPr>
            <a:xfrm>
              <a:off x="5860716" y="4800208"/>
              <a:ext cx="123137" cy="348845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559D4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9" name="Picture 398"/>
            <p:cNvPicPr>
              <a:picLocks noChangeAspect="1"/>
            </p:cNvPicPr>
            <p:nvPr/>
          </p:nvPicPr>
          <p:blipFill rotWithShape="1">
            <a:blip r:embed="rId4"/>
            <a:srcRect l="56218" t="62749" r="-1"/>
            <a:stretch/>
          </p:blipFill>
          <p:spPr>
            <a:xfrm>
              <a:off x="5941534" y="5036375"/>
              <a:ext cx="58035" cy="139571"/>
            </a:xfrm>
            <a:prstGeom prst="rect">
              <a:avLst/>
            </a:prstGeom>
          </p:spPr>
        </p:pic>
      </p:grpSp>
      <p:grpSp>
        <p:nvGrpSpPr>
          <p:cNvPr id="415" name="Group 414"/>
          <p:cNvGrpSpPr/>
          <p:nvPr/>
        </p:nvGrpSpPr>
        <p:grpSpPr>
          <a:xfrm>
            <a:off x="5659070" y="4818722"/>
            <a:ext cx="144722" cy="351960"/>
            <a:chOff x="6144622" y="4818949"/>
            <a:chExt cx="144722" cy="351960"/>
          </a:xfrm>
        </p:grpSpPr>
        <p:sp>
          <p:nvSpPr>
            <p:cNvPr id="402" name="Freeform 401"/>
            <p:cNvSpPr/>
            <p:nvPr/>
          </p:nvSpPr>
          <p:spPr>
            <a:xfrm flipH="1">
              <a:off x="6146486" y="4822064"/>
              <a:ext cx="123137" cy="348845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0" name="Picture 399"/>
            <p:cNvPicPr>
              <a:picLocks noChangeAspect="1"/>
            </p:cNvPicPr>
            <p:nvPr/>
          </p:nvPicPr>
          <p:blipFill rotWithShape="1">
            <a:blip r:embed="rId5"/>
            <a:srcRect l="2" r="-9183" b="63411"/>
            <a:stretch/>
          </p:blipFill>
          <p:spPr>
            <a:xfrm>
              <a:off x="6144622" y="4818949"/>
              <a:ext cx="144722" cy="137089"/>
            </a:xfrm>
            <a:prstGeom prst="rect">
              <a:avLst/>
            </a:prstGeom>
          </p:spPr>
        </p:pic>
      </p:grpSp>
      <p:sp>
        <p:nvSpPr>
          <p:cNvPr id="409" name="TextBox 408"/>
          <p:cNvSpPr txBox="1"/>
          <p:nvPr/>
        </p:nvSpPr>
        <p:spPr>
          <a:xfrm flipH="1">
            <a:off x="5191622" y="5232651"/>
            <a:ext cx="195355" cy="22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grpSp>
        <p:nvGrpSpPr>
          <p:cNvPr id="416" name="Group 415"/>
          <p:cNvGrpSpPr/>
          <p:nvPr/>
        </p:nvGrpSpPr>
        <p:grpSpPr>
          <a:xfrm>
            <a:off x="5144821" y="5251568"/>
            <a:ext cx="107237" cy="252898"/>
            <a:chOff x="5810138" y="5280529"/>
            <a:chExt cx="107237" cy="252898"/>
          </a:xfrm>
        </p:grpSpPr>
        <p:sp>
          <p:nvSpPr>
            <p:cNvPr id="407" name="Freeform 406"/>
            <p:cNvSpPr/>
            <p:nvPr/>
          </p:nvSpPr>
          <p:spPr>
            <a:xfrm>
              <a:off x="5810138" y="5280529"/>
              <a:ext cx="107237" cy="252898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6" name="Picture 405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5860716" y="5394019"/>
              <a:ext cx="50044" cy="128799"/>
            </a:xfrm>
            <a:prstGeom prst="rect">
              <a:avLst/>
            </a:prstGeom>
          </p:spPr>
        </p:pic>
      </p:grpSp>
      <p:sp>
        <p:nvSpPr>
          <p:cNvPr id="411" name="Freeform 410"/>
          <p:cNvSpPr/>
          <p:nvPr/>
        </p:nvSpPr>
        <p:spPr>
          <a:xfrm>
            <a:off x="5186690" y="5530354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Freeform 411"/>
          <p:cNvSpPr/>
          <p:nvPr/>
        </p:nvSpPr>
        <p:spPr>
          <a:xfrm>
            <a:off x="5704841" y="5529466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TextBox 412"/>
          <p:cNvSpPr txBox="1"/>
          <p:nvPr/>
        </p:nvSpPr>
        <p:spPr>
          <a:xfrm>
            <a:off x="5204285" y="5438589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  <p:pic>
        <p:nvPicPr>
          <p:cNvPr id="417" name="Picture 416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4282986" y="484166"/>
            <a:ext cx="159226" cy="323588"/>
          </a:xfrm>
          <a:prstGeom prst="rect">
            <a:avLst/>
          </a:prstGeom>
        </p:spPr>
      </p:pic>
      <p:pic>
        <p:nvPicPr>
          <p:cNvPr id="418" name="Picture 417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6226710" y="561200"/>
            <a:ext cx="159226" cy="323588"/>
          </a:xfrm>
          <a:prstGeom prst="rect">
            <a:avLst/>
          </a:prstGeom>
        </p:spPr>
      </p:pic>
      <p:pic>
        <p:nvPicPr>
          <p:cNvPr id="419" name="Picture 418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1334953" y="4900505"/>
            <a:ext cx="159226" cy="323588"/>
          </a:xfrm>
          <a:prstGeom prst="rect">
            <a:avLst/>
          </a:prstGeom>
        </p:spPr>
      </p:pic>
      <p:pic>
        <p:nvPicPr>
          <p:cNvPr id="420" name="Picture 419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3462895" y="4822606"/>
            <a:ext cx="159226" cy="323588"/>
          </a:xfrm>
          <a:prstGeom prst="rect">
            <a:avLst/>
          </a:prstGeom>
        </p:spPr>
      </p:pic>
      <p:grpSp>
        <p:nvGrpSpPr>
          <p:cNvPr id="422" name="Group 421"/>
          <p:cNvGrpSpPr/>
          <p:nvPr/>
        </p:nvGrpSpPr>
        <p:grpSpPr>
          <a:xfrm>
            <a:off x="5680466" y="4940413"/>
            <a:ext cx="159226" cy="489044"/>
            <a:chOff x="6469109" y="5614252"/>
            <a:chExt cx="159226" cy="489044"/>
          </a:xfrm>
        </p:grpSpPr>
        <p:sp>
          <p:nvSpPr>
            <p:cNvPr id="408" name="Freeform 407"/>
            <p:cNvSpPr/>
            <p:nvPr/>
          </p:nvSpPr>
          <p:spPr>
            <a:xfrm flipH="1">
              <a:off x="6488877" y="5850398"/>
              <a:ext cx="107237" cy="252898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1" name="Picture 420"/>
            <p:cNvPicPr>
              <a:picLocks noChangeAspect="1"/>
            </p:cNvPicPr>
            <p:nvPr/>
          </p:nvPicPr>
          <p:blipFill rotWithShape="1">
            <a:blip r:embed="rId9"/>
            <a:srcRect l="-10186" t="-52627" r="10186" b="52627"/>
            <a:stretch/>
          </p:blipFill>
          <p:spPr>
            <a:xfrm>
              <a:off x="6469109" y="5614252"/>
              <a:ext cx="159226" cy="323588"/>
            </a:xfrm>
            <a:prstGeom prst="rect">
              <a:avLst/>
            </a:prstGeom>
          </p:spPr>
        </p:pic>
      </p:grpSp>
      <p:sp>
        <p:nvSpPr>
          <p:cNvPr id="423" name="TextBox 422"/>
          <p:cNvSpPr txBox="1"/>
          <p:nvPr/>
        </p:nvSpPr>
        <p:spPr>
          <a:xfrm>
            <a:off x="5492594" y="4809792"/>
            <a:ext cx="158442" cy="19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 flipH="1">
            <a:off x="5507447" y="5213173"/>
            <a:ext cx="195355" cy="22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sp>
        <p:nvSpPr>
          <p:cNvPr id="425" name="TextBox 424"/>
          <p:cNvSpPr txBox="1"/>
          <p:nvPr/>
        </p:nvSpPr>
        <p:spPr>
          <a:xfrm>
            <a:off x="5520110" y="5419111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  <p:grpSp>
        <p:nvGrpSpPr>
          <p:cNvPr id="427" name="Group 426"/>
          <p:cNvGrpSpPr/>
          <p:nvPr/>
        </p:nvGrpSpPr>
        <p:grpSpPr>
          <a:xfrm>
            <a:off x="8031506" y="4819252"/>
            <a:ext cx="704661" cy="799268"/>
            <a:chOff x="8398793" y="1324646"/>
            <a:chExt cx="704661" cy="799268"/>
          </a:xfrm>
        </p:grpSpPr>
        <p:sp>
          <p:nvSpPr>
            <p:cNvPr id="428" name="Oval 427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9" name="Group 428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30" name="Oval 429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1" name="Group 430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53" name="Group 452"/>
          <p:cNvGrpSpPr/>
          <p:nvPr/>
        </p:nvGrpSpPr>
        <p:grpSpPr>
          <a:xfrm>
            <a:off x="8004325" y="3430536"/>
            <a:ext cx="704661" cy="799268"/>
            <a:chOff x="8398793" y="1324646"/>
            <a:chExt cx="704661" cy="799268"/>
          </a:xfrm>
        </p:grpSpPr>
        <p:sp>
          <p:nvSpPr>
            <p:cNvPr id="454" name="Oval 453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56" name="Oval 455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7" name="Group 456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0" name="Group 459"/>
          <p:cNvGrpSpPr/>
          <p:nvPr/>
        </p:nvGrpSpPr>
        <p:grpSpPr>
          <a:xfrm>
            <a:off x="8438070" y="5512024"/>
            <a:ext cx="704661" cy="799268"/>
            <a:chOff x="8398793" y="1324646"/>
            <a:chExt cx="704661" cy="799268"/>
          </a:xfrm>
        </p:grpSpPr>
        <p:sp>
          <p:nvSpPr>
            <p:cNvPr id="461" name="Oval 460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2" name="Group 461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63" name="Oval 462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4" name="Group 463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465" name="Freeform 464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Freeform 465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7" name="Group 466"/>
          <p:cNvGrpSpPr/>
          <p:nvPr/>
        </p:nvGrpSpPr>
        <p:grpSpPr>
          <a:xfrm>
            <a:off x="8391506" y="4119626"/>
            <a:ext cx="704661" cy="799268"/>
            <a:chOff x="8398793" y="1324646"/>
            <a:chExt cx="704661" cy="799268"/>
          </a:xfrm>
        </p:grpSpPr>
        <p:sp>
          <p:nvSpPr>
            <p:cNvPr id="468" name="Oval 467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9" name="Group 468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70" name="Oval 469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1" name="Group 470"/>
              <p:cNvGrpSpPr/>
              <p:nvPr/>
            </p:nvGrpSpPr>
            <p:grpSpPr>
              <a:xfrm>
                <a:off x="8516794" y="310027"/>
                <a:ext cx="308008" cy="318787"/>
                <a:chOff x="6881906" y="851203"/>
                <a:chExt cx="308008" cy="318787"/>
              </a:xfrm>
            </p:grpSpPr>
            <p:sp>
              <p:nvSpPr>
                <p:cNvPr id="472" name="Freeform 471"/>
                <p:cNvSpPr/>
                <p:nvPr/>
              </p:nvSpPr>
              <p:spPr>
                <a:xfrm>
                  <a:off x="6881906" y="851203"/>
                  <a:ext cx="250258" cy="184032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Freeform 472"/>
                <p:cNvSpPr/>
                <p:nvPr/>
              </p:nvSpPr>
              <p:spPr>
                <a:xfrm>
                  <a:off x="6937783" y="881232"/>
                  <a:ext cx="252131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5" name="TextBox 474"/>
          <p:cNvSpPr txBox="1"/>
          <p:nvPr/>
        </p:nvSpPr>
        <p:spPr>
          <a:xfrm>
            <a:off x="7223420" y="3077920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</a:t>
            </a:r>
            <a:endParaRPr lang="en-US" sz="1100" dirty="0"/>
          </a:p>
        </p:txBody>
      </p:sp>
      <p:cxnSp>
        <p:nvCxnSpPr>
          <p:cNvPr id="476" name="Straight Connector 475"/>
          <p:cNvCxnSpPr/>
          <p:nvPr/>
        </p:nvCxnSpPr>
        <p:spPr>
          <a:xfrm>
            <a:off x="0" y="6391909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>
            <a:off x="-410224" y="64038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478" name="TextBox 477"/>
          <p:cNvSpPr txBox="1"/>
          <p:nvPr/>
        </p:nvSpPr>
        <p:spPr>
          <a:xfrm>
            <a:off x="3774502" y="6402053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II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7019290" y="6520233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II</a:t>
            </a:r>
            <a:endParaRPr lang="en-US" sz="1100" dirty="0"/>
          </a:p>
        </p:txBody>
      </p:sp>
      <p:sp>
        <p:nvSpPr>
          <p:cNvPr id="480" name="TextBox 479"/>
          <p:cNvSpPr txBox="1"/>
          <p:nvPr/>
        </p:nvSpPr>
        <p:spPr>
          <a:xfrm>
            <a:off x="1796438" y="6450685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II</a:t>
            </a:r>
            <a:endParaRPr lang="en-US" dirty="0"/>
          </a:p>
        </p:txBody>
      </p:sp>
      <p:cxnSp>
        <p:nvCxnSpPr>
          <p:cNvPr id="481" name="Straight Connector 480"/>
          <p:cNvCxnSpPr/>
          <p:nvPr/>
        </p:nvCxnSpPr>
        <p:spPr>
          <a:xfrm>
            <a:off x="7965349" y="3416968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2" name="Oval 481"/>
          <p:cNvSpPr/>
          <p:nvPr/>
        </p:nvSpPr>
        <p:spPr>
          <a:xfrm>
            <a:off x="6160094" y="3562653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6648861" y="4758568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3" name="Group 492"/>
          <p:cNvGrpSpPr/>
          <p:nvPr/>
        </p:nvGrpSpPr>
        <p:grpSpPr>
          <a:xfrm>
            <a:off x="6281992" y="3746212"/>
            <a:ext cx="312110" cy="381756"/>
            <a:chOff x="8699597" y="4403057"/>
            <a:chExt cx="312110" cy="381756"/>
          </a:xfrm>
        </p:grpSpPr>
        <p:sp>
          <p:nvSpPr>
            <p:cNvPr id="490" name="Oval 489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6736365" y="4066506"/>
            <a:ext cx="312110" cy="381756"/>
            <a:chOff x="8699597" y="4403057"/>
            <a:chExt cx="312110" cy="381756"/>
          </a:xfrm>
        </p:grpSpPr>
        <p:sp>
          <p:nvSpPr>
            <p:cNvPr id="495" name="Oval 494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6773928" y="4875703"/>
            <a:ext cx="312110" cy="381756"/>
            <a:chOff x="8699597" y="4403057"/>
            <a:chExt cx="312110" cy="381756"/>
          </a:xfrm>
        </p:grpSpPr>
        <p:sp>
          <p:nvSpPr>
            <p:cNvPr id="499" name="Oval 498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7285252" y="5174241"/>
            <a:ext cx="312110" cy="381756"/>
            <a:chOff x="8699597" y="4403057"/>
            <a:chExt cx="312110" cy="381756"/>
          </a:xfrm>
        </p:grpSpPr>
        <p:sp>
          <p:nvSpPr>
            <p:cNvPr id="503" name="Oval 502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6" name="TextBox 505"/>
          <p:cNvSpPr txBox="1"/>
          <p:nvPr/>
        </p:nvSpPr>
        <p:spPr>
          <a:xfrm>
            <a:off x="5561371" y="6470828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II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96264" y="288758"/>
            <a:ext cx="594473" cy="1087655"/>
            <a:chOff x="3496264" y="288758"/>
            <a:chExt cx="594473" cy="1087655"/>
          </a:xfrm>
        </p:grpSpPr>
        <p:sp>
          <p:nvSpPr>
            <p:cNvPr id="2" name="Freeform 1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 flipH="1">
            <a:off x="4303586" y="277549"/>
            <a:ext cx="594473" cy="1087655"/>
            <a:chOff x="3496264" y="288758"/>
            <a:chExt cx="594473" cy="1087655"/>
          </a:xfrm>
        </p:grpSpPr>
        <p:sp>
          <p:nvSpPr>
            <p:cNvPr id="378" name="Freeform 377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an 396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40399" y="355646"/>
            <a:ext cx="423003" cy="924514"/>
            <a:chOff x="5140399" y="355646"/>
            <a:chExt cx="423003" cy="924514"/>
          </a:xfrm>
        </p:grpSpPr>
        <p:sp>
          <p:nvSpPr>
            <p:cNvPr id="398" name="Can 397"/>
            <p:cNvSpPr/>
            <p:nvPr/>
          </p:nvSpPr>
          <p:spPr>
            <a:xfrm>
              <a:off x="5140399" y="762694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216893" y="355646"/>
              <a:ext cx="346509" cy="501002"/>
            </a:xfrm>
            <a:custGeom>
              <a:avLst/>
              <a:gdLst>
                <a:gd name="connsiteX0" fmla="*/ 0 w 346509"/>
                <a:gd name="connsiteY0" fmla="*/ 501002 h 501002"/>
                <a:gd name="connsiteX1" fmla="*/ 9625 w 346509"/>
                <a:gd name="connsiteY1" fmla="*/ 452876 h 501002"/>
                <a:gd name="connsiteX2" fmla="*/ 28875 w 346509"/>
                <a:gd name="connsiteY2" fmla="*/ 424000 h 501002"/>
                <a:gd name="connsiteX3" fmla="*/ 38501 w 346509"/>
                <a:gd name="connsiteY3" fmla="*/ 375874 h 501002"/>
                <a:gd name="connsiteX4" fmla="*/ 77002 w 346509"/>
                <a:gd name="connsiteY4" fmla="*/ 289247 h 501002"/>
                <a:gd name="connsiteX5" fmla="*/ 105878 w 346509"/>
                <a:gd name="connsiteY5" fmla="*/ 221870 h 501002"/>
                <a:gd name="connsiteX6" fmla="*/ 134753 w 346509"/>
                <a:gd name="connsiteY6" fmla="*/ 192994 h 501002"/>
                <a:gd name="connsiteX7" fmla="*/ 173254 w 346509"/>
                <a:gd name="connsiteY7" fmla="*/ 135242 h 501002"/>
                <a:gd name="connsiteX8" fmla="*/ 211755 w 346509"/>
                <a:gd name="connsiteY8" fmla="*/ 87116 h 501002"/>
                <a:gd name="connsiteX9" fmla="*/ 288758 w 346509"/>
                <a:gd name="connsiteY9" fmla="*/ 19739 h 501002"/>
                <a:gd name="connsiteX10" fmla="*/ 346509 w 346509"/>
                <a:gd name="connsiteY10" fmla="*/ 489 h 50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6509" h="501002">
                  <a:moveTo>
                    <a:pt x="0" y="501002"/>
                  </a:moveTo>
                  <a:cubicBezTo>
                    <a:pt x="3208" y="484960"/>
                    <a:pt x="3881" y="468194"/>
                    <a:pt x="9625" y="452876"/>
                  </a:cubicBezTo>
                  <a:cubicBezTo>
                    <a:pt x="13687" y="442044"/>
                    <a:pt x="24813" y="434832"/>
                    <a:pt x="28875" y="424000"/>
                  </a:cubicBezTo>
                  <a:cubicBezTo>
                    <a:pt x="34619" y="408682"/>
                    <a:pt x="34196" y="391657"/>
                    <a:pt x="38501" y="375874"/>
                  </a:cubicBezTo>
                  <a:cubicBezTo>
                    <a:pt x="54362" y="317718"/>
                    <a:pt x="50512" y="328980"/>
                    <a:pt x="77002" y="289247"/>
                  </a:cubicBezTo>
                  <a:cubicBezTo>
                    <a:pt x="84857" y="265680"/>
                    <a:pt x="91009" y="242687"/>
                    <a:pt x="105878" y="221870"/>
                  </a:cubicBezTo>
                  <a:cubicBezTo>
                    <a:pt x="113790" y="210793"/>
                    <a:pt x="125128" y="202619"/>
                    <a:pt x="134753" y="192994"/>
                  </a:cubicBezTo>
                  <a:cubicBezTo>
                    <a:pt x="157641" y="124335"/>
                    <a:pt x="125188" y="207340"/>
                    <a:pt x="173254" y="135242"/>
                  </a:cubicBezTo>
                  <a:cubicBezTo>
                    <a:pt x="210447" y="79453"/>
                    <a:pt x="147178" y="130169"/>
                    <a:pt x="211755" y="87116"/>
                  </a:cubicBezTo>
                  <a:cubicBezTo>
                    <a:pt x="243840" y="38989"/>
                    <a:pt x="221380" y="64657"/>
                    <a:pt x="288758" y="19739"/>
                  </a:cubicBezTo>
                  <a:cubicBezTo>
                    <a:pt x="325642" y="-4850"/>
                    <a:pt x="306065" y="489"/>
                    <a:pt x="346509" y="489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16893" y="827638"/>
              <a:ext cx="308008" cy="29010"/>
            </a:xfrm>
            <a:custGeom>
              <a:avLst/>
              <a:gdLst>
                <a:gd name="connsiteX0" fmla="*/ 0 w 308008"/>
                <a:gd name="connsiteY0" fmla="*/ 29010 h 29010"/>
                <a:gd name="connsiteX1" fmla="*/ 259882 w 308008"/>
                <a:gd name="connsiteY1" fmla="*/ 9760 h 29010"/>
                <a:gd name="connsiteX2" fmla="*/ 308008 w 308008"/>
                <a:gd name="connsiteY2" fmla="*/ 135 h 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008" h="29010">
                  <a:moveTo>
                    <a:pt x="0" y="29010"/>
                  </a:moveTo>
                  <a:cubicBezTo>
                    <a:pt x="41968" y="26387"/>
                    <a:pt x="204341" y="17694"/>
                    <a:pt x="259882" y="9760"/>
                  </a:cubicBezTo>
                  <a:cubicBezTo>
                    <a:pt x="341463" y="-1894"/>
                    <a:pt x="249129" y="135"/>
                    <a:pt x="308008" y="135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26518" y="875899"/>
              <a:ext cx="336884" cy="404261"/>
            </a:xfrm>
            <a:custGeom>
              <a:avLst/>
              <a:gdLst>
                <a:gd name="connsiteX0" fmla="*/ 0 w 336884"/>
                <a:gd name="connsiteY0" fmla="*/ 0 h 404261"/>
                <a:gd name="connsiteX1" fmla="*/ 19250 w 336884"/>
                <a:gd name="connsiteY1" fmla="*/ 48126 h 404261"/>
                <a:gd name="connsiteX2" fmla="*/ 38501 w 336884"/>
                <a:gd name="connsiteY2" fmla="*/ 86627 h 404261"/>
                <a:gd name="connsiteX3" fmla="*/ 57751 w 336884"/>
                <a:gd name="connsiteY3" fmla="*/ 154004 h 404261"/>
                <a:gd name="connsiteX4" fmla="*/ 96253 w 336884"/>
                <a:gd name="connsiteY4" fmla="*/ 211756 h 404261"/>
                <a:gd name="connsiteX5" fmla="*/ 115503 w 336884"/>
                <a:gd name="connsiteY5" fmla="*/ 240632 h 404261"/>
                <a:gd name="connsiteX6" fmla="*/ 144379 w 336884"/>
                <a:gd name="connsiteY6" fmla="*/ 259882 h 404261"/>
                <a:gd name="connsiteX7" fmla="*/ 192505 w 336884"/>
                <a:gd name="connsiteY7" fmla="*/ 317634 h 404261"/>
                <a:gd name="connsiteX8" fmla="*/ 221381 w 336884"/>
                <a:gd name="connsiteY8" fmla="*/ 336884 h 404261"/>
                <a:gd name="connsiteX9" fmla="*/ 250257 w 336884"/>
                <a:gd name="connsiteY9" fmla="*/ 365760 h 404261"/>
                <a:gd name="connsiteX10" fmla="*/ 279133 w 336884"/>
                <a:gd name="connsiteY10" fmla="*/ 385010 h 404261"/>
                <a:gd name="connsiteX11" fmla="*/ 336884 w 336884"/>
                <a:gd name="connsiteY11" fmla="*/ 404261 h 404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884" h="404261">
                  <a:moveTo>
                    <a:pt x="0" y="0"/>
                  </a:moveTo>
                  <a:cubicBezTo>
                    <a:pt x="6417" y="16042"/>
                    <a:pt x="12233" y="32337"/>
                    <a:pt x="19250" y="48126"/>
                  </a:cubicBezTo>
                  <a:cubicBezTo>
                    <a:pt x="25078" y="61238"/>
                    <a:pt x="33463" y="73192"/>
                    <a:pt x="38501" y="86627"/>
                  </a:cubicBezTo>
                  <a:cubicBezTo>
                    <a:pt x="44251" y="101961"/>
                    <a:pt x="48802" y="137896"/>
                    <a:pt x="57751" y="154004"/>
                  </a:cubicBezTo>
                  <a:cubicBezTo>
                    <a:pt x="68987" y="174229"/>
                    <a:pt x="83419" y="192505"/>
                    <a:pt x="96253" y="211756"/>
                  </a:cubicBezTo>
                  <a:cubicBezTo>
                    <a:pt x="102670" y="221381"/>
                    <a:pt x="105878" y="234215"/>
                    <a:pt x="115503" y="240632"/>
                  </a:cubicBezTo>
                  <a:lnTo>
                    <a:pt x="144379" y="259882"/>
                  </a:lnTo>
                  <a:cubicBezTo>
                    <a:pt x="163307" y="288275"/>
                    <a:pt x="164713" y="294474"/>
                    <a:pt x="192505" y="317634"/>
                  </a:cubicBezTo>
                  <a:cubicBezTo>
                    <a:pt x="201392" y="325040"/>
                    <a:pt x="212494" y="329478"/>
                    <a:pt x="221381" y="336884"/>
                  </a:cubicBezTo>
                  <a:cubicBezTo>
                    <a:pt x="231838" y="345598"/>
                    <a:pt x="239800" y="357046"/>
                    <a:pt x="250257" y="365760"/>
                  </a:cubicBezTo>
                  <a:cubicBezTo>
                    <a:pt x="259144" y="373166"/>
                    <a:pt x="268562" y="380312"/>
                    <a:pt x="279133" y="385010"/>
                  </a:cubicBezTo>
                  <a:cubicBezTo>
                    <a:pt x="297676" y="393251"/>
                    <a:pt x="336884" y="404261"/>
                    <a:pt x="336884" y="404261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5" name="Group 404"/>
          <p:cNvGrpSpPr/>
          <p:nvPr/>
        </p:nvGrpSpPr>
        <p:grpSpPr>
          <a:xfrm flipH="1">
            <a:off x="6217047" y="413557"/>
            <a:ext cx="423003" cy="924514"/>
            <a:chOff x="5140399" y="355646"/>
            <a:chExt cx="423003" cy="924514"/>
          </a:xfrm>
        </p:grpSpPr>
        <p:sp>
          <p:nvSpPr>
            <p:cNvPr id="410" name="Can 409"/>
            <p:cNvSpPr/>
            <p:nvPr/>
          </p:nvSpPr>
          <p:spPr>
            <a:xfrm>
              <a:off x="5140399" y="762694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216893" y="355646"/>
              <a:ext cx="346509" cy="501002"/>
            </a:xfrm>
            <a:custGeom>
              <a:avLst/>
              <a:gdLst>
                <a:gd name="connsiteX0" fmla="*/ 0 w 346509"/>
                <a:gd name="connsiteY0" fmla="*/ 501002 h 501002"/>
                <a:gd name="connsiteX1" fmla="*/ 9625 w 346509"/>
                <a:gd name="connsiteY1" fmla="*/ 452876 h 501002"/>
                <a:gd name="connsiteX2" fmla="*/ 28875 w 346509"/>
                <a:gd name="connsiteY2" fmla="*/ 424000 h 501002"/>
                <a:gd name="connsiteX3" fmla="*/ 38501 w 346509"/>
                <a:gd name="connsiteY3" fmla="*/ 375874 h 501002"/>
                <a:gd name="connsiteX4" fmla="*/ 77002 w 346509"/>
                <a:gd name="connsiteY4" fmla="*/ 289247 h 501002"/>
                <a:gd name="connsiteX5" fmla="*/ 105878 w 346509"/>
                <a:gd name="connsiteY5" fmla="*/ 221870 h 501002"/>
                <a:gd name="connsiteX6" fmla="*/ 134753 w 346509"/>
                <a:gd name="connsiteY6" fmla="*/ 192994 h 501002"/>
                <a:gd name="connsiteX7" fmla="*/ 173254 w 346509"/>
                <a:gd name="connsiteY7" fmla="*/ 135242 h 501002"/>
                <a:gd name="connsiteX8" fmla="*/ 211755 w 346509"/>
                <a:gd name="connsiteY8" fmla="*/ 87116 h 501002"/>
                <a:gd name="connsiteX9" fmla="*/ 288758 w 346509"/>
                <a:gd name="connsiteY9" fmla="*/ 19739 h 501002"/>
                <a:gd name="connsiteX10" fmla="*/ 346509 w 346509"/>
                <a:gd name="connsiteY10" fmla="*/ 489 h 50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6509" h="501002">
                  <a:moveTo>
                    <a:pt x="0" y="501002"/>
                  </a:moveTo>
                  <a:cubicBezTo>
                    <a:pt x="3208" y="484960"/>
                    <a:pt x="3881" y="468194"/>
                    <a:pt x="9625" y="452876"/>
                  </a:cubicBezTo>
                  <a:cubicBezTo>
                    <a:pt x="13687" y="442044"/>
                    <a:pt x="24813" y="434832"/>
                    <a:pt x="28875" y="424000"/>
                  </a:cubicBezTo>
                  <a:cubicBezTo>
                    <a:pt x="34619" y="408682"/>
                    <a:pt x="34196" y="391657"/>
                    <a:pt x="38501" y="375874"/>
                  </a:cubicBezTo>
                  <a:cubicBezTo>
                    <a:pt x="54362" y="317718"/>
                    <a:pt x="50512" y="328980"/>
                    <a:pt x="77002" y="289247"/>
                  </a:cubicBezTo>
                  <a:cubicBezTo>
                    <a:pt x="84857" y="265680"/>
                    <a:pt x="91009" y="242687"/>
                    <a:pt x="105878" y="221870"/>
                  </a:cubicBezTo>
                  <a:cubicBezTo>
                    <a:pt x="113790" y="210793"/>
                    <a:pt x="125128" y="202619"/>
                    <a:pt x="134753" y="192994"/>
                  </a:cubicBezTo>
                  <a:cubicBezTo>
                    <a:pt x="157641" y="124335"/>
                    <a:pt x="125188" y="207340"/>
                    <a:pt x="173254" y="135242"/>
                  </a:cubicBezTo>
                  <a:cubicBezTo>
                    <a:pt x="210447" y="79453"/>
                    <a:pt x="147178" y="130169"/>
                    <a:pt x="211755" y="87116"/>
                  </a:cubicBezTo>
                  <a:cubicBezTo>
                    <a:pt x="243840" y="38989"/>
                    <a:pt x="221380" y="64657"/>
                    <a:pt x="288758" y="19739"/>
                  </a:cubicBezTo>
                  <a:cubicBezTo>
                    <a:pt x="325642" y="-4850"/>
                    <a:pt x="306065" y="489"/>
                    <a:pt x="346509" y="489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216893" y="827638"/>
              <a:ext cx="308008" cy="29010"/>
            </a:xfrm>
            <a:custGeom>
              <a:avLst/>
              <a:gdLst>
                <a:gd name="connsiteX0" fmla="*/ 0 w 308008"/>
                <a:gd name="connsiteY0" fmla="*/ 29010 h 29010"/>
                <a:gd name="connsiteX1" fmla="*/ 259882 w 308008"/>
                <a:gd name="connsiteY1" fmla="*/ 9760 h 29010"/>
                <a:gd name="connsiteX2" fmla="*/ 308008 w 308008"/>
                <a:gd name="connsiteY2" fmla="*/ 135 h 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008" h="29010">
                  <a:moveTo>
                    <a:pt x="0" y="29010"/>
                  </a:moveTo>
                  <a:cubicBezTo>
                    <a:pt x="41968" y="26387"/>
                    <a:pt x="204341" y="17694"/>
                    <a:pt x="259882" y="9760"/>
                  </a:cubicBezTo>
                  <a:cubicBezTo>
                    <a:pt x="341463" y="-1894"/>
                    <a:pt x="249129" y="135"/>
                    <a:pt x="308008" y="135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5226518" y="875899"/>
              <a:ext cx="336884" cy="404261"/>
            </a:xfrm>
            <a:custGeom>
              <a:avLst/>
              <a:gdLst>
                <a:gd name="connsiteX0" fmla="*/ 0 w 336884"/>
                <a:gd name="connsiteY0" fmla="*/ 0 h 404261"/>
                <a:gd name="connsiteX1" fmla="*/ 19250 w 336884"/>
                <a:gd name="connsiteY1" fmla="*/ 48126 h 404261"/>
                <a:gd name="connsiteX2" fmla="*/ 38501 w 336884"/>
                <a:gd name="connsiteY2" fmla="*/ 86627 h 404261"/>
                <a:gd name="connsiteX3" fmla="*/ 57751 w 336884"/>
                <a:gd name="connsiteY3" fmla="*/ 154004 h 404261"/>
                <a:gd name="connsiteX4" fmla="*/ 96253 w 336884"/>
                <a:gd name="connsiteY4" fmla="*/ 211756 h 404261"/>
                <a:gd name="connsiteX5" fmla="*/ 115503 w 336884"/>
                <a:gd name="connsiteY5" fmla="*/ 240632 h 404261"/>
                <a:gd name="connsiteX6" fmla="*/ 144379 w 336884"/>
                <a:gd name="connsiteY6" fmla="*/ 259882 h 404261"/>
                <a:gd name="connsiteX7" fmla="*/ 192505 w 336884"/>
                <a:gd name="connsiteY7" fmla="*/ 317634 h 404261"/>
                <a:gd name="connsiteX8" fmla="*/ 221381 w 336884"/>
                <a:gd name="connsiteY8" fmla="*/ 336884 h 404261"/>
                <a:gd name="connsiteX9" fmla="*/ 250257 w 336884"/>
                <a:gd name="connsiteY9" fmla="*/ 365760 h 404261"/>
                <a:gd name="connsiteX10" fmla="*/ 279133 w 336884"/>
                <a:gd name="connsiteY10" fmla="*/ 385010 h 404261"/>
                <a:gd name="connsiteX11" fmla="*/ 336884 w 336884"/>
                <a:gd name="connsiteY11" fmla="*/ 404261 h 404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884" h="404261">
                  <a:moveTo>
                    <a:pt x="0" y="0"/>
                  </a:moveTo>
                  <a:cubicBezTo>
                    <a:pt x="6417" y="16042"/>
                    <a:pt x="12233" y="32337"/>
                    <a:pt x="19250" y="48126"/>
                  </a:cubicBezTo>
                  <a:cubicBezTo>
                    <a:pt x="25078" y="61238"/>
                    <a:pt x="33463" y="73192"/>
                    <a:pt x="38501" y="86627"/>
                  </a:cubicBezTo>
                  <a:cubicBezTo>
                    <a:pt x="44251" y="101961"/>
                    <a:pt x="48802" y="137896"/>
                    <a:pt x="57751" y="154004"/>
                  </a:cubicBezTo>
                  <a:cubicBezTo>
                    <a:pt x="68987" y="174229"/>
                    <a:pt x="83419" y="192505"/>
                    <a:pt x="96253" y="211756"/>
                  </a:cubicBezTo>
                  <a:cubicBezTo>
                    <a:pt x="102670" y="221381"/>
                    <a:pt x="105878" y="234215"/>
                    <a:pt x="115503" y="240632"/>
                  </a:cubicBezTo>
                  <a:lnTo>
                    <a:pt x="144379" y="259882"/>
                  </a:lnTo>
                  <a:cubicBezTo>
                    <a:pt x="163307" y="288275"/>
                    <a:pt x="164713" y="294474"/>
                    <a:pt x="192505" y="317634"/>
                  </a:cubicBezTo>
                  <a:cubicBezTo>
                    <a:pt x="201392" y="325040"/>
                    <a:pt x="212494" y="329478"/>
                    <a:pt x="221381" y="336884"/>
                  </a:cubicBezTo>
                  <a:cubicBezTo>
                    <a:pt x="231838" y="345598"/>
                    <a:pt x="239800" y="357046"/>
                    <a:pt x="250257" y="365760"/>
                  </a:cubicBezTo>
                  <a:cubicBezTo>
                    <a:pt x="259144" y="373166"/>
                    <a:pt x="268562" y="380312"/>
                    <a:pt x="279133" y="385010"/>
                  </a:cubicBezTo>
                  <a:cubicBezTo>
                    <a:pt x="297676" y="393251"/>
                    <a:pt x="336884" y="404261"/>
                    <a:pt x="336884" y="404261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2025191" y="3646387"/>
            <a:ext cx="565189" cy="705864"/>
            <a:chOff x="3496264" y="288758"/>
            <a:chExt cx="594473" cy="1087655"/>
          </a:xfrm>
        </p:grpSpPr>
        <p:sp>
          <p:nvSpPr>
            <p:cNvPr id="436" name="Freeform 435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Can 440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2" name="Group 441"/>
          <p:cNvGrpSpPr/>
          <p:nvPr/>
        </p:nvGrpSpPr>
        <p:grpSpPr>
          <a:xfrm flipH="1">
            <a:off x="2485107" y="3644255"/>
            <a:ext cx="565189" cy="705864"/>
            <a:chOff x="3496264" y="288758"/>
            <a:chExt cx="594473" cy="1087655"/>
          </a:xfrm>
        </p:grpSpPr>
        <p:sp>
          <p:nvSpPr>
            <p:cNvPr id="443" name="Freeform 442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Can 445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2918459" y="4790606"/>
            <a:ext cx="565189" cy="705864"/>
            <a:chOff x="3496264" y="288758"/>
            <a:chExt cx="594473" cy="1087655"/>
          </a:xfrm>
        </p:grpSpPr>
        <p:sp>
          <p:nvSpPr>
            <p:cNvPr id="448" name="Freeform 447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an 450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 flipH="1">
            <a:off x="3435272" y="4743547"/>
            <a:ext cx="597626" cy="705864"/>
            <a:chOff x="3496264" y="288758"/>
            <a:chExt cx="594473" cy="1087655"/>
          </a:xfrm>
        </p:grpSpPr>
        <p:sp>
          <p:nvSpPr>
            <p:cNvPr id="474" name="Freeform 473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an 485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4064976" y="3646387"/>
            <a:ext cx="343616" cy="705864"/>
            <a:chOff x="3496264" y="288758"/>
            <a:chExt cx="594473" cy="1087655"/>
          </a:xfrm>
        </p:grpSpPr>
        <p:sp>
          <p:nvSpPr>
            <p:cNvPr id="488" name="Freeform 487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Can 507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 flipH="1">
            <a:off x="4891394" y="3672647"/>
            <a:ext cx="296846" cy="705864"/>
            <a:chOff x="3496264" y="288758"/>
            <a:chExt cx="594473" cy="1087655"/>
          </a:xfrm>
        </p:grpSpPr>
        <p:sp>
          <p:nvSpPr>
            <p:cNvPr id="510" name="Freeform 509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Can 512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" name="Group 513"/>
          <p:cNvGrpSpPr/>
          <p:nvPr/>
        </p:nvGrpSpPr>
        <p:grpSpPr>
          <a:xfrm>
            <a:off x="4920244" y="4961620"/>
            <a:ext cx="343616" cy="705864"/>
            <a:chOff x="3496264" y="288758"/>
            <a:chExt cx="594473" cy="1087655"/>
          </a:xfrm>
        </p:grpSpPr>
        <p:sp>
          <p:nvSpPr>
            <p:cNvPr id="515" name="Freeform 514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Can 517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Group 518"/>
          <p:cNvGrpSpPr/>
          <p:nvPr/>
        </p:nvGrpSpPr>
        <p:grpSpPr>
          <a:xfrm flipH="1">
            <a:off x="5737037" y="4949380"/>
            <a:ext cx="242036" cy="705864"/>
            <a:chOff x="3496264" y="288758"/>
            <a:chExt cx="594473" cy="1087655"/>
          </a:xfrm>
        </p:grpSpPr>
        <p:sp>
          <p:nvSpPr>
            <p:cNvPr id="520" name="Freeform 519"/>
            <p:cNvSpPr/>
            <p:nvPr/>
          </p:nvSpPr>
          <p:spPr>
            <a:xfrm>
              <a:off x="3590223" y="288758"/>
              <a:ext cx="462013" cy="413886"/>
            </a:xfrm>
            <a:custGeom>
              <a:avLst/>
              <a:gdLst>
                <a:gd name="connsiteX0" fmla="*/ 0 w 462013"/>
                <a:gd name="connsiteY0" fmla="*/ 413886 h 413886"/>
                <a:gd name="connsiteX1" fmla="*/ 19251 w 462013"/>
                <a:gd name="connsiteY1" fmla="*/ 365760 h 413886"/>
                <a:gd name="connsiteX2" fmla="*/ 28876 w 462013"/>
                <a:gd name="connsiteY2" fmla="*/ 336884 h 413886"/>
                <a:gd name="connsiteX3" fmla="*/ 57752 w 462013"/>
                <a:gd name="connsiteY3" fmla="*/ 317634 h 413886"/>
                <a:gd name="connsiteX4" fmla="*/ 77002 w 462013"/>
                <a:gd name="connsiteY4" fmla="*/ 288758 h 413886"/>
                <a:gd name="connsiteX5" fmla="*/ 134754 w 462013"/>
                <a:gd name="connsiteY5" fmla="*/ 250257 h 413886"/>
                <a:gd name="connsiteX6" fmla="*/ 173255 w 462013"/>
                <a:gd name="connsiteY6" fmla="*/ 202130 h 413886"/>
                <a:gd name="connsiteX7" fmla="*/ 231006 w 462013"/>
                <a:gd name="connsiteY7" fmla="*/ 144379 h 413886"/>
                <a:gd name="connsiteX8" fmla="*/ 259882 w 462013"/>
                <a:gd name="connsiteY8" fmla="*/ 115503 h 413886"/>
                <a:gd name="connsiteX9" fmla="*/ 288758 w 462013"/>
                <a:gd name="connsiteY9" fmla="*/ 96253 h 413886"/>
                <a:gd name="connsiteX10" fmla="*/ 327259 w 462013"/>
                <a:gd name="connsiteY10" fmla="*/ 57751 h 413886"/>
                <a:gd name="connsiteX11" fmla="*/ 385011 w 462013"/>
                <a:gd name="connsiteY11" fmla="*/ 19250 h 413886"/>
                <a:gd name="connsiteX12" fmla="*/ 413886 w 462013"/>
                <a:gd name="connsiteY12" fmla="*/ 0 h 413886"/>
                <a:gd name="connsiteX13" fmla="*/ 462013 w 462013"/>
                <a:gd name="connsiteY13" fmla="*/ 0 h 4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013" h="413886">
                  <a:moveTo>
                    <a:pt x="0" y="413886"/>
                  </a:moveTo>
                  <a:cubicBezTo>
                    <a:pt x="6417" y="397844"/>
                    <a:pt x="13184" y="381938"/>
                    <a:pt x="19251" y="365760"/>
                  </a:cubicBezTo>
                  <a:cubicBezTo>
                    <a:pt x="22814" y="356260"/>
                    <a:pt x="22538" y="344807"/>
                    <a:pt x="28876" y="336884"/>
                  </a:cubicBezTo>
                  <a:cubicBezTo>
                    <a:pt x="36103" y="327851"/>
                    <a:pt x="48127" y="324051"/>
                    <a:pt x="57752" y="317634"/>
                  </a:cubicBezTo>
                  <a:cubicBezTo>
                    <a:pt x="64169" y="308009"/>
                    <a:pt x="68296" y="296376"/>
                    <a:pt x="77002" y="288758"/>
                  </a:cubicBezTo>
                  <a:cubicBezTo>
                    <a:pt x="94414" y="273523"/>
                    <a:pt x="134754" y="250257"/>
                    <a:pt x="134754" y="250257"/>
                  </a:cubicBezTo>
                  <a:cubicBezTo>
                    <a:pt x="151482" y="200071"/>
                    <a:pt x="132009" y="238793"/>
                    <a:pt x="173255" y="202130"/>
                  </a:cubicBezTo>
                  <a:cubicBezTo>
                    <a:pt x="193603" y="184043"/>
                    <a:pt x="211756" y="163629"/>
                    <a:pt x="231006" y="144379"/>
                  </a:cubicBezTo>
                  <a:cubicBezTo>
                    <a:pt x="240631" y="134754"/>
                    <a:pt x="248556" y="123054"/>
                    <a:pt x="259882" y="115503"/>
                  </a:cubicBezTo>
                  <a:lnTo>
                    <a:pt x="288758" y="96253"/>
                  </a:lnTo>
                  <a:cubicBezTo>
                    <a:pt x="305091" y="47252"/>
                    <a:pt x="285258" y="81085"/>
                    <a:pt x="327259" y="57751"/>
                  </a:cubicBezTo>
                  <a:cubicBezTo>
                    <a:pt x="347484" y="46515"/>
                    <a:pt x="365760" y="32084"/>
                    <a:pt x="385011" y="19250"/>
                  </a:cubicBezTo>
                  <a:cubicBezTo>
                    <a:pt x="394636" y="12833"/>
                    <a:pt x="402318" y="0"/>
                    <a:pt x="413886" y="0"/>
                  </a:cubicBezTo>
                  <a:lnTo>
                    <a:pt x="462013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3551722" y="827737"/>
              <a:ext cx="539015" cy="57787"/>
            </a:xfrm>
            <a:custGeom>
              <a:avLst/>
              <a:gdLst>
                <a:gd name="connsiteX0" fmla="*/ 0 w 539015"/>
                <a:gd name="connsiteY0" fmla="*/ 9661 h 57787"/>
                <a:gd name="connsiteX1" fmla="*/ 48126 w 539015"/>
                <a:gd name="connsiteY1" fmla="*/ 48162 h 57787"/>
                <a:gd name="connsiteX2" fmla="*/ 77002 w 539015"/>
                <a:gd name="connsiteY2" fmla="*/ 57787 h 57787"/>
                <a:gd name="connsiteX3" fmla="*/ 442762 w 539015"/>
                <a:gd name="connsiteY3" fmla="*/ 48162 h 57787"/>
                <a:gd name="connsiteX4" fmla="*/ 500514 w 539015"/>
                <a:gd name="connsiteY4" fmla="*/ 28911 h 57787"/>
                <a:gd name="connsiteX5" fmla="*/ 539015 w 539015"/>
                <a:gd name="connsiteY5" fmla="*/ 36 h 5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015" h="57787">
                  <a:moveTo>
                    <a:pt x="0" y="9661"/>
                  </a:moveTo>
                  <a:cubicBezTo>
                    <a:pt x="16042" y="22495"/>
                    <a:pt x="30705" y="37274"/>
                    <a:pt x="48126" y="48162"/>
                  </a:cubicBezTo>
                  <a:cubicBezTo>
                    <a:pt x="56730" y="53539"/>
                    <a:pt x="66856" y="57787"/>
                    <a:pt x="77002" y="57787"/>
                  </a:cubicBezTo>
                  <a:cubicBezTo>
                    <a:pt x="198964" y="57787"/>
                    <a:pt x="320842" y="51370"/>
                    <a:pt x="442762" y="48162"/>
                  </a:cubicBezTo>
                  <a:cubicBezTo>
                    <a:pt x="462013" y="41745"/>
                    <a:pt x="486165" y="43259"/>
                    <a:pt x="500514" y="28911"/>
                  </a:cubicBezTo>
                  <a:cubicBezTo>
                    <a:pt x="531659" y="-2233"/>
                    <a:pt x="515778" y="36"/>
                    <a:pt x="539015" y="3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3580598" y="924025"/>
              <a:ext cx="471638" cy="452388"/>
            </a:xfrm>
            <a:custGeom>
              <a:avLst/>
              <a:gdLst>
                <a:gd name="connsiteX0" fmla="*/ 0 w 471638"/>
                <a:gd name="connsiteY0" fmla="*/ 0 h 452388"/>
                <a:gd name="connsiteX1" fmla="*/ 9625 w 471638"/>
                <a:gd name="connsiteY1" fmla="*/ 67377 h 452388"/>
                <a:gd name="connsiteX2" fmla="*/ 38501 w 471638"/>
                <a:gd name="connsiteY2" fmla="*/ 134754 h 452388"/>
                <a:gd name="connsiteX3" fmla="*/ 86627 w 471638"/>
                <a:gd name="connsiteY3" fmla="*/ 221381 h 452388"/>
                <a:gd name="connsiteX4" fmla="*/ 105878 w 471638"/>
                <a:gd name="connsiteY4" fmla="*/ 250257 h 452388"/>
                <a:gd name="connsiteX5" fmla="*/ 163629 w 471638"/>
                <a:gd name="connsiteY5" fmla="*/ 298383 h 452388"/>
                <a:gd name="connsiteX6" fmla="*/ 192505 w 471638"/>
                <a:gd name="connsiteY6" fmla="*/ 317634 h 452388"/>
                <a:gd name="connsiteX7" fmla="*/ 221381 w 471638"/>
                <a:gd name="connsiteY7" fmla="*/ 346510 h 452388"/>
                <a:gd name="connsiteX8" fmla="*/ 240631 w 471638"/>
                <a:gd name="connsiteY8" fmla="*/ 375386 h 452388"/>
                <a:gd name="connsiteX9" fmla="*/ 269507 w 471638"/>
                <a:gd name="connsiteY9" fmla="*/ 385011 h 452388"/>
                <a:gd name="connsiteX10" fmla="*/ 327259 w 471638"/>
                <a:gd name="connsiteY10" fmla="*/ 423512 h 452388"/>
                <a:gd name="connsiteX11" fmla="*/ 385010 w 471638"/>
                <a:gd name="connsiteY11" fmla="*/ 442762 h 452388"/>
                <a:gd name="connsiteX12" fmla="*/ 413886 w 471638"/>
                <a:gd name="connsiteY12" fmla="*/ 452388 h 452388"/>
                <a:gd name="connsiteX13" fmla="*/ 471638 w 471638"/>
                <a:gd name="connsiteY13" fmla="*/ 452388 h 4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1638" h="452388">
                  <a:moveTo>
                    <a:pt x="0" y="0"/>
                  </a:moveTo>
                  <a:cubicBezTo>
                    <a:pt x="3208" y="22459"/>
                    <a:pt x="5176" y="45131"/>
                    <a:pt x="9625" y="67377"/>
                  </a:cubicBezTo>
                  <a:cubicBezTo>
                    <a:pt x="15269" y="95596"/>
                    <a:pt x="26760" y="107357"/>
                    <a:pt x="38501" y="134754"/>
                  </a:cubicBezTo>
                  <a:cubicBezTo>
                    <a:pt x="68997" y="205911"/>
                    <a:pt x="11588" y="108824"/>
                    <a:pt x="86627" y="221381"/>
                  </a:cubicBezTo>
                  <a:cubicBezTo>
                    <a:pt x="93044" y="231006"/>
                    <a:pt x="96253" y="243840"/>
                    <a:pt x="105878" y="250257"/>
                  </a:cubicBezTo>
                  <a:cubicBezTo>
                    <a:pt x="177573" y="298054"/>
                    <a:pt x="89518" y="236623"/>
                    <a:pt x="163629" y="298383"/>
                  </a:cubicBezTo>
                  <a:cubicBezTo>
                    <a:pt x="172516" y="305789"/>
                    <a:pt x="183618" y="310228"/>
                    <a:pt x="192505" y="317634"/>
                  </a:cubicBezTo>
                  <a:cubicBezTo>
                    <a:pt x="202962" y="326348"/>
                    <a:pt x="212667" y="336053"/>
                    <a:pt x="221381" y="346510"/>
                  </a:cubicBezTo>
                  <a:cubicBezTo>
                    <a:pt x="228787" y="355397"/>
                    <a:pt x="231598" y="368159"/>
                    <a:pt x="240631" y="375386"/>
                  </a:cubicBezTo>
                  <a:cubicBezTo>
                    <a:pt x="248554" y="381724"/>
                    <a:pt x="260638" y="380084"/>
                    <a:pt x="269507" y="385011"/>
                  </a:cubicBezTo>
                  <a:cubicBezTo>
                    <a:pt x="289732" y="396247"/>
                    <a:pt x="305310" y="416196"/>
                    <a:pt x="327259" y="423512"/>
                  </a:cubicBezTo>
                  <a:lnTo>
                    <a:pt x="385010" y="442762"/>
                  </a:lnTo>
                  <a:cubicBezTo>
                    <a:pt x="394635" y="445971"/>
                    <a:pt x="403740" y="452388"/>
                    <a:pt x="413886" y="452388"/>
                  </a:cubicBezTo>
                  <a:lnTo>
                    <a:pt x="471638" y="45238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Can 522"/>
            <p:cNvSpPr/>
            <p:nvPr/>
          </p:nvSpPr>
          <p:spPr>
            <a:xfrm>
              <a:off x="3496264" y="707090"/>
              <a:ext cx="115402" cy="26510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4" name="Freeform 523"/>
          <p:cNvSpPr/>
          <p:nvPr/>
        </p:nvSpPr>
        <p:spPr>
          <a:xfrm>
            <a:off x="2587628" y="1406134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Freeform 524"/>
          <p:cNvSpPr/>
          <p:nvPr/>
        </p:nvSpPr>
        <p:spPr>
          <a:xfrm>
            <a:off x="2655879" y="1396508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TextBox 525"/>
          <p:cNvSpPr txBox="1"/>
          <p:nvPr/>
        </p:nvSpPr>
        <p:spPr>
          <a:xfrm>
            <a:off x="2537643" y="1506070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33" grpId="0"/>
      <p:bldP spid="34" grpId="0"/>
      <p:bldP spid="46" grpId="0" animBg="1"/>
      <p:bldP spid="137" grpId="0" animBg="1"/>
      <p:bldP spid="180" grpId="0" animBg="1"/>
      <p:bldP spid="181" grpId="0" animBg="1"/>
      <p:bldP spid="182" grpId="0" animBg="1"/>
      <p:bldP spid="205" grpId="0" animBg="1"/>
      <p:bldP spid="233" grpId="0" animBg="1"/>
      <p:bldP spid="256" grpId="0" animBg="1"/>
      <p:bldP spid="317" grpId="0" animBg="1"/>
      <p:bldP spid="318" grpId="0" animBg="1"/>
      <p:bldP spid="367" grpId="0" animBg="1"/>
      <p:bldP spid="375" grpId="0"/>
      <p:bldP spid="383" grpId="0"/>
      <p:bldP spid="385" grpId="0" animBg="1"/>
      <p:bldP spid="386" grpId="0" animBg="1"/>
      <p:bldP spid="387" grpId="0"/>
      <p:bldP spid="388" grpId="0"/>
      <p:bldP spid="393" grpId="0"/>
      <p:bldP spid="394" grpId="0"/>
      <p:bldP spid="395" grpId="0" animBg="1"/>
      <p:bldP spid="403" grpId="0"/>
      <p:bldP spid="409" grpId="0"/>
      <p:bldP spid="411" grpId="0" animBg="1"/>
      <p:bldP spid="412" grpId="0" animBg="1"/>
      <p:bldP spid="413" grpId="0"/>
      <p:bldP spid="423" grpId="0"/>
      <p:bldP spid="424" grpId="0"/>
      <p:bldP spid="425" grpId="0"/>
      <p:bldP spid="482" grpId="0" animBg="1"/>
      <p:bldP spid="48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homozygous dominant or recessive you do not need to flip a penny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are heterozygous, flip the penny to determine which allele will go in your egg or sperm</a:t>
            </a:r>
          </a:p>
          <a:p>
            <a:pPr lvl="1"/>
            <a:r>
              <a:rPr lang="en-US" dirty="0" smtClean="0"/>
              <a:t>Heads = Dominant Allele</a:t>
            </a:r>
          </a:p>
          <a:p>
            <a:pPr lvl="1"/>
            <a:r>
              <a:rPr lang="en-US" dirty="0" smtClean="0"/>
              <a:t>Tails = Recessive allele</a:t>
            </a:r>
          </a:p>
          <a:p>
            <a:pPr lvl="2"/>
            <a:r>
              <a:rPr lang="en-US" dirty="0" smtClean="0"/>
              <a:t>You cannot give 4 recessive alleles even if you flip 4 tails.  You only have 2 dominant and 2 recessive alleles to distribute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1504"/>
              </p:ext>
            </p:extLst>
          </p:nvPr>
        </p:nvGraphicFramePr>
        <p:xfrm>
          <a:off x="0" y="0"/>
          <a:ext cx="3534353" cy="4411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017"/>
                <a:gridCol w="778756"/>
                <a:gridCol w="888580"/>
              </a:tblGrid>
              <a:tr h="302512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Phenotype Trait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Alleles after S Phase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Homozygous/</a:t>
                      </a:r>
                    </a:p>
                    <a:p>
                      <a:r>
                        <a:rPr lang="en-US" sz="900" dirty="0" smtClean="0"/>
                        <a:t>Heterozygous</a:t>
                      </a:r>
                      <a:endParaRPr lang="en-US" sz="9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Neck Length: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Short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nn</a:t>
                      </a:r>
                      <a:r>
                        <a:rPr lang="en-US" sz="1200" dirty="0" smtClean="0"/>
                        <a:t>  (</a:t>
                      </a:r>
                      <a:r>
                        <a:rPr lang="en-US" sz="1200" dirty="0" err="1" smtClean="0"/>
                        <a:t>nn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Eye</a:t>
                      </a:r>
                      <a:r>
                        <a:rPr lang="en-US" sz="1200" baseline="0" dirty="0" smtClean="0"/>
                        <a:t> Color: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Ee</a:t>
                      </a:r>
                      <a:r>
                        <a:rPr lang="en-US" sz="1200" dirty="0" smtClean="0"/>
                        <a:t>  (</a:t>
                      </a:r>
                      <a:r>
                        <a:rPr lang="en-US" sz="1200" dirty="0" err="1" smtClean="0"/>
                        <a:t>Ee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Horn: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Horn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(HH)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Spikes: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Spikes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Ss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Ss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Tail Length: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Long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LL (LL)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Body Color: 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Green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Gg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Gg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Color of Wings: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Yellow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Rr (Rr)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</a:t>
                      </a:r>
                      <a:r>
                        <a:rPr lang="en-US" sz="1200" dirty="0" err="1" smtClean="0"/>
                        <a:t>Toes: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FourToes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TT (TT)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Belly Color: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Yellow/White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YW (YW)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Color of Spikes: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Black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Bb (Bb)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Freckles: 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KJ (KJ)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Fire</a:t>
                      </a:r>
                      <a:r>
                        <a:rPr lang="en-US" sz="1200" baseline="0" dirty="0" smtClean="0"/>
                        <a:t> Breathing:  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FF (FF)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</a:t>
                      </a:r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Ear Frills: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Xh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1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Gender: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Male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799974" y="44058"/>
            <a:ext cx="1794306" cy="20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804509"/>
              </p:ext>
            </p:extLst>
          </p:nvPr>
        </p:nvGraphicFramePr>
        <p:xfrm>
          <a:off x="4040803" y="398050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53041"/>
              </p:ext>
            </p:extLst>
          </p:nvPr>
        </p:nvGraphicFramePr>
        <p:xfrm>
          <a:off x="4395199" y="361154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3865"/>
              </p:ext>
            </p:extLst>
          </p:nvPr>
        </p:nvGraphicFramePr>
        <p:xfrm>
          <a:off x="4768310" y="609376"/>
          <a:ext cx="20828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84045"/>
              </p:ext>
            </p:extLst>
          </p:nvPr>
        </p:nvGraphicFramePr>
        <p:xfrm>
          <a:off x="5090091" y="1133290"/>
          <a:ext cx="41656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6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80560" y="1316736"/>
            <a:ext cx="4357116" cy="47823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968" y="182880"/>
            <a:ext cx="7543800" cy="758953"/>
          </a:xfrm>
        </p:spPr>
        <p:txBody>
          <a:bodyPr/>
          <a:lstStyle/>
          <a:p>
            <a:r>
              <a:rPr lang="en-US" dirty="0" smtClean="0"/>
              <a:t>Mitosis                   Meiosis</a:t>
            </a:r>
            <a:endParaRPr lang="en-US" dirty="0"/>
          </a:p>
        </p:txBody>
      </p:sp>
      <p:pic>
        <p:nvPicPr>
          <p:cNvPr id="44" name="Content Placeholder 4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8868" y="1462479"/>
            <a:ext cx="4263943" cy="44908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78" y="1316734"/>
            <a:ext cx="4245184" cy="4477683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 flipH="1">
            <a:off x="4415917" y="0"/>
            <a:ext cx="18288" cy="6858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4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0" y="-135979"/>
            <a:ext cx="7543800" cy="1450757"/>
          </a:xfrm>
        </p:spPr>
        <p:txBody>
          <a:bodyPr/>
          <a:lstStyle/>
          <a:p>
            <a:r>
              <a:rPr lang="en-US" dirty="0" smtClean="0"/>
              <a:t>Remember the Cell Cycle?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62371" y="1853303"/>
            <a:ext cx="4707529" cy="4851329"/>
            <a:chOff x="2251475" y="1862447"/>
            <a:chExt cx="4707529" cy="4851329"/>
          </a:xfrm>
        </p:grpSpPr>
        <p:grpSp>
          <p:nvGrpSpPr>
            <p:cNvPr id="65" name="Group 64"/>
            <p:cNvGrpSpPr/>
            <p:nvPr/>
          </p:nvGrpSpPr>
          <p:grpSpPr>
            <a:xfrm>
              <a:off x="2251475" y="1862447"/>
              <a:ext cx="4686770" cy="4851329"/>
              <a:chOff x="2442575" y="1875147"/>
              <a:chExt cx="4686770" cy="4851329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442575" y="1875147"/>
                <a:ext cx="4686770" cy="48513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778855" y="2226920"/>
                <a:ext cx="4020201" cy="416135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endCxn id="5" idx="7"/>
              </p:cNvCxnSpPr>
              <p:nvPr/>
            </p:nvCxnSpPr>
            <p:spPr>
              <a:xfrm flipV="1">
                <a:off x="4785960" y="2836336"/>
                <a:ext cx="1424351" cy="159787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endCxn id="5" idx="5"/>
              </p:cNvCxnSpPr>
              <p:nvPr/>
            </p:nvCxnSpPr>
            <p:spPr>
              <a:xfrm>
                <a:off x="4785960" y="4434214"/>
                <a:ext cx="1424351" cy="13446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/>
              <a:srcRect r="49944"/>
              <a:stretch/>
            </p:blipFill>
            <p:spPr>
              <a:xfrm>
                <a:off x="3147660" y="2521315"/>
                <a:ext cx="1638301" cy="3572566"/>
              </a:xfrm>
              <a:prstGeom prst="rect">
                <a:avLst/>
              </a:prstGeom>
            </p:spPr>
          </p:pic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4197215" y="2292000"/>
                <a:ext cx="588748" cy="21422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4336431" y="4445804"/>
                <a:ext cx="449529" cy="155421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851164" y="4445803"/>
                <a:ext cx="920855" cy="13330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479801" y="4434213"/>
                <a:ext cx="1319055" cy="96249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478655" y="3225800"/>
                <a:ext cx="1334142" cy="1215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897924" y="2832126"/>
                <a:ext cx="896765" cy="160946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238500" y="3792728"/>
                <a:ext cx="1560356" cy="6414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Rectangle 60"/>
              <p:cNvSpPr/>
              <p:nvPr/>
            </p:nvSpPr>
            <p:spPr>
              <a:xfrm>
                <a:off x="2993450" y="4229100"/>
                <a:ext cx="346475" cy="552586"/>
              </a:xfrm>
              <a:custGeom>
                <a:avLst/>
                <a:gdLst>
                  <a:gd name="connsiteX0" fmla="*/ 0 w 346475"/>
                  <a:gd name="connsiteY0" fmla="*/ 0 h 355541"/>
                  <a:gd name="connsiteX1" fmla="*/ 346475 w 346475"/>
                  <a:gd name="connsiteY1" fmla="*/ 0 h 355541"/>
                  <a:gd name="connsiteX2" fmla="*/ 346475 w 346475"/>
                  <a:gd name="connsiteY2" fmla="*/ 355541 h 355541"/>
                  <a:gd name="connsiteX3" fmla="*/ 0 w 346475"/>
                  <a:gd name="connsiteY3" fmla="*/ 355541 h 355541"/>
                  <a:gd name="connsiteX4" fmla="*/ 0 w 346475"/>
                  <a:gd name="connsiteY4" fmla="*/ 0 h 355541"/>
                  <a:gd name="connsiteX0" fmla="*/ 0 w 346475"/>
                  <a:gd name="connsiteY0" fmla="*/ 0 h 482541"/>
                  <a:gd name="connsiteX1" fmla="*/ 346475 w 346475"/>
                  <a:gd name="connsiteY1" fmla="*/ 0 h 482541"/>
                  <a:gd name="connsiteX2" fmla="*/ 270275 w 346475"/>
                  <a:gd name="connsiteY2" fmla="*/ 482541 h 482541"/>
                  <a:gd name="connsiteX3" fmla="*/ 0 w 346475"/>
                  <a:gd name="connsiteY3" fmla="*/ 355541 h 482541"/>
                  <a:gd name="connsiteX4" fmla="*/ 0 w 346475"/>
                  <a:gd name="connsiteY4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6475" h="482541">
                    <a:moveTo>
                      <a:pt x="0" y="0"/>
                    </a:moveTo>
                    <a:lnTo>
                      <a:pt x="346475" y="0"/>
                    </a:lnTo>
                    <a:lnTo>
                      <a:pt x="270275" y="482541"/>
                    </a:lnTo>
                    <a:lnTo>
                      <a:pt x="0" y="35554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0"/>
              <p:cNvSpPr/>
              <p:nvPr/>
            </p:nvSpPr>
            <p:spPr>
              <a:xfrm>
                <a:off x="4300754" y="2357564"/>
                <a:ext cx="539619" cy="395667"/>
              </a:xfrm>
              <a:custGeom>
                <a:avLst/>
                <a:gdLst>
                  <a:gd name="connsiteX0" fmla="*/ 0 w 346475"/>
                  <a:gd name="connsiteY0" fmla="*/ 0 h 355541"/>
                  <a:gd name="connsiteX1" fmla="*/ 346475 w 346475"/>
                  <a:gd name="connsiteY1" fmla="*/ 0 h 355541"/>
                  <a:gd name="connsiteX2" fmla="*/ 346475 w 346475"/>
                  <a:gd name="connsiteY2" fmla="*/ 355541 h 355541"/>
                  <a:gd name="connsiteX3" fmla="*/ 0 w 346475"/>
                  <a:gd name="connsiteY3" fmla="*/ 355541 h 355541"/>
                  <a:gd name="connsiteX4" fmla="*/ 0 w 346475"/>
                  <a:gd name="connsiteY4" fmla="*/ 0 h 355541"/>
                  <a:gd name="connsiteX0" fmla="*/ 0 w 346475"/>
                  <a:gd name="connsiteY0" fmla="*/ 0 h 482541"/>
                  <a:gd name="connsiteX1" fmla="*/ 346475 w 346475"/>
                  <a:gd name="connsiteY1" fmla="*/ 0 h 482541"/>
                  <a:gd name="connsiteX2" fmla="*/ 270275 w 346475"/>
                  <a:gd name="connsiteY2" fmla="*/ 482541 h 482541"/>
                  <a:gd name="connsiteX3" fmla="*/ 0 w 346475"/>
                  <a:gd name="connsiteY3" fmla="*/ 355541 h 482541"/>
                  <a:gd name="connsiteX4" fmla="*/ 0 w 346475"/>
                  <a:gd name="connsiteY4" fmla="*/ 0 h 48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6475" h="482541">
                    <a:moveTo>
                      <a:pt x="0" y="0"/>
                    </a:moveTo>
                    <a:lnTo>
                      <a:pt x="346475" y="0"/>
                    </a:lnTo>
                    <a:lnTo>
                      <a:pt x="270275" y="482541"/>
                    </a:lnTo>
                    <a:lnTo>
                      <a:pt x="0" y="35554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>
                <a:stCxn id="4" idx="0"/>
                <a:endCxn id="4" idx="4"/>
              </p:cNvCxnSpPr>
              <p:nvPr/>
            </p:nvCxnSpPr>
            <p:spPr>
              <a:xfrm>
                <a:off x="4785960" y="1875147"/>
                <a:ext cx="0" cy="48513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2819965" y="4434215"/>
                <a:ext cx="1965999" cy="39367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2778854" y="4140200"/>
                <a:ext cx="2061520" cy="298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4760427" y="2740531"/>
              <a:ext cx="7628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G1</a:t>
              </a:r>
              <a:endParaRPr lang="en-US" sz="3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33644" y="3899860"/>
              <a:ext cx="7628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en-US" sz="3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760427" y="5133710"/>
              <a:ext cx="7628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G2</a:t>
              </a:r>
              <a:endParaRPr lang="en-US" sz="3200" dirty="0"/>
            </a:p>
          </p:txBody>
        </p:sp>
        <p:sp>
          <p:nvSpPr>
            <p:cNvPr id="69" name="TextBox 68"/>
            <p:cNvSpPr txBox="1"/>
            <p:nvPr/>
          </p:nvSpPr>
          <p:spPr>
            <a:xfrm rot="5400000">
              <a:off x="5907754" y="4221458"/>
              <a:ext cx="1702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INTERPHASE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 rot="16200000">
              <a:off x="1601455" y="3900716"/>
              <a:ext cx="1702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M-PHASE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3560836">
              <a:off x="2373372" y="5349125"/>
              <a:ext cx="1702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MEIOSIS I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 rot="18275011">
              <a:off x="2378419" y="2823711"/>
              <a:ext cx="1702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MEIOSIS II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643303" y="4296020"/>
              <a:ext cx="17023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CYTOKINESIS I</a:t>
              </a:r>
              <a:endParaRPr lang="en-US" sz="1600" dirty="0"/>
            </a:p>
          </p:txBody>
        </p:sp>
        <p:sp>
          <p:nvSpPr>
            <p:cNvPr id="75" name="TextBox 74"/>
            <p:cNvSpPr txBox="1"/>
            <p:nvPr/>
          </p:nvSpPr>
          <p:spPr>
            <a:xfrm rot="5400000">
              <a:off x="3626160" y="2936666"/>
              <a:ext cx="17023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CYTOKINESIS II</a:t>
              </a:r>
              <a:endParaRPr lang="en-US" sz="1600" dirty="0"/>
            </a:p>
          </p:txBody>
        </p:sp>
        <p:sp>
          <p:nvSpPr>
            <p:cNvPr id="76" name="TextBox 75"/>
            <p:cNvSpPr txBox="1"/>
            <p:nvPr/>
          </p:nvSpPr>
          <p:spPr>
            <a:xfrm rot="16832964">
              <a:off x="3849768" y="5298202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PROPHASE I</a:t>
              </a:r>
              <a:endParaRPr lang="en-US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 rot="17750999">
              <a:off x="3557374" y="5223079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METAPHASE I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 rot="18636564">
              <a:off x="3280083" y="4981828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ANAPHASE I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 rot="19639447">
              <a:off x="3126576" y="4675815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TELOPHASE I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 rot="991420">
              <a:off x="2975625" y="4013237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PROPHASE II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728128">
              <a:off x="3140310" y="3746421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METAPHASE II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rot="3299826">
              <a:off x="3295826" y="3379908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ANAPHASE II</a:t>
              </a:r>
              <a:endParaRPr lang="en-US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rot="4217005">
              <a:off x="3548061" y="3202958"/>
              <a:ext cx="124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TELOPHASE II</a:t>
              </a:r>
              <a:endParaRPr lang="en-US" sz="1200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368538" y="2579164"/>
            <a:ext cx="16291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Meiosis is basically going through Mitosis twice.</a:t>
            </a:r>
          </a:p>
          <a:p>
            <a:endParaRPr lang="en-US" dirty="0" smtClean="0"/>
          </a:p>
          <a:p>
            <a:r>
              <a:rPr lang="en-US" dirty="0" smtClean="0"/>
              <a:t>But there are also some other important things that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phases of Meiosis</a:t>
            </a:r>
          </a:p>
          <a:p>
            <a:r>
              <a:rPr lang="en-US" dirty="0" smtClean="0"/>
              <a:t>Write their steps beneath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91"/>
          <p:cNvSpPr/>
          <p:nvPr/>
        </p:nvSpPr>
        <p:spPr>
          <a:xfrm>
            <a:off x="3382565" y="30378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1696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83731" y="0"/>
            <a:ext cx="0" cy="3030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2657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90313" y="1711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7129" y="142841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6280" y="1189791"/>
            <a:ext cx="69225" cy="455069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559D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3429" y="1186644"/>
            <a:ext cx="69225" cy="455069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AA4E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99317" y="1492082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67568" y="1482456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8234" y="497673"/>
            <a:ext cx="327565" cy="769790"/>
            <a:chOff x="625721" y="432908"/>
            <a:chExt cx="327565" cy="769790"/>
          </a:xfrm>
        </p:grpSpPr>
        <p:sp>
          <p:nvSpPr>
            <p:cNvPr id="11" name="Freeform 10"/>
            <p:cNvSpPr/>
            <p:nvPr/>
          </p:nvSpPr>
          <p:spPr>
            <a:xfrm>
              <a:off x="625721" y="432908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789045" y="463390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4206" y="894921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6907" y="497673"/>
            <a:ext cx="327565" cy="754096"/>
            <a:chOff x="967187" y="171838"/>
            <a:chExt cx="327565" cy="754096"/>
          </a:xfrm>
        </p:grpSpPr>
        <p:sp>
          <p:nvSpPr>
            <p:cNvPr id="21" name="Freeform 20"/>
            <p:cNvSpPr/>
            <p:nvPr/>
          </p:nvSpPr>
          <p:spPr>
            <a:xfrm>
              <a:off x="967187" y="171838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559D4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>
              <a:off x="1130511" y="202320"/>
              <a:ext cx="164241" cy="539244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1619" y="618157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26047" y="514292"/>
            <a:ext cx="283591" cy="526141"/>
            <a:chOff x="1270535" y="904775"/>
            <a:chExt cx="283591" cy="526141"/>
          </a:xfrm>
        </p:grpSpPr>
        <p:sp>
          <p:nvSpPr>
            <p:cNvPr id="13" name="Freeform 12"/>
            <p:cNvSpPr/>
            <p:nvPr/>
          </p:nvSpPr>
          <p:spPr>
            <a:xfrm>
              <a:off x="1270535" y="904775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1409747" y="904775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1275693" y="1123139"/>
              <a:ext cx="263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92081" y="524416"/>
            <a:ext cx="283591" cy="597120"/>
            <a:chOff x="1431836" y="487453"/>
            <a:chExt cx="283591" cy="597120"/>
          </a:xfrm>
        </p:grpSpPr>
        <p:sp>
          <p:nvSpPr>
            <p:cNvPr id="23" name="Freeform 22"/>
            <p:cNvSpPr/>
            <p:nvPr/>
          </p:nvSpPr>
          <p:spPr>
            <a:xfrm>
              <a:off x="1431836" y="487453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flipH="1">
              <a:off x="1571048" y="487453"/>
              <a:ext cx="144379" cy="340190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6941" y="776796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36752" y="1573905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9332" y="1592018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-20987" y="303035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79694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596" y="302794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-20987" y="2788119"/>
            <a:ext cx="3358516" cy="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60846" y="2768425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Before Crossing Over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689120" y="2788119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Crossing Over</a:t>
            </a: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1759028" y="71846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2198651" y="1099067"/>
            <a:ext cx="211330" cy="711620"/>
            <a:chOff x="2198651" y="1099067"/>
            <a:chExt cx="211330" cy="711620"/>
          </a:xfrm>
        </p:grpSpPr>
        <p:sp>
          <p:nvSpPr>
            <p:cNvPr id="47" name="Freeform 46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199784" y="1273786"/>
            <a:ext cx="211330" cy="417339"/>
            <a:chOff x="2611231" y="1411461"/>
            <a:chExt cx="211330" cy="417339"/>
          </a:xfrm>
        </p:grpSpPr>
        <p:sp>
          <p:nvSpPr>
            <p:cNvPr id="49" name="Freeform 48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940133" y="426678"/>
            <a:ext cx="331430" cy="769790"/>
            <a:chOff x="1940133" y="426678"/>
            <a:chExt cx="331430" cy="769790"/>
          </a:xfrm>
        </p:grpSpPr>
        <p:grpSp>
          <p:nvGrpSpPr>
            <p:cNvPr id="51" name="Group 50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66" name="Freeform 65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87" name="Group 86"/>
          <p:cNvGrpSpPr/>
          <p:nvPr/>
        </p:nvGrpSpPr>
        <p:grpSpPr>
          <a:xfrm>
            <a:off x="2389331" y="137806"/>
            <a:ext cx="353869" cy="754096"/>
            <a:chOff x="2389331" y="137806"/>
            <a:chExt cx="353869" cy="754096"/>
          </a:xfrm>
        </p:grpSpPr>
        <p:grpSp>
          <p:nvGrpSpPr>
            <p:cNvPr id="52" name="Group 51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89" name="Group 88"/>
          <p:cNvGrpSpPr/>
          <p:nvPr/>
        </p:nvGrpSpPr>
        <p:grpSpPr>
          <a:xfrm>
            <a:off x="2785473" y="1004392"/>
            <a:ext cx="283591" cy="526141"/>
            <a:chOff x="2793966" y="992743"/>
            <a:chExt cx="283591" cy="526141"/>
          </a:xfrm>
        </p:grpSpPr>
        <p:grpSp>
          <p:nvGrpSpPr>
            <p:cNvPr id="53" name="Group 52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60" name="Freeform 59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79" name="Picture 78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117" name="Group 116"/>
          <p:cNvGrpSpPr/>
          <p:nvPr/>
        </p:nvGrpSpPr>
        <p:grpSpPr>
          <a:xfrm>
            <a:off x="2779205" y="346182"/>
            <a:ext cx="370317" cy="627938"/>
            <a:chOff x="2798395" y="133816"/>
            <a:chExt cx="370317" cy="627938"/>
          </a:xfrm>
        </p:grpSpPr>
        <p:grpSp>
          <p:nvGrpSpPr>
            <p:cNvPr id="54" name="Group 53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77" name="Picture 76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2898471" y="771571"/>
            <a:ext cx="188992" cy="384081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3938999" y="150283"/>
            <a:ext cx="227439" cy="484984"/>
            <a:chOff x="1940133" y="426678"/>
            <a:chExt cx="331430" cy="769790"/>
          </a:xfrm>
        </p:grpSpPr>
        <p:grpSp>
          <p:nvGrpSpPr>
            <p:cNvPr id="96" name="Group 95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100" name="Freeform 99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103" name="Group 102"/>
          <p:cNvGrpSpPr/>
          <p:nvPr/>
        </p:nvGrpSpPr>
        <p:grpSpPr>
          <a:xfrm>
            <a:off x="4170640" y="157260"/>
            <a:ext cx="265308" cy="487836"/>
            <a:chOff x="2389331" y="137806"/>
            <a:chExt cx="353869" cy="754096"/>
          </a:xfrm>
        </p:grpSpPr>
        <p:grpSp>
          <p:nvGrpSpPr>
            <p:cNvPr id="104" name="Group 103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106" name="Picture 105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118" name="Group 117"/>
          <p:cNvGrpSpPr/>
          <p:nvPr/>
        </p:nvGrpSpPr>
        <p:grpSpPr>
          <a:xfrm>
            <a:off x="3966581" y="682435"/>
            <a:ext cx="315283" cy="473217"/>
            <a:chOff x="2798395" y="133816"/>
            <a:chExt cx="370317" cy="627938"/>
          </a:xfrm>
        </p:grpSpPr>
        <p:grpSp>
          <p:nvGrpSpPr>
            <p:cNvPr id="119" name="Group 118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123" name="Freeform 122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121" name="Picture 120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122" name="Picture 121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126" name="Group 125"/>
          <p:cNvGrpSpPr/>
          <p:nvPr/>
        </p:nvGrpSpPr>
        <p:grpSpPr>
          <a:xfrm>
            <a:off x="4204404" y="694511"/>
            <a:ext cx="210637" cy="391135"/>
            <a:chOff x="2793966" y="992743"/>
            <a:chExt cx="283591" cy="526141"/>
          </a:xfrm>
        </p:grpSpPr>
        <p:grpSp>
          <p:nvGrpSpPr>
            <p:cNvPr id="127" name="Group 126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129" name="Freeform 128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 129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128" name="Picture 127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132" name="Group 131"/>
          <p:cNvGrpSpPr/>
          <p:nvPr/>
        </p:nvGrpSpPr>
        <p:grpSpPr>
          <a:xfrm>
            <a:off x="3959310" y="1130855"/>
            <a:ext cx="211330" cy="711620"/>
            <a:chOff x="2198651" y="1099067"/>
            <a:chExt cx="211330" cy="711620"/>
          </a:xfrm>
        </p:grpSpPr>
        <p:sp>
          <p:nvSpPr>
            <p:cNvPr id="133" name="Freeform 132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2598000" y="306475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</a:t>
            </a:r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5111585" y="39952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/>
          <p:cNvGrpSpPr/>
          <p:nvPr/>
        </p:nvGrpSpPr>
        <p:grpSpPr>
          <a:xfrm>
            <a:off x="5434801" y="1027538"/>
            <a:ext cx="211330" cy="711620"/>
            <a:chOff x="2198651" y="1099067"/>
            <a:chExt cx="211330" cy="711620"/>
          </a:xfrm>
        </p:grpSpPr>
        <p:sp>
          <p:nvSpPr>
            <p:cNvPr id="139" name="Freeform 138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395266" y="643873"/>
            <a:ext cx="315283" cy="473217"/>
            <a:chOff x="2798395" y="133816"/>
            <a:chExt cx="370317" cy="627938"/>
          </a:xfrm>
        </p:grpSpPr>
        <p:grpSp>
          <p:nvGrpSpPr>
            <p:cNvPr id="143" name="Group 142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145" name="Picture 144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146" name="Picture 145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150" name="Group 149"/>
          <p:cNvGrpSpPr/>
          <p:nvPr/>
        </p:nvGrpSpPr>
        <p:grpSpPr>
          <a:xfrm>
            <a:off x="5439679" y="215609"/>
            <a:ext cx="227439" cy="484984"/>
            <a:chOff x="1940133" y="426678"/>
            <a:chExt cx="331430" cy="769790"/>
          </a:xfrm>
        </p:grpSpPr>
        <p:grpSp>
          <p:nvGrpSpPr>
            <p:cNvPr id="151" name="Group 150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155" name="Freeform 154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153" name="Picture 152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154" name="Picture 153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158" name="Group 157"/>
          <p:cNvGrpSpPr/>
          <p:nvPr/>
        </p:nvGrpSpPr>
        <p:grpSpPr>
          <a:xfrm>
            <a:off x="6148675" y="1243683"/>
            <a:ext cx="211330" cy="417339"/>
            <a:chOff x="2611231" y="1411461"/>
            <a:chExt cx="211330" cy="417339"/>
          </a:xfrm>
        </p:grpSpPr>
        <p:sp>
          <p:nvSpPr>
            <p:cNvPr id="159" name="Freeform 158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156918" y="771064"/>
            <a:ext cx="210637" cy="391135"/>
            <a:chOff x="2793966" y="992743"/>
            <a:chExt cx="283591" cy="526141"/>
          </a:xfrm>
        </p:grpSpPr>
        <p:grpSp>
          <p:nvGrpSpPr>
            <p:cNvPr id="167" name="Group 166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 169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168" name="Picture 167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172" name="Group 171"/>
          <p:cNvGrpSpPr/>
          <p:nvPr/>
        </p:nvGrpSpPr>
        <p:grpSpPr>
          <a:xfrm>
            <a:off x="6066006" y="212757"/>
            <a:ext cx="265308" cy="487836"/>
            <a:chOff x="2389331" y="137806"/>
            <a:chExt cx="353869" cy="754096"/>
          </a:xfrm>
        </p:grpSpPr>
        <p:grpSp>
          <p:nvGrpSpPr>
            <p:cNvPr id="173" name="Group 172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177" name="Freeform 176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175" name="Picture 174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176" name="Picture 175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sp>
        <p:nvSpPr>
          <p:cNvPr id="180" name="Oval 179"/>
          <p:cNvSpPr/>
          <p:nvPr/>
        </p:nvSpPr>
        <p:spPr>
          <a:xfrm>
            <a:off x="6750345" y="18280"/>
            <a:ext cx="1549668" cy="17325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780467" y="584603"/>
            <a:ext cx="578895" cy="6448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7647340" y="679757"/>
            <a:ext cx="578895" cy="6448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8298076" y="-2348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241322" y="3026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5985570" y="30053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</a:t>
            </a:r>
            <a:endParaRPr lang="en-US" dirty="0"/>
          </a:p>
        </p:txBody>
      </p:sp>
      <p:grpSp>
        <p:nvGrpSpPr>
          <p:cNvPr id="189" name="Group 188"/>
          <p:cNvGrpSpPr/>
          <p:nvPr/>
        </p:nvGrpSpPr>
        <p:grpSpPr>
          <a:xfrm>
            <a:off x="6910061" y="662580"/>
            <a:ext cx="308008" cy="318787"/>
            <a:chOff x="6901314" y="768868"/>
            <a:chExt cx="308008" cy="318787"/>
          </a:xfrm>
        </p:grpSpPr>
        <p:sp>
          <p:nvSpPr>
            <p:cNvPr id="187" name="Freeform 186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7016811" y="843422"/>
            <a:ext cx="308008" cy="318787"/>
            <a:chOff x="6901314" y="768868"/>
            <a:chExt cx="308008" cy="318787"/>
          </a:xfrm>
        </p:grpSpPr>
        <p:sp>
          <p:nvSpPr>
            <p:cNvPr id="194" name="Freeform 193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7782090" y="734204"/>
            <a:ext cx="308008" cy="318787"/>
            <a:chOff x="6901314" y="768868"/>
            <a:chExt cx="308008" cy="318787"/>
          </a:xfrm>
        </p:grpSpPr>
        <p:sp>
          <p:nvSpPr>
            <p:cNvPr id="197" name="Freeform 196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7888840" y="915046"/>
            <a:ext cx="308008" cy="318787"/>
            <a:chOff x="6901314" y="768868"/>
            <a:chExt cx="308008" cy="318787"/>
          </a:xfrm>
        </p:grpSpPr>
        <p:sp>
          <p:nvSpPr>
            <p:cNvPr id="200" name="Freeform 199"/>
            <p:cNvSpPr/>
            <p:nvPr/>
          </p:nvSpPr>
          <p:spPr>
            <a:xfrm>
              <a:off x="6901314" y="768868"/>
              <a:ext cx="250257" cy="184033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957192" y="798897"/>
              <a:ext cx="252130" cy="288758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Oval 204"/>
          <p:cNvSpPr/>
          <p:nvPr/>
        </p:nvSpPr>
        <p:spPr>
          <a:xfrm>
            <a:off x="8360660" y="85285"/>
            <a:ext cx="704661" cy="7992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8516351" y="216316"/>
            <a:ext cx="312110" cy="381756"/>
            <a:chOff x="8406608" y="149715"/>
            <a:chExt cx="578895" cy="644889"/>
          </a:xfrm>
        </p:grpSpPr>
        <p:sp>
          <p:nvSpPr>
            <p:cNvPr id="206" name="Oval 205"/>
            <p:cNvSpPr/>
            <p:nvPr/>
          </p:nvSpPr>
          <p:spPr>
            <a:xfrm>
              <a:off x="8406608" y="149715"/>
              <a:ext cx="578895" cy="6448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8536202" y="227692"/>
              <a:ext cx="308008" cy="318787"/>
              <a:chOff x="6901314" y="768868"/>
              <a:chExt cx="308008" cy="318787"/>
            </a:xfrm>
          </p:grpSpPr>
          <p:sp>
            <p:nvSpPr>
              <p:cNvPr id="208" name="Freeform 207"/>
              <p:cNvSpPr/>
              <p:nvPr/>
            </p:nvSpPr>
            <p:spPr>
              <a:xfrm>
                <a:off x="6901314" y="768868"/>
                <a:ext cx="250257" cy="184033"/>
              </a:xfrm>
              <a:custGeom>
                <a:avLst/>
                <a:gdLst>
                  <a:gd name="connsiteX0" fmla="*/ 0 w 250257"/>
                  <a:gd name="connsiteY0" fmla="*/ 184033 h 184033"/>
                  <a:gd name="connsiteX1" fmla="*/ 9625 w 250257"/>
                  <a:gd name="connsiteY1" fmla="*/ 30029 h 184033"/>
                  <a:gd name="connsiteX2" fmla="*/ 28875 w 250257"/>
                  <a:gd name="connsiteY2" fmla="*/ 1153 h 184033"/>
                  <a:gd name="connsiteX3" fmla="*/ 86627 w 250257"/>
                  <a:gd name="connsiteY3" fmla="*/ 10778 h 184033"/>
                  <a:gd name="connsiteX4" fmla="*/ 125128 w 250257"/>
                  <a:gd name="connsiteY4" fmla="*/ 30029 h 184033"/>
                  <a:gd name="connsiteX5" fmla="*/ 154004 w 250257"/>
                  <a:gd name="connsiteY5" fmla="*/ 49279 h 184033"/>
                  <a:gd name="connsiteX6" fmla="*/ 182880 w 250257"/>
                  <a:gd name="connsiteY6" fmla="*/ 58905 h 184033"/>
                  <a:gd name="connsiteX7" fmla="*/ 250257 w 250257"/>
                  <a:gd name="connsiteY7" fmla="*/ 39654 h 18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257" h="184033">
                    <a:moveTo>
                      <a:pt x="0" y="184033"/>
                    </a:moveTo>
                    <a:cubicBezTo>
                      <a:pt x="3208" y="132698"/>
                      <a:pt x="1603" y="80834"/>
                      <a:pt x="9625" y="30029"/>
                    </a:cubicBezTo>
                    <a:cubicBezTo>
                      <a:pt x="11429" y="18602"/>
                      <a:pt x="17652" y="3959"/>
                      <a:pt x="28875" y="1153"/>
                    </a:cubicBezTo>
                    <a:cubicBezTo>
                      <a:pt x="47808" y="-3580"/>
                      <a:pt x="67376" y="7570"/>
                      <a:pt x="86627" y="10778"/>
                    </a:cubicBezTo>
                    <a:cubicBezTo>
                      <a:pt x="99461" y="17195"/>
                      <a:pt x="112670" y="22910"/>
                      <a:pt x="125128" y="30029"/>
                    </a:cubicBezTo>
                    <a:cubicBezTo>
                      <a:pt x="135172" y="35768"/>
                      <a:pt x="143657" y="44106"/>
                      <a:pt x="154004" y="49279"/>
                    </a:cubicBezTo>
                    <a:cubicBezTo>
                      <a:pt x="163079" y="53816"/>
                      <a:pt x="173255" y="55696"/>
                      <a:pt x="182880" y="58905"/>
                    </a:cubicBezTo>
                    <a:cubicBezTo>
                      <a:pt x="238041" y="47872"/>
                      <a:pt x="216373" y="56595"/>
                      <a:pt x="250257" y="3965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 208"/>
              <p:cNvSpPr/>
              <p:nvPr/>
            </p:nvSpPr>
            <p:spPr>
              <a:xfrm>
                <a:off x="6957192" y="798897"/>
                <a:ext cx="252130" cy="288758"/>
              </a:xfrm>
              <a:custGeom>
                <a:avLst/>
                <a:gdLst>
                  <a:gd name="connsiteX0" fmla="*/ 194379 w 252130"/>
                  <a:gd name="connsiteY0" fmla="*/ 0 h 288758"/>
                  <a:gd name="connsiteX1" fmla="*/ 223254 w 252130"/>
                  <a:gd name="connsiteY1" fmla="*/ 48126 h 288758"/>
                  <a:gd name="connsiteX2" fmla="*/ 242505 w 252130"/>
                  <a:gd name="connsiteY2" fmla="*/ 77002 h 288758"/>
                  <a:gd name="connsiteX3" fmla="*/ 252130 w 252130"/>
                  <a:gd name="connsiteY3" fmla="*/ 105878 h 288758"/>
                  <a:gd name="connsiteX4" fmla="*/ 242505 w 252130"/>
                  <a:gd name="connsiteY4" fmla="*/ 144379 h 288758"/>
                  <a:gd name="connsiteX5" fmla="*/ 213629 w 252130"/>
                  <a:gd name="connsiteY5" fmla="*/ 163629 h 288758"/>
                  <a:gd name="connsiteX6" fmla="*/ 155877 w 252130"/>
                  <a:gd name="connsiteY6" fmla="*/ 182880 h 288758"/>
                  <a:gd name="connsiteX7" fmla="*/ 11499 w 252130"/>
                  <a:gd name="connsiteY7" fmla="*/ 192505 h 288758"/>
                  <a:gd name="connsiteX8" fmla="*/ 11499 w 252130"/>
                  <a:gd name="connsiteY8" fmla="*/ 288758 h 288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130" h="288758">
                    <a:moveTo>
                      <a:pt x="194379" y="0"/>
                    </a:moveTo>
                    <a:cubicBezTo>
                      <a:pt x="204004" y="16042"/>
                      <a:pt x="213339" y="32262"/>
                      <a:pt x="223254" y="48126"/>
                    </a:cubicBezTo>
                    <a:cubicBezTo>
                      <a:pt x="229385" y="57936"/>
                      <a:pt x="237332" y="66655"/>
                      <a:pt x="242505" y="77002"/>
                    </a:cubicBezTo>
                    <a:cubicBezTo>
                      <a:pt x="247042" y="86077"/>
                      <a:pt x="248922" y="96253"/>
                      <a:pt x="252130" y="105878"/>
                    </a:cubicBezTo>
                    <a:cubicBezTo>
                      <a:pt x="248922" y="118712"/>
                      <a:pt x="249843" y="133372"/>
                      <a:pt x="242505" y="144379"/>
                    </a:cubicBezTo>
                    <a:cubicBezTo>
                      <a:pt x="236088" y="154004"/>
                      <a:pt x="224200" y="158931"/>
                      <a:pt x="213629" y="163629"/>
                    </a:cubicBezTo>
                    <a:cubicBezTo>
                      <a:pt x="195086" y="171870"/>
                      <a:pt x="176124" y="181530"/>
                      <a:pt x="155877" y="182880"/>
                    </a:cubicBezTo>
                    <a:cubicBezTo>
                      <a:pt x="107751" y="186088"/>
                      <a:pt x="50394" y="163982"/>
                      <a:pt x="11499" y="192505"/>
                    </a:cubicBezTo>
                    <a:cubicBezTo>
                      <a:pt x="-14374" y="211479"/>
                      <a:pt x="11499" y="256674"/>
                      <a:pt x="11499" y="288758"/>
                    </a:cubicBezTo>
                  </a:path>
                </a:pathLst>
              </a:custGeom>
              <a:noFill/>
              <a:ln>
                <a:solidFill>
                  <a:srgbClr val="F559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Freeform 210"/>
            <p:cNvSpPr/>
            <p:nvPr/>
          </p:nvSpPr>
          <p:spPr>
            <a:xfrm rot="9278916">
              <a:off x="8532850" y="515738"/>
              <a:ext cx="250258" cy="18403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8642952" y="408534"/>
              <a:ext cx="308008" cy="318787"/>
              <a:chOff x="6901314" y="768868"/>
              <a:chExt cx="308008" cy="318787"/>
            </a:xfrm>
          </p:grpSpPr>
          <p:sp>
            <p:nvSpPr>
              <p:cNvPr id="214" name="Freeform 213"/>
              <p:cNvSpPr/>
              <p:nvPr/>
            </p:nvSpPr>
            <p:spPr>
              <a:xfrm>
                <a:off x="6901314" y="768868"/>
                <a:ext cx="250257" cy="184033"/>
              </a:xfrm>
              <a:custGeom>
                <a:avLst/>
                <a:gdLst>
                  <a:gd name="connsiteX0" fmla="*/ 0 w 250257"/>
                  <a:gd name="connsiteY0" fmla="*/ 184033 h 184033"/>
                  <a:gd name="connsiteX1" fmla="*/ 9625 w 250257"/>
                  <a:gd name="connsiteY1" fmla="*/ 30029 h 184033"/>
                  <a:gd name="connsiteX2" fmla="*/ 28875 w 250257"/>
                  <a:gd name="connsiteY2" fmla="*/ 1153 h 184033"/>
                  <a:gd name="connsiteX3" fmla="*/ 86627 w 250257"/>
                  <a:gd name="connsiteY3" fmla="*/ 10778 h 184033"/>
                  <a:gd name="connsiteX4" fmla="*/ 125128 w 250257"/>
                  <a:gd name="connsiteY4" fmla="*/ 30029 h 184033"/>
                  <a:gd name="connsiteX5" fmla="*/ 154004 w 250257"/>
                  <a:gd name="connsiteY5" fmla="*/ 49279 h 184033"/>
                  <a:gd name="connsiteX6" fmla="*/ 182880 w 250257"/>
                  <a:gd name="connsiteY6" fmla="*/ 58905 h 184033"/>
                  <a:gd name="connsiteX7" fmla="*/ 250257 w 250257"/>
                  <a:gd name="connsiteY7" fmla="*/ 39654 h 18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257" h="184033">
                    <a:moveTo>
                      <a:pt x="0" y="184033"/>
                    </a:moveTo>
                    <a:cubicBezTo>
                      <a:pt x="3208" y="132698"/>
                      <a:pt x="1603" y="80834"/>
                      <a:pt x="9625" y="30029"/>
                    </a:cubicBezTo>
                    <a:cubicBezTo>
                      <a:pt x="11429" y="18602"/>
                      <a:pt x="17652" y="3959"/>
                      <a:pt x="28875" y="1153"/>
                    </a:cubicBezTo>
                    <a:cubicBezTo>
                      <a:pt x="47808" y="-3580"/>
                      <a:pt x="67376" y="7570"/>
                      <a:pt x="86627" y="10778"/>
                    </a:cubicBezTo>
                    <a:cubicBezTo>
                      <a:pt x="99461" y="17195"/>
                      <a:pt x="112670" y="22910"/>
                      <a:pt x="125128" y="30029"/>
                    </a:cubicBezTo>
                    <a:cubicBezTo>
                      <a:pt x="135172" y="35768"/>
                      <a:pt x="143657" y="44106"/>
                      <a:pt x="154004" y="49279"/>
                    </a:cubicBezTo>
                    <a:cubicBezTo>
                      <a:pt x="163079" y="53816"/>
                      <a:pt x="173255" y="55696"/>
                      <a:pt x="182880" y="58905"/>
                    </a:cubicBezTo>
                    <a:cubicBezTo>
                      <a:pt x="238041" y="47872"/>
                      <a:pt x="216373" y="56595"/>
                      <a:pt x="250257" y="3965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6957192" y="798897"/>
                <a:ext cx="252130" cy="288758"/>
              </a:xfrm>
              <a:custGeom>
                <a:avLst/>
                <a:gdLst>
                  <a:gd name="connsiteX0" fmla="*/ 194379 w 252130"/>
                  <a:gd name="connsiteY0" fmla="*/ 0 h 288758"/>
                  <a:gd name="connsiteX1" fmla="*/ 223254 w 252130"/>
                  <a:gd name="connsiteY1" fmla="*/ 48126 h 288758"/>
                  <a:gd name="connsiteX2" fmla="*/ 242505 w 252130"/>
                  <a:gd name="connsiteY2" fmla="*/ 77002 h 288758"/>
                  <a:gd name="connsiteX3" fmla="*/ 252130 w 252130"/>
                  <a:gd name="connsiteY3" fmla="*/ 105878 h 288758"/>
                  <a:gd name="connsiteX4" fmla="*/ 242505 w 252130"/>
                  <a:gd name="connsiteY4" fmla="*/ 144379 h 288758"/>
                  <a:gd name="connsiteX5" fmla="*/ 213629 w 252130"/>
                  <a:gd name="connsiteY5" fmla="*/ 163629 h 288758"/>
                  <a:gd name="connsiteX6" fmla="*/ 155877 w 252130"/>
                  <a:gd name="connsiteY6" fmla="*/ 182880 h 288758"/>
                  <a:gd name="connsiteX7" fmla="*/ 11499 w 252130"/>
                  <a:gd name="connsiteY7" fmla="*/ 192505 h 288758"/>
                  <a:gd name="connsiteX8" fmla="*/ 11499 w 252130"/>
                  <a:gd name="connsiteY8" fmla="*/ 288758 h 288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130" h="288758">
                    <a:moveTo>
                      <a:pt x="194379" y="0"/>
                    </a:moveTo>
                    <a:cubicBezTo>
                      <a:pt x="204004" y="16042"/>
                      <a:pt x="213339" y="32262"/>
                      <a:pt x="223254" y="48126"/>
                    </a:cubicBezTo>
                    <a:cubicBezTo>
                      <a:pt x="229385" y="57936"/>
                      <a:pt x="237332" y="66655"/>
                      <a:pt x="242505" y="77002"/>
                    </a:cubicBezTo>
                    <a:cubicBezTo>
                      <a:pt x="247042" y="86077"/>
                      <a:pt x="248922" y="96253"/>
                      <a:pt x="252130" y="105878"/>
                    </a:cubicBezTo>
                    <a:cubicBezTo>
                      <a:pt x="248922" y="118712"/>
                      <a:pt x="249843" y="133372"/>
                      <a:pt x="242505" y="144379"/>
                    </a:cubicBezTo>
                    <a:cubicBezTo>
                      <a:pt x="236088" y="154004"/>
                      <a:pt x="224200" y="158931"/>
                      <a:pt x="213629" y="163629"/>
                    </a:cubicBezTo>
                    <a:cubicBezTo>
                      <a:pt x="195086" y="171870"/>
                      <a:pt x="176124" y="181530"/>
                      <a:pt x="155877" y="182880"/>
                    </a:cubicBezTo>
                    <a:cubicBezTo>
                      <a:pt x="107751" y="186088"/>
                      <a:pt x="50394" y="163982"/>
                      <a:pt x="11499" y="192505"/>
                    </a:cubicBezTo>
                    <a:cubicBezTo>
                      <a:pt x="-14374" y="211479"/>
                      <a:pt x="11499" y="256674"/>
                      <a:pt x="11499" y="288758"/>
                    </a:cubicBezTo>
                  </a:path>
                </a:pathLst>
              </a:custGeom>
              <a:noFill/>
              <a:ln>
                <a:solidFill>
                  <a:srgbClr val="F559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6" name="Group 425"/>
          <p:cNvGrpSpPr/>
          <p:nvPr/>
        </p:nvGrpSpPr>
        <p:grpSpPr>
          <a:xfrm>
            <a:off x="8398793" y="1324646"/>
            <a:ext cx="704661" cy="799268"/>
            <a:chOff x="8398793" y="1324646"/>
            <a:chExt cx="704661" cy="799268"/>
          </a:xfrm>
        </p:grpSpPr>
        <p:sp>
          <p:nvSpPr>
            <p:cNvPr id="217" name="Oval 216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8554470" y="1455677"/>
              <a:ext cx="312109" cy="381756"/>
              <a:chOff x="8406608" y="149715"/>
              <a:chExt cx="578895" cy="644889"/>
            </a:xfrm>
          </p:grpSpPr>
          <p:sp>
            <p:nvSpPr>
              <p:cNvPr id="219" name="Oval 218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5" name="Freeform 224"/>
              <p:cNvSpPr/>
              <p:nvPr/>
            </p:nvSpPr>
            <p:spPr>
              <a:xfrm rot="9278916">
                <a:off x="8532848" y="515738"/>
                <a:ext cx="250257" cy="184032"/>
              </a:xfrm>
              <a:custGeom>
                <a:avLst/>
                <a:gdLst>
                  <a:gd name="connsiteX0" fmla="*/ 0 w 250257"/>
                  <a:gd name="connsiteY0" fmla="*/ 184033 h 184033"/>
                  <a:gd name="connsiteX1" fmla="*/ 9625 w 250257"/>
                  <a:gd name="connsiteY1" fmla="*/ 30029 h 184033"/>
                  <a:gd name="connsiteX2" fmla="*/ 28875 w 250257"/>
                  <a:gd name="connsiteY2" fmla="*/ 1153 h 184033"/>
                  <a:gd name="connsiteX3" fmla="*/ 86627 w 250257"/>
                  <a:gd name="connsiteY3" fmla="*/ 10778 h 184033"/>
                  <a:gd name="connsiteX4" fmla="*/ 125128 w 250257"/>
                  <a:gd name="connsiteY4" fmla="*/ 30029 h 184033"/>
                  <a:gd name="connsiteX5" fmla="*/ 154004 w 250257"/>
                  <a:gd name="connsiteY5" fmla="*/ 49279 h 184033"/>
                  <a:gd name="connsiteX6" fmla="*/ 182880 w 250257"/>
                  <a:gd name="connsiteY6" fmla="*/ 58905 h 184033"/>
                  <a:gd name="connsiteX7" fmla="*/ 250257 w 250257"/>
                  <a:gd name="connsiteY7" fmla="*/ 39654 h 18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0257" h="184033">
                    <a:moveTo>
                      <a:pt x="0" y="184033"/>
                    </a:moveTo>
                    <a:cubicBezTo>
                      <a:pt x="3208" y="132698"/>
                      <a:pt x="1603" y="80834"/>
                      <a:pt x="9625" y="30029"/>
                    </a:cubicBezTo>
                    <a:cubicBezTo>
                      <a:pt x="11429" y="18602"/>
                      <a:pt x="17652" y="3959"/>
                      <a:pt x="28875" y="1153"/>
                    </a:cubicBezTo>
                    <a:cubicBezTo>
                      <a:pt x="47808" y="-3580"/>
                      <a:pt x="67376" y="7570"/>
                      <a:pt x="86627" y="10778"/>
                    </a:cubicBezTo>
                    <a:cubicBezTo>
                      <a:pt x="99461" y="17195"/>
                      <a:pt x="112670" y="22910"/>
                      <a:pt x="125128" y="30029"/>
                    </a:cubicBezTo>
                    <a:cubicBezTo>
                      <a:pt x="135172" y="35768"/>
                      <a:pt x="143657" y="44106"/>
                      <a:pt x="154004" y="49279"/>
                    </a:cubicBezTo>
                    <a:cubicBezTo>
                      <a:pt x="163079" y="53816"/>
                      <a:pt x="173255" y="55696"/>
                      <a:pt x="182880" y="58905"/>
                    </a:cubicBezTo>
                    <a:cubicBezTo>
                      <a:pt x="238041" y="47872"/>
                      <a:pt x="216373" y="56595"/>
                      <a:pt x="250257" y="3965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2" name="Group 221"/>
              <p:cNvGrpSpPr/>
              <p:nvPr/>
            </p:nvGrpSpPr>
            <p:grpSpPr>
              <a:xfrm>
                <a:off x="8642952" y="408534"/>
                <a:ext cx="308008" cy="318787"/>
                <a:chOff x="6901314" y="768868"/>
                <a:chExt cx="308008" cy="318787"/>
              </a:xfrm>
            </p:grpSpPr>
            <p:sp>
              <p:nvSpPr>
                <p:cNvPr id="223" name="Freeform 222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229" name="Straight Connector 228"/>
          <p:cNvCxnSpPr/>
          <p:nvPr/>
        </p:nvCxnSpPr>
        <p:spPr>
          <a:xfrm>
            <a:off x="1922404" y="3434084"/>
            <a:ext cx="0" cy="3423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4039841" y="3344982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060457" y="3455285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59288" y="3547744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11770" y="3694519"/>
            <a:ext cx="234042" cy="481124"/>
            <a:chOff x="1940133" y="426678"/>
            <a:chExt cx="331430" cy="769790"/>
          </a:xfrm>
        </p:grpSpPr>
        <p:grpSp>
          <p:nvGrpSpPr>
            <p:cNvPr id="235" name="Group 234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239" name="Freeform 238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Freeform 239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237" name="Picture 236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238" name="Picture 237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242" name="Group 241"/>
          <p:cNvGrpSpPr/>
          <p:nvPr/>
        </p:nvGrpSpPr>
        <p:grpSpPr>
          <a:xfrm>
            <a:off x="741763" y="3814514"/>
            <a:ext cx="222640" cy="295764"/>
            <a:chOff x="2798395" y="133816"/>
            <a:chExt cx="370317" cy="627938"/>
          </a:xfrm>
        </p:grpSpPr>
        <p:grpSp>
          <p:nvGrpSpPr>
            <p:cNvPr id="243" name="Group 242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247" name="Freeform 246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Freeform 247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245" name="Picture 244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246" name="Picture 245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250" name="Group 249"/>
          <p:cNvGrpSpPr/>
          <p:nvPr/>
        </p:nvGrpSpPr>
        <p:grpSpPr>
          <a:xfrm>
            <a:off x="585113" y="4165213"/>
            <a:ext cx="149232" cy="444767"/>
            <a:chOff x="2198651" y="1099067"/>
            <a:chExt cx="211330" cy="711620"/>
          </a:xfrm>
        </p:grpSpPr>
        <p:sp>
          <p:nvSpPr>
            <p:cNvPr id="251" name="Freeform 250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sp>
        <p:nvSpPr>
          <p:cNvPr id="256" name="Oval 255"/>
          <p:cNvSpPr/>
          <p:nvPr/>
        </p:nvSpPr>
        <p:spPr>
          <a:xfrm>
            <a:off x="605929" y="4862570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856362" y="5013574"/>
            <a:ext cx="265308" cy="487836"/>
            <a:chOff x="2389331" y="137806"/>
            <a:chExt cx="353869" cy="754096"/>
          </a:xfrm>
        </p:grpSpPr>
        <p:grpSp>
          <p:nvGrpSpPr>
            <p:cNvPr id="278" name="Group 277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282" name="Freeform 281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Freeform 282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280" name="Picture 279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281" name="Picture 280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285" name="Group 284"/>
          <p:cNvGrpSpPr/>
          <p:nvPr/>
        </p:nvGrpSpPr>
        <p:grpSpPr>
          <a:xfrm>
            <a:off x="1255837" y="5098722"/>
            <a:ext cx="210637" cy="391135"/>
            <a:chOff x="2793966" y="992743"/>
            <a:chExt cx="283591" cy="526141"/>
          </a:xfrm>
        </p:grpSpPr>
        <p:grpSp>
          <p:nvGrpSpPr>
            <p:cNvPr id="286" name="Group 285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288" name="Freeform 287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reeform 288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287" name="Picture 286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291" name="Group 290"/>
          <p:cNvGrpSpPr/>
          <p:nvPr/>
        </p:nvGrpSpPr>
        <p:grpSpPr>
          <a:xfrm>
            <a:off x="1018212" y="5555616"/>
            <a:ext cx="211330" cy="417339"/>
            <a:chOff x="2611231" y="1411461"/>
            <a:chExt cx="211330" cy="417339"/>
          </a:xfrm>
        </p:grpSpPr>
        <p:sp>
          <p:nvSpPr>
            <p:cNvPr id="292" name="Freeform 291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sp>
        <p:nvSpPr>
          <p:cNvPr id="317" name="Oval 316"/>
          <p:cNvSpPr/>
          <p:nvPr/>
        </p:nvSpPr>
        <p:spPr>
          <a:xfrm>
            <a:off x="1983777" y="3460090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2906197" y="4519247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7" name="Group 326"/>
          <p:cNvGrpSpPr/>
          <p:nvPr/>
        </p:nvGrpSpPr>
        <p:grpSpPr>
          <a:xfrm>
            <a:off x="2439051" y="3450838"/>
            <a:ext cx="234042" cy="481124"/>
            <a:chOff x="1940133" y="426678"/>
            <a:chExt cx="331430" cy="769790"/>
          </a:xfrm>
        </p:grpSpPr>
        <p:grpSp>
          <p:nvGrpSpPr>
            <p:cNvPr id="328" name="Group 327"/>
            <p:cNvGrpSpPr/>
            <p:nvPr/>
          </p:nvGrpSpPr>
          <p:grpSpPr>
            <a:xfrm>
              <a:off x="1940133" y="426678"/>
              <a:ext cx="327565" cy="769790"/>
              <a:chOff x="625721" y="432908"/>
              <a:chExt cx="327565" cy="769790"/>
            </a:xfrm>
          </p:grpSpPr>
          <p:sp>
            <p:nvSpPr>
              <p:cNvPr id="332" name="Freeform 331"/>
              <p:cNvSpPr/>
              <p:nvPr/>
            </p:nvSpPr>
            <p:spPr>
              <a:xfrm>
                <a:off x="625721" y="43290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Freeform 332"/>
              <p:cNvSpPr/>
              <p:nvPr/>
            </p:nvSpPr>
            <p:spPr>
              <a:xfrm flipH="1">
                <a:off x="789045" y="46339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TextBox 333"/>
              <p:cNvSpPr txBox="1"/>
              <p:nvPr/>
            </p:nvSpPr>
            <p:spPr>
              <a:xfrm>
                <a:off x="644206" y="894921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2030931" y="453421"/>
              <a:ext cx="240632" cy="548929"/>
              <a:chOff x="2030931" y="453421"/>
              <a:chExt cx="240632" cy="548929"/>
            </a:xfrm>
          </p:grpSpPr>
          <p:pic>
            <p:nvPicPr>
              <p:cNvPr id="330" name="Picture 329"/>
              <p:cNvPicPr>
                <a:picLocks noChangeAspect="1"/>
              </p:cNvPicPr>
              <p:nvPr/>
            </p:nvPicPr>
            <p:blipFill rotWithShape="1">
              <a:blip r:embed="rId2"/>
              <a:srcRect l="1" r="11321" b="68602"/>
              <a:stretch/>
            </p:blipFill>
            <p:spPr>
              <a:xfrm>
                <a:off x="2114783" y="453421"/>
                <a:ext cx="156780" cy="181846"/>
              </a:xfrm>
              <a:prstGeom prst="rect">
                <a:avLst/>
              </a:prstGeom>
            </p:spPr>
          </p:pic>
          <p:pic>
            <p:nvPicPr>
              <p:cNvPr id="331" name="Picture 330"/>
              <p:cNvPicPr>
                <a:picLocks noChangeAspect="1"/>
              </p:cNvPicPr>
              <p:nvPr/>
            </p:nvPicPr>
            <p:blipFill rotWithShape="1">
              <a:blip r:embed="rId3"/>
              <a:srcRect l="50194" t="61548" r="-1"/>
              <a:stretch/>
            </p:blipFill>
            <p:spPr>
              <a:xfrm>
                <a:off x="2030931" y="779645"/>
                <a:ext cx="88057" cy="222705"/>
              </a:xfrm>
              <a:prstGeom prst="rect">
                <a:avLst/>
              </a:prstGeom>
            </p:spPr>
          </p:pic>
        </p:grpSp>
      </p:grpSp>
      <p:grpSp>
        <p:nvGrpSpPr>
          <p:cNvPr id="335" name="Group 334"/>
          <p:cNvGrpSpPr/>
          <p:nvPr/>
        </p:nvGrpSpPr>
        <p:grpSpPr>
          <a:xfrm>
            <a:off x="2473118" y="3915707"/>
            <a:ext cx="222640" cy="295764"/>
            <a:chOff x="2798395" y="133816"/>
            <a:chExt cx="370317" cy="627938"/>
          </a:xfrm>
        </p:grpSpPr>
        <p:grpSp>
          <p:nvGrpSpPr>
            <p:cNvPr id="336" name="Group 335"/>
            <p:cNvGrpSpPr/>
            <p:nvPr/>
          </p:nvGrpSpPr>
          <p:grpSpPr>
            <a:xfrm>
              <a:off x="2798395" y="164634"/>
              <a:ext cx="283591" cy="597120"/>
              <a:chOff x="1431836" y="487453"/>
              <a:chExt cx="283591" cy="597120"/>
            </a:xfrm>
          </p:grpSpPr>
          <p:sp>
            <p:nvSpPr>
              <p:cNvPr id="340" name="Freeform 339"/>
              <p:cNvSpPr/>
              <p:nvPr/>
            </p:nvSpPr>
            <p:spPr>
              <a:xfrm>
                <a:off x="1431836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559D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Freeform 340"/>
              <p:cNvSpPr/>
              <p:nvPr/>
            </p:nvSpPr>
            <p:spPr>
              <a:xfrm flipH="1">
                <a:off x="1571048" y="487453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TextBox 341"/>
              <p:cNvSpPr txBox="1"/>
              <p:nvPr/>
            </p:nvSpPr>
            <p:spPr>
              <a:xfrm>
                <a:off x="1496941" y="776796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2841453" y="133816"/>
              <a:ext cx="327259" cy="396669"/>
              <a:chOff x="2897204" y="414090"/>
              <a:chExt cx="327259" cy="396669"/>
            </a:xfrm>
          </p:grpSpPr>
          <p:pic>
            <p:nvPicPr>
              <p:cNvPr id="338" name="Picture 337"/>
              <p:cNvPicPr>
                <a:picLocks noChangeAspect="1"/>
              </p:cNvPicPr>
              <p:nvPr/>
            </p:nvPicPr>
            <p:blipFill rotWithShape="1">
              <a:blip r:embed="rId7"/>
              <a:srcRect l="34410" t="46791"/>
              <a:stretch/>
            </p:blipFill>
            <p:spPr>
              <a:xfrm>
                <a:off x="2897204" y="606392"/>
                <a:ext cx="123960" cy="204367"/>
              </a:xfrm>
              <a:prstGeom prst="rect">
                <a:avLst/>
              </a:prstGeom>
            </p:spPr>
          </p:pic>
          <p:pic>
            <p:nvPicPr>
              <p:cNvPr id="339" name="Picture 338"/>
              <p:cNvPicPr>
                <a:picLocks noChangeAspect="1"/>
              </p:cNvPicPr>
              <p:nvPr/>
            </p:nvPicPr>
            <p:blipFill rotWithShape="1">
              <a:blip r:embed="rId8"/>
              <a:srcRect t="1" r="-21477" b="47425"/>
              <a:stretch/>
            </p:blipFill>
            <p:spPr>
              <a:xfrm>
                <a:off x="2994883" y="414090"/>
                <a:ext cx="229580" cy="201927"/>
              </a:xfrm>
              <a:prstGeom prst="rect">
                <a:avLst/>
              </a:prstGeom>
            </p:spPr>
          </p:pic>
        </p:grpSp>
      </p:grpSp>
      <p:grpSp>
        <p:nvGrpSpPr>
          <p:cNvPr id="343" name="Group 342"/>
          <p:cNvGrpSpPr/>
          <p:nvPr/>
        </p:nvGrpSpPr>
        <p:grpSpPr>
          <a:xfrm>
            <a:off x="2452042" y="4210041"/>
            <a:ext cx="149232" cy="444767"/>
            <a:chOff x="2198651" y="1099067"/>
            <a:chExt cx="211330" cy="711620"/>
          </a:xfrm>
        </p:grpSpPr>
        <p:sp>
          <p:nvSpPr>
            <p:cNvPr id="344" name="Freeform 343"/>
            <p:cNvSpPr/>
            <p:nvPr/>
          </p:nvSpPr>
          <p:spPr>
            <a:xfrm>
              <a:off x="2259195" y="1099067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2325328" y="1115649"/>
              <a:ext cx="69225" cy="455069"/>
            </a:xfrm>
            <a:custGeom>
              <a:avLst/>
              <a:gdLst>
                <a:gd name="connsiteX0" fmla="*/ 347 w 69225"/>
                <a:gd name="connsiteY0" fmla="*/ 21933 h 455069"/>
                <a:gd name="connsiteX1" fmla="*/ 19597 w 69225"/>
                <a:gd name="connsiteY1" fmla="*/ 387693 h 455069"/>
                <a:gd name="connsiteX2" fmla="*/ 29223 w 69225"/>
                <a:gd name="connsiteY2" fmla="*/ 416568 h 455069"/>
                <a:gd name="connsiteX3" fmla="*/ 38848 w 69225"/>
                <a:gd name="connsiteY3" fmla="*/ 455069 h 455069"/>
                <a:gd name="connsiteX4" fmla="*/ 58098 w 69225"/>
                <a:gd name="connsiteY4" fmla="*/ 426194 h 455069"/>
                <a:gd name="connsiteX5" fmla="*/ 58098 w 69225"/>
                <a:gd name="connsiteY5" fmla="*/ 147061 h 455069"/>
                <a:gd name="connsiteX6" fmla="*/ 38848 w 69225"/>
                <a:gd name="connsiteY6" fmla="*/ 89309 h 455069"/>
                <a:gd name="connsiteX7" fmla="*/ 29223 w 69225"/>
                <a:gd name="connsiteY7" fmla="*/ 60434 h 455069"/>
                <a:gd name="connsiteX8" fmla="*/ 347 w 69225"/>
                <a:gd name="connsiteY8" fmla="*/ 21933 h 45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25" h="455069">
                  <a:moveTo>
                    <a:pt x="347" y="21933"/>
                  </a:moveTo>
                  <a:cubicBezTo>
                    <a:pt x="-1257" y="76476"/>
                    <a:pt x="2288" y="283841"/>
                    <a:pt x="19597" y="387693"/>
                  </a:cubicBezTo>
                  <a:cubicBezTo>
                    <a:pt x="21265" y="397701"/>
                    <a:pt x="26436" y="406813"/>
                    <a:pt x="29223" y="416568"/>
                  </a:cubicBezTo>
                  <a:cubicBezTo>
                    <a:pt x="32857" y="429288"/>
                    <a:pt x="35640" y="442235"/>
                    <a:pt x="38848" y="455069"/>
                  </a:cubicBezTo>
                  <a:cubicBezTo>
                    <a:pt x="45265" y="445444"/>
                    <a:pt x="54440" y="437168"/>
                    <a:pt x="58098" y="426194"/>
                  </a:cubicBezTo>
                  <a:cubicBezTo>
                    <a:pt x="82111" y="354157"/>
                    <a:pt x="60084" y="166257"/>
                    <a:pt x="58098" y="147061"/>
                  </a:cubicBezTo>
                  <a:cubicBezTo>
                    <a:pt x="56010" y="126877"/>
                    <a:pt x="45265" y="108560"/>
                    <a:pt x="38848" y="89309"/>
                  </a:cubicBezTo>
                  <a:cubicBezTo>
                    <a:pt x="35640" y="79684"/>
                    <a:pt x="34851" y="68876"/>
                    <a:pt x="29223" y="60434"/>
                  </a:cubicBezTo>
                  <a:cubicBezTo>
                    <a:pt x="7455" y="27783"/>
                    <a:pt x="1951" y="-32610"/>
                    <a:pt x="347" y="21933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198651" y="1502910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dirty="0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3356978" y="4570049"/>
            <a:ext cx="265308" cy="487836"/>
            <a:chOff x="2389331" y="137806"/>
            <a:chExt cx="353869" cy="754096"/>
          </a:xfrm>
        </p:grpSpPr>
        <p:grpSp>
          <p:nvGrpSpPr>
            <p:cNvPr id="348" name="Group 347"/>
            <p:cNvGrpSpPr/>
            <p:nvPr/>
          </p:nvGrpSpPr>
          <p:grpSpPr>
            <a:xfrm>
              <a:off x="2389331" y="137806"/>
              <a:ext cx="327565" cy="754096"/>
              <a:chOff x="967187" y="171838"/>
              <a:chExt cx="327565" cy="754096"/>
            </a:xfrm>
          </p:grpSpPr>
          <p:sp>
            <p:nvSpPr>
              <p:cNvPr id="352" name="Freeform 351"/>
              <p:cNvSpPr/>
              <p:nvPr/>
            </p:nvSpPr>
            <p:spPr>
              <a:xfrm>
                <a:off x="967187" y="171838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559D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 352"/>
              <p:cNvSpPr/>
              <p:nvPr/>
            </p:nvSpPr>
            <p:spPr>
              <a:xfrm flipH="1">
                <a:off x="1130511" y="202320"/>
                <a:ext cx="164241" cy="539244"/>
              </a:xfrm>
              <a:custGeom>
                <a:avLst/>
                <a:gdLst>
                  <a:gd name="connsiteX0" fmla="*/ 177 w 164241"/>
                  <a:gd name="connsiteY0" fmla="*/ 48356 h 539244"/>
                  <a:gd name="connsiteX1" fmla="*/ 29053 w 164241"/>
                  <a:gd name="connsiteY1" fmla="*/ 96482 h 539244"/>
                  <a:gd name="connsiteX2" fmla="*/ 38678 w 164241"/>
                  <a:gd name="connsiteY2" fmla="*/ 125358 h 539244"/>
                  <a:gd name="connsiteX3" fmla="*/ 67554 w 164241"/>
                  <a:gd name="connsiteY3" fmla="*/ 144609 h 539244"/>
                  <a:gd name="connsiteX4" fmla="*/ 96430 w 164241"/>
                  <a:gd name="connsiteY4" fmla="*/ 539244 h 539244"/>
                  <a:gd name="connsiteX5" fmla="*/ 106055 w 164241"/>
                  <a:gd name="connsiteY5" fmla="*/ 510369 h 539244"/>
                  <a:gd name="connsiteX6" fmla="*/ 134931 w 164241"/>
                  <a:gd name="connsiteY6" fmla="*/ 500743 h 539244"/>
                  <a:gd name="connsiteX7" fmla="*/ 154181 w 164241"/>
                  <a:gd name="connsiteY7" fmla="*/ 442992 h 539244"/>
                  <a:gd name="connsiteX8" fmla="*/ 163807 w 164241"/>
                  <a:gd name="connsiteY8" fmla="*/ 414116 h 539244"/>
                  <a:gd name="connsiteX9" fmla="*/ 144556 w 164241"/>
                  <a:gd name="connsiteY9" fmla="*/ 86857 h 539244"/>
                  <a:gd name="connsiteX10" fmla="*/ 106055 w 164241"/>
                  <a:gd name="connsiteY10" fmla="*/ 38731 h 539244"/>
                  <a:gd name="connsiteX11" fmla="*/ 48303 w 164241"/>
                  <a:gd name="connsiteY11" fmla="*/ 19480 h 539244"/>
                  <a:gd name="connsiteX12" fmla="*/ 19428 w 164241"/>
                  <a:gd name="connsiteY12" fmla="*/ 230 h 539244"/>
                  <a:gd name="connsiteX13" fmla="*/ 177 w 164241"/>
                  <a:gd name="connsiteY13" fmla="*/ 48356 h 53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241" h="539244">
                    <a:moveTo>
                      <a:pt x="177" y="48356"/>
                    </a:moveTo>
                    <a:cubicBezTo>
                      <a:pt x="1781" y="64398"/>
                      <a:pt x="20686" y="79749"/>
                      <a:pt x="29053" y="96482"/>
                    </a:cubicBezTo>
                    <a:cubicBezTo>
                      <a:pt x="33590" y="105557"/>
                      <a:pt x="32340" y="117435"/>
                      <a:pt x="38678" y="125358"/>
                    </a:cubicBezTo>
                    <a:cubicBezTo>
                      <a:pt x="45905" y="134391"/>
                      <a:pt x="57929" y="138192"/>
                      <a:pt x="67554" y="144609"/>
                    </a:cubicBezTo>
                    <a:cubicBezTo>
                      <a:pt x="122331" y="308935"/>
                      <a:pt x="86225" y="182077"/>
                      <a:pt x="96430" y="539244"/>
                    </a:cubicBezTo>
                    <a:cubicBezTo>
                      <a:pt x="99638" y="529619"/>
                      <a:pt x="98881" y="517543"/>
                      <a:pt x="106055" y="510369"/>
                    </a:cubicBezTo>
                    <a:cubicBezTo>
                      <a:pt x="113229" y="503195"/>
                      <a:pt x="129034" y="508999"/>
                      <a:pt x="134931" y="500743"/>
                    </a:cubicBezTo>
                    <a:cubicBezTo>
                      <a:pt x="146725" y="484231"/>
                      <a:pt x="147764" y="462242"/>
                      <a:pt x="154181" y="442992"/>
                    </a:cubicBezTo>
                    <a:lnTo>
                      <a:pt x="163807" y="414116"/>
                    </a:lnTo>
                    <a:cubicBezTo>
                      <a:pt x="158271" y="248052"/>
                      <a:pt x="176916" y="200119"/>
                      <a:pt x="144556" y="86857"/>
                    </a:cubicBezTo>
                    <a:cubicBezTo>
                      <a:pt x="135827" y="56303"/>
                      <a:pt x="138181" y="53009"/>
                      <a:pt x="106055" y="38731"/>
                    </a:cubicBezTo>
                    <a:cubicBezTo>
                      <a:pt x="87512" y="30490"/>
                      <a:pt x="48303" y="19480"/>
                      <a:pt x="48303" y="19480"/>
                    </a:cubicBezTo>
                    <a:cubicBezTo>
                      <a:pt x="38678" y="13063"/>
                      <a:pt x="30771" y="-2039"/>
                      <a:pt x="19428" y="230"/>
                    </a:cubicBezTo>
                    <a:cubicBezTo>
                      <a:pt x="8085" y="2499"/>
                      <a:pt x="-1427" y="32314"/>
                      <a:pt x="177" y="48356"/>
                    </a:cubicBezTo>
                    <a:close/>
                  </a:path>
                </a:pathLst>
              </a:custGeom>
              <a:solidFill>
                <a:srgbClr val="FAA4E8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991619" y="618157"/>
                <a:ext cx="2113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2483318" y="163473"/>
              <a:ext cx="259882" cy="552789"/>
              <a:chOff x="2483318" y="163473"/>
              <a:chExt cx="259882" cy="552789"/>
            </a:xfrm>
          </p:grpSpPr>
          <p:pic>
            <p:nvPicPr>
              <p:cNvPr id="350" name="Picture 349"/>
              <p:cNvPicPr>
                <a:picLocks noChangeAspect="1"/>
              </p:cNvPicPr>
              <p:nvPr/>
            </p:nvPicPr>
            <p:blipFill rotWithShape="1">
              <a:blip r:embed="rId4"/>
              <a:srcRect l="56218" t="62749" r="-1"/>
              <a:stretch/>
            </p:blipFill>
            <p:spPr>
              <a:xfrm>
                <a:off x="2483318" y="500513"/>
                <a:ext cx="77407" cy="215749"/>
              </a:xfrm>
              <a:prstGeom prst="rect">
                <a:avLst/>
              </a:prstGeom>
            </p:spPr>
          </p:pic>
          <p:pic>
            <p:nvPicPr>
              <p:cNvPr id="351" name="Picture 350"/>
              <p:cNvPicPr>
                <a:picLocks noChangeAspect="1"/>
              </p:cNvPicPr>
              <p:nvPr/>
            </p:nvPicPr>
            <p:blipFill rotWithShape="1">
              <a:blip r:embed="rId5"/>
              <a:srcRect l="2" r="-9183" b="63411"/>
              <a:stretch/>
            </p:blipFill>
            <p:spPr>
              <a:xfrm>
                <a:off x="2550170" y="163473"/>
                <a:ext cx="193030" cy="211912"/>
              </a:xfrm>
              <a:prstGeom prst="rect">
                <a:avLst/>
              </a:prstGeom>
            </p:spPr>
          </p:pic>
        </p:grpSp>
      </p:grpSp>
      <p:grpSp>
        <p:nvGrpSpPr>
          <p:cNvPr id="355" name="Group 354"/>
          <p:cNvGrpSpPr/>
          <p:nvPr/>
        </p:nvGrpSpPr>
        <p:grpSpPr>
          <a:xfrm>
            <a:off x="3382909" y="5039218"/>
            <a:ext cx="210637" cy="391135"/>
            <a:chOff x="2793966" y="992743"/>
            <a:chExt cx="283591" cy="526141"/>
          </a:xfrm>
        </p:grpSpPr>
        <p:grpSp>
          <p:nvGrpSpPr>
            <p:cNvPr id="356" name="Group 355"/>
            <p:cNvGrpSpPr/>
            <p:nvPr/>
          </p:nvGrpSpPr>
          <p:grpSpPr>
            <a:xfrm>
              <a:off x="2793966" y="992743"/>
              <a:ext cx="283591" cy="526141"/>
              <a:chOff x="1270535" y="904775"/>
              <a:chExt cx="283591" cy="526141"/>
            </a:xfrm>
          </p:grpSpPr>
          <p:sp>
            <p:nvSpPr>
              <p:cNvPr id="358" name="Freeform 357"/>
              <p:cNvSpPr/>
              <p:nvPr/>
            </p:nvSpPr>
            <p:spPr>
              <a:xfrm>
                <a:off x="1270535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 358"/>
              <p:cNvSpPr/>
              <p:nvPr/>
            </p:nvSpPr>
            <p:spPr>
              <a:xfrm flipH="1">
                <a:off x="1409747" y="904775"/>
                <a:ext cx="144379" cy="340190"/>
              </a:xfrm>
              <a:custGeom>
                <a:avLst/>
                <a:gdLst>
                  <a:gd name="connsiteX0" fmla="*/ 0 w 144379"/>
                  <a:gd name="connsiteY0" fmla="*/ 0 h 340190"/>
                  <a:gd name="connsiteX1" fmla="*/ 48126 w 144379"/>
                  <a:gd name="connsiteY1" fmla="*/ 77002 h 340190"/>
                  <a:gd name="connsiteX2" fmla="*/ 67377 w 144379"/>
                  <a:gd name="connsiteY2" fmla="*/ 134753 h 340190"/>
                  <a:gd name="connsiteX3" fmla="*/ 77002 w 144379"/>
                  <a:gd name="connsiteY3" fmla="*/ 336884 h 340190"/>
                  <a:gd name="connsiteX4" fmla="*/ 105878 w 144379"/>
                  <a:gd name="connsiteY4" fmla="*/ 308008 h 340190"/>
                  <a:gd name="connsiteX5" fmla="*/ 134753 w 144379"/>
                  <a:gd name="connsiteY5" fmla="*/ 221381 h 340190"/>
                  <a:gd name="connsiteX6" fmla="*/ 144379 w 144379"/>
                  <a:gd name="connsiteY6" fmla="*/ 192505 h 340190"/>
                  <a:gd name="connsiteX7" fmla="*/ 134753 w 144379"/>
                  <a:gd name="connsiteY7" fmla="*/ 125128 h 340190"/>
                  <a:gd name="connsiteX8" fmla="*/ 125128 w 144379"/>
                  <a:gd name="connsiteY8" fmla="*/ 67377 h 340190"/>
                  <a:gd name="connsiteX9" fmla="*/ 67377 w 144379"/>
                  <a:gd name="connsiteY9" fmla="*/ 48126 h 340190"/>
                  <a:gd name="connsiteX10" fmla="*/ 0 w 144379"/>
                  <a:gd name="connsiteY10" fmla="*/ 0 h 340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379" h="340190">
                    <a:moveTo>
                      <a:pt x="0" y="0"/>
                    </a:moveTo>
                    <a:cubicBezTo>
                      <a:pt x="16042" y="25667"/>
                      <a:pt x="38554" y="48287"/>
                      <a:pt x="48126" y="77002"/>
                    </a:cubicBezTo>
                    <a:lnTo>
                      <a:pt x="67377" y="134753"/>
                    </a:lnTo>
                    <a:cubicBezTo>
                      <a:pt x="70585" y="202130"/>
                      <a:pt x="62369" y="271037"/>
                      <a:pt x="77002" y="336884"/>
                    </a:cubicBezTo>
                    <a:cubicBezTo>
                      <a:pt x="79955" y="350172"/>
                      <a:pt x="99267" y="319907"/>
                      <a:pt x="105878" y="308008"/>
                    </a:cubicBezTo>
                    <a:cubicBezTo>
                      <a:pt x="105880" y="308004"/>
                      <a:pt x="129940" y="235821"/>
                      <a:pt x="134753" y="221381"/>
                    </a:cubicBezTo>
                    <a:lnTo>
                      <a:pt x="144379" y="192505"/>
                    </a:lnTo>
                    <a:cubicBezTo>
                      <a:pt x="141170" y="170046"/>
                      <a:pt x="138203" y="147551"/>
                      <a:pt x="134753" y="125128"/>
                    </a:cubicBezTo>
                    <a:cubicBezTo>
                      <a:pt x="131785" y="105839"/>
                      <a:pt x="137979" y="82064"/>
                      <a:pt x="125128" y="67377"/>
                    </a:cubicBezTo>
                    <a:cubicBezTo>
                      <a:pt x="111766" y="52106"/>
                      <a:pt x="86627" y="54543"/>
                      <a:pt x="67377" y="48126"/>
                    </a:cubicBezTo>
                    <a:cubicBezTo>
                      <a:pt x="31691" y="36231"/>
                      <a:pt x="47578" y="43039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extBox 359"/>
              <p:cNvSpPr txBox="1"/>
              <p:nvPr/>
            </p:nvSpPr>
            <p:spPr>
              <a:xfrm flipH="1">
                <a:off x="1275693" y="1123139"/>
                <a:ext cx="2630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dirty="0"/>
              </a:p>
            </p:txBody>
          </p:sp>
        </p:grpSp>
        <p:pic>
          <p:nvPicPr>
            <p:cNvPr id="357" name="Picture 356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2858703" y="1145406"/>
              <a:ext cx="67377" cy="173256"/>
            </a:xfrm>
            <a:prstGeom prst="rect">
              <a:avLst/>
            </a:prstGeom>
          </p:spPr>
        </p:pic>
      </p:grpSp>
      <p:grpSp>
        <p:nvGrpSpPr>
          <p:cNvPr id="361" name="Group 360"/>
          <p:cNvGrpSpPr/>
          <p:nvPr/>
        </p:nvGrpSpPr>
        <p:grpSpPr>
          <a:xfrm>
            <a:off x="3375296" y="5425173"/>
            <a:ext cx="211330" cy="417339"/>
            <a:chOff x="2611231" y="1411461"/>
            <a:chExt cx="211330" cy="417339"/>
          </a:xfrm>
        </p:grpSpPr>
        <p:sp>
          <p:nvSpPr>
            <p:cNvPr id="362" name="Freeform 361"/>
            <p:cNvSpPr/>
            <p:nvPr/>
          </p:nvSpPr>
          <p:spPr>
            <a:xfrm>
              <a:off x="2661216" y="1421087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2729467" y="1411461"/>
              <a:ext cx="81438" cy="142675"/>
            </a:xfrm>
            <a:custGeom>
              <a:avLst/>
              <a:gdLst>
                <a:gd name="connsiteX0" fmla="*/ 2587 w 81438"/>
                <a:gd name="connsiteY0" fmla="*/ 7921 h 142675"/>
                <a:gd name="connsiteX1" fmla="*/ 12212 w 81438"/>
                <a:gd name="connsiteY1" fmla="*/ 104174 h 142675"/>
                <a:gd name="connsiteX2" fmla="*/ 21837 w 81438"/>
                <a:gd name="connsiteY2" fmla="*/ 133049 h 142675"/>
                <a:gd name="connsiteX3" fmla="*/ 50713 w 81438"/>
                <a:gd name="connsiteY3" fmla="*/ 142675 h 142675"/>
                <a:gd name="connsiteX4" fmla="*/ 60339 w 81438"/>
                <a:gd name="connsiteY4" fmla="*/ 17546 h 142675"/>
                <a:gd name="connsiteX5" fmla="*/ 2587 w 81438"/>
                <a:gd name="connsiteY5" fmla="*/ 7921 h 14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" h="142675">
                  <a:moveTo>
                    <a:pt x="2587" y="7921"/>
                  </a:moveTo>
                  <a:cubicBezTo>
                    <a:pt x="-5434" y="22359"/>
                    <a:pt x="7309" y="72305"/>
                    <a:pt x="12212" y="104174"/>
                  </a:cubicBezTo>
                  <a:cubicBezTo>
                    <a:pt x="13755" y="114202"/>
                    <a:pt x="14663" y="125875"/>
                    <a:pt x="21837" y="133049"/>
                  </a:cubicBezTo>
                  <a:cubicBezTo>
                    <a:pt x="29011" y="140223"/>
                    <a:pt x="41088" y="139466"/>
                    <a:pt x="50713" y="142675"/>
                  </a:cubicBezTo>
                  <a:cubicBezTo>
                    <a:pt x="77884" y="101920"/>
                    <a:pt x="98895" y="83641"/>
                    <a:pt x="60339" y="17546"/>
                  </a:cubicBezTo>
                  <a:cubicBezTo>
                    <a:pt x="50114" y="18"/>
                    <a:pt x="10608" y="-6517"/>
                    <a:pt x="2587" y="792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2611231" y="1521023"/>
              <a:ext cx="21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</a:t>
              </a:r>
              <a:endParaRPr lang="en-US" dirty="0"/>
            </a:p>
          </p:txBody>
        </p:sp>
      </p:grpSp>
      <p:sp>
        <p:nvSpPr>
          <p:cNvPr id="367" name="Oval 366"/>
          <p:cNvSpPr/>
          <p:nvPr/>
        </p:nvSpPr>
        <p:spPr>
          <a:xfrm>
            <a:off x="4082459" y="3468958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/>
          <p:cNvSpPr txBox="1"/>
          <p:nvPr/>
        </p:nvSpPr>
        <p:spPr>
          <a:xfrm>
            <a:off x="4287643" y="3730591"/>
            <a:ext cx="149233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grpSp>
        <p:nvGrpSpPr>
          <p:cNvPr id="391" name="Group 390"/>
          <p:cNvGrpSpPr/>
          <p:nvPr/>
        </p:nvGrpSpPr>
        <p:grpSpPr>
          <a:xfrm>
            <a:off x="4852436" y="3514662"/>
            <a:ext cx="116404" cy="349327"/>
            <a:chOff x="5422328" y="3524675"/>
            <a:chExt cx="116404" cy="349327"/>
          </a:xfrm>
        </p:grpSpPr>
        <p:sp>
          <p:nvSpPr>
            <p:cNvPr id="374" name="Freeform 373"/>
            <p:cNvSpPr/>
            <p:nvPr/>
          </p:nvSpPr>
          <p:spPr>
            <a:xfrm flipH="1">
              <a:off x="5422752" y="3536971"/>
              <a:ext cx="115980" cy="337031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1" name="Picture 370"/>
            <p:cNvPicPr>
              <a:picLocks noChangeAspect="1"/>
            </p:cNvPicPr>
            <p:nvPr/>
          </p:nvPicPr>
          <p:blipFill rotWithShape="1">
            <a:blip r:embed="rId2"/>
            <a:srcRect l="1" r="11321" b="68602"/>
            <a:stretch/>
          </p:blipFill>
          <p:spPr>
            <a:xfrm>
              <a:off x="5422328" y="3524675"/>
              <a:ext cx="110711" cy="113655"/>
            </a:xfrm>
            <a:prstGeom prst="rect">
              <a:avLst/>
            </a:prstGeom>
          </p:spPr>
        </p:pic>
      </p:grpSp>
      <p:grpSp>
        <p:nvGrpSpPr>
          <p:cNvPr id="392" name="Group 391"/>
          <p:cNvGrpSpPr/>
          <p:nvPr/>
        </p:nvGrpSpPr>
        <p:grpSpPr>
          <a:xfrm>
            <a:off x="4335662" y="3516179"/>
            <a:ext cx="126300" cy="359799"/>
            <a:chOff x="5210870" y="3498657"/>
            <a:chExt cx="126300" cy="359799"/>
          </a:xfrm>
        </p:grpSpPr>
        <p:sp>
          <p:nvSpPr>
            <p:cNvPr id="373" name="Freeform 372"/>
            <p:cNvSpPr/>
            <p:nvPr/>
          </p:nvSpPr>
          <p:spPr>
            <a:xfrm>
              <a:off x="5210870" y="3498657"/>
              <a:ext cx="115980" cy="337031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2" name="Picture 371"/>
            <p:cNvPicPr>
              <a:picLocks noChangeAspect="1"/>
            </p:cNvPicPr>
            <p:nvPr/>
          </p:nvPicPr>
          <p:blipFill rotWithShape="1">
            <a:blip r:embed="rId3"/>
            <a:srcRect l="50194" t="61548" r="-1"/>
            <a:stretch/>
          </p:blipFill>
          <p:spPr>
            <a:xfrm>
              <a:off x="5274988" y="3719264"/>
              <a:ext cx="62182" cy="139192"/>
            </a:xfrm>
            <a:prstGeom prst="rect">
              <a:avLst/>
            </a:prstGeom>
          </p:spPr>
        </p:pic>
      </p:grpSp>
      <p:sp>
        <p:nvSpPr>
          <p:cNvPr id="383" name="TextBox 382"/>
          <p:cNvSpPr txBox="1"/>
          <p:nvPr/>
        </p:nvSpPr>
        <p:spPr>
          <a:xfrm>
            <a:off x="4302926" y="4026564"/>
            <a:ext cx="127055" cy="144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grpSp>
        <p:nvGrpSpPr>
          <p:cNvPr id="389" name="Group 388"/>
          <p:cNvGrpSpPr/>
          <p:nvPr/>
        </p:nvGrpSpPr>
        <p:grpSpPr>
          <a:xfrm>
            <a:off x="4358067" y="3939543"/>
            <a:ext cx="107361" cy="160232"/>
            <a:chOff x="5244937" y="3978042"/>
            <a:chExt cx="107361" cy="160232"/>
          </a:xfrm>
        </p:grpSpPr>
        <p:sp>
          <p:nvSpPr>
            <p:cNvPr id="381" name="Freeform 380"/>
            <p:cNvSpPr/>
            <p:nvPr/>
          </p:nvSpPr>
          <p:spPr>
            <a:xfrm>
              <a:off x="5244937" y="3978042"/>
              <a:ext cx="86803" cy="160232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559D4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9" name="Picture 378"/>
            <p:cNvPicPr>
              <a:picLocks noChangeAspect="1"/>
            </p:cNvPicPr>
            <p:nvPr/>
          </p:nvPicPr>
          <p:blipFill rotWithShape="1">
            <a:blip r:embed="rId7"/>
            <a:srcRect l="34410" t="46791"/>
            <a:stretch/>
          </p:blipFill>
          <p:spPr>
            <a:xfrm>
              <a:off x="5277771" y="4034963"/>
              <a:ext cx="74527" cy="96258"/>
            </a:xfrm>
            <a:prstGeom prst="rect">
              <a:avLst/>
            </a:prstGeom>
          </p:spPr>
        </p:pic>
      </p:grpSp>
      <p:grpSp>
        <p:nvGrpSpPr>
          <p:cNvPr id="390" name="Group 389"/>
          <p:cNvGrpSpPr/>
          <p:nvPr/>
        </p:nvGrpSpPr>
        <p:grpSpPr>
          <a:xfrm>
            <a:off x="4844572" y="3922954"/>
            <a:ext cx="145891" cy="193887"/>
            <a:chOff x="5328633" y="3944387"/>
            <a:chExt cx="145891" cy="193887"/>
          </a:xfrm>
        </p:grpSpPr>
        <p:sp>
          <p:nvSpPr>
            <p:cNvPr id="382" name="Freeform 381"/>
            <p:cNvSpPr/>
            <p:nvPr/>
          </p:nvSpPr>
          <p:spPr>
            <a:xfrm flipH="1">
              <a:off x="5328633" y="3978042"/>
              <a:ext cx="86803" cy="160232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0" name="Picture 379"/>
            <p:cNvPicPr>
              <a:picLocks noChangeAspect="1"/>
            </p:cNvPicPr>
            <p:nvPr/>
          </p:nvPicPr>
          <p:blipFill rotWithShape="1">
            <a:blip r:embed="rId8"/>
            <a:srcRect t="1" r="-21477" b="47425"/>
            <a:stretch/>
          </p:blipFill>
          <p:spPr>
            <a:xfrm>
              <a:off x="5336497" y="3944387"/>
              <a:ext cx="138027" cy="95109"/>
            </a:xfrm>
            <a:prstGeom prst="rect">
              <a:avLst/>
            </a:prstGeom>
          </p:spPr>
        </p:pic>
      </p:grpSp>
      <p:sp>
        <p:nvSpPr>
          <p:cNvPr id="385" name="Freeform 384"/>
          <p:cNvSpPr/>
          <p:nvPr/>
        </p:nvSpPr>
        <p:spPr>
          <a:xfrm>
            <a:off x="4381987" y="4229804"/>
            <a:ext cx="48884" cy="284421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559D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Freeform 385"/>
          <p:cNvSpPr/>
          <p:nvPr/>
        </p:nvSpPr>
        <p:spPr>
          <a:xfrm>
            <a:off x="4895267" y="4198630"/>
            <a:ext cx="48884" cy="284421"/>
          </a:xfrm>
          <a:custGeom>
            <a:avLst/>
            <a:gdLst>
              <a:gd name="connsiteX0" fmla="*/ 347 w 69225"/>
              <a:gd name="connsiteY0" fmla="*/ 21933 h 455069"/>
              <a:gd name="connsiteX1" fmla="*/ 19597 w 69225"/>
              <a:gd name="connsiteY1" fmla="*/ 387693 h 455069"/>
              <a:gd name="connsiteX2" fmla="*/ 29223 w 69225"/>
              <a:gd name="connsiteY2" fmla="*/ 416568 h 455069"/>
              <a:gd name="connsiteX3" fmla="*/ 38848 w 69225"/>
              <a:gd name="connsiteY3" fmla="*/ 455069 h 455069"/>
              <a:gd name="connsiteX4" fmla="*/ 58098 w 69225"/>
              <a:gd name="connsiteY4" fmla="*/ 426194 h 455069"/>
              <a:gd name="connsiteX5" fmla="*/ 58098 w 69225"/>
              <a:gd name="connsiteY5" fmla="*/ 147061 h 455069"/>
              <a:gd name="connsiteX6" fmla="*/ 38848 w 69225"/>
              <a:gd name="connsiteY6" fmla="*/ 89309 h 455069"/>
              <a:gd name="connsiteX7" fmla="*/ 29223 w 69225"/>
              <a:gd name="connsiteY7" fmla="*/ 60434 h 455069"/>
              <a:gd name="connsiteX8" fmla="*/ 347 w 69225"/>
              <a:gd name="connsiteY8" fmla="*/ 21933 h 45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25" h="455069">
                <a:moveTo>
                  <a:pt x="347" y="21933"/>
                </a:moveTo>
                <a:cubicBezTo>
                  <a:pt x="-1257" y="76476"/>
                  <a:pt x="2288" y="283841"/>
                  <a:pt x="19597" y="387693"/>
                </a:cubicBezTo>
                <a:cubicBezTo>
                  <a:pt x="21265" y="397701"/>
                  <a:pt x="26436" y="406813"/>
                  <a:pt x="29223" y="416568"/>
                </a:cubicBezTo>
                <a:cubicBezTo>
                  <a:pt x="32857" y="429288"/>
                  <a:pt x="35640" y="442235"/>
                  <a:pt x="38848" y="455069"/>
                </a:cubicBezTo>
                <a:cubicBezTo>
                  <a:pt x="45265" y="445444"/>
                  <a:pt x="54440" y="437168"/>
                  <a:pt x="58098" y="426194"/>
                </a:cubicBezTo>
                <a:cubicBezTo>
                  <a:pt x="82111" y="354157"/>
                  <a:pt x="60084" y="166257"/>
                  <a:pt x="58098" y="147061"/>
                </a:cubicBezTo>
                <a:cubicBezTo>
                  <a:pt x="56010" y="126877"/>
                  <a:pt x="45265" y="108560"/>
                  <a:pt x="38848" y="89309"/>
                </a:cubicBezTo>
                <a:cubicBezTo>
                  <a:pt x="35640" y="79684"/>
                  <a:pt x="34851" y="68876"/>
                  <a:pt x="29223" y="60434"/>
                </a:cubicBezTo>
                <a:cubicBezTo>
                  <a:pt x="7455" y="27783"/>
                  <a:pt x="1951" y="-32610"/>
                  <a:pt x="347" y="21933"/>
                </a:cubicBezTo>
                <a:close/>
              </a:path>
            </a:pathLst>
          </a:custGeom>
          <a:solidFill>
            <a:srgbClr val="FAA4E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TextBox 386"/>
          <p:cNvSpPr txBox="1"/>
          <p:nvPr/>
        </p:nvSpPr>
        <p:spPr>
          <a:xfrm>
            <a:off x="4335954" y="4490206"/>
            <a:ext cx="149232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dirty="0"/>
          </a:p>
        </p:txBody>
      </p:sp>
      <p:sp>
        <p:nvSpPr>
          <p:cNvPr id="388" name="TextBox 387"/>
          <p:cNvSpPr txBox="1"/>
          <p:nvPr/>
        </p:nvSpPr>
        <p:spPr>
          <a:xfrm>
            <a:off x="4802260" y="4504155"/>
            <a:ext cx="149232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dirty="0"/>
          </a:p>
        </p:txBody>
      </p:sp>
      <p:sp>
        <p:nvSpPr>
          <p:cNvPr id="393" name="TextBox 392"/>
          <p:cNvSpPr txBox="1"/>
          <p:nvPr/>
        </p:nvSpPr>
        <p:spPr>
          <a:xfrm>
            <a:off x="4791384" y="3997823"/>
            <a:ext cx="127055" cy="144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sp>
        <p:nvSpPr>
          <p:cNvPr id="394" name="TextBox 393"/>
          <p:cNvSpPr txBox="1"/>
          <p:nvPr/>
        </p:nvSpPr>
        <p:spPr>
          <a:xfrm>
            <a:off x="4777819" y="3728022"/>
            <a:ext cx="149233" cy="19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95" name="Oval 394"/>
          <p:cNvSpPr/>
          <p:nvPr/>
        </p:nvSpPr>
        <p:spPr>
          <a:xfrm>
            <a:off x="4907938" y="4722582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TextBox 402"/>
          <p:cNvSpPr txBox="1"/>
          <p:nvPr/>
        </p:nvSpPr>
        <p:spPr>
          <a:xfrm>
            <a:off x="5176769" y="4829270"/>
            <a:ext cx="158442" cy="19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grpSp>
        <p:nvGrpSpPr>
          <p:cNvPr id="414" name="Group 413"/>
          <p:cNvGrpSpPr/>
          <p:nvPr/>
        </p:nvGrpSpPr>
        <p:grpSpPr>
          <a:xfrm>
            <a:off x="5107422" y="4809641"/>
            <a:ext cx="138853" cy="375738"/>
            <a:chOff x="5860716" y="4800208"/>
            <a:chExt cx="138853" cy="375738"/>
          </a:xfrm>
        </p:grpSpPr>
        <p:sp>
          <p:nvSpPr>
            <p:cNvPr id="401" name="Freeform 400"/>
            <p:cNvSpPr/>
            <p:nvPr/>
          </p:nvSpPr>
          <p:spPr>
            <a:xfrm>
              <a:off x="5860716" y="4800208"/>
              <a:ext cx="123137" cy="348845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559D4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9" name="Picture 398"/>
            <p:cNvPicPr>
              <a:picLocks noChangeAspect="1"/>
            </p:cNvPicPr>
            <p:nvPr/>
          </p:nvPicPr>
          <p:blipFill rotWithShape="1">
            <a:blip r:embed="rId4"/>
            <a:srcRect l="56218" t="62749" r="-1"/>
            <a:stretch/>
          </p:blipFill>
          <p:spPr>
            <a:xfrm>
              <a:off x="5941534" y="5036375"/>
              <a:ext cx="58035" cy="139571"/>
            </a:xfrm>
            <a:prstGeom prst="rect">
              <a:avLst/>
            </a:prstGeom>
          </p:spPr>
        </p:pic>
      </p:grpSp>
      <p:grpSp>
        <p:nvGrpSpPr>
          <p:cNvPr id="415" name="Group 414"/>
          <p:cNvGrpSpPr/>
          <p:nvPr/>
        </p:nvGrpSpPr>
        <p:grpSpPr>
          <a:xfrm>
            <a:off x="5659070" y="4818722"/>
            <a:ext cx="144722" cy="351960"/>
            <a:chOff x="6144622" y="4818949"/>
            <a:chExt cx="144722" cy="351960"/>
          </a:xfrm>
        </p:grpSpPr>
        <p:sp>
          <p:nvSpPr>
            <p:cNvPr id="402" name="Freeform 401"/>
            <p:cNvSpPr/>
            <p:nvPr/>
          </p:nvSpPr>
          <p:spPr>
            <a:xfrm flipH="1">
              <a:off x="6146486" y="4822064"/>
              <a:ext cx="123137" cy="348845"/>
            </a:xfrm>
            <a:custGeom>
              <a:avLst/>
              <a:gdLst>
                <a:gd name="connsiteX0" fmla="*/ 177 w 164241"/>
                <a:gd name="connsiteY0" fmla="*/ 48356 h 539244"/>
                <a:gd name="connsiteX1" fmla="*/ 29053 w 164241"/>
                <a:gd name="connsiteY1" fmla="*/ 96482 h 539244"/>
                <a:gd name="connsiteX2" fmla="*/ 38678 w 164241"/>
                <a:gd name="connsiteY2" fmla="*/ 125358 h 539244"/>
                <a:gd name="connsiteX3" fmla="*/ 67554 w 164241"/>
                <a:gd name="connsiteY3" fmla="*/ 144609 h 539244"/>
                <a:gd name="connsiteX4" fmla="*/ 96430 w 164241"/>
                <a:gd name="connsiteY4" fmla="*/ 539244 h 539244"/>
                <a:gd name="connsiteX5" fmla="*/ 106055 w 164241"/>
                <a:gd name="connsiteY5" fmla="*/ 510369 h 539244"/>
                <a:gd name="connsiteX6" fmla="*/ 134931 w 164241"/>
                <a:gd name="connsiteY6" fmla="*/ 500743 h 539244"/>
                <a:gd name="connsiteX7" fmla="*/ 154181 w 164241"/>
                <a:gd name="connsiteY7" fmla="*/ 442992 h 539244"/>
                <a:gd name="connsiteX8" fmla="*/ 163807 w 164241"/>
                <a:gd name="connsiteY8" fmla="*/ 414116 h 539244"/>
                <a:gd name="connsiteX9" fmla="*/ 144556 w 164241"/>
                <a:gd name="connsiteY9" fmla="*/ 86857 h 539244"/>
                <a:gd name="connsiteX10" fmla="*/ 106055 w 164241"/>
                <a:gd name="connsiteY10" fmla="*/ 38731 h 539244"/>
                <a:gd name="connsiteX11" fmla="*/ 48303 w 164241"/>
                <a:gd name="connsiteY11" fmla="*/ 19480 h 539244"/>
                <a:gd name="connsiteX12" fmla="*/ 19428 w 164241"/>
                <a:gd name="connsiteY12" fmla="*/ 230 h 539244"/>
                <a:gd name="connsiteX13" fmla="*/ 177 w 164241"/>
                <a:gd name="connsiteY13" fmla="*/ 48356 h 53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241" h="539244">
                  <a:moveTo>
                    <a:pt x="177" y="48356"/>
                  </a:moveTo>
                  <a:cubicBezTo>
                    <a:pt x="1781" y="64398"/>
                    <a:pt x="20686" y="79749"/>
                    <a:pt x="29053" y="96482"/>
                  </a:cubicBezTo>
                  <a:cubicBezTo>
                    <a:pt x="33590" y="105557"/>
                    <a:pt x="32340" y="117435"/>
                    <a:pt x="38678" y="125358"/>
                  </a:cubicBezTo>
                  <a:cubicBezTo>
                    <a:pt x="45905" y="134391"/>
                    <a:pt x="57929" y="138192"/>
                    <a:pt x="67554" y="144609"/>
                  </a:cubicBezTo>
                  <a:cubicBezTo>
                    <a:pt x="122331" y="308935"/>
                    <a:pt x="86225" y="182077"/>
                    <a:pt x="96430" y="539244"/>
                  </a:cubicBezTo>
                  <a:cubicBezTo>
                    <a:pt x="99638" y="529619"/>
                    <a:pt x="98881" y="517543"/>
                    <a:pt x="106055" y="510369"/>
                  </a:cubicBezTo>
                  <a:cubicBezTo>
                    <a:pt x="113229" y="503195"/>
                    <a:pt x="129034" y="508999"/>
                    <a:pt x="134931" y="500743"/>
                  </a:cubicBezTo>
                  <a:cubicBezTo>
                    <a:pt x="146725" y="484231"/>
                    <a:pt x="147764" y="462242"/>
                    <a:pt x="154181" y="442992"/>
                  </a:cubicBezTo>
                  <a:lnTo>
                    <a:pt x="163807" y="414116"/>
                  </a:lnTo>
                  <a:cubicBezTo>
                    <a:pt x="158271" y="248052"/>
                    <a:pt x="176916" y="200119"/>
                    <a:pt x="144556" y="86857"/>
                  </a:cubicBezTo>
                  <a:cubicBezTo>
                    <a:pt x="135827" y="56303"/>
                    <a:pt x="138181" y="53009"/>
                    <a:pt x="106055" y="38731"/>
                  </a:cubicBezTo>
                  <a:cubicBezTo>
                    <a:pt x="87512" y="30490"/>
                    <a:pt x="48303" y="19480"/>
                    <a:pt x="48303" y="19480"/>
                  </a:cubicBezTo>
                  <a:cubicBezTo>
                    <a:pt x="38678" y="13063"/>
                    <a:pt x="30771" y="-2039"/>
                    <a:pt x="19428" y="230"/>
                  </a:cubicBezTo>
                  <a:cubicBezTo>
                    <a:pt x="8085" y="2499"/>
                    <a:pt x="-1427" y="32314"/>
                    <a:pt x="177" y="48356"/>
                  </a:cubicBezTo>
                  <a:close/>
                </a:path>
              </a:pathLst>
            </a:custGeom>
            <a:solidFill>
              <a:srgbClr val="FAA4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0" name="Picture 399"/>
            <p:cNvPicPr>
              <a:picLocks noChangeAspect="1"/>
            </p:cNvPicPr>
            <p:nvPr/>
          </p:nvPicPr>
          <p:blipFill rotWithShape="1">
            <a:blip r:embed="rId5"/>
            <a:srcRect l="2" r="-9183" b="63411"/>
            <a:stretch/>
          </p:blipFill>
          <p:spPr>
            <a:xfrm>
              <a:off x="6144622" y="4818949"/>
              <a:ext cx="144722" cy="137089"/>
            </a:xfrm>
            <a:prstGeom prst="rect">
              <a:avLst/>
            </a:prstGeom>
          </p:spPr>
        </p:pic>
      </p:grpSp>
      <p:sp>
        <p:nvSpPr>
          <p:cNvPr id="409" name="TextBox 408"/>
          <p:cNvSpPr txBox="1"/>
          <p:nvPr/>
        </p:nvSpPr>
        <p:spPr>
          <a:xfrm flipH="1">
            <a:off x="5191622" y="5232651"/>
            <a:ext cx="195355" cy="22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grpSp>
        <p:nvGrpSpPr>
          <p:cNvPr id="416" name="Group 415"/>
          <p:cNvGrpSpPr/>
          <p:nvPr/>
        </p:nvGrpSpPr>
        <p:grpSpPr>
          <a:xfrm>
            <a:off x="5144821" y="5251568"/>
            <a:ext cx="107237" cy="252898"/>
            <a:chOff x="5810138" y="5280529"/>
            <a:chExt cx="107237" cy="252898"/>
          </a:xfrm>
        </p:grpSpPr>
        <p:sp>
          <p:nvSpPr>
            <p:cNvPr id="407" name="Freeform 406"/>
            <p:cNvSpPr/>
            <p:nvPr/>
          </p:nvSpPr>
          <p:spPr>
            <a:xfrm>
              <a:off x="5810138" y="5280529"/>
              <a:ext cx="107237" cy="252898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6" name="Picture 405"/>
            <p:cNvPicPr>
              <a:picLocks noChangeAspect="1"/>
            </p:cNvPicPr>
            <p:nvPr/>
          </p:nvPicPr>
          <p:blipFill rotWithShape="1">
            <a:blip r:embed="rId6"/>
            <a:srcRect l="46059" t="46958" r="18290" b="7933"/>
            <a:stretch/>
          </p:blipFill>
          <p:spPr>
            <a:xfrm>
              <a:off x="5860716" y="5394019"/>
              <a:ext cx="50044" cy="128799"/>
            </a:xfrm>
            <a:prstGeom prst="rect">
              <a:avLst/>
            </a:prstGeom>
          </p:spPr>
        </p:pic>
      </p:grpSp>
      <p:sp>
        <p:nvSpPr>
          <p:cNvPr id="411" name="Freeform 410"/>
          <p:cNvSpPr/>
          <p:nvPr/>
        </p:nvSpPr>
        <p:spPr>
          <a:xfrm>
            <a:off x="5186690" y="5530354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Freeform 411"/>
          <p:cNvSpPr/>
          <p:nvPr/>
        </p:nvSpPr>
        <p:spPr>
          <a:xfrm>
            <a:off x="5704841" y="5529466"/>
            <a:ext cx="81438" cy="142675"/>
          </a:xfrm>
          <a:custGeom>
            <a:avLst/>
            <a:gdLst>
              <a:gd name="connsiteX0" fmla="*/ 2587 w 81438"/>
              <a:gd name="connsiteY0" fmla="*/ 7921 h 142675"/>
              <a:gd name="connsiteX1" fmla="*/ 12212 w 81438"/>
              <a:gd name="connsiteY1" fmla="*/ 104174 h 142675"/>
              <a:gd name="connsiteX2" fmla="*/ 21837 w 81438"/>
              <a:gd name="connsiteY2" fmla="*/ 133049 h 142675"/>
              <a:gd name="connsiteX3" fmla="*/ 50713 w 81438"/>
              <a:gd name="connsiteY3" fmla="*/ 142675 h 142675"/>
              <a:gd name="connsiteX4" fmla="*/ 60339 w 81438"/>
              <a:gd name="connsiteY4" fmla="*/ 17546 h 142675"/>
              <a:gd name="connsiteX5" fmla="*/ 2587 w 81438"/>
              <a:gd name="connsiteY5" fmla="*/ 7921 h 14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38" h="142675">
                <a:moveTo>
                  <a:pt x="2587" y="7921"/>
                </a:moveTo>
                <a:cubicBezTo>
                  <a:pt x="-5434" y="22359"/>
                  <a:pt x="7309" y="72305"/>
                  <a:pt x="12212" y="104174"/>
                </a:cubicBezTo>
                <a:cubicBezTo>
                  <a:pt x="13755" y="114202"/>
                  <a:pt x="14663" y="125875"/>
                  <a:pt x="21837" y="133049"/>
                </a:cubicBezTo>
                <a:cubicBezTo>
                  <a:pt x="29011" y="140223"/>
                  <a:pt x="41088" y="139466"/>
                  <a:pt x="50713" y="142675"/>
                </a:cubicBezTo>
                <a:cubicBezTo>
                  <a:pt x="77884" y="101920"/>
                  <a:pt x="98895" y="83641"/>
                  <a:pt x="60339" y="17546"/>
                </a:cubicBezTo>
                <a:cubicBezTo>
                  <a:pt x="50114" y="18"/>
                  <a:pt x="10608" y="-6517"/>
                  <a:pt x="2587" y="792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TextBox 412"/>
          <p:cNvSpPr txBox="1"/>
          <p:nvPr/>
        </p:nvSpPr>
        <p:spPr>
          <a:xfrm>
            <a:off x="5204285" y="5438589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  <p:pic>
        <p:nvPicPr>
          <p:cNvPr id="417" name="Picture 416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4282986" y="484166"/>
            <a:ext cx="159226" cy="323588"/>
          </a:xfrm>
          <a:prstGeom prst="rect">
            <a:avLst/>
          </a:prstGeom>
        </p:spPr>
      </p:pic>
      <p:pic>
        <p:nvPicPr>
          <p:cNvPr id="418" name="Picture 417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6226710" y="561200"/>
            <a:ext cx="159226" cy="323588"/>
          </a:xfrm>
          <a:prstGeom prst="rect">
            <a:avLst/>
          </a:prstGeom>
        </p:spPr>
      </p:pic>
      <p:pic>
        <p:nvPicPr>
          <p:cNvPr id="419" name="Picture 418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1334953" y="4900505"/>
            <a:ext cx="159226" cy="323588"/>
          </a:xfrm>
          <a:prstGeom prst="rect">
            <a:avLst/>
          </a:prstGeom>
        </p:spPr>
      </p:pic>
      <p:pic>
        <p:nvPicPr>
          <p:cNvPr id="420" name="Picture 419"/>
          <p:cNvPicPr>
            <a:picLocks noChangeAspect="1"/>
          </p:cNvPicPr>
          <p:nvPr/>
        </p:nvPicPr>
        <p:blipFill rotWithShape="1">
          <a:blip r:embed="rId9"/>
          <a:srcRect l="-10186" t="-52627" r="10186" b="52627"/>
          <a:stretch/>
        </p:blipFill>
        <p:spPr>
          <a:xfrm>
            <a:off x="3462895" y="4822606"/>
            <a:ext cx="159226" cy="323588"/>
          </a:xfrm>
          <a:prstGeom prst="rect">
            <a:avLst/>
          </a:prstGeom>
        </p:spPr>
      </p:pic>
      <p:grpSp>
        <p:nvGrpSpPr>
          <p:cNvPr id="422" name="Group 421"/>
          <p:cNvGrpSpPr/>
          <p:nvPr/>
        </p:nvGrpSpPr>
        <p:grpSpPr>
          <a:xfrm>
            <a:off x="5680466" y="4940413"/>
            <a:ext cx="159226" cy="489044"/>
            <a:chOff x="6469109" y="5614252"/>
            <a:chExt cx="159226" cy="489044"/>
          </a:xfrm>
        </p:grpSpPr>
        <p:sp>
          <p:nvSpPr>
            <p:cNvPr id="408" name="Freeform 407"/>
            <p:cNvSpPr/>
            <p:nvPr/>
          </p:nvSpPr>
          <p:spPr>
            <a:xfrm flipH="1">
              <a:off x="6488877" y="5850398"/>
              <a:ext cx="107237" cy="252898"/>
            </a:xfrm>
            <a:custGeom>
              <a:avLst/>
              <a:gdLst>
                <a:gd name="connsiteX0" fmla="*/ 0 w 144379"/>
                <a:gd name="connsiteY0" fmla="*/ 0 h 340190"/>
                <a:gd name="connsiteX1" fmla="*/ 48126 w 144379"/>
                <a:gd name="connsiteY1" fmla="*/ 77002 h 340190"/>
                <a:gd name="connsiteX2" fmla="*/ 67377 w 144379"/>
                <a:gd name="connsiteY2" fmla="*/ 134753 h 340190"/>
                <a:gd name="connsiteX3" fmla="*/ 77002 w 144379"/>
                <a:gd name="connsiteY3" fmla="*/ 336884 h 340190"/>
                <a:gd name="connsiteX4" fmla="*/ 105878 w 144379"/>
                <a:gd name="connsiteY4" fmla="*/ 308008 h 340190"/>
                <a:gd name="connsiteX5" fmla="*/ 134753 w 144379"/>
                <a:gd name="connsiteY5" fmla="*/ 221381 h 340190"/>
                <a:gd name="connsiteX6" fmla="*/ 144379 w 144379"/>
                <a:gd name="connsiteY6" fmla="*/ 192505 h 340190"/>
                <a:gd name="connsiteX7" fmla="*/ 134753 w 144379"/>
                <a:gd name="connsiteY7" fmla="*/ 125128 h 340190"/>
                <a:gd name="connsiteX8" fmla="*/ 125128 w 144379"/>
                <a:gd name="connsiteY8" fmla="*/ 67377 h 340190"/>
                <a:gd name="connsiteX9" fmla="*/ 67377 w 144379"/>
                <a:gd name="connsiteY9" fmla="*/ 48126 h 340190"/>
                <a:gd name="connsiteX10" fmla="*/ 0 w 144379"/>
                <a:gd name="connsiteY10" fmla="*/ 0 h 34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79" h="340190">
                  <a:moveTo>
                    <a:pt x="0" y="0"/>
                  </a:moveTo>
                  <a:cubicBezTo>
                    <a:pt x="16042" y="25667"/>
                    <a:pt x="38554" y="48287"/>
                    <a:pt x="48126" y="77002"/>
                  </a:cubicBezTo>
                  <a:lnTo>
                    <a:pt x="67377" y="134753"/>
                  </a:lnTo>
                  <a:cubicBezTo>
                    <a:pt x="70585" y="202130"/>
                    <a:pt x="62369" y="271037"/>
                    <a:pt x="77002" y="336884"/>
                  </a:cubicBezTo>
                  <a:cubicBezTo>
                    <a:pt x="79955" y="350172"/>
                    <a:pt x="99267" y="319907"/>
                    <a:pt x="105878" y="308008"/>
                  </a:cubicBezTo>
                  <a:cubicBezTo>
                    <a:pt x="105880" y="308004"/>
                    <a:pt x="129940" y="235821"/>
                    <a:pt x="134753" y="221381"/>
                  </a:cubicBezTo>
                  <a:lnTo>
                    <a:pt x="144379" y="192505"/>
                  </a:lnTo>
                  <a:cubicBezTo>
                    <a:pt x="141170" y="170046"/>
                    <a:pt x="138203" y="147551"/>
                    <a:pt x="134753" y="125128"/>
                  </a:cubicBezTo>
                  <a:cubicBezTo>
                    <a:pt x="131785" y="105839"/>
                    <a:pt x="137979" y="82064"/>
                    <a:pt x="125128" y="67377"/>
                  </a:cubicBezTo>
                  <a:cubicBezTo>
                    <a:pt x="111766" y="52106"/>
                    <a:pt x="86627" y="54543"/>
                    <a:pt x="67377" y="48126"/>
                  </a:cubicBezTo>
                  <a:cubicBezTo>
                    <a:pt x="31691" y="36231"/>
                    <a:pt x="47578" y="4303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1" name="Picture 420"/>
            <p:cNvPicPr>
              <a:picLocks noChangeAspect="1"/>
            </p:cNvPicPr>
            <p:nvPr/>
          </p:nvPicPr>
          <p:blipFill rotWithShape="1">
            <a:blip r:embed="rId9"/>
            <a:srcRect l="-10186" t="-52627" r="10186" b="52627"/>
            <a:stretch/>
          </p:blipFill>
          <p:spPr>
            <a:xfrm>
              <a:off x="6469109" y="5614252"/>
              <a:ext cx="159226" cy="323588"/>
            </a:xfrm>
            <a:prstGeom prst="rect">
              <a:avLst/>
            </a:prstGeom>
          </p:spPr>
        </p:pic>
      </p:grpSp>
      <p:sp>
        <p:nvSpPr>
          <p:cNvPr id="423" name="TextBox 422"/>
          <p:cNvSpPr txBox="1"/>
          <p:nvPr/>
        </p:nvSpPr>
        <p:spPr>
          <a:xfrm>
            <a:off x="5492594" y="4809792"/>
            <a:ext cx="158442" cy="19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24" name="TextBox 423"/>
          <p:cNvSpPr txBox="1"/>
          <p:nvPr/>
        </p:nvSpPr>
        <p:spPr>
          <a:xfrm flipH="1">
            <a:off x="5507447" y="5213173"/>
            <a:ext cx="195355" cy="22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sp>
        <p:nvSpPr>
          <p:cNvPr id="425" name="TextBox 424"/>
          <p:cNvSpPr txBox="1"/>
          <p:nvPr/>
        </p:nvSpPr>
        <p:spPr>
          <a:xfrm>
            <a:off x="5520110" y="5419111"/>
            <a:ext cx="21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endParaRPr lang="en-US" dirty="0"/>
          </a:p>
        </p:txBody>
      </p:sp>
      <p:grpSp>
        <p:nvGrpSpPr>
          <p:cNvPr id="427" name="Group 426"/>
          <p:cNvGrpSpPr/>
          <p:nvPr/>
        </p:nvGrpSpPr>
        <p:grpSpPr>
          <a:xfrm>
            <a:off x="8031506" y="4819252"/>
            <a:ext cx="704661" cy="799268"/>
            <a:chOff x="8398793" y="1324646"/>
            <a:chExt cx="704661" cy="799268"/>
          </a:xfrm>
        </p:grpSpPr>
        <p:sp>
          <p:nvSpPr>
            <p:cNvPr id="428" name="Oval 427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9" name="Group 428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30" name="Oval 429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1" name="Group 430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438" name="Freeform 437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53" name="Group 452"/>
          <p:cNvGrpSpPr/>
          <p:nvPr/>
        </p:nvGrpSpPr>
        <p:grpSpPr>
          <a:xfrm>
            <a:off x="8004325" y="3430536"/>
            <a:ext cx="704661" cy="799268"/>
            <a:chOff x="8398793" y="1324646"/>
            <a:chExt cx="704661" cy="799268"/>
          </a:xfrm>
        </p:grpSpPr>
        <p:sp>
          <p:nvSpPr>
            <p:cNvPr id="454" name="Oval 453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5" name="Group 454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56" name="Oval 455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7" name="Group 456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458" name="Freeform 457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Freeform 458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0" name="Group 459"/>
          <p:cNvGrpSpPr/>
          <p:nvPr/>
        </p:nvGrpSpPr>
        <p:grpSpPr>
          <a:xfrm>
            <a:off x="8438070" y="5512024"/>
            <a:ext cx="704661" cy="799268"/>
            <a:chOff x="8398793" y="1324646"/>
            <a:chExt cx="704661" cy="799268"/>
          </a:xfrm>
        </p:grpSpPr>
        <p:sp>
          <p:nvSpPr>
            <p:cNvPr id="461" name="Oval 460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2" name="Group 461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63" name="Oval 462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4" name="Group 463"/>
              <p:cNvGrpSpPr/>
              <p:nvPr/>
            </p:nvGrpSpPr>
            <p:grpSpPr>
              <a:xfrm>
                <a:off x="8536202" y="227692"/>
                <a:ext cx="308008" cy="318787"/>
                <a:chOff x="6901314" y="768868"/>
                <a:chExt cx="308008" cy="318787"/>
              </a:xfrm>
            </p:grpSpPr>
            <p:sp>
              <p:nvSpPr>
                <p:cNvPr id="465" name="Freeform 464"/>
                <p:cNvSpPr/>
                <p:nvPr/>
              </p:nvSpPr>
              <p:spPr>
                <a:xfrm>
                  <a:off x="6901314" y="768868"/>
                  <a:ext cx="250257" cy="184033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Freeform 465"/>
                <p:cNvSpPr/>
                <p:nvPr/>
              </p:nvSpPr>
              <p:spPr>
                <a:xfrm>
                  <a:off x="6957192" y="798897"/>
                  <a:ext cx="252130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7" name="Group 466"/>
          <p:cNvGrpSpPr/>
          <p:nvPr/>
        </p:nvGrpSpPr>
        <p:grpSpPr>
          <a:xfrm>
            <a:off x="8391506" y="4119626"/>
            <a:ext cx="704661" cy="799268"/>
            <a:chOff x="8398793" y="1324646"/>
            <a:chExt cx="704661" cy="799268"/>
          </a:xfrm>
        </p:grpSpPr>
        <p:sp>
          <p:nvSpPr>
            <p:cNvPr id="468" name="Oval 467"/>
            <p:cNvSpPr/>
            <p:nvPr/>
          </p:nvSpPr>
          <p:spPr>
            <a:xfrm>
              <a:off x="8398793" y="1324646"/>
              <a:ext cx="704661" cy="79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9" name="Group 468"/>
            <p:cNvGrpSpPr/>
            <p:nvPr/>
          </p:nvGrpSpPr>
          <p:grpSpPr>
            <a:xfrm>
              <a:off x="8554484" y="1455677"/>
              <a:ext cx="312110" cy="381756"/>
              <a:chOff x="8406608" y="149715"/>
              <a:chExt cx="578895" cy="644889"/>
            </a:xfrm>
          </p:grpSpPr>
          <p:sp>
            <p:nvSpPr>
              <p:cNvPr id="470" name="Oval 469"/>
              <p:cNvSpPr/>
              <p:nvPr/>
            </p:nvSpPr>
            <p:spPr>
              <a:xfrm>
                <a:off x="8406608" y="149715"/>
                <a:ext cx="578895" cy="64488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1" name="Group 470"/>
              <p:cNvGrpSpPr/>
              <p:nvPr/>
            </p:nvGrpSpPr>
            <p:grpSpPr>
              <a:xfrm>
                <a:off x="8516794" y="310027"/>
                <a:ext cx="308008" cy="318787"/>
                <a:chOff x="6881906" y="851203"/>
                <a:chExt cx="308008" cy="318787"/>
              </a:xfrm>
            </p:grpSpPr>
            <p:sp>
              <p:nvSpPr>
                <p:cNvPr id="472" name="Freeform 471"/>
                <p:cNvSpPr/>
                <p:nvPr/>
              </p:nvSpPr>
              <p:spPr>
                <a:xfrm>
                  <a:off x="6881906" y="851203"/>
                  <a:ext cx="250258" cy="184032"/>
                </a:xfrm>
                <a:custGeom>
                  <a:avLst/>
                  <a:gdLst>
                    <a:gd name="connsiteX0" fmla="*/ 0 w 250257"/>
                    <a:gd name="connsiteY0" fmla="*/ 184033 h 184033"/>
                    <a:gd name="connsiteX1" fmla="*/ 9625 w 250257"/>
                    <a:gd name="connsiteY1" fmla="*/ 30029 h 184033"/>
                    <a:gd name="connsiteX2" fmla="*/ 28875 w 250257"/>
                    <a:gd name="connsiteY2" fmla="*/ 1153 h 184033"/>
                    <a:gd name="connsiteX3" fmla="*/ 86627 w 250257"/>
                    <a:gd name="connsiteY3" fmla="*/ 10778 h 184033"/>
                    <a:gd name="connsiteX4" fmla="*/ 125128 w 250257"/>
                    <a:gd name="connsiteY4" fmla="*/ 30029 h 184033"/>
                    <a:gd name="connsiteX5" fmla="*/ 154004 w 250257"/>
                    <a:gd name="connsiteY5" fmla="*/ 49279 h 184033"/>
                    <a:gd name="connsiteX6" fmla="*/ 182880 w 250257"/>
                    <a:gd name="connsiteY6" fmla="*/ 58905 h 184033"/>
                    <a:gd name="connsiteX7" fmla="*/ 250257 w 250257"/>
                    <a:gd name="connsiteY7" fmla="*/ 39654 h 184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0257" h="184033">
                      <a:moveTo>
                        <a:pt x="0" y="184033"/>
                      </a:moveTo>
                      <a:cubicBezTo>
                        <a:pt x="3208" y="132698"/>
                        <a:pt x="1603" y="80834"/>
                        <a:pt x="9625" y="30029"/>
                      </a:cubicBezTo>
                      <a:cubicBezTo>
                        <a:pt x="11429" y="18602"/>
                        <a:pt x="17652" y="3959"/>
                        <a:pt x="28875" y="1153"/>
                      </a:cubicBezTo>
                      <a:cubicBezTo>
                        <a:pt x="47808" y="-3580"/>
                        <a:pt x="67376" y="7570"/>
                        <a:pt x="86627" y="10778"/>
                      </a:cubicBezTo>
                      <a:cubicBezTo>
                        <a:pt x="99461" y="17195"/>
                        <a:pt x="112670" y="22910"/>
                        <a:pt x="125128" y="30029"/>
                      </a:cubicBezTo>
                      <a:cubicBezTo>
                        <a:pt x="135172" y="35768"/>
                        <a:pt x="143657" y="44106"/>
                        <a:pt x="154004" y="49279"/>
                      </a:cubicBezTo>
                      <a:cubicBezTo>
                        <a:pt x="163079" y="53816"/>
                        <a:pt x="173255" y="55696"/>
                        <a:pt x="182880" y="58905"/>
                      </a:cubicBezTo>
                      <a:cubicBezTo>
                        <a:pt x="238041" y="47872"/>
                        <a:pt x="216373" y="56595"/>
                        <a:pt x="250257" y="3965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Freeform 472"/>
                <p:cNvSpPr/>
                <p:nvPr/>
              </p:nvSpPr>
              <p:spPr>
                <a:xfrm>
                  <a:off x="6937783" y="881232"/>
                  <a:ext cx="252131" cy="288758"/>
                </a:xfrm>
                <a:custGeom>
                  <a:avLst/>
                  <a:gdLst>
                    <a:gd name="connsiteX0" fmla="*/ 194379 w 252130"/>
                    <a:gd name="connsiteY0" fmla="*/ 0 h 288758"/>
                    <a:gd name="connsiteX1" fmla="*/ 223254 w 252130"/>
                    <a:gd name="connsiteY1" fmla="*/ 48126 h 288758"/>
                    <a:gd name="connsiteX2" fmla="*/ 242505 w 252130"/>
                    <a:gd name="connsiteY2" fmla="*/ 77002 h 288758"/>
                    <a:gd name="connsiteX3" fmla="*/ 252130 w 252130"/>
                    <a:gd name="connsiteY3" fmla="*/ 105878 h 288758"/>
                    <a:gd name="connsiteX4" fmla="*/ 242505 w 252130"/>
                    <a:gd name="connsiteY4" fmla="*/ 144379 h 288758"/>
                    <a:gd name="connsiteX5" fmla="*/ 213629 w 252130"/>
                    <a:gd name="connsiteY5" fmla="*/ 163629 h 288758"/>
                    <a:gd name="connsiteX6" fmla="*/ 155877 w 252130"/>
                    <a:gd name="connsiteY6" fmla="*/ 182880 h 288758"/>
                    <a:gd name="connsiteX7" fmla="*/ 11499 w 252130"/>
                    <a:gd name="connsiteY7" fmla="*/ 192505 h 288758"/>
                    <a:gd name="connsiteX8" fmla="*/ 11499 w 252130"/>
                    <a:gd name="connsiteY8" fmla="*/ 288758 h 28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2130" h="288758">
                      <a:moveTo>
                        <a:pt x="194379" y="0"/>
                      </a:moveTo>
                      <a:cubicBezTo>
                        <a:pt x="204004" y="16042"/>
                        <a:pt x="213339" y="32262"/>
                        <a:pt x="223254" y="48126"/>
                      </a:cubicBezTo>
                      <a:cubicBezTo>
                        <a:pt x="229385" y="57936"/>
                        <a:pt x="237332" y="66655"/>
                        <a:pt x="242505" y="77002"/>
                      </a:cubicBezTo>
                      <a:cubicBezTo>
                        <a:pt x="247042" y="86077"/>
                        <a:pt x="248922" y="96253"/>
                        <a:pt x="252130" y="105878"/>
                      </a:cubicBezTo>
                      <a:cubicBezTo>
                        <a:pt x="248922" y="118712"/>
                        <a:pt x="249843" y="133372"/>
                        <a:pt x="242505" y="144379"/>
                      </a:cubicBezTo>
                      <a:cubicBezTo>
                        <a:pt x="236088" y="154004"/>
                        <a:pt x="224200" y="158931"/>
                        <a:pt x="213629" y="163629"/>
                      </a:cubicBezTo>
                      <a:cubicBezTo>
                        <a:pt x="195086" y="171870"/>
                        <a:pt x="176124" y="181530"/>
                        <a:pt x="155877" y="182880"/>
                      </a:cubicBezTo>
                      <a:cubicBezTo>
                        <a:pt x="107751" y="186088"/>
                        <a:pt x="50394" y="163982"/>
                        <a:pt x="11499" y="192505"/>
                      </a:cubicBezTo>
                      <a:cubicBezTo>
                        <a:pt x="-14374" y="211479"/>
                        <a:pt x="11499" y="256674"/>
                        <a:pt x="11499" y="288758"/>
                      </a:cubicBezTo>
                    </a:path>
                  </a:pathLst>
                </a:custGeom>
                <a:noFill/>
                <a:ln>
                  <a:solidFill>
                    <a:srgbClr val="F559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75" name="TextBox 474"/>
          <p:cNvSpPr txBox="1"/>
          <p:nvPr/>
        </p:nvSpPr>
        <p:spPr>
          <a:xfrm>
            <a:off x="7223420" y="3077920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</a:t>
            </a:r>
            <a:endParaRPr lang="en-US" sz="1100" dirty="0"/>
          </a:p>
        </p:txBody>
      </p:sp>
      <p:cxnSp>
        <p:nvCxnSpPr>
          <p:cNvPr id="476" name="Straight Connector 475"/>
          <p:cNvCxnSpPr/>
          <p:nvPr/>
        </p:nvCxnSpPr>
        <p:spPr>
          <a:xfrm>
            <a:off x="0" y="6391909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>
            <a:off x="-410224" y="64038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478" name="TextBox 477"/>
          <p:cNvSpPr txBox="1"/>
          <p:nvPr/>
        </p:nvSpPr>
        <p:spPr>
          <a:xfrm>
            <a:off x="3774502" y="6402053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II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7019290" y="6520233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II</a:t>
            </a:r>
            <a:endParaRPr lang="en-US" sz="1100" dirty="0"/>
          </a:p>
        </p:txBody>
      </p:sp>
      <p:sp>
        <p:nvSpPr>
          <p:cNvPr id="480" name="TextBox 479"/>
          <p:cNvSpPr txBox="1"/>
          <p:nvPr/>
        </p:nvSpPr>
        <p:spPr>
          <a:xfrm>
            <a:off x="1796438" y="6450685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II</a:t>
            </a:r>
            <a:endParaRPr lang="en-US" dirty="0"/>
          </a:p>
        </p:txBody>
      </p:sp>
      <p:cxnSp>
        <p:nvCxnSpPr>
          <p:cNvPr id="481" name="Straight Connector 480"/>
          <p:cNvCxnSpPr/>
          <p:nvPr/>
        </p:nvCxnSpPr>
        <p:spPr>
          <a:xfrm>
            <a:off x="7965349" y="3416968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2" name="Oval 481"/>
          <p:cNvSpPr/>
          <p:nvPr/>
        </p:nvSpPr>
        <p:spPr>
          <a:xfrm>
            <a:off x="6160094" y="3562653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6648861" y="4758568"/>
            <a:ext cx="1094310" cy="10828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3" name="Group 492"/>
          <p:cNvGrpSpPr/>
          <p:nvPr/>
        </p:nvGrpSpPr>
        <p:grpSpPr>
          <a:xfrm>
            <a:off x="6281992" y="3746212"/>
            <a:ext cx="312110" cy="381756"/>
            <a:chOff x="8699597" y="4403057"/>
            <a:chExt cx="312110" cy="381756"/>
          </a:xfrm>
        </p:grpSpPr>
        <p:sp>
          <p:nvSpPr>
            <p:cNvPr id="490" name="Oval 489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6736365" y="4066506"/>
            <a:ext cx="312110" cy="381756"/>
            <a:chOff x="8699597" y="4403057"/>
            <a:chExt cx="312110" cy="381756"/>
          </a:xfrm>
        </p:grpSpPr>
        <p:sp>
          <p:nvSpPr>
            <p:cNvPr id="495" name="Oval 494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6773928" y="4875703"/>
            <a:ext cx="312110" cy="381756"/>
            <a:chOff x="8699597" y="4403057"/>
            <a:chExt cx="312110" cy="381756"/>
          </a:xfrm>
        </p:grpSpPr>
        <p:sp>
          <p:nvSpPr>
            <p:cNvPr id="499" name="Oval 498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7285252" y="5174241"/>
            <a:ext cx="312110" cy="381756"/>
            <a:chOff x="8699597" y="4403057"/>
            <a:chExt cx="312110" cy="381756"/>
          </a:xfrm>
        </p:grpSpPr>
        <p:sp>
          <p:nvSpPr>
            <p:cNvPr id="503" name="Oval 502"/>
            <p:cNvSpPr/>
            <p:nvPr/>
          </p:nvSpPr>
          <p:spPr>
            <a:xfrm>
              <a:off x="8699597" y="4403057"/>
              <a:ext cx="312110" cy="3817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8759004" y="4497957"/>
              <a:ext cx="134926" cy="108942"/>
            </a:xfrm>
            <a:custGeom>
              <a:avLst/>
              <a:gdLst>
                <a:gd name="connsiteX0" fmla="*/ 0 w 250257"/>
                <a:gd name="connsiteY0" fmla="*/ 184033 h 184033"/>
                <a:gd name="connsiteX1" fmla="*/ 9625 w 250257"/>
                <a:gd name="connsiteY1" fmla="*/ 30029 h 184033"/>
                <a:gd name="connsiteX2" fmla="*/ 28875 w 250257"/>
                <a:gd name="connsiteY2" fmla="*/ 1153 h 184033"/>
                <a:gd name="connsiteX3" fmla="*/ 86627 w 250257"/>
                <a:gd name="connsiteY3" fmla="*/ 10778 h 184033"/>
                <a:gd name="connsiteX4" fmla="*/ 125128 w 250257"/>
                <a:gd name="connsiteY4" fmla="*/ 30029 h 184033"/>
                <a:gd name="connsiteX5" fmla="*/ 154004 w 250257"/>
                <a:gd name="connsiteY5" fmla="*/ 49279 h 184033"/>
                <a:gd name="connsiteX6" fmla="*/ 182880 w 250257"/>
                <a:gd name="connsiteY6" fmla="*/ 58905 h 184033"/>
                <a:gd name="connsiteX7" fmla="*/ 250257 w 250257"/>
                <a:gd name="connsiteY7" fmla="*/ 39654 h 1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257" h="184033">
                  <a:moveTo>
                    <a:pt x="0" y="184033"/>
                  </a:moveTo>
                  <a:cubicBezTo>
                    <a:pt x="3208" y="132698"/>
                    <a:pt x="1603" y="80834"/>
                    <a:pt x="9625" y="30029"/>
                  </a:cubicBezTo>
                  <a:cubicBezTo>
                    <a:pt x="11429" y="18602"/>
                    <a:pt x="17652" y="3959"/>
                    <a:pt x="28875" y="1153"/>
                  </a:cubicBezTo>
                  <a:cubicBezTo>
                    <a:pt x="47808" y="-3580"/>
                    <a:pt x="67376" y="7570"/>
                    <a:pt x="86627" y="10778"/>
                  </a:cubicBezTo>
                  <a:cubicBezTo>
                    <a:pt x="99461" y="17195"/>
                    <a:pt x="112670" y="22910"/>
                    <a:pt x="125128" y="30029"/>
                  </a:cubicBezTo>
                  <a:cubicBezTo>
                    <a:pt x="135172" y="35768"/>
                    <a:pt x="143657" y="44106"/>
                    <a:pt x="154004" y="49279"/>
                  </a:cubicBezTo>
                  <a:cubicBezTo>
                    <a:pt x="163079" y="53816"/>
                    <a:pt x="173255" y="55696"/>
                    <a:pt x="182880" y="58905"/>
                  </a:cubicBezTo>
                  <a:cubicBezTo>
                    <a:pt x="238041" y="47872"/>
                    <a:pt x="216373" y="56595"/>
                    <a:pt x="250257" y="3965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8789130" y="4515733"/>
              <a:ext cx="135936" cy="170937"/>
            </a:xfrm>
            <a:custGeom>
              <a:avLst/>
              <a:gdLst>
                <a:gd name="connsiteX0" fmla="*/ 194379 w 252130"/>
                <a:gd name="connsiteY0" fmla="*/ 0 h 288758"/>
                <a:gd name="connsiteX1" fmla="*/ 223254 w 252130"/>
                <a:gd name="connsiteY1" fmla="*/ 48126 h 288758"/>
                <a:gd name="connsiteX2" fmla="*/ 242505 w 252130"/>
                <a:gd name="connsiteY2" fmla="*/ 77002 h 288758"/>
                <a:gd name="connsiteX3" fmla="*/ 252130 w 252130"/>
                <a:gd name="connsiteY3" fmla="*/ 105878 h 288758"/>
                <a:gd name="connsiteX4" fmla="*/ 242505 w 252130"/>
                <a:gd name="connsiteY4" fmla="*/ 144379 h 288758"/>
                <a:gd name="connsiteX5" fmla="*/ 213629 w 252130"/>
                <a:gd name="connsiteY5" fmla="*/ 163629 h 288758"/>
                <a:gd name="connsiteX6" fmla="*/ 155877 w 252130"/>
                <a:gd name="connsiteY6" fmla="*/ 182880 h 288758"/>
                <a:gd name="connsiteX7" fmla="*/ 11499 w 252130"/>
                <a:gd name="connsiteY7" fmla="*/ 192505 h 288758"/>
                <a:gd name="connsiteX8" fmla="*/ 11499 w 252130"/>
                <a:gd name="connsiteY8" fmla="*/ 288758 h 28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30" h="288758">
                  <a:moveTo>
                    <a:pt x="194379" y="0"/>
                  </a:moveTo>
                  <a:cubicBezTo>
                    <a:pt x="204004" y="16042"/>
                    <a:pt x="213339" y="32262"/>
                    <a:pt x="223254" y="48126"/>
                  </a:cubicBezTo>
                  <a:cubicBezTo>
                    <a:pt x="229385" y="57936"/>
                    <a:pt x="237332" y="66655"/>
                    <a:pt x="242505" y="77002"/>
                  </a:cubicBezTo>
                  <a:cubicBezTo>
                    <a:pt x="247042" y="86077"/>
                    <a:pt x="248922" y="96253"/>
                    <a:pt x="252130" y="105878"/>
                  </a:cubicBezTo>
                  <a:cubicBezTo>
                    <a:pt x="248922" y="118712"/>
                    <a:pt x="249843" y="133372"/>
                    <a:pt x="242505" y="144379"/>
                  </a:cubicBezTo>
                  <a:cubicBezTo>
                    <a:pt x="236088" y="154004"/>
                    <a:pt x="224200" y="158931"/>
                    <a:pt x="213629" y="163629"/>
                  </a:cubicBezTo>
                  <a:cubicBezTo>
                    <a:pt x="195086" y="171870"/>
                    <a:pt x="176124" y="181530"/>
                    <a:pt x="155877" y="182880"/>
                  </a:cubicBezTo>
                  <a:cubicBezTo>
                    <a:pt x="107751" y="186088"/>
                    <a:pt x="50394" y="163982"/>
                    <a:pt x="11499" y="192505"/>
                  </a:cubicBezTo>
                  <a:cubicBezTo>
                    <a:pt x="-14374" y="211479"/>
                    <a:pt x="11499" y="256674"/>
                    <a:pt x="11499" y="288758"/>
                  </a:cubicBezTo>
                </a:path>
              </a:pathLst>
            </a:custGeom>
            <a:noFill/>
            <a:ln>
              <a:solidFill>
                <a:srgbClr val="F559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6" name="TextBox 505"/>
          <p:cNvSpPr txBox="1"/>
          <p:nvPr/>
        </p:nvSpPr>
        <p:spPr>
          <a:xfrm>
            <a:off x="5561371" y="6470828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1696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83731" y="0"/>
            <a:ext cx="0" cy="3030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2657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90313" y="1711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20987" y="3030354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979694" y="0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596" y="302794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-20987" y="2788119"/>
            <a:ext cx="3358516" cy="5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60846" y="2768425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Before Crossing Over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689120" y="2788119"/>
            <a:ext cx="297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Crossing Over</a:t>
            </a:r>
            <a:endParaRPr 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598000" y="3064752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</a:t>
            </a:r>
            <a:endParaRPr lang="en-US" dirty="0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8298076" y="-23486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241322" y="3026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5985570" y="30053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 I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2147955" y="3416968"/>
            <a:ext cx="0" cy="3423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4589514" y="3374668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15441" y="3424075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7223420" y="3077920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</a:t>
            </a:r>
            <a:endParaRPr lang="en-US" sz="1100" dirty="0"/>
          </a:p>
        </p:txBody>
      </p:sp>
      <p:cxnSp>
        <p:nvCxnSpPr>
          <p:cNvPr id="476" name="Straight Connector 475"/>
          <p:cNvCxnSpPr/>
          <p:nvPr/>
        </p:nvCxnSpPr>
        <p:spPr>
          <a:xfrm>
            <a:off x="0" y="6391909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>
            <a:off x="-410224" y="6403836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Prophase II</a:t>
            </a:r>
            <a:endParaRPr lang="en-US" dirty="0"/>
          </a:p>
        </p:txBody>
      </p:sp>
      <p:sp>
        <p:nvSpPr>
          <p:cNvPr id="478" name="TextBox 477"/>
          <p:cNvSpPr txBox="1"/>
          <p:nvPr/>
        </p:nvSpPr>
        <p:spPr>
          <a:xfrm>
            <a:off x="3774502" y="6402053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Anaphase II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7287136" y="6474032"/>
            <a:ext cx="297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Cytokinesis II</a:t>
            </a:r>
            <a:endParaRPr lang="en-US" sz="1100" dirty="0"/>
          </a:p>
        </p:txBody>
      </p:sp>
      <p:sp>
        <p:nvSpPr>
          <p:cNvPr id="480" name="TextBox 479"/>
          <p:cNvSpPr txBox="1"/>
          <p:nvPr/>
        </p:nvSpPr>
        <p:spPr>
          <a:xfrm>
            <a:off x="1796438" y="6450685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Metaphase 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286" y="57874"/>
            <a:ext cx="15578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The Chromatin winds itself up into chromosomes.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Homologous Chromosomes bind to create tetrads.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4542" y="47102"/>
            <a:ext cx="15263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Crossing over occurs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dissolves</a:t>
            </a:r>
          </a:p>
          <a:p>
            <a:r>
              <a:rPr lang="en-US" dirty="0" smtClean="0"/>
              <a:t>*Crossing Over:  </a:t>
            </a:r>
            <a:r>
              <a:rPr lang="en-US" sz="1400" dirty="0" smtClean="0"/>
              <a:t>Homologous chromosomes (mom and dad) exchange genes</a:t>
            </a:r>
          </a:p>
        </p:txBody>
      </p:sp>
      <p:sp>
        <p:nvSpPr>
          <p:cNvPr id="365" name="Rectangle 364"/>
          <p:cNvSpPr/>
          <p:nvPr/>
        </p:nvSpPr>
        <p:spPr>
          <a:xfrm>
            <a:off x="3363429" y="53225"/>
            <a:ext cx="1526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Tetrads line up along the center of the cell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5019403" y="53224"/>
            <a:ext cx="15263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Centrioles and spindle fibers pull tetrads apart into chromosomes</a:t>
            </a:r>
          </a:p>
        </p:txBody>
      </p:sp>
      <p:sp>
        <p:nvSpPr>
          <p:cNvPr id="368" name="Rectangle 367"/>
          <p:cNvSpPr/>
          <p:nvPr/>
        </p:nvSpPr>
        <p:spPr>
          <a:xfrm>
            <a:off x="6710106" y="69806"/>
            <a:ext cx="15263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Chromosomes unwind back into Chromatin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forms</a:t>
            </a:r>
          </a:p>
        </p:txBody>
      </p:sp>
      <p:sp>
        <p:nvSpPr>
          <p:cNvPr id="369" name="Rectangle 368"/>
          <p:cNvSpPr/>
          <p:nvPr/>
        </p:nvSpPr>
        <p:spPr>
          <a:xfrm>
            <a:off x="8236975" y="-566"/>
            <a:ext cx="100327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Cell Splits into two unique diploid cells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213703" y="3471383"/>
            <a:ext cx="15578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The Chromatin winds itself up into chromosomes.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</a:t>
            </a:r>
            <a:r>
              <a:rPr lang="en-US" sz="1400" dirty="0" err="1" smtClean="0"/>
              <a:t>Dissovles</a:t>
            </a:r>
            <a:endParaRPr lang="en-US" dirty="0"/>
          </a:p>
        </p:txBody>
      </p:sp>
      <p:sp>
        <p:nvSpPr>
          <p:cNvPr id="376" name="Rectangle 375"/>
          <p:cNvSpPr/>
          <p:nvPr/>
        </p:nvSpPr>
        <p:spPr>
          <a:xfrm>
            <a:off x="2541221" y="3521799"/>
            <a:ext cx="1526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Chromosomes line up along the center of the cell</a:t>
            </a:r>
          </a:p>
        </p:txBody>
      </p:sp>
      <p:sp>
        <p:nvSpPr>
          <p:cNvPr id="378" name="Rectangle 377"/>
          <p:cNvSpPr/>
          <p:nvPr/>
        </p:nvSpPr>
        <p:spPr>
          <a:xfrm>
            <a:off x="4809044" y="3476384"/>
            <a:ext cx="15263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Centrioles and spindle fibers pull sister chromatids apart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6895487" y="3403256"/>
            <a:ext cx="15263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Chromatids unwind into Chromatin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Nuclear Envelope Reforms</a:t>
            </a:r>
          </a:p>
        </p:txBody>
      </p:sp>
      <p:sp>
        <p:nvSpPr>
          <p:cNvPr id="396" name="Rectangle 395"/>
          <p:cNvSpPr/>
          <p:nvPr/>
        </p:nvSpPr>
        <p:spPr>
          <a:xfrm>
            <a:off x="8236431" y="3459269"/>
            <a:ext cx="100327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 smtClean="0"/>
              <a:t>Cells split into four unique haploid cells</a:t>
            </a:r>
          </a:p>
        </p:txBody>
      </p:sp>
      <p:cxnSp>
        <p:nvCxnSpPr>
          <p:cNvPr id="397" name="Straight Connector 396"/>
          <p:cNvCxnSpPr/>
          <p:nvPr/>
        </p:nvCxnSpPr>
        <p:spPr>
          <a:xfrm>
            <a:off x="8324410" y="3420442"/>
            <a:ext cx="28876" cy="3416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5985570" y="6409159"/>
            <a:ext cx="297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Telophase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8730" y="1145373"/>
            <a:ext cx="4686300" cy="4400550"/>
          </a:xfrm>
          <a:prstGeom prst="ellipse">
            <a:avLst/>
          </a:prstGeom>
          <a:solidFill>
            <a:srgbClr val="C7F7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138057" y="1471128"/>
            <a:ext cx="2008415" cy="1874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5943600" y="971551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/>
              <a:t>Interphase</a:t>
            </a:r>
            <a:endParaRPr lang="en-US" sz="2700" dirty="0"/>
          </a:p>
        </p:txBody>
      </p:sp>
      <p:sp>
        <p:nvSpPr>
          <p:cNvPr id="17" name="TextBox 16"/>
          <p:cNvSpPr txBox="1"/>
          <p:nvPr/>
        </p:nvSpPr>
        <p:spPr>
          <a:xfrm>
            <a:off x="-29503" y="0"/>
            <a:ext cx="2036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G1</a:t>
            </a:r>
            <a:r>
              <a:rPr lang="en-US" dirty="0"/>
              <a:t> - The cell is going about its daily business of making energy, protein and preparing for </a:t>
            </a:r>
            <a:r>
              <a:rPr lang="en-US" dirty="0" smtClean="0"/>
              <a:t>Meiosis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</a:t>
            </a:r>
            <a:r>
              <a:rPr lang="en-US" dirty="0"/>
              <a:t> - The DNA is replicated</a:t>
            </a:r>
          </a:p>
          <a:p>
            <a:endParaRPr lang="en-US" dirty="0"/>
          </a:p>
          <a:p>
            <a:r>
              <a:rPr lang="en-US" b="1" dirty="0">
                <a:sym typeface="Wingdings" pitchFamily="2" charset="2"/>
              </a:rPr>
              <a:t>G2</a:t>
            </a:r>
            <a:r>
              <a:rPr lang="en-US" dirty="0">
                <a:sym typeface="Wingdings" pitchFamily="2" charset="2"/>
              </a:rPr>
              <a:t> - Final </a:t>
            </a:r>
            <a:r>
              <a:rPr lang="en-US" dirty="0" err="1">
                <a:sym typeface="Wingdings" pitchFamily="2" charset="2"/>
              </a:rPr>
              <a:t>Preprarations</a:t>
            </a:r>
            <a:r>
              <a:rPr lang="en-US" dirty="0">
                <a:sym typeface="Wingdings" pitchFamily="2" charset="2"/>
              </a:rPr>
              <a:t> for M Phase are made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5903650" y="2721561"/>
            <a:ext cx="1583000" cy="6502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15150" y="3429000"/>
            <a:ext cx="9715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Chromatin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06" y="3079062"/>
            <a:ext cx="390161" cy="3499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67948">
            <a:off x="6566516" y="3154565"/>
            <a:ext cx="390161" cy="349938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742280" y="5008418"/>
            <a:ext cx="2203554" cy="85971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/>
          <p:cNvSpPr txBox="1"/>
          <p:nvPr/>
        </p:nvSpPr>
        <p:spPr>
          <a:xfrm>
            <a:off x="864662" y="5078636"/>
            <a:ext cx="194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Interphase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88662" y="5521184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G1 </a:t>
            </a:r>
            <a:r>
              <a:rPr lang="en-US" dirty="0">
                <a:sym typeface="Wingdings" panose="05000000000000000000" pitchFamily="2" charset="2"/>
              </a:rPr>
              <a:t> S  G2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4421688" y="1828800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563365" y="2512787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472121" y="2155115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563365" y="2838542"/>
            <a:ext cx="1340285" cy="288099"/>
          </a:xfrm>
          <a:custGeom>
            <a:avLst/>
            <a:gdLst>
              <a:gd name="connsiteX0" fmla="*/ 0 w 1340285"/>
              <a:gd name="connsiteY0" fmla="*/ 250521 h 288099"/>
              <a:gd name="connsiteX1" fmla="*/ 37578 w 1340285"/>
              <a:gd name="connsiteY1" fmla="*/ 150312 h 288099"/>
              <a:gd name="connsiteX2" fmla="*/ 75156 w 1340285"/>
              <a:gd name="connsiteY2" fmla="*/ 75156 h 288099"/>
              <a:gd name="connsiteX3" fmla="*/ 150312 w 1340285"/>
              <a:gd name="connsiteY3" fmla="*/ 50104 h 288099"/>
              <a:gd name="connsiteX4" fmla="*/ 237994 w 1340285"/>
              <a:gd name="connsiteY4" fmla="*/ 62630 h 288099"/>
              <a:gd name="connsiteX5" fmla="*/ 313150 w 1340285"/>
              <a:gd name="connsiteY5" fmla="*/ 100208 h 288099"/>
              <a:gd name="connsiteX6" fmla="*/ 388307 w 1340285"/>
              <a:gd name="connsiteY6" fmla="*/ 137786 h 288099"/>
              <a:gd name="connsiteX7" fmla="*/ 488515 w 1340285"/>
              <a:gd name="connsiteY7" fmla="*/ 225468 h 288099"/>
              <a:gd name="connsiteX8" fmla="*/ 513567 w 1340285"/>
              <a:gd name="connsiteY8" fmla="*/ 250521 h 288099"/>
              <a:gd name="connsiteX9" fmla="*/ 588723 w 1340285"/>
              <a:gd name="connsiteY9" fmla="*/ 275573 h 288099"/>
              <a:gd name="connsiteX10" fmla="*/ 626301 w 1340285"/>
              <a:gd name="connsiteY10" fmla="*/ 288099 h 288099"/>
              <a:gd name="connsiteX11" fmla="*/ 751561 w 1340285"/>
              <a:gd name="connsiteY11" fmla="*/ 275573 h 288099"/>
              <a:gd name="connsiteX12" fmla="*/ 789139 w 1340285"/>
              <a:gd name="connsiteY12" fmla="*/ 237995 h 288099"/>
              <a:gd name="connsiteX13" fmla="*/ 826717 w 1340285"/>
              <a:gd name="connsiteY13" fmla="*/ 162838 h 288099"/>
              <a:gd name="connsiteX14" fmla="*/ 851770 w 1340285"/>
              <a:gd name="connsiteY14" fmla="*/ 137786 h 288099"/>
              <a:gd name="connsiteX15" fmla="*/ 914400 w 1340285"/>
              <a:gd name="connsiteY15" fmla="*/ 25052 h 288099"/>
              <a:gd name="connsiteX16" fmla="*/ 989556 w 1340285"/>
              <a:gd name="connsiteY16" fmla="*/ 0 h 288099"/>
              <a:gd name="connsiteX17" fmla="*/ 1215024 w 1340285"/>
              <a:gd name="connsiteY17" fmla="*/ 25052 h 288099"/>
              <a:gd name="connsiteX18" fmla="*/ 1252602 w 1340285"/>
              <a:gd name="connsiteY18" fmla="*/ 50104 h 288099"/>
              <a:gd name="connsiteX19" fmla="*/ 1302707 w 1340285"/>
              <a:gd name="connsiteY19" fmla="*/ 112734 h 288099"/>
              <a:gd name="connsiteX20" fmla="*/ 1340285 w 1340285"/>
              <a:gd name="connsiteY20" fmla="*/ 137786 h 2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0285" h="288099">
                <a:moveTo>
                  <a:pt x="0" y="250521"/>
                </a:moveTo>
                <a:cubicBezTo>
                  <a:pt x="24167" y="129686"/>
                  <a:pt x="-5427" y="236323"/>
                  <a:pt x="37578" y="150312"/>
                </a:cubicBezTo>
                <a:cubicBezTo>
                  <a:pt x="49367" y="126735"/>
                  <a:pt x="49049" y="91473"/>
                  <a:pt x="75156" y="75156"/>
                </a:cubicBezTo>
                <a:cubicBezTo>
                  <a:pt x="97549" y="61160"/>
                  <a:pt x="150312" y="50104"/>
                  <a:pt x="150312" y="50104"/>
                </a:cubicBezTo>
                <a:cubicBezTo>
                  <a:pt x="179539" y="54279"/>
                  <a:pt x="209043" y="56840"/>
                  <a:pt x="237994" y="62630"/>
                </a:cubicBezTo>
                <a:cubicBezTo>
                  <a:pt x="290468" y="73125"/>
                  <a:pt x="263886" y="75576"/>
                  <a:pt x="313150" y="100208"/>
                </a:cubicBezTo>
                <a:cubicBezTo>
                  <a:pt x="416876" y="152071"/>
                  <a:pt x="280605" y="65987"/>
                  <a:pt x="388307" y="137786"/>
                </a:cubicBezTo>
                <a:cubicBezTo>
                  <a:pt x="459294" y="244266"/>
                  <a:pt x="342367" y="79314"/>
                  <a:pt x="488515" y="225468"/>
                </a:cubicBezTo>
                <a:cubicBezTo>
                  <a:pt x="496866" y="233819"/>
                  <a:pt x="503004" y="245239"/>
                  <a:pt x="513567" y="250521"/>
                </a:cubicBezTo>
                <a:cubicBezTo>
                  <a:pt x="537186" y="262331"/>
                  <a:pt x="563671" y="267222"/>
                  <a:pt x="588723" y="275573"/>
                </a:cubicBezTo>
                <a:lnTo>
                  <a:pt x="626301" y="288099"/>
                </a:lnTo>
                <a:cubicBezTo>
                  <a:pt x="668054" y="283924"/>
                  <a:pt x="711455" y="287913"/>
                  <a:pt x="751561" y="275573"/>
                </a:cubicBezTo>
                <a:cubicBezTo>
                  <a:pt x="768492" y="270363"/>
                  <a:pt x="777799" y="251604"/>
                  <a:pt x="789139" y="237995"/>
                </a:cubicBezTo>
                <a:cubicBezTo>
                  <a:pt x="857022" y="156535"/>
                  <a:pt x="778289" y="243548"/>
                  <a:pt x="826717" y="162838"/>
                </a:cubicBezTo>
                <a:cubicBezTo>
                  <a:pt x="832793" y="152711"/>
                  <a:pt x="843419" y="146137"/>
                  <a:pt x="851770" y="137786"/>
                </a:cubicBezTo>
                <a:cubicBezTo>
                  <a:pt x="862799" y="104698"/>
                  <a:pt x="882097" y="35820"/>
                  <a:pt x="914400" y="25052"/>
                </a:cubicBezTo>
                <a:lnTo>
                  <a:pt x="989556" y="0"/>
                </a:lnTo>
                <a:cubicBezTo>
                  <a:pt x="1013031" y="1565"/>
                  <a:pt x="1155254" y="-4833"/>
                  <a:pt x="1215024" y="25052"/>
                </a:cubicBezTo>
                <a:cubicBezTo>
                  <a:pt x="1228489" y="31785"/>
                  <a:pt x="1240076" y="41753"/>
                  <a:pt x="1252602" y="50104"/>
                </a:cubicBezTo>
                <a:cubicBezTo>
                  <a:pt x="1271205" y="78009"/>
                  <a:pt x="1277207" y="92334"/>
                  <a:pt x="1302707" y="112734"/>
                </a:cubicBezTo>
                <a:cubicBezTo>
                  <a:pt x="1314463" y="122138"/>
                  <a:pt x="1340285" y="137786"/>
                  <a:pt x="1340285" y="13778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1331</Words>
  <Application>Microsoft Office PowerPoint</Application>
  <PresentationFormat>On-screen Show (4:3)</PresentationFormat>
  <Paragraphs>435</Paragraphs>
  <Slides>38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Office Theme</vt:lpstr>
      <vt:lpstr>Bill Nye Video Reflection</vt:lpstr>
      <vt:lpstr>Daily Warm Up</vt:lpstr>
      <vt:lpstr>Meiosis</vt:lpstr>
      <vt:lpstr>Mitosis                   Meiosis</vt:lpstr>
      <vt:lpstr>Remember the Cell Cycle?</vt:lpstr>
      <vt:lpstr>Note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Crossing Over</vt:lpstr>
      <vt:lpstr>Tetrads</vt:lpstr>
      <vt:lpstr>Crossing Over</vt:lpstr>
      <vt:lpstr>Crossing Over Video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Dragon Meiosis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Nye Video Reflection</dc:title>
  <dc:creator>Roderick, Teri</dc:creator>
  <cp:lastModifiedBy>Roderick, Teri</cp:lastModifiedBy>
  <cp:revision>16</cp:revision>
  <cp:lastPrinted>2016-01-13T18:43:51Z</cp:lastPrinted>
  <dcterms:created xsi:type="dcterms:W3CDTF">2016-01-13T16:34:22Z</dcterms:created>
  <dcterms:modified xsi:type="dcterms:W3CDTF">2016-01-14T17:00:57Z</dcterms:modified>
</cp:coreProperties>
</file>