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4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7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2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9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9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7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0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1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07C2-28DE-4A4D-B4EC-0C7DE3D1E43C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B817-1DCF-4EBE-9314-1BF94301D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9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m/future/story/20130712-genetic-portraits-of-famili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06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Genetics and Meiosis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76672" y="155448"/>
            <a:ext cx="3264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NEARPOD: FRGHM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01/07/2016 – 01/08/2016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2117725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 What is a trait? 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some traits that are common in your family? 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some traits that are common to </a:t>
            </a:r>
            <a:r>
              <a:rPr lang="en-US" dirty="0" smtClean="0"/>
              <a:t>Ireland?   What about Japan?</a:t>
            </a:r>
            <a:r>
              <a:rPr 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2688" y="2670048"/>
            <a:ext cx="644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characteristic that can be inherited, such as eye or skin color.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8072" y="6099731"/>
            <a:ext cx="644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Answers will vary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8072" y="4636087"/>
            <a:ext cx="644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Answers will vary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0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567" y="0"/>
            <a:ext cx="5104999" cy="1325563"/>
          </a:xfrm>
        </p:spPr>
        <p:txBody>
          <a:bodyPr/>
          <a:lstStyle/>
          <a:p>
            <a:r>
              <a:rPr lang="en-US" dirty="0" smtClean="0"/>
              <a:t>How are traits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Traits are determined by proteins and proteins are created from genes.</a:t>
            </a:r>
          </a:p>
          <a:p>
            <a:pPr lvl="1"/>
            <a:r>
              <a:rPr lang="en-US" dirty="0" smtClean="0"/>
              <a:t>GENE </a:t>
            </a:r>
            <a:r>
              <a:rPr lang="en-US" dirty="0" smtClean="0">
                <a:sym typeface="Wingdings" panose="05000000000000000000" pitchFamily="2" charset="2"/>
              </a:rPr>
              <a:t> PROTEIN  TRAIT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Different genes will result in different proteins and therefore different traits.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Most traits are created from a combination of proteins and therefore a combination of genes.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Very few traits are determined by only one gene.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93841" y="596746"/>
            <a:ext cx="1174290" cy="5236143"/>
            <a:chOff x="709054" y="596766"/>
            <a:chExt cx="1174290" cy="5236143"/>
          </a:xfrm>
        </p:grpSpPr>
        <p:sp>
          <p:nvSpPr>
            <p:cNvPr id="5" name="Trapezoid 4"/>
            <p:cNvSpPr/>
            <p:nvPr/>
          </p:nvSpPr>
          <p:spPr>
            <a:xfrm rot="16200000" flipH="1">
              <a:off x="1560897" y="2892388"/>
              <a:ext cx="519765" cy="125129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6200000">
              <a:off x="684994" y="2690253"/>
              <a:ext cx="577516" cy="529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212783" y="596766"/>
              <a:ext cx="548640" cy="5236143"/>
              <a:chOff x="1116531" y="1193533"/>
              <a:chExt cx="548640" cy="5236143"/>
            </a:xfrm>
          </p:grpSpPr>
          <p:sp>
            <p:nvSpPr>
              <p:cNvPr id="8" name="Can 7"/>
              <p:cNvSpPr/>
              <p:nvPr/>
            </p:nvSpPr>
            <p:spPr>
              <a:xfrm>
                <a:off x="1116531" y="1193533"/>
                <a:ext cx="548640" cy="5236143"/>
              </a:xfrm>
              <a:prstGeom prst="can">
                <a:avLst>
                  <a:gd name="adj" fmla="val 1447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1116531" y="1501541"/>
                <a:ext cx="548640" cy="375385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WET</a:t>
                </a:r>
                <a:endParaRPr lang="en-US" sz="1200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116531" y="1997241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116531" y="2112742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116531" y="23998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116531" y="2954956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YES</a:t>
                </a:r>
                <a:endParaRPr lang="en-US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116531" y="43810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116531" y="5463139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116531" y="526501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6193850" y="596749"/>
            <a:ext cx="1174290" cy="5236143"/>
            <a:chOff x="709054" y="596766"/>
            <a:chExt cx="1174290" cy="5236143"/>
          </a:xfrm>
        </p:grpSpPr>
        <p:sp>
          <p:nvSpPr>
            <p:cNvPr id="18" name="Trapezoid 17"/>
            <p:cNvSpPr/>
            <p:nvPr/>
          </p:nvSpPr>
          <p:spPr>
            <a:xfrm rot="16200000" flipH="1">
              <a:off x="1560897" y="2892388"/>
              <a:ext cx="519765" cy="125129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684994" y="2690253"/>
              <a:ext cx="577516" cy="529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212783" y="596766"/>
              <a:ext cx="548640" cy="5236143"/>
              <a:chOff x="1116531" y="1193533"/>
              <a:chExt cx="548640" cy="5236143"/>
            </a:xfrm>
          </p:grpSpPr>
          <p:sp>
            <p:nvSpPr>
              <p:cNvPr id="21" name="Can 20"/>
              <p:cNvSpPr/>
              <p:nvPr/>
            </p:nvSpPr>
            <p:spPr>
              <a:xfrm>
                <a:off x="1116531" y="1193533"/>
                <a:ext cx="548640" cy="5236143"/>
              </a:xfrm>
              <a:prstGeom prst="can">
                <a:avLst>
                  <a:gd name="adj" fmla="val 14474"/>
                </a:avLst>
              </a:prstGeom>
              <a:solidFill>
                <a:srgbClr val="EF99D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116531" y="1501541"/>
                <a:ext cx="548640" cy="375385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DRY</a:t>
                </a:r>
                <a:endParaRPr lang="en-US" sz="1400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116531" y="1997241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116531" y="2112742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1116531" y="23998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116531" y="2954956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</a:t>
                </a:r>
                <a:endParaRPr lang="en-US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116531" y="43810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116531" y="5463139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</a:t>
                </a:r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1116531" y="526501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251284" y="6084030"/>
            <a:ext cx="7815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Chromosome 1					Chromosome 1 </a:t>
            </a:r>
          </a:p>
          <a:p>
            <a:r>
              <a:rPr lang="en-US" dirty="0" smtClean="0"/>
              <a:t>From Father					From Mother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52555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801567" y="436679"/>
            <a:ext cx="655689" cy="5884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63017" y="0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 Wax Consistency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4" idx="2"/>
            <a:endCxn id="22" idx="3"/>
          </p:cNvCxnSpPr>
          <p:nvPr/>
        </p:nvCxnSpPr>
        <p:spPr>
          <a:xfrm flipH="1">
            <a:off x="7246219" y="369332"/>
            <a:ext cx="757290" cy="7231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1" y="1842393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Lactose Intolerance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243011" y="1792248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Lactose Intolerance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7235041" y="2157645"/>
            <a:ext cx="768467" cy="4069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4893" y="2157642"/>
            <a:ext cx="1552677" cy="3392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0792" y="4679544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Type 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58165" y="5026854"/>
            <a:ext cx="1588924" cy="220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749948" y="4618741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Type 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7306454" y="4993311"/>
            <a:ext cx="910566" cy="932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391775" y="-23727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 Wax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Traits, Genes, and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every protein you have two genes.</a:t>
            </a:r>
          </a:p>
          <a:p>
            <a:pPr lvl="1"/>
            <a:r>
              <a:rPr lang="en-US" dirty="0" smtClean="0"/>
              <a:t>One gene from your mother</a:t>
            </a:r>
          </a:p>
          <a:p>
            <a:pPr lvl="1"/>
            <a:r>
              <a:rPr lang="en-US" dirty="0" smtClean="0"/>
              <a:t>One gene from your father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not all genes are the same.</a:t>
            </a:r>
          </a:p>
          <a:p>
            <a:pPr lvl="1"/>
            <a:r>
              <a:rPr lang="en-US" dirty="0" smtClean="0"/>
              <a:t>Your father may have given you the gene for wet ear wax</a:t>
            </a:r>
          </a:p>
          <a:p>
            <a:pPr lvl="1"/>
            <a:r>
              <a:rPr lang="en-US" dirty="0" smtClean="0"/>
              <a:t>Your mother may have given you the gene for dry ear wax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gene for a trait has different variations we call these alleles.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Alleles: Different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variations of a gene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en-US" dirty="0" smtClean="0"/>
              <a:t>Alleles are represented by letters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0" y="102896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Trait = Star Color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800662" y="2548462"/>
            <a:ext cx="1447800" cy="1447800"/>
          </a:xfrm>
          <a:prstGeom prst="star5">
            <a:avLst/>
          </a:prstGeom>
          <a:solidFill>
            <a:srgbClr val="FF0000"/>
          </a:solidFill>
          <a:ln cmpd="sng">
            <a:solidFill>
              <a:schemeClr val="tx1"/>
            </a:solidFill>
            <a:rou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3858062" y="2548462"/>
            <a:ext cx="1447800" cy="1447800"/>
          </a:xfrm>
          <a:prstGeom prst="star5">
            <a:avLst/>
          </a:prstGeom>
          <a:solidFill>
            <a:srgbClr val="FF0000"/>
          </a:solidFill>
          <a:ln cmpd="sng">
            <a:solidFill>
              <a:schemeClr val="tx1"/>
            </a:solidFill>
            <a:rou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Aa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5839262" y="2548462"/>
            <a:ext cx="1447800" cy="1447800"/>
          </a:xfrm>
          <a:prstGeom prst="star5">
            <a:avLst/>
          </a:prstGeom>
          <a:solidFill>
            <a:srgbClr val="FFFF00"/>
          </a:solidFill>
          <a:ln cmpd="sng">
            <a:solidFill>
              <a:schemeClr val="tx1"/>
            </a:solidFill>
            <a:rou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3162" y="213803"/>
            <a:ext cx="270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= Red allele</a:t>
            </a:r>
          </a:p>
          <a:p>
            <a:r>
              <a:rPr lang="en-US" sz="2400" dirty="0" smtClean="0"/>
              <a:t>a = yellow allele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881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919" y="-283469"/>
            <a:ext cx="7886700" cy="1325563"/>
          </a:xfrm>
        </p:spPr>
        <p:txBody>
          <a:bodyPr/>
          <a:lstStyle/>
          <a:p>
            <a:r>
              <a:rPr lang="en-US" dirty="0" smtClean="0"/>
              <a:t>Genotype and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6" y="644559"/>
            <a:ext cx="7886700" cy="435133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Genotype</a:t>
            </a:r>
            <a:r>
              <a:rPr lang="en-US" dirty="0" smtClean="0"/>
              <a:t>:  The two alleles that you inherit from your parents. </a:t>
            </a:r>
          </a:p>
          <a:p>
            <a:pPr lvl="1"/>
            <a:r>
              <a:rPr lang="en-US" dirty="0" smtClean="0"/>
              <a:t>One allele from dad</a:t>
            </a:r>
          </a:p>
          <a:p>
            <a:pPr lvl="1"/>
            <a:r>
              <a:rPr lang="en-US" dirty="0" smtClean="0"/>
              <a:t>One allele from mom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Phenotype</a:t>
            </a:r>
            <a:r>
              <a:rPr lang="en-US" dirty="0" smtClean="0"/>
              <a:t>:  The actual physical trait that is expressed because of the two alleles.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972112" y="3807903"/>
            <a:ext cx="1447800" cy="1447800"/>
          </a:xfrm>
          <a:prstGeom prst="star5">
            <a:avLst/>
          </a:prstGeom>
          <a:solidFill>
            <a:srgbClr val="FF0000"/>
          </a:solidFill>
          <a:ln cmpd="sng">
            <a:solidFill>
              <a:schemeClr val="tx1"/>
            </a:solidFill>
            <a:rou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AA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4029512" y="3807903"/>
            <a:ext cx="1447800" cy="1447800"/>
          </a:xfrm>
          <a:prstGeom prst="star5">
            <a:avLst/>
          </a:prstGeom>
          <a:solidFill>
            <a:srgbClr val="FF0000"/>
          </a:solidFill>
          <a:ln cmpd="sng">
            <a:solidFill>
              <a:schemeClr val="tx1"/>
            </a:solidFill>
            <a:rou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Aa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6010712" y="3807903"/>
            <a:ext cx="1447800" cy="1447800"/>
          </a:xfrm>
          <a:prstGeom prst="star5">
            <a:avLst/>
          </a:prstGeom>
          <a:solidFill>
            <a:srgbClr val="FFFF00"/>
          </a:solidFill>
          <a:ln cmpd="sng">
            <a:solidFill>
              <a:schemeClr val="tx1"/>
            </a:solidFill>
            <a:rou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3512" y="525246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Genotype: </a:t>
            </a:r>
            <a:r>
              <a:rPr lang="en-US" sz="1400" dirty="0" smtClean="0"/>
              <a:t>Homozygous Dominant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953312" y="5255703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Genotype: </a:t>
            </a:r>
            <a:r>
              <a:rPr lang="en-US" sz="1400" dirty="0" smtClean="0"/>
              <a:t>Heterozygous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010712" y="5255703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Genotype: </a:t>
            </a:r>
            <a:r>
              <a:rPr lang="en-US" sz="1400" dirty="0" smtClean="0"/>
              <a:t>Homozygous Recessive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743512" y="576558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Phenotype:</a:t>
            </a:r>
          </a:p>
          <a:p>
            <a:r>
              <a:rPr lang="en-US" sz="1400" dirty="0" smtClean="0"/>
              <a:t>Red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3312" y="5765586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Phenotype:</a:t>
            </a:r>
          </a:p>
          <a:p>
            <a:r>
              <a:rPr lang="en-US" sz="1400" dirty="0" smtClean="0"/>
              <a:t>Red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10712" y="5765586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Phenotype:</a:t>
            </a:r>
          </a:p>
          <a:p>
            <a:r>
              <a:rPr lang="en-US" sz="1400" dirty="0" smtClean="0"/>
              <a:t>Yellow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099" y="3807903"/>
            <a:ext cx="172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Red allele</a:t>
            </a:r>
          </a:p>
          <a:p>
            <a:r>
              <a:rPr lang="en-US" dirty="0" smtClean="0"/>
              <a:t>a = yellow allele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three combinations of genotypes that you can inherit.</a:t>
            </a:r>
          </a:p>
          <a:p>
            <a:endParaRPr lang="en-US" dirty="0" smtClean="0"/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Homozygous:  Alleles are the same</a:t>
            </a:r>
          </a:p>
          <a:p>
            <a:pPr lvl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AA, aa, RR, WW</a:t>
            </a:r>
          </a:p>
          <a:p>
            <a:pPr lvl="2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Homozygous Dominant:  Two Dominant Alleles (AA)</a:t>
            </a:r>
          </a:p>
          <a:p>
            <a:pPr lvl="2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Homozygous Recessive:   Two Recessive Alleles (aa)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Heterozygous: Alleles are different</a:t>
            </a:r>
          </a:p>
          <a:p>
            <a:pPr lvl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Aa, RW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 Interactions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8268" y="1825625"/>
            <a:ext cx="585417" cy="9233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3303" y="1825625"/>
            <a:ext cx="51648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69402" y="1825625"/>
            <a:ext cx="664143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0291" y="3816451"/>
            <a:ext cx="561371" cy="9233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1662" y="3816451"/>
            <a:ext cx="80022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69402" y="3816451"/>
            <a:ext cx="664143" cy="92333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8650" y="5536619"/>
            <a:ext cx="561371" cy="9233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0021" y="5536619"/>
            <a:ext cx="80022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7761" y="5536619"/>
            <a:ext cx="685784" cy="923330"/>
          </a:xfrm>
          <a:prstGeom prst="rect">
            <a:avLst/>
          </a:prstGeom>
          <a:pattFill prst="plaid">
            <a:fgClr>
              <a:srgbClr val="FF0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49445" y="1302405"/>
            <a:ext cx="549455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Dominant and Recessive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9445" y="3554841"/>
            <a:ext cx="54945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Incomplete Dominance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64465" y="5275009"/>
            <a:ext cx="549455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Co-dominance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325563"/>
          </a:xfrm>
        </p:spPr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410" y="2164238"/>
            <a:ext cx="7054898" cy="3386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88720" y="1229024"/>
            <a:ext cx="561371" cy="9233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0091" y="1229024"/>
            <a:ext cx="561371" cy="9233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4962" y="1229024"/>
            <a:ext cx="80022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25182" y="1228208"/>
            <a:ext cx="80022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74829" y="1228616"/>
            <a:ext cx="561371" cy="9233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36200" y="1228208"/>
            <a:ext cx="80022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69405" y="5670651"/>
            <a:ext cx="664143" cy="9233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02902" y="5670651"/>
            <a:ext cx="664143" cy="923330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06402" y="5697215"/>
            <a:ext cx="66414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6" y="-122262"/>
            <a:ext cx="7886700" cy="1325563"/>
          </a:xfrm>
        </p:spPr>
        <p:txBody>
          <a:bodyPr/>
          <a:lstStyle/>
          <a:p>
            <a:r>
              <a:rPr lang="en-US" dirty="0" smtClean="0"/>
              <a:t>Codominance</a:t>
            </a:r>
            <a:endParaRPr lang="en-US" dirty="0"/>
          </a:p>
        </p:txBody>
      </p:sp>
      <p:pic>
        <p:nvPicPr>
          <p:cNvPr id="1026" name="Picture 2" descr="http://kmbiology.weebly.com/uploads/6/0/1/1/6011704/928894.jpg?5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74" y="2263774"/>
            <a:ext cx="7007652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06962" y="1340444"/>
            <a:ext cx="80022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7182" y="1339628"/>
            <a:ext cx="80022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61786" y="1340444"/>
            <a:ext cx="561372" cy="923330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3158" y="1339628"/>
            <a:ext cx="561372" cy="923330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2340" y="4998044"/>
            <a:ext cx="80022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67586" y="4998044"/>
            <a:ext cx="561372" cy="923330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55738" y="3574056"/>
            <a:ext cx="655949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67166" y="3574056"/>
            <a:ext cx="655950" cy="923330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3811" y="5807669"/>
            <a:ext cx="655950" cy="923330"/>
          </a:xfrm>
          <a:prstGeom prst="rect">
            <a:avLst/>
          </a:prstGeom>
          <a:pattFill prst="plaid">
            <a:fgClr>
              <a:srgbClr val="993300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986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06 - Latin Root Words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Dominant/Recessive			</a:t>
            </a:r>
          </a:p>
          <a:p>
            <a:pPr lvl="1"/>
            <a:r>
              <a:rPr lang="en-US" dirty="0" smtClean="0"/>
              <a:t>One allele covers up the other</a:t>
            </a:r>
          </a:p>
          <a:p>
            <a:pPr lvl="2"/>
            <a:r>
              <a:rPr lang="en-US" dirty="0" smtClean="0"/>
              <a:t>Dominant Allele covers (A)</a:t>
            </a:r>
          </a:p>
          <a:p>
            <a:pPr lvl="2"/>
            <a:r>
              <a:rPr lang="en-US" dirty="0" smtClean="0"/>
              <a:t>Recessive allele is covered (a)</a:t>
            </a:r>
          </a:p>
          <a:p>
            <a:r>
              <a:rPr lang="en-US" dirty="0" smtClean="0"/>
              <a:t>Incomplete dominance</a:t>
            </a:r>
          </a:p>
          <a:p>
            <a:pPr lvl="1"/>
            <a:r>
              <a:rPr lang="en-US" dirty="0" smtClean="0"/>
              <a:t>Neither allele is dominant and they mix together</a:t>
            </a:r>
          </a:p>
          <a:p>
            <a:pPr lvl="2"/>
            <a:r>
              <a:rPr lang="en-US" dirty="0" smtClean="0"/>
              <a:t>Red Allele (R) and White Allele (W) = Pink Trait (RW)</a:t>
            </a:r>
          </a:p>
          <a:p>
            <a:r>
              <a:rPr lang="en-US" dirty="0" smtClean="0"/>
              <a:t>Codominance</a:t>
            </a:r>
          </a:p>
          <a:p>
            <a:pPr lvl="1"/>
            <a:r>
              <a:rPr lang="en-US" dirty="0" smtClean="0"/>
              <a:t>Neither allele is dominant and both traits are expressed in the phenotype</a:t>
            </a:r>
          </a:p>
          <a:p>
            <a:pPr lvl="2"/>
            <a:r>
              <a:rPr lang="en-US" dirty="0" smtClean="0"/>
              <a:t>Red Allele (R) and White Allele (W) = Red and White Trait (RW)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93841" y="596746"/>
            <a:ext cx="1174290" cy="5236143"/>
            <a:chOff x="709054" y="596766"/>
            <a:chExt cx="1174290" cy="5236143"/>
          </a:xfrm>
        </p:grpSpPr>
        <p:sp>
          <p:nvSpPr>
            <p:cNvPr id="5" name="Trapezoid 4"/>
            <p:cNvSpPr/>
            <p:nvPr/>
          </p:nvSpPr>
          <p:spPr>
            <a:xfrm rot="16200000" flipH="1">
              <a:off x="1560897" y="2892388"/>
              <a:ext cx="519765" cy="125129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6200000">
              <a:off x="684994" y="2690253"/>
              <a:ext cx="577516" cy="529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212783" y="596766"/>
              <a:ext cx="548640" cy="5236143"/>
              <a:chOff x="1116531" y="1193533"/>
              <a:chExt cx="548640" cy="5236143"/>
            </a:xfrm>
          </p:grpSpPr>
          <p:sp>
            <p:nvSpPr>
              <p:cNvPr id="8" name="Can 7"/>
              <p:cNvSpPr/>
              <p:nvPr/>
            </p:nvSpPr>
            <p:spPr>
              <a:xfrm>
                <a:off x="1116531" y="1193533"/>
                <a:ext cx="548640" cy="5236143"/>
              </a:xfrm>
              <a:prstGeom prst="can">
                <a:avLst>
                  <a:gd name="adj" fmla="val 1447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1116531" y="1501541"/>
                <a:ext cx="548640" cy="375385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WET</a:t>
                </a:r>
                <a:endParaRPr lang="en-US" sz="1200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116531" y="1997241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116531" y="2112742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116531" y="23998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116531" y="2954956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YES</a:t>
                </a:r>
                <a:endParaRPr lang="en-US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116531" y="43810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116531" y="5463139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116531" y="526501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6193850" y="596749"/>
            <a:ext cx="1174290" cy="5236143"/>
            <a:chOff x="709054" y="596766"/>
            <a:chExt cx="1174290" cy="5236143"/>
          </a:xfrm>
        </p:grpSpPr>
        <p:sp>
          <p:nvSpPr>
            <p:cNvPr id="18" name="Trapezoid 17"/>
            <p:cNvSpPr/>
            <p:nvPr/>
          </p:nvSpPr>
          <p:spPr>
            <a:xfrm rot="16200000" flipH="1">
              <a:off x="1560897" y="2892388"/>
              <a:ext cx="519765" cy="125129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684994" y="2690253"/>
              <a:ext cx="577516" cy="529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212783" y="596766"/>
              <a:ext cx="548640" cy="5236143"/>
              <a:chOff x="1116531" y="1193533"/>
              <a:chExt cx="548640" cy="5236143"/>
            </a:xfrm>
          </p:grpSpPr>
          <p:sp>
            <p:nvSpPr>
              <p:cNvPr id="21" name="Can 20"/>
              <p:cNvSpPr/>
              <p:nvPr/>
            </p:nvSpPr>
            <p:spPr>
              <a:xfrm>
                <a:off x="1116531" y="1193533"/>
                <a:ext cx="548640" cy="5236143"/>
              </a:xfrm>
              <a:prstGeom prst="can">
                <a:avLst>
                  <a:gd name="adj" fmla="val 14474"/>
                </a:avLst>
              </a:prstGeom>
              <a:solidFill>
                <a:srgbClr val="EF99D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116531" y="1501541"/>
                <a:ext cx="548640" cy="375385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DRY</a:t>
                </a:r>
                <a:endParaRPr lang="en-US" sz="1400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116531" y="1997241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116531" y="2112742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1116531" y="23998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116531" y="2954956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</a:t>
                </a:r>
                <a:endParaRPr lang="en-US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116531" y="43810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116531" y="5463139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</a:t>
                </a:r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1116531" y="526501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251284" y="6084030"/>
            <a:ext cx="7815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Chromosome 1					Chromosome 1 </a:t>
            </a:r>
          </a:p>
          <a:p>
            <a:r>
              <a:rPr lang="en-US" dirty="0" smtClean="0"/>
              <a:t>From Father					From Mother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52555"/>
            <a:ext cx="2280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 Wax Consistency (W)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1" idx="2"/>
            <a:endCxn id="9" idx="1"/>
          </p:cNvCxnSpPr>
          <p:nvPr/>
        </p:nvCxnSpPr>
        <p:spPr>
          <a:xfrm>
            <a:off x="1140492" y="698886"/>
            <a:ext cx="1057078" cy="3935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63017" y="0"/>
            <a:ext cx="2280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 Wax Consistency (w)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4" idx="2"/>
            <a:endCxn id="22" idx="3"/>
          </p:cNvCxnSpPr>
          <p:nvPr/>
        </p:nvCxnSpPr>
        <p:spPr>
          <a:xfrm flipH="1">
            <a:off x="7246219" y="646331"/>
            <a:ext cx="757290" cy="4461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1" y="1652873"/>
            <a:ext cx="2280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Lactose Persistence (P)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243011" y="1792248"/>
            <a:ext cx="2280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Lactose Persistence (p)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7235041" y="2157645"/>
            <a:ext cx="768467" cy="4069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4893" y="2157642"/>
            <a:ext cx="1552677" cy="3392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0792" y="4679544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Type (A) 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58165" y="5026854"/>
            <a:ext cx="1588924" cy="220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483248" y="4600934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Type (O)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7306454" y="4993311"/>
            <a:ext cx="910566" cy="932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8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93841" y="596746"/>
            <a:ext cx="1174290" cy="5236143"/>
            <a:chOff x="709054" y="596766"/>
            <a:chExt cx="1174290" cy="5236143"/>
          </a:xfrm>
        </p:grpSpPr>
        <p:sp>
          <p:nvSpPr>
            <p:cNvPr id="5" name="Trapezoid 4"/>
            <p:cNvSpPr/>
            <p:nvPr/>
          </p:nvSpPr>
          <p:spPr>
            <a:xfrm rot="16200000" flipH="1">
              <a:off x="1560897" y="2892388"/>
              <a:ext cx="519765" cy="125129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6200000">
              <a:off x="684994" y="2690253"/>
              <a:ext cx="577516" cy="529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212783" y="596766"/>
              <a:ext cx="548640" cy="5236143"/>
              <a:chOff x="1116531" y="1193533"/>
              <a:chExt cx="548640" cy="5236143"/>
            </a:xfrm>
          </p:grpSpPr>
          <p:sp>
            <p:nvSpPr>
              <p:cNvPr id="8" name="Can 7"/>
              <p:cNvSpPr/>
              <p:nvPr/>
            </p:nvSpPr>
            <p:spPr>
              <a:xfrm>
                <a:off x="1116531" y="1193533"/>
                <a:ext cx="548640" cy="5236143"/>
              </a:xfrm>
              <a:prstGeom prst="can">
                <a:avLst>
                  <a:gd name="adj" fmla="val 1447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1116531" y="1501541"/>
                <a:ext cx="548640" cy="375385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WET</a:t>
                </a:r>
                <a:endParaRPr lang="en-US" sz="1200" dirty="0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116531" y="1997241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1116531" y="2112742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1116531" y="23998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1116531" y="2954956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YES</a:t>
                </a:r>
                <a:endParaRPr lang="en-US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1116531" y="43810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116531" y="5463139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1116531" y="526501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6193850" y="596749"/>
            <a:ext cx="1174290" cy="5236143"/>
            <a:chOff x="709054" y="596766"/>
            <a:chExt cx="1174290" cy="5236143"/>
          </a:xfrm>
        </p:grpSpPr>
        <p:sp>
          <p:nvSpPr>
            <p:cNvPr id="18" name="Trapezoid 17"/>
            <p:cNvSpPr/>
            <p:nvPr/>
          </p:nvSpPr>
          <p:spPr>
            <a:xfrm rot="16200000" flipH="1">
              <a:off x="1560897" y="2892388"/>
              <a:ext cx="519765" cy="125129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16200000">
              <a:off x="684994" y="2690253"/>
              <a:ext cx="577516" cy="529395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212783" y="596766"/>
              <a:ext cx="548640" cy="5236143"/>
              <a:chOff x="1116531" y="1193533"/>
              <a:chExt cx="548640" cy="5236143"/>
            </a:xfrm>
          </p:grpSpPr>
          <p:sp>
            <p:nvSpPr>
              <p:cNvPr id="21" name="Can 20"/>
              <p:cNvSpPr/>
              <p:nvPr/>
            </p:nvSpPr>
            <p:spPr>
              <a:xfrm>
                <a:off x="1116531" y="1193533"/>
                <a:ext cx="548640" cy="5236143"/>
              </a:xfrm>
              <a:prstGeom prst="can">
                <a:avLst>
                  <a:gd name="adj" fmla="val 14474"/>
                </a:avLst>
              </a:prstGeom>
              <a:solidFill>
                <a:srgbClr val="EF99D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116531" y="1501541"/>
                <a:ext cx="548640" cy="375385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DRY</a:t>
                </a:r>
                <a:endParaRPr lang="en-US" sz="1400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116531" y="1997241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116531" y="2112742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1116531" y="23998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116531" y="2954956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</a:t>
                </a:r>
                <a:endParaRPr lang="en-US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116531" y="438109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1116531" y="5463139"/>
                <a:ext cx="548640" cy="277528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</a:t>
                </a:r>
                <a:endParaRPr lang="en-US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1116531" y="5265018"/>
                <a:ext cx="548640" cy="72191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251284" y="6084030"/>
            <a:ext cx="7815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Chromosome 1					Chromosome 1 </a:t>
            </a:r>
          </a:p>
          <a:p>
            <a:r>
              <a:rPr lang="en-US" dirty="0" smtClean="0"/>
              <a:t>From Father					From Mother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52555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 Wax Consistency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1" idx="2"/>
            <a:endCxn id="9" idx="1"/>
          </p:cNvCxnSpPr>
          <p:nvPr/>
        </p:nvCxnSpPr>
        <p:spPr>
          <a:xfrm>
            <a:off x="1140492" y="421887"/>
            <a:ext cx="1057078" cy="6705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63017" y="0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 Wax Consistency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4" idx="2"/>
            <a:endCxn id="22" idx="3"/>
          </p:cNvCxnSpPr>
          <p:nvPr/>
        </p:nvCxnSpPr>
        <p:spPr>
          <a:xfrm flipH="1">
            <a:off x="7246219" y="369332"/>
            <a:ext cx="757290" cy="7231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-1" y="1842393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Lactose Persistence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243011" y="1792248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Lactose Persistence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7235041" y="2157645"/>
            <a:ext cx="768467" cy="4069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4893" y="2157642"/>
            <a:ext cx="1552677" cy="3392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0792" y="4679544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Type 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58165" y="5026854"/>
            <a:ext cx="1588924" cy="220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749948" y="4618741"/>
            <a:ext cx="2280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Blood Type 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7306454" y="4993311"/>
            <a:ext cx="910566" cy="932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77278" y="603148"/>
            <a:ext cx="32384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 Wax Consistency:</a:t>
            </a:r>
          </a:p>
          <a:p>
            <a:r>
              <a:rPr lang="en-US" dirty="0"/>
              <a:t>	</a:t>
            </a:r>
            <a:r>
              <a:rPr lang="en-US" dirty="0" smtClean="0"/>
              <a:t>WET = (W)</a:t>
            </a:r>
          </a:p>
          <a:p>
            <a:r>
              <a:rPr lang="en-US" dirty="0"/>
              <a:t>	</a:t>
            </a:r>
            <a:r>
              <a:rPr lang="en-US" dirty="0" smtClean="0"/>
              <a:t>DRY =  (w)</a:t>
            </a:r>
          </a:p>
          <a:p>
            <a:endParaRPr lang="en-US" dirty="0"/>
          </a:p>
          <a:p>
            <a:r>
              <a:rPr lang="en-US" dirty="0" smtClean="0"/>
              <a:t>Lactose Persistence:</a:t>
            </a:r>
          </a:p>
          <a:p>
            <a:r>
              <a:rPr lang="en-US" dirty="0"/>
              <a:t>	</a:t>
            </a:r>
            <a:r>
              <a:rPr lang="en-US" dirty="0" smtClean="0"/>
              <a:t>YES = (P)</a:t>
            </a:r>
          </a:p>
          <a:p>
            <a:r>
              <a:rPr lang="en-US" dirty="0"/>
              <a:t>	</a:t>
            </a:r>
            <a:r>
              <a:rPr lang="en-US" dirty="0" smtClean="0"/>
              <a:t>NO = (p)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Blood Type</a:t>
            </a:r>
          </a:p>
          <a:p>
            <a:r>
              <a:rPr lang="en-US" dirty="0"/>
              <a:t>	</a:t>
            </a:r>
            <a:r>
              <a:rPr lang="en-US" dirty="0" smtClean="0"/>
              <a:t>A = A </a:t>
            </a:r>
          </a:p>
          <a:p>
            <a:r>
              <a:rPr lang="en-US" dirty="0"/>
              <a:t>	</a:t>
            </a:r>
            <a:r>
              <a:rPr lang="en-US" dirty="0" smtClean="0"/>
              <a:t>B = B</a:t>
            </a:r>
          </a:p>
          <a:p>
            <a:r>
              <a:rPr lang="en-US" dirty="0"/>
              <a:t>	</a:t>
            </a:r>
            <a:r>
              <a:rPr lang="en-US" dirty="0" smtClean="0"/>
              <a:t>O = 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Genotype:      Phenotype: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Ww</a:t>
            </a:r>
            <a:r>
              <a:rPr lang="en-US" dirty="0" smtClean="0"/>
              <a:t>	       Wet Ear Wax</a:t>
            </a:r>
          </a:p>
          <a:p>
            <a:r>
              <a:rPr lang="en-US" dirty="0" smtClean="0"/>
              <a:t>      Pp              Lactose persistent</a:t>
            </a:r>
          </a:p>
          <a:p>
            <a:r>
              <a:rPr lang="en-US" dirty="0" smtClean="0"/>
              <a:t>      AO	       Blood Type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113610"/>
            <a:ext cx="7543800" cy="1450757"/>
          </a:xfrm>
        </p:spPr>
        <p:txBody>
          <a:bodyPr/>
          <a:lstStyle/>
          <a:p>
            <a:r>
              <a:rPr lang="en-US" dirty="0" smtClean="0"/>
              <a:t>Unit 06 Latin Root Words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22325" y="1846263"/>
          <a:ext cx="7543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Latin Root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Hetero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Opposite or other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2.   Homo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Zygous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Pertaining to the zygote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Genetics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3379788" algn="l"/>
              </a:tabLst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Genetics</a:t>
            </a:r>
            <a:r>
              <a:rPr lang="en-US" sz="3200" dirty="0" smtClean="0"/>
              <a:t> is the study of heredity.</a:t>
            </a:r>
          </a:p>
          <a:p>
            <a:pPr>
              <a:tabLst>
                <a:tab pos="3379788" algn="l"/>
              </a:tabLst>
            </a:pPr>
            <a:endParaRPr lang="en-US" sz="3200" dirty="0"/>
          </a:p>
          <a:p>
            <a:pPr>
              <a:tabLst>
                <a:tab pos="3379788" algn="l"/>
              </a:tabLst>
            </a:pPr>
            <a:endParaRPr lang="en-US" sz="3200" dirty="0" smtClean="0"/>
          </a:p>
          <a:p>
            <a:pPr>
              <a:tabLst>
                <a:tab pos="3379788" algn="l"/>
              </a:tabLst>
            </a:pP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Heredity</a:t>
            </a:r>
            <a:r>
              <a:rPr lang="en-US" sz="3200" dirty="0" smtClean="0"/>
              <a:t> is the study of how things are inherited or passed down from parent to offspring.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Heredity in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http://www.bbc.com/future/story/20130712-genetic-portraits-of-families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What did you inherit from your parents?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8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52" y="1777498"/>
            <a:ext cx="7886700" cy="435133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Traits – Characteristics that can be inherited.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Eye color</a:t>
            </a:r>
          </a:p>
          <a:p>
            <a:pPr lvl="1"/>
            <a:r>
              <a:rPr lang="en-US" dirty="0" smtClean="0"/>
              <a:t>Hair color</a:t>
            </a:r>
          </a:p>
          <a:p>
            <a:pPr lvl="1"/>
            <a:r>
              <a:rPr lang="en-US" dirty="0" smtClean="0"/>
              <a:t>Skin color</a:t>
            </a:r>
          </a:p>
          <a:p>
            <a:pPr lvl="1"/>
            <a:r>
              <a:rPr lang="en-US" dirty="0" smtClean="0"/>
              <a:t>Height</a:t>
            </a:r>
          </a:p>
          <a:p>
            <a:pPr lvl="1"/>
            <a:r>
              <a:rPr lang="en-US" dirty="0" smtClean="0"/>
              <a:t>How likely you are to get a diseases</a:t>
            </a:r>
          </a:p>
          <a:p>
            <a:pPr lvl="1"/>
            <a:r>
              <a:rPr lang="en-US" dirty="0" smtClean="0"/>
              <a:t>Longevity (how long you will live)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445" y="2336232"/>
            <a:ext cx="3333750" cy="2686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0"/>
            <a:ext cx="78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traits that were inherited?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8" y="1690689"/>
            <a:ext cx="8731012" cy="49068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039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Discuss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01/07/2015 – 01/08/2015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2117725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 What is a trait? 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some traits that are common in your family? 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some traits that are common to Idaho?  </a:t>
            </a:r>
          </a:p>
        </p:txBody>
      </p:sp>
    </p:spTree>
    <p:extLst>
      <p:ext uri="{BB962C8B-B14F-4D97-AF65-F5344CB8AC3E}">
        <p14:creationId xmlns:p14="http://schemas.microsoft.com/office/powerpoint/2010/main" val="17470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500</Words>
  <Application>Microsoft Office PowerPoint</Application>
  <PresentationFormat>On-screen Show (4:3)</PresentationFormat>
  <Paragraphs>213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Unit 06 </vt:lpstr>
      <vt:lpstr>Unit 06 - Latin Root Words</vt:lpstr>
      <vt:lpstr>Unit 06 Latin Root Words</vt:lpstr>
      <vt:lpstr>Basic Genetics</vt:lpstr>
      <vt:lpstr>PowerPoint Presentation</vt:lpstr>
      <vt:lpstr>Heredity in Photos</vt:lpstr>
      <vt:lpstr>Traits</vt:lpstr>
      <vt:lpstr>What are some traits that were inherited?</vt:lpstr>
      <vt:lpstr>Daily Warm Up  01/07/2015 – 01/08/2015</vt:lpstr>
      <vt:lpstr>Daily Warm Up  01/07/2016 – 01/08/2016</vt:lpstr>
      <vt:lpstr>How are traits made?</vt:lpstr>
      <vt:lpstr>PowerPoint Presentation</vt:lpstr>
      <vt:lpstr>Traits, Genes, and Alleles</vt:lpstr>
      <vt:lpstr>PowerPoint Presentation</vt:lpstr>
      <vt:lpstr>Genotype and Phenotype</vt:lpstr>
      <vt:lpstr>Three types of Genotypes</vt:lpstr>
      <vt:lpstr>Allele Interactions</vt:lpstr>
      <vt:lpstr>Incomplete Dominance</vt:lpstr>
      <vt:lpstr>Codominance</vt:lpstr>
      <vt:lpstr>Allele Interaction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06 </dc:title>
  <dc:creator>Roderick, Teri</dc:creator>
  <cp:lastModifiedBy>Roderick, Teri</cp:lastModifiedBy>
  <cp:revision>1</cp:revision>
  <dcterms:created xsi:type="dcterms:W3CDTF">2016-01-13T16:12:06Z</dcterms:created>
  <dcterms:modified xsi:type="dcterms:W3CDTF">2016-01-13T16:12:34Z</dcterms:modified>
</cp:coreProperties>
</file>