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notesMasterIdLst>
    <p:notesMasterId r:id="rId57"/>
  </p:notesMasterIdLst>
  <p:handoutMasterIdLst>
    <p:handoutMasterId r:id="rId58"/>
  </p:handoutMasterIdLst>
  <p:sldIdLst>
    <p:sldId id="256" r:id="rId2"/>
    <p:sldId id="328" r:id="rId3"/>
    <p:sldId id="329" r:id="rId4"/>
    <p:sldId id="337" r:id="rId5"/>
    <p:sldId id="258" r:id="rId6"/>
    <p:sldId id="272" r:id="rId7"/>
    <p:sldId id="273" r:id="rId8"/>
    <p:sldId id="271" r:id="rId9"/>
    <p:sldId id="274" r:id="rId10"/>
    <p:sldId id="275" r:id="rId11"/>
    <p:sldId id="338" r:id="rId12"/>
    <p:sldId id="315" r:id="rId13"/>
    <p:sldId id="347" r:id="rId14"/>
    <p:sldId id="357" r:id="rId15"/>
    <p:sldId id="358" r:id="rId16"/>
    <p:sldId id="359" r:id="rId17"/>
    <p:sldId id="316" r:id="rId18"/>
    <p:sldId id="317" r:id="rId19"/>
    <p:sldId id="318" r:id="rId20"/>
    <p:sldId id="319" r:id="rId21"/>
    <p:sldId id="320" r:id="rId22"/>
    <p:sldId id="339" r:id="rId23"/>
    <p:sldId id="267" r:id="rId24"/>
    <p:sldId id="361" r:id="rId25"/>
    <p:sldId id="333" r:id="rId26"/>
    <p:sldId id="360" r:id="rId27"/>
    <p:sldId id="334" r:id="rId28"/>
    <p:sldId id="362" r:id="rId29"/>
    <p:sldId id="363" r:id="rId30"/>
    <p:sldId id="341" r:id="rId31"/>
    <p:sldId id="335" r:id="rId32"/>
    <p:sldId id="340" r:id="rId33"/>
    <p:sldId id="336" r:id="rId34"/>
    <p:sldId id="266" r:id="rId35"/>
    <p:sldId id="342" r:id="rId36"/>
    <p:sldId id="330" r:id="rId37"/>
    <p:sldId id="331" r:id="rId38"/>
    <p:sldId id="270" r:id="rId39"/>
    <p:sldId id="268" r:id="rId40"/>
    <p:sldId id="343" r:id="rId41"/>
    <p:sldId id="262" r:id="rId42"/>
    <p:sldId id="265" r:id="rId43"/>
    <p:sldId id="280" r:id="rId44"/>
    <p:sldId id="344" r:id="rId45"/>
    <p:sldId id="279" r:id="rId46"/>
    <p:sldId id="282" r:id="rId47"/>
    <p:sldId id="283" r:id="rId48"/>
    <p:sldId id="345" r:id="rId49"/>
    <p:sldId id="348" r:id="rId50"/>
    <p:sldId id="322" r:id="rId51"/>
    <p:sldId id="323" r:id="rId52"/>
    <p:sldId id="324" r:id="rId53"/>
    <p:sldId id="325" r:id="rId54"/>
    <p:sldId id="284" r:id="rId55"/>
    <p:sldId id="285" r:id="rId56"/>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C7C2"/>
    <a:srgbClr val="7379F1"/>
    <a:srgbClr val="EB8DD0"/>
    <a:srgbClr val="F7D1EC"/>
    <a:srgbClr val="53B5FF"/>
    <a:srgbClr val="C7F7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66" autoAdjust="0"/>
    <p:restoredTop sz="95149" autoAdjust="0"/>
  </p:normalViewPr>
  <p:slideViewPr>
    <p:cSldViewPr snapToGrid="0">
      <p:cViewPr varScale="1">
        <p:scale>
          <a:sx n="109" d="100"/>
          <a:sy n="109" d="100"/>
        </p:scale>
        <p:origin x="36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5B835894-CA55-436C-9F7F-7A19F64364C8}" type="datetimeFigureOut">
              <a:rPr lang="en-US" smtClean="0"/>
              <a:t>11/20/2015</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3D308E23-1564-4725-9826-238ED8931909}" type="slidenum">
              <a:rPr lang="en-US" smtClean="0"/>
              <a:t>‹#›</a:t>
            </a:fld>
            <a:endParaRPr lang="en-US"/>
          </a:p>
        </p:txBody>
      </p:sp>
    </p:spTree>
    <p:extLst>
      <p:ext uri="{BB962C8B-B14F-4D97-AF65-F5344CB8AC3E}">
        <p14:creationId xmlns:p14="http://schemas.microsoft.com/office/powerpoint/2010/main" val="770070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4DFABD82-0F99-408D-A552-9299E76BA0D7}" type="datetimeFigureOut">
              <a:rPr lang="en-US" smtClean="0"/>
              <a:pPr/>
              <a:t>11/20/2015</a:t>
            </a:fld>
            <a:endParaRPr lang="en-US"/>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F765C44E-7ECF-4B73-842A-44FC01905C29}" type="slidenum">
              <a:rPr lang="en-US" smtClean="0"/>
              <a:pPr/>
              <a:t>‹#›</a:t>
            </a:fld>
            <a:endParaRPr lang="en-US"/>
          </a:p>
        </p:txBody>
      </p:sp>
    </p:spTree>
    <p:extLst>
      <p:ext uri="{BB962C8B-B14F-4D97-AF65-F5344CB8AC3E}">
        <p14:creationId xmlns:p14="http://schemas.microsoft.com/office/powerpoint/2010/main" val="246648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5C44E-7ECF-4B73-842A-44FC01905C29}" type="slidenum">
              <a:rPr lang="en-US" smtClean="0"/>
              <a:pPr/>
              <a:t>1</a:t>
            </a:fld>
            <a:endParaRPr lang="en-US"/>
          </a:p>
        </p:txBody>
      </p:sp>
    </p:spTree>
    <p:extLst>
      <p:ext uri="{BB962C8B-B14F-4D97-AF65-F5344CB8AC3E}">
        <p14:creationId xmlns:p14="http://schemas.microsoft.com/office/powerpoint/2010/main" val="359667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5C44E-7ECF-4B73-842A-44FC01905C29}" type="slidenum">
              <a:rPr lang="en-US" smtClean="0"/>
              <a:pPr/>
              <a:t>22</a:t>
            </a:fld>
            <a:endParaRPr lang="en-US"/>
          </a:p>
        </p:txBody>
      </p:sp>
    </p:spTree>
    <p:extLst>
      <p:ext uri="{BB962C8B-B14F-4D97-AF65-F5344CB8AC3E}">
        <p14:creationId xmlns:p14="http://schemas.microsoft.com/office/powerpoint/2010/main" val="285193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5C44E-7ECF-4B73-842A-44FC01905C29}" type="slidenum">
              <a:rPr lang="en-US" smtClean="0"/>
              <a:pPr/>
              <a:t>48</a:t>
            </a:fld>
            <a:endParaRPr lang="en-US"/>
          </a:p>
        </p:txBody>
      </p:sp>
    </p:spTree>
    <p:extLst>
      <p:ext uri="{BB962C8B-B14F-4D97-AF65-F5344CB8AC3E}">
        <p14:creationId xmlns:p14="http://schemas.microsoft.com/office/powerpoint/2010/main" val="350603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5C44E-7ECF-4B73-842A-44FC01905C29}" type="slidenum">
              <a:rPr lang="en-US" smtClean="0"/>
              <a:pPr/>
              <a:t>55</a:t>
            </a:fld>
            <a:endParaRPr lang="en-US"/>
          </a:p>
        </p:txBody>
      </p:sp>
    </p:spTree>
    <p:extLst>
      <p:ext uri="{BB962C8B-B14F-4D97-AF65-F5344CB8AC3E}">
        <p14:creationId xmlns:p14="http://schemas.microsoft.com/office/powerpoint/2010/main" val="3297272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096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451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60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pPr/>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374966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674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137040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3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119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374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92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65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11/20/2015</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625208"/>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QFa6jP6Wgz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execulink.com/~ekimmel/karyotype_drag_and_drop.sw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Teri\Desktop\Fertilization_Conception.mp4"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m73i1Zk8EA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gEwzDydciW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P1h611sNji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Cf3c5Um5gH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Unit 05 Notes</a:t>
            </a:r>
            <a:endParaRPr lang="en-US" dirty="0"/>
          </a:p>
        </p:txBody>
      </p:sp>
      <p:sp>
        <p:nvSpPr>
          <p:cNvPr id="3" name="Subtitle 2"/>
          <p:cNvSpPr>
            <a:spLocks noGrp="1"/>
          </p:cNvSpPr>
          <p:nvPr>
            <p:ph type="subTitle" idx="1"/>
          </p:nvPr>
        </p:nvSpPr>
        <p:spPr>
          <a:xfrm>
            <a:off x="6400800" y="4967274"/>
            <a:ext cx="2503170" cy="1463040"/>
          </a:xfrm>
        </p:spPr>
        <p:txBody>
          <a:bodyPr>
            <a:normAutofit/>
          </a:bodyPr>
          <a:lstStyle/>
          <a:p>
            <a:pPr algn="ctr"/>
            <a:r>
              <a:rPr lang="en-US" sz="3000" dirty="0"/>
              <a:t>Cellular Division</a:t>
            </a:r>
          </a:p>
        </p:txBody>
      </p:sp>
    </p:spTree>
    <p:extLst>
      <p:ext uri="{BB962C8B-B14F-4D97-AF65-F5344CB8AC3E}">
        <p14:creationId xmlns:p14="http://schemas.microsoft.com/office/powerpoint/2010/main" val="2884588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can’t we regenerate limbs?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www.youtube.com/watch?v=QFa6jP6WgzM</a:t>
            </a:r>
            <a:r>
              <a:rPr lang="en-US" dirty="0" smtClean="0"/>
              <a:t> </a:t>
            </a:r>
            <a:endParaRPr lang="en-US" dirty="0"/>
          </a:p>
        </p:txBody>
      </p:sp>
    </p:spTree>
    <p:extLst>
      <p:ext uri="{BB962C8B-B14F-4D97-AF65-F5344CB8AC3E}">
        <p14:creationId xmlns:p14="http://schemas.microsoft.com/office/powerpoint/2010/main" val="2466784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Chromosomes</a:t>
            </a:r>
            <a:endParaRPr lang="en-US" dirty="0"/>
          </a:p>
        </p:txBody>
      </p:sp>
      <p:sp>
        <p:nvSpPr>
          <p:cNvPr id="5" name="Text Placeholder 4"/>
          <p:cNvSpPr>
            <a:spLocks noGrp="1"/>
          </p:cNvSpPr>
          <p:nvPr>
            <p:ph type="body" idx="1"/>
          </p:nvPr>
        </p:nvSpPr>
        <p:spPr/>
        <p:txBody>
          <a:bodyPr/>
          <a:lstStyle/>
          <a:p>
            <a:r>
              <a:rPr lang="en-US" dirty="0" smtClean="0"/>
              <a:t>Objective 2:  I know th</a:t>
            </a:r>
            <a:r>
              <a:rPr lang="en-US" dirty="0" smtClean="0"/>
              <a:t>e two components that make up a chromosome.</a:t>
            </a:r>
            <a:endParaRPr lang="en-US" dirty="0"/>
          </a:p>
        </p:txBody>
      </p:sp>
    </p:spTree>
    <p:extLst>
      <p:ext uri="{BB962C8B-B14F-4D97-AF65-F5344CB8AC3E}">
        <p14:creationId xmlns:p14="http://schemas.microsoft.com/office/powerpoint/2010/main" val="1576385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Chromosomes</a:t>
            </a:r>
            <a:endParaRPr lang="en-US" dirty="0"/>
          </a:p>
        </p:txBody>
      </p:sp>
      <p:pic>
        <p:nvPicPr>
          <p:cNvPr id="2050" name="Picture 2" descr="http://nihseniorhealth.gov/creatingafamilyhealthhistory/familyhistoryanddiseaserisk/images/chromosomes_r.jpg"/>
          <p:cNvPicPr>
            <a:picLocks noChangeAspect="1" noChangeArrowheads="1"/>
          </p:cNvPicPr>
          <p:nvPr/>
        </p:nvPicPr>
        <p:blipFill>
          <a:blip r:embed="rId2"/>
          <a:srcRect/>
          <a:stretch>
            <a:fillRect/>
          </a:stretch>
        </p:blipFill>
        <p:spPr bwMode="auto">
          <a:xfrm>
            <a:off x="533400" y="2228850"/>
            <a:ext cx="8242036" cy="30289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8094" y="990600"/>
            <a:ext cx="7872985" cy="1463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8096" y="0"/>
            <a:ext cx="7290054" cy="1499616"/>
          </a:xfrm>
        </p:spPr>
        <p:txBody>
          <a:bodyPr/>
          <a:lstStyle/>
          <a:p>
            <a:r>
              <a:rPr lang="en-US" dirty="0" smtClean="0"/>
              <a:t>Chromosome</a:t>
            </a:r>
            <a:endParaRPr lang="en-US" dirty="0"/>
          </a:p>
        </p:txBody>
      </p:sp>
      <p:sp>
        <p:nvSpPr>
          <p:cNvPr id="3" name="Content Placeholder 2"/>
          <p:cNvSpPr>
            <a:spLocks noGrp="1"/>
          </p:cNvSpPr>
          <p:nvPr>
            <p:ph idx="1"/>
          </p:nvPr>
        </p:nvSpPr>
        <p:spPr>
          <a:xfrm>
            <a:off x="768096" y="1097280"/>
            <a:ext cx="7290055" cy="5212080"/>
          </a:xfrm>
        </p:spPr>
        <p:txBody>
          <a:bodyPr>
            <a:noAutofit/>
          </a:bodyPr>
          <a:lstStyle/>
          <a:p>
            <a:r>
              <a:rPr lang="en-US" sz="3200" dirty="0" smtClean="0">
                <a:effectLst>
                  <a:outerShdw blurRad="38100" dist="38100" dir="2700000" algn="tl">
                    <a:srgbClr val="000000">
                      <a:alpha val="43137"/>
                    </a:srgbClr>
                  </a:outerShdw>
                </a:effectLst>
              </a:rPr>
              <a:t>*Chromosome: </a:t>
            </a:r>
          </a:p>
          <a:p>
            <a:pPr lvl="1"/>
            <a:r>
              <a:rPr lang="en-US" sz="2400" dirty="0" smtClean="0">
                <a:effectLst>
                  <a:outerShdw blurRad="38100" dist="38100" dir="2700000" algn="tl">
                    <a:srgbClr val="000000">
                      <a:alpha val="43137"/>
                    </a:srgbClr>
                  </a:outerShdw>
                </a:effectLst>
              </a:rPr>
              <a:t>DNA and proteins tightly coiled together</a:t>
            </a: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endParaRPr lang="en-US" sz="2400" dirty="0" smtClean="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1890345" y="2920549"/>
            <a:ext cx="5191857" cy="2921901"/>
          </a:xfrm>
          <a:prstGeom prst="rect">
            <a:avLst/>
          </a:prstGeom>
        </p:spPr>
      </p:pic>
    </p:spTree>
    <p:extLst>
      <p:ext uri="{BB962C8B-B14F-4D97-AF65-F5344CB8AC3E}">
        <p14:creationId xmlns:p14="http://schemas.microsoft.com/office/powerpoint/2010/main" val="901643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lstStyle/>
          <a:p>
            <a:r>
              <a:rPr lang="en-US" dirty="0"/>
              <a:t>If you put all the DNA molecules in your body end to end, the DNA would reach from the Earth to the Sun and back over 600 times (100 trillion times six feet divided by 92 million miles)</a:t>
            </a:r>
            <a:endParaRPr lang="en-US" dirty="0"/>
          </a:p>
        </p:txBody>
      </p:sp>
    </p:spTree>
    <p:extLst>
      <p:ext uri="{BB962C8B-B14F-4D97-AF65-F5344CB8AC3E}">
        <p14:creationId xmlns:p14="http://schemas.microsoft.com/office/powerpoint/2010/main" val="379007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In every cell of your body is about 6 feet of DNA!</a:t>
            </a:r>
          </a:p>
          <a:p>
            <a:endParaRPr lang="en-US" dirty="0"/>
          </a:p>
          <a:p>
            <a:r>
              <a:rPr lang="en-US" dirty="0" smtClean="0"/>
              <a:t>How does it all fit?</a:t>
            </a:r>
          </a:p>
          <a:p>
            <a:endParaRPr lang="en-US" dirty="0"/>
          </a:p>
          <a:p>
            <a:r>
              <a:rPr lang="en-US" dirty="0" smtClean="0"/>
              <a:t>Try to fit your DNA (string) into your Nucleus (Circle on Paper)</a:t>
            </a:r>
            <a:br>
              <a:rPr lang="en-US" dirty="0" smtClean="0"/>
            </a:br>
            <a:endParaRPr lang="en-US" dirty="0" smtClean="0"/>
          </a:p>
          <a:p>
            <a:r>
              <a:rPr lang="en-US" dirty="0" smtClean="0"/>
              <a:t>You can try using some proteins (beads) to help you out.</a:t>
            </a:r>
          </a:p>
        </p:txBody>
      </p:sp>
    </p:spTree>
    <p:extLst>
      <p:ext uri="{BB962C8B-B14F-4D97-AF65-F5344CB8AC3E}">
        <p14:creationId xmlns:p14="http://schemas.microsoft.com/office/powerpoint/2010/main" val="348239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Chromosome Condensation</a:t>
            </a:r>
            <a:endParaRPr lang="en-US" dirty="0"/>
          </a:p>
        </p:txBody>
      </p:sp>
      <p:sp>
        <p:nvSpPr>
          <p:cNvPr id="5" name="Text Placeholder 4"/>
          <p:cNvSpPr>
            <a:spLocks noGrp="1"/>
          </p:cNvSpPr>
          <p:nvPr>
            <p:ph type="body" idx="1"/>
          </p:nvPr>
        </p:nvSpPr>
        <p:spPr/>
        <p:txBody>
          <a:bodyPr/>
          <a:lstStyle/>
          <a:p>
            <a:r>
              <a:rPr lang="en-US" dirty="0" smtClean="0"/>
              <a:t>Objective 3:  I know the four levels of condensation for DNA</a:t>
            </a:r>
            <a:r>
              <a:rPr lang="en-US" dirty="0" smtClean="0"/>
              <a:t>.</a:t>
            </a:r>
            <a:endParaRPr lang="en-US" dirty="0"/>
          </a:p>
        </p:txBody>
      </p:sp>
    </p:spTree>
    <p:extLst>
      <p:ext uri="{BB962C8B-B14F-4D97-AF65-F5344CB8AC3E}">
        <p14:creationId xmlns:p14="http://schemas.microsoft.com/office/powerpoint/2010/main" val="3683071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Parts</a:t>
            </a:r>
            <a:endParaRPr lang="en-US" dirty="0"/>
          </a:p>
        </p:txBody>
      </p:sp>
      <p:sp>
        <p:nvSpPr>
          <p:cNvPr id="3" name="Content Placeholder 2"/>
          <p:cNvSpPr>
            <a:spLocks noGrp="1"/>
          </p:cNvSpPr>
          <p:nvPr>
            <p:ph idx="1"/>
          </p:nvPr>
        </p:nvSpPr>
        <p:spPr>
          <a:xfrm>
            <a:off x="768095" y="1874520"/>
            <a:ext cx="7290055" cy="4023360"/>
          </a:xfrm>
        </p:spPr>
        <p:txBody>
          <a:bodyPr>
            <a:normAutofit/>
          </a:bodyPr>
          <a:lstStyle/>
          <a:p>
            <a:r>
              <a:rPr lang="en-US" sz="3600" dirty="0" smtClean="0"/>
              <a:t>DNA</a:t>
            </a:r>
            <a:endParaRPr lang="en-US" sz="3600" dirty="0"/>
          </a:p>
          <a:p>
            <a:pPr lvl="1"/>
            <a:r>
              <a:rPr lang="en-US" sz="2800" dirty="0" smtClean="0"/>
              <a:t>A nucleic acid that contains the information for our genes.</a:t>
            </a:r>
            <a:endParaRPr lang="en-US" sz="2800" dirty="0"/>
          </a:p>
        </p:txBody>
      </p:sp>
      <p:pic>
        <p:nvPicPr>
          <p:cNvPr id="4" name="Picture 2" descr="http://www.genome.gov/dmd/previews/85212_large.jpg"/>
          <p:cNvPicPr>
            <a:picLocks noChangeAspect="1" noChangeArrowheads="1"/>
          </p:cNvPicPr>
          <p:nvPr/>
        </p:nvPicPr>
        <p:blipFill>
          <a:blip r:embed="rId2"/>
          <a:srcRect t="60317"/>
          <a:stretch>
            <a:fillRect/>
          </a:stretch>
        </p:blipFill>
        <p:spPr bwMode="auto">
          <a:xfrm>
            <a:off x="768094" y="3633216"/>
            <a:ext cx="7588057" cy="252374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Vocabulary</a:t>
            </a:r>
            <a:endParaRPr lang="en-US" dirty="0"/>
          </a:p>
        </p:txBody>
      </p:sp>
      <p:sp>
        <p:nvSpPr>
          <p:cNvPr id="3" name="Content Placeholder 2"/>
          <p:cNvSpPr>
            <a:spLocks noGrp="1"/>
          </p:cNvSpPr>
          <p:nvPr>
            <p:ph idx="1"/>
          </p:nvPr>
        </p:nvSpPr>
        <p:spPr/>
        <p:txBody>
          <a:bodyPr/>
          <a:lstStyle/>
          <a:p>
            <a:r>
              <a:rPr lang="en-US" sz="4000" dirty="0" smtClean="0"/>
              <a:t>Nucleosome</a:t>
            </a:r>
          </a:p>
          <a:p>
            <a:pPr lvl="1"/>
            <a:r>
              <a:rPr lang="en-US" sz="3200" dirty="0" smtClean="0"/>
              <a:t>DNA wrapped around a protein called Histone</a:t>
            </a:r>
          </a:p>
          <a:p>
            <a:endParaRPr lang="en-US" dirty="0"/>
          </a:p>
        </p:txBody>
      </p:sp>
      <p:pic>
        <p:nvPicPr>
          <p:cNvPr id="5" name="Picture 2" descr="http://www.genome.gov/dmd/previews/85212_large.jpg"/>
          <p:cNvPicPr>
            <a:picLocks noChangeAspect="1" noChangeArrowheads="1"/>
          </p:cNvPicPr>
          <p:nvPr/>
        </p:nvPicPr>
        <p:blipFill>
          <a:blip r:embed="rId2"/>
          <a:srcRect t="42857" b="33334"/>
          <a:stretch>
            <a:fillRect/>
          </a:stretch>
        </p:blipFill>
        <p:spPr bwMode="auto">
          <a:xfrm>
            <a:off x="298725" y="4297680"/>
            <a:ext cx="8228796" cy="164211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Vocabulary</a:t>
            </a:r>
            <a:endParaRPr lang="en-US" dirty="0"/>
          </a:p>
        </p:txBody>
      </p:sp>
      <p:sp>
        <p:nvSpPr>
          <p:cNvPr id="3" name="Content Placeholder 2"/>
          <p:cNvSpPr>
            <a:spLocks noGrp="1"/>
          </p:cNvSpPr>
          <p:nvPr>
            <p:ph idx="1"/>
          </p:nvPr>
        </p:nvSpPr>
        <p:spPr/>
        <p:txBody>
          <a:bodyPr>
            <a:normAutofit/>
          </a:bodyPr>
          <a:lstStyle/>
          <a:p>
            <a:r>
              <a:rPr lang="en-US" sz="3600" dirty="0" smtClean="0"/>
              <a:t>Chromatin</a:t>
            </a:r>
          </a:p>
          <a:p>
            <a:pPr lvl="1"/>
            <a:r>
              <a:rPr lang="en-US" sz="2800" dirty="0" smtClean="0"/>
              <a:t>DNA and proteins wound up together</a:t>
            </a:r>
            <a:r>
              <a:rPr lang="en-US" sz="2800" dirty="0"/>
              <a:t> </a:t>
            </a:r>
            <a:r>
              <a:rPr lang="en-US" sz="2800" dirty="0" smtClean="0"/>
              <a:t>into a cord like structure</a:t>
            </a:r>
            <a:endParaRPr lang="en-US" sz="2800" dirty="0"/>
          </a:p>
        </p:txBody>
      </p:sp>
      <p:pic>
        <p:nvPicPr>
          <p:cNvPr id="6" name="Picture 2" descr="http://www.genome.gov/dmd/previews/85212_large.jpg"/>
          <p:cNvPicPr>
            <a:picLocks noChangeAspect="1" noChangeArrowheads="1"/>
          </p:cNvPicPr>
          <p:nvPr/>
        </p:nvPicPr>
        <p:blipFill>
          <a:blip r:embed="rId2"/>
          <a:srcRect t="26984" b="53968"/>
          <a:stretch>
            <a:fillRect/>
          </a:stretch>
        </p:blipFill>
        <p:spPr bwMode="auto">
          <a:xfrm>
            <a:off x="137159" y="4015740"/>
            <a:ext cx="8448357" cy="13487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Unit 05 Latin Root Words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07672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Vocabulary</a:t>
            </a:r>
            <a:endParaRPr lang="en-US" dirty="0"/>
          </a:p>
        </p:txBody>
      </p:sp>
      <p:sp>
        <p:nvSpPr>
          <p:cNvPr id="3" name="Content Placeholder 2"/>
          <p:cNvSpPr>
            <a:spLocks noGrp="1"/>
          </p:cNvSpPr>
          <p:nvPr>
            <p:ph idx="1"/>
          </p:nvPr>
        </p:nvSpPr>
        <p:spPr/>
        <p:txBody>
          <a:bodyPr>
            <a:normAutofit/>
          </a:bodyPr>
          <a:lstStyle/>
          <a:p>
            <a:r>
              <a:rPr lang="en-US" sz="3200" dirty="0"/>
              <a:t>Chromosome</a:t>
            </a:r>
          </a:p>
          <a:p>
            <a:pPr lvl="1"/>
            <a:r>
              <a:rPr lang="en-US" sz="2400" dirty="0"/>
              <a:t>Coiled up </a:t>
            </a:r>
            <a:r>
              <a:rPr lang="en-US" sz="2400" dirty="0" smtClean="0"/>
              <a:t>Chromatin</a:t>
            </a:r>
            <a:endParaRPr lang="en-US" sz="2400" dirty="0"/>
          </a:p>
        </p:txBody>
      </p:sp>
      <p:pic>
        <p:nvPicPr>
          <p:cNvPr id="5" name="Picture 2" descr="http://www.genome.gov/dmd/previews/85212_large.jpg"/>
          <p:cNvPicPr>
            <a:picLocks noChangeAspect="1" noChangeArrowheads="1"/>
          </p:cNvPicPr>
          <p:nvPr/>
        </p:nvPicPr>
        <p:blipFill>
          <a:blip r:embed="rId2"/>
          <a:srcRect b="82540"/>
          <a:stretch>
            <a:fillRect/>
          </a:stretch>
        </p:blipFill>
        <p:spPr bwMode="auto">
          <a:xfrm>
            <a:off x="914401" y="4000500"/>
            <a:ext cx="7419975" cy="1089660"/>
          </a:xfrm>
          <a:prstGeom prst="rect">
            <a:avLst/>
          </a:prstGeom>
          <a:noFill/>
        </p:spPr>
      </p:pic>
      <p:sp>
        <p:nvSpPr>
          <p:cNvPr id="4" name="Rectangle 3"/>
          <p:cNvSpPr/>
          <p:nvPr/>
        </p:nvSpPr>
        <p:spPr>
          <a:xfrm rot="947254">
            <a:off x="4461035" y="4074157"/>
            <a:ext cx="962929" cy="1073855"/>
          </a:xfrm>
          <a:custGeom>
            <a:avLst/>
            <a:gdLst>
              <a:gd name="connsiteX0" fmla="*/ 0 w 809294"/>
              <a:gd name="connsiteY0" fmla="*/ 0 h 1036430"/>
              <a:gd name="connsiteX1" fmla="*/ 809294 w 809294"/>
              <a:gd name="connsiteY1" fmla="*/ 0 h 1036430"/>
              <a:gd name="connsiteX2" fmla="*/ 809294 w 809294"/>
              <a:gd name="connsiteY2" fmla="*/ 1036430 h 1036430"/>
              <a:gd name="connsiteX3" fmla="*/ 0 w 809294"/>
              <a:gd name="connsiteY3" fmla="*/ 1036430 h 1036430"/>
              <a:gd name="connsiteX4" fmla="*/ 0 w 809294"/>
              <a:gd name="connsiteY4" fmla="*/ 0 h 1036430"/>
              <a:gd name="connsiteX0" fmla="*/ 0 w 939665"/>
              <a:gd name="connsiteY0" fmla="*/ 0 h 1036430"/>
              <a:gd name="connsiteX1" fmla="*/ 809294 w 939665"/>
              <a:gd name="connsiteY1" fmla="*/ 0 h 1036430"/>
              <a:gd name="connsiteX2" fmla="*/ 939665 w 939665"/>
              <a:gd name="connsiteY2" fmla="*/ 825357 h 1036430"/>
              <a:gd name="connsiteX3" fmla="*/ 0 w 939665"/>
              <a:gd name="connsiteY3" fmla="*/ 1036430 h 1036430"/>
              <a:gd name="connsiteX4" fmla="*/ 0 w 939665"/>
              <a:gd name="connsiteY4" fmla="*/ 0 h 1036430"/>
              <a:gd name="connsiteX0" fmla="*/ 24878 w 939665"/>
              <a:gd name="connsiteY0" fmla="*/ 87991 h 1036430"/>
              <a:gd name="connsiteX1" fmla="*/ 809294 w 939665"/>
              <a:gd name="connsiteY1" fmla="*/ 0 h 1036430"/>
              <a:gd name="connsiteX2" fmla="*/ 939665 w 939665"/>
              <a:gd name="connsiteY2" fmla="*/ 825357 h 1036430"/>
              <a:gd name="connsiteX3" fmla="*/ 0 w 939665"/>
              <a:gd name="connsiteY3" fmla="*/ 1036430 h 1036430"/>
              <a:gd name="connsiteX4" fmla="*/ 24878 w 939665"/>
              <a:gd name="connsiteY4" fmla="*/ 87991 h 1036430"/>
              <a:gd name="connsiteX0" fmla="*/ 24878 w 939665"/>
              <a:gd name="connsiteY0" fmla="*/ 87991 h 1036430"/>
              <a:gd name="connsiteX1" fmla="*/ 809294 w 939665"/>
              <a:gd name="connsiteY1" fmla="*/ 0 h 1036430"/>
              <a:gd name="connsiteX2" fmla="*/ 939665 w 939665"/>
              <a:gd name="connsiteY2" fmla="*/ 825357 h 1036430"/>
              <a:gd name="connsiteX3" fmla="*/ 0 w 939665"/>
              <a:gd name="connsiteY3" fmla="*/ 1036430 h 1036430"/>
              <a:gd name="connsiteX4" fmla="*/ 24878 w 939665"/>
              <a:gd name="connsiteY4" fmla="*/ 87991 h 1036430"/>
              <a:gd name="connsiteX0" fmla="*/ 0 w 962929"/>
              <a:gd name="connsiteY0" fmla="*/ 86047 h 1036712"/>
              <a:gd name="connsiteX1" fmla="*/ 832558 w 962929"/>
              <a:gd name="connsiteY1" fmla="*/ 282 h 1036712"/>
              <a:gd name="connsiteX2" fmla="*/ 962929 w 962929"/>
              <a:gd name="connsiteY2" fmla="*/ 825639 h 1036712"/>
              <a:gd name="connsiteX3" fmla="*/ 23264 w 962929"/>
              <a:gd name="connsiteY3" fmla="*/ 1036712 h 1036712"/>
              <a:gd name="connsiteX4" fmla="*/ 0 w 962929"/>
              <a:gd name="connsiteY4" fmla="*/ 86047 h 1036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929" h="1036712">
                <a:moveTo>
                  <a:pt x="0" y="86047"/>
                </a:moveTo>
                <a:cubicBezTo>
                  <a:pt x="276442" y="-58378"/>
                  <a:pt x="571086" y="29612"/>
                  <a:pt x="832558" y="282"/>
                </a:cubicBezTo>
                <a:lnTo>
                  <a:pt x="962929" y="825639"/>
                </a:lnTo>
                <a:lnTo>
                  <a:pt x="23264" y="1036712"/>
                </a:lnTo>
                <a:lnTo>
                  <a:pt x="0" y="86047"/>
                </a:lnTo>
                <a:close/>
              </a:path>
            </a:pathLst>
          </a:cu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37" y="14947"/>
            <a:ext cx="7290054" cy="1499616"/>
          </a:xfrm>
        </p:spPr>
        <p:txBody>
          <a:bodyPr/>
          <a:lstStyle/>
          <a:p>
            <a:r>
              <a:rPr lang="en-US" dirty="0" smtClean="0"/>
              <a:t>Building a Chromosome</a:t>
            </a:r>
            <a:endParaRPr lang="en-US" dirty="0"/>
          </a:p>
        </p:txBody>
      </p:sp>
      <p:sp>
        <p:nvSpPr>
          <p:cNvPr id="3" name="Content Placeholder 2"/>
          <p:cNvSpPr>
            <a:spLocks noGrp="1"/>
          </p:cNvSpPr>
          <p:nvPr>
            <p:ph idx="1"/>
          </p:nvPr>
        </p:nvSpPr>
        <p:spPr>
          <a:xfrm>
            <a:off x="77482" y="1383668"/>
            <a:ext cx="4114800" cy="5336313"/>
          </a:xfrm>
        </p:spPr>
        <p:txBody>
          <a:bodyPr>
            <a:normAutofit lnSpcReduction="10000"/>
          </a:bodyPr>
          <a:lstStyle/>
          <a:p>
            <a:r>
              <a:rPr lang="en-US" sz="3400" dirty="0" smtClean="0"/>
              <a:t>DNA</a:t>
            </a:r>
            <a:endParaRPr lang="en-US" sz="3400" dirty="0" smtClean="0"/>
          </a:p>
          <a:p>
            <a:r>
              <a:rPr lang="en-US" dirty="0" smtClean="0"/>
              <a:t/>
            </a:r>
            <a:br>
              <a:rPr lang="en-US" dirty="0" smtClean="0"/>
            </a:br>
            <a:endParaRPr lang="en-US" dirty="0" smtClean="0"/>
          </a:p>
          <a:p>
            <a:endParaRPr lang="en-US" dirty="0" smtClean="0"/>
          </a:p>
          <a:p>
            <a:r>
              <a:rPr lang="en-US" sz="3200" dirty="0" smtClean="0"/>
              <a:t>Nucleosome</a:t>
            </a:r>
            <a:endParaRPr lang="en-US" sz="3200" dirty="0" smtClean="0"/>
          </a:p>
          <a:p>
            <a:endParaRPr lang="en-US" dirty="0" smtClean="0"/>
          </a:p>
          <a:p>
            <a:endParaRPr lang="en-US" dirty="0" smtClean="0"/>
          </a:p>
          <a:p>
            <a:r>
              <a:rPr lang="en-US" sz="3500" dirty="0" smtClean="0"/>
              <a:t>Chromatin</a:t>
            </a:r>
            <a:endParaRPr lang="en-US" sz="3500" dirty="0" smtClean="0"/>
          </a:p>
          <a:p>
            <a:endParaRPr lang="en-US" dirty="0" smtClean="0"/>
          </a:p>
          <a:p>
            <a:endParaRPr lang="en-US" dirty="0" smtClean="0"/>
          </a:p>
          <a:p>
            <a:r>
              <a:rPr lang="en-US" sz="3500" dirty="0" smtClean="0"/>
              <a:t>DNA</a:t>
            </a:r>
            <a:endParaRPr lang="en-US" sz="3500" dirty="0"/>
          </a:p>
        </p:txBody>
      </p:sp>
      <p:sp>
        <p:nvSpPr>
          <p:cNvPr id="5" name="Down Arrow 4"/>
          <p:cNvSpPr/>
          <p:nvPr/>
        </p:nvSpPr>
        <p:spPr>
          <a:xfrm>
            <a:off x="384094" y="1954503"/>
            <a:ext cx="60960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Down Arrow 5"/>
          <p:cNvSpPr/>
          <p:nvPr/>
        </p:nvSpPr>
        <p:spPr>
          <a:xfrm>
            <a:off x="315937" y="5164477"/>
            <a:ext cx="60960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Down Arrow 6"/>
          <p:cNvSpPr/>
          <p:nvPr/>
        </p:nvSpPr>
        <p:spPr>
          <a:xfrm>
            <a:off x="361095" y="3608974"/>
            <a:ext cx="60960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2565503" y="2043200"/>
            <a:ext cx="2508123" cy="1200329"/>
          </a:xfrm>
          <a:prstGeom prst="rect">
            <a:avLst/>
          </a:prstGeom>
          <a:solidFill>
            <a:schemeClr val="tx1">
              <a:alpha val="22000"/>
            </a:schemeClr>
          </a:solidFill>
          <a:ln>
            <a:solidFill>
              <a:schemeClr val="tx1"/>
            </a:solidFill>
          </a:ln>
        </p:spPr>
        <p:txBody>
          <a:bodyPr wrap="square" rtlCol="0">
            <a:spAutoFit/>
          </a:bodyPr>
          <a:lstStyle/>
          <a:p>
            <a:r>
              <a:rPr lang="en-US" sz="2400" dirty="0"/>
              <a:t>1. DNA is wound around the protein </a:t>
            </a:r>
            <a:r>
              <a:rPr lang="en-US" sz="2400" dirty="0" err="1"/>
              <a:t>histone</a:t>
            </a:r>
            <a:endParaRPr lang="en-US" sz="2400" dirty="0"/>
          </a:p>
        </p:txBody>
      </p:sp>
      <p:sp>
        <p:nvSpPr>
          <p:cNvPr id="9" name="TextBox 8"/>
          <p:cNvSpPr txBox="1"/>
          <p:nvPr/>
        </p:nvSpPr>
        <p:spPr>
          <a:xfrm>
            <a:off x="2569789" y="3547242"/>
            <a:ext cx="2508123" cy="1200329"/>
          </a:xfrm>
          <a:prstGeom prst="rect">
            <a:avLst/>
          </a:prstGeom>
          <a:solidFill>
            <a:schemeClr val="tx1">
              <a:alpha val="22000"/>
            </a:schemeClr>
          </a:solidFill>
          <a:ln>
            <a:solidFill>
              <a:schemeClr val="tx1"/>
            </a:solidFill>
          </a:ln>
        </p:spPr>
        <p:txBody>
          <a:bodyPr wrap="square" rtlCol="0">
            <a:spAutoFit/>
          </a:bodyPr>
          <a:lstStyle/>
          <a:p>
            <a:r>
              <a:rPr lang="en-US" sz="2400" dirty="0"/>
              <a:t>2. </a:t>
            </a:r>
            <a:r>
              <a:rPr lang="en-US" sz="2400" dirty="0" err="1"/>
              <a:t>Nucleosomes</a:t>
            </a:r>
            <a:r>
              <a:rPr lang="en-US" sz="2400" dirty="0"/>
              <a:t> pack together to become chromatin</a:t>
            </a:r>
          </a:p>
        </p:txBody>
      </p:sp>
      <p:sp>
        <p:nvSpPr>
          <p:cNvPr id="10" name="TextBox 9"/>
          <p:cNvSpPr txBox="1"/>
          <p:nvPr/>
        </p:nvSpPr>
        <p:spPr>
          <a:xfrm>
            <a:off x="2569789" y="5051284"/>
            <a:ext cx="2508123" cy="1569660"/>
          </a:xfrm>
          <a:prstGeom prst="rect">
            <a:avLst/>
          </a:prstGeom>
          <a:solidFill>
            <a:schemeClr val="tx1">
              <a:alpha val="22000"/>
            </a:schemeClr>
          </a:solidFill>
          <a:ln>
            <a:solidFill>
              <a:schemeClr val="tx1"/>
            </a:solidFill>
          </a:ln>
        </p:spPr>
        <p:txBody>
          <a:bodyPr wrap="square" rtlCol="0">
            <a:spAutoFit/>
          </a:bodyPr>
          <a:lstStyle/>
          <a:p>
            <a:r>
              <a:rPr lang="en-US" sz="2400" dirty="0"/>
              <a:t>3. Chromatin packs together to become chromosomes</a:t>
            </a:r>
          </a:p>
        </p:txBody>
      </p:sp>
      <p:grpSp>
        <p:nvGrpSpPr>
          <p:cNvPr id="11" name="Group 10"/>
          <p:cNvGrpSpPr/>
          <p:nvPr/>
        </p:nvGrpSpPr>
        <p:grpSpPr>
          <a:xfrm>
            <a:off x="5221319" y="1335024"/>
            <a:ext cx="3859244" cy="5402028"/>
            <a:chOff x="4834406" y="3255929"/>
            <a:chExt cx="3381375" cy="3600450"/>
          </a:xfrm>
        </p:grpSpPr>
        <p:pic>
          <p:nvPicPr>
            <p:cNvPr id="35842" name="Picture 2" descr="http://www.genome.gov/dmd/previews/85212_large.jpg"/>
            <p:cNvPicPr>
              <a:picLocks noChangeAspect="1" noChangeArrowheads="1"/>
            </p:cNvPicPr>
            <p:nvPr/>
          </p:nvPicPr>
          <p:blipFill rotWithShape="1">
            <a:blip r:embed="rId2"/>
            <a:srcRect r="21286"/>
            <a:stretch/>
          </p:blipFill>
          <p:spPr bwMode="auto">
            <a:xfrm>
              <a:off x="4834406" y="3255929"/>
              <a:ext cx="3381375" cy="3600450"/>
            </a:xfrm>
            <a:prstGeom prst="rect">
              <a:avLst/>
            </a:prstGeom>
            <a:noFill/>
          </p:spPr>
        </p:pic>
        <p:sp>
          <p:nvSpPr>
            <p:cNvPr id="4" name="Rounded Rectangle 3"/>
            <p:cNvSpPr/>
            <p:nvPr/>
          </p:nvSpPr>
          <p:spPr>
            <a:xfrm rot="6553431">
              <a:off x="6730826" y="3422171"/>
              <a:ext cx="588529" cy="263851"/>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 y="4975377"/>
            <a:ext cx="8801100" cy="1463040"/>
          </a:xfrm>
        </p:spPr>
        <p:txBody>
          <a:bodyPr/>
          <a:lstStyle/>
          <a:p>
            <a:pPr algn="l"/>
            <a:r>
              <a:rPr lang="en-US" dirty="0" smtClean="0"/>
              <a:t>Diploid and Haploid Cells</a:t>
            </a:r>
            <a:endParaRPr lang="en-US" dirty="0"/>
          </a:p>
        </p:txBody>
      </p:sp>
      <p:sp>
        <p:nvSpPr>
          <p:cNvPr id="3" name="Text Placeholder 4"/>
          <p:cNvSpPr>
            <a:spLocks noGrp="1"/>
          </p:cNvSpPr>
          <p:nvPr>
            <p:ph type="body" idx="1"/>
          </p:nvPr>
        </p:nvSpPr>
        <p:spPr>
          <a:xfrm>
            <a:off x="6457950" y="4960137"/>
            <a:ext cx="2400300" cy="1463040"/>
          </a:xfrm>
        </p:spPr>
        <p:txBody>
          <a:bodyPr/>
          <a:lstStyle/>
          <a:p>
            <a:r>
              <a:rPr lang="en-US" dirty="0" smtClean="0"/>
              <a:t>Objective 4:  I know the difference between Haploid and Diploid Cells</a:t>
            </a:r>
            <a:endParaRPr lang="en-US" dirty="0"/>
          </a:p>
        </p:txBody>
      </p:sp>
    </p:spTree>
    <p:extLst>
      <p:ext uri="{BB962C8B-B14F-4D97-AF65-F5344CB8AC3E}">
        <p14:creationId xmlns:p14="http://schemas.microsoft.com/office/powerpoint/2010/main" val="3353360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42" y="-211645"/>
            <a:ext cx="7290054" cy="1499616"/>
          </a:xfrm>
        </p:spPr>
        <p:txBody>
          <a:bodyPr/>
          <a:lstStyle/>
          <a:p>
            <a:r>
              <a:rPr lang="en-US" dirty="0" smtClean="0"/>
              <a:t>Chromosome Sets</a:t>
            </a:r>
            <a:endParaRPr lang="en-US" dirty="0"/>
          </a:p>
        </p:txBody>
      </p:sp>
      <p:sp>
        <p:nvSpPr>
          <p:cNvPr id="3" name="Content Placeholder 2"/>
          <p:cNvSpPr>
            <a:spLocks noGrp="1"/>
          </p:cNvSpPr>
          <p:nvPr>
            <p:ph idx="1"/>
          </p:nvPr>
        </p:nvSpPr>
        <p:spPr>
          <a:xfrm>
            <a:off x="609601" y="959373"/>
            <a:ext cx="8635999" cy="5588183"/>
          </a:xfrm>
        </p:spPr>
        <p:txBody>
          <a:bodyPr>
            <a:noAutofit/>
          </a:bodyPr>
          <a:lstStyle/>
          <a:p>
            <a:r>
              <a:rPr lang="en-US" sz="3600" dirty="0" smtClean="0"/>
              <a:t>*Every organism has a </a:t>
            </a:r>
            <a:r>
              <a:rPr lang="en-US" sz="3600" dirty="0" smtClean="0"/>
              <a:t>unique number of chromosomes.</a:t>
            </a:r>
            <a:endParaRPr lang="en-US" sz="3600" dirty="0" smtClean="0"/>
          </a:p>
          <a:p>
            <a:pPr lvl="1"/>
            <a:r>
              <a:rPr lang="en-US" sz="1800" dirty="0" smtClean="0"/>
              <a:t>Humans 		=	23 Chromosomes</a:t>
            </a:r>
          </a:p>
          <a:p>
            <a:pPr lvl="1"/>
            <a:r>
              <a:rPr lang="en-US" sz="1800" dirty="0" smtClean="0"/>
              <a:t>Fruit Fly 		=	4 Chromosomes</a:t>
            </a:r>
          </a:p>
          <a:p>
            <a:pPr lvl="1"/>
            <a:r>
              <a:rPr lang="en-US" sz="1800" dirty="0" smtClean="0"/>
              <a:t>Carp			=	52 Chromosomes</a:t>
            </a:r>
          </a:p>
          <a:p>
            <a:pPr lvl="1"/>
            <a:r>
              <a:rPr lang="en-US" sz="1800" dirty="0" smtClean="0"/>
              <a:t>Adders tongue		=	63 Chromosomes</a:t>
            </a:r>
          </a:p>
          <a:p>
            <a:pPr lvl="1"/>
            <a:r>
              <a:rPr lang="en-US" sz="1800" dirty="0" smtClean="0"/>
              <a:t>Dog 			=	39 Chromosomes</a:t>
            </a:r>
          </a:p>
          <a:p>
            <a:r>
              <a:rPr lang="en-US" sz="3200" dirty="0" err="1"/>
              <a:t>Ploidy</a:t>
            </a:r>
            <a:r>
              <a:rPr lang="en-US" sz="3200" dirty="0"/>
              <a:t> </a:t>
            </a:r>
          </a:p>
          <a:p>
            <a:pPr lvl="2"/>
            <a:r>
              <a:rPr lang="en-US" sz="2800" dirty="0"/>
              <a:t>the number of sets of chromosomes in a </a:t>
            </a:r>
            <a:r>
              <a:rPr lang="en-US" sz="2800" dirty="0" smtClean="0"/>
              <a:t>cell</a:t>
            </a:r>
          </a:p>
          <a:p>
            <a:pPr lvl="2"/>
            <a:endParaRPr lang="en-US" sz="2800" dirty="0" smtClean="0"/>
          </a:p>
          <a:p>
            <a:pPr lvl="1"/>
            <a:r>
              <a:rPr lang="en-US" sz="3200" dirty="0"/>
              <a:t>Haploid Number </a:t>
            </a:r>
            <a:r>
              <a:rPr lang="en-US" sz="3200" dirty="0" smtClean="0"/>
              <a:t>(1N</a:t>
            </a:r>
            <a:r>
              <a:rPr lang="en-US" sz="3200" dirty="0"/>
              <a:t>)</a:t>
            </a:r>
          </a:p>
          <a:p>
            <a:pPr lvl="2"/>
            <a:r>
              <a:rPr lang="en-US" sz="2800" dirty="0"/>
              <a:t>The number of chromosomes in a single set </a:t>
            </a:r>
          </a:p>
          <a:p>
            <a:pPr lvl="2"/>
            <a:endParaRPr lang="en-US" sz="2800" dirty="0"/>
          </a:p>
        </p:txBody>
      </p:sp>
      <p:grpSp>
        <p:nvGrpSpPr>
          <p:cNvPr id="17" name="Group 16"/>
          <p:cNvGrpSpPr/>
          <p:nvPr/>
        </p:nvGrpSpPr>
        <p:grpSpPr>
          <a:xfrm flipH="1">
            <a:off x="8575622" y="1865574"/>
            <a:ext cx="399151" cy="2668171"/>
            <a:chOff x="6088083" y="2499277"/>
            <a:chExt cx="399151" cy="2668171"/>
          </a:xfrm>
        </p:grpSpPr>
        <p:sp>
          <p:nvSpPr>
            <p:cNvPr id="18" name="Rounded Rectangle 3"/>
            <p:cNvSpPr/>
            <p:nvPr/>
          </p:nvSpPr>
          <p:spPr>
            <a:xfrm rot="21554102" flipH="1">
              <a:off x="6089252" y="2499277"/>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ounded Rectangle 18"/>
            <p:cNvSpPr/>
            <p:nvPr/>
          </p:nvSpPr>
          <p:spPr>
            <a:xfrm>
              <a:off x="6088083" y="2845727"/>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ounded Rectangle 19"/>
            <p:cNvSpPr/>
            <p:nvPr/>
          </p:nvSpPr>
          <p:spPr>
            <a:xfrm>
              <a:off x="6125132" y="43780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ounded Rectangle 20"/>
            <p:cNvSpPr/>
            <p:nvPr/>
          </p:nvSpPr>
          <p:spPr>
            <a:xfrm>
              <a:off x="6133765" y="4600829"/>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3" name="Group 22"/>
          <p:cNvGrpSpPr/>
          <p:nvPr/>
        </p:nvGrpSpPr>
        <p:grpSpPr>
          <a:xfrm>
            <a:off x="7613586" y="1825356"/>
            <a:ext cx="397982" cy="2668171"/>
            <a:chOff x="6823364" y="2480112"/>
            <a:chExt cx="397982" cy="2668171"/>
          </a:xfrm>
        </p:grpSpPr>
        <p:grpSp>
          <p:nvGrpSpPr>
            <p:cNvPr id="13" name="Group 12"/>
            <p:cNvGrpSpPr/>
            <p:nvPr/>
          </p:nvGrpSpPr>
          <p:grpSpPr>
            <a:xfrm>
              <a:off x="6823364" y="2480112"/>
              <a:ext cx="397982" cy="2668171"/>
              <a:chOff x="5410201" y="2496738"/>
              <a:chExt cx="397982" cy="2668171"/>
            </a:xfrm>
          </p:grpSpPr>
          <p:sp>
            <p:nvSpPr>
              <p:cNvPr id="14"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ounded Rectangle 14"/>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ounded Rectangle 15"/>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2" name="Rounded Rectangle 21"/>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6150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Words</a:t>
            </a:r>
            <a:endParaRPr lang="en-US" dirty="0"/>
          </a:p>
        </p:txBody>
      </p:sp>
      <p:sp>
        <p:nvSpPr>
          <p:cNvPr id="3" name="Content Placeholder 2"/>
          <p:cNvSpPr>
            <a:spLocks noGrp="1"/>
          </p:cNvSpPr>
          <p:nvPr>
            <p:ph idx="1"/>
          </p:nvPr>
        </p:nvSpPr>
        <p:spPr>
          <a:xfrm>
            <a:off x="768095" y="2286000"/>
            <a:ext cx="7290055" cy="4023360"/>
          </a:xfrm>
        </p:spPr>
        <p:txBody>
          <a:bodyPr>
            <a:normAutofit/>
          </a:bodyPr>
          <a:lstStyle/>
          <a:p>
            <a:r>
              <a:rPr lang="en-US" sz="3600" dirty="0" smtClean="0"/>
              <a:t>DI – PLOID  = </a:t>
            </a:r>
          </a:p>
          <a:p>
            <a:endParaRPr lang="en-US" sz="3600" dirty="0"/>
          </a:p>
          <a:p>
            <a:endParaRPr lang="en-US" sz="3600" dirty="0" smtClean="0"/>
          </a:p>
          <a:p>
            <a:endParaRPr lang="en-US" sz="3600" dirty="0"/>
          </a:p>
          <a:p>
            <a:r>
              <a:rPr lang="en-US" sz="3600" dirty="0" smtClean="0"/>
              <a:t>HAP –PLOID = </a:t>
            </a:r>
            <a:endParaRPr lang="en-US" sz="3600" dirty="0"/>
          </a:p>
        </p:txBody>
      </p:sp>
      <p:sp>
        <p:nvSpPr>
          <p:cNvPr id="4" name="TextBox 3"/>
          <p:cNvSpPr txBox="1"/>
          <p:nvPr/>
        </p:nvSpPr>
        <p:spPr>
          <a:xfrm>
            <a:off x="3666392" y="2206868"/>
            <a:ext cx="4844562" cy="646331"/>
          </a:xfrm>
          <a:prstGeom prst="rect">
            <a:avLst/>
          </a:prstGeom>
          <a:noFill/>
        </p:spPr>
        <p:txBody>
          <a:bodyPr wrap="square" rtlCol="0">
            <a:spAutoFit/>
          </a:bodyPr>
          <a:lstStyle/>
          <a:p>
            <a:r>
              <a:rPr lang="en-US" sz="3200" dirty="0" smtClean="0"/>
              <a:t>2 </a:t>
            </a:r>
            <a:r>
              <a:rPr lang="en-US" sz="3600" dirty="0" smtClean="0"/>
              <a:t>Sets</a:t>
            </a:r>
            <a:r>
              <a:rPr lang="en-US" sz="3200" dirty="0" smtClean="0"/>
              <a:t> of chromosomes</a:t>
            </a:r>
            <a:endParaRPr lang="en-US" sz="3200" dirty="0"/>
          </a:p>
        </p:txBody>
      </p:sp>
      <p:sp>
        <p:nvSpPr>
          <p:cNvPr id="5" name="TextBox 4"/>
          <p:cNvSpPr txBox="1"/>
          <p:nvPr/>
        </p:nvSpPr>
        <p:spPr>
          <a:xfrm>
            <a:off x="3974124" y="4929672"/>
            <a:ext cx="4844562" cy="646331"/>
          </a:xfrm>
          <a:prstGeom prst="rect">
            <a:avLst/>
          </a:prstGeom>
          <a:noFill/>
        </p:spPr>
        <p:txBody>
          <a:bodyPr wrap="square" rtlCol="0">
            <a:spAutoFit/>
          </a:bodyPr>
          <a:lstStyle/>
          <a:p>
            <a:r>
              <a:rPr lang="en-US" sz="3600" dirty="0" smtClean="0"/>
              <a:t>1 Sets of chromosomes</a:t>
            </a:r>
            <a:endParaRPr lang="en-US" sz="3600" dirty="0"/>
          </a:p>
        </p:txBody>
      </p:sp>
    </p:spTree>
    <p:extLst>
      <p:ext uri="{BB962C8B-B14F-4D97-AF65-F5344CB8AC3E}">
        <p14:creationId xmlns:p14="http://schemas.microsoft.com/office/powerpoint/2010/main" val="2421054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 Fly Chromosomes</a:t>
            </a:r>
            <a:endParaRPr lang="en-US" dirty="0"/>
          </a:p>
        </p:txBody>
      </p:sp>
      <p:grpSp>
        <p:nvGrpSpPr>
          <p:cNvPr id="33" name="Group 32"/>
          <p:cNvGrpSpPr/>
          <p:nvPr/>
        </p:nvGrpSpPr>
        <p:grpSpPr>
          <a:xfrm>
            <a:off x="1398554" y="2773956"/>
            <a:ext cx="6437950" cy="2759040"/>
            <a:chOff x="1398554" y="2773956"/>
            <a:chExt cx="6437950" cy="2759040"/>
          </a:xfrm>
        </p:grpSpPr>
        <p:grpSp>
          <p:nvGrpSpPr>
            <p:cNvPr id="4" name="Group 3"/>
            <p:cNvGrpSpPr/>
            <p:nvPr/>
          </p:nvGrpSpPr>
          <p:grpSpPr>
            <a:xfrm>
              <a:off x="1398554" y="2864825"/>
              <a:ext cx="397982" cy="2668171"/>
              <a:chOff x="6823364" y="2480112"/>
              <a:chExt cx="397982" cy="2668171"/>
            </a:xfrm>
          </p:grpSpPr>
          <p:grpSp>
            <p:nvGrpSpPr>
              <p:cNvPr id="5" name="Group 4"/>
              <p:cNvGrpSpPr/>
              <p:nvPr/>
            </p:nvGrpSpPr>
            <p:grpSpPr>
              <a:xfrm>
                <a:off x="6823364" y="2480112"/>
                <a:ext cx="397982" cy="2668171"/>
                <a:chOff x="5410201" y="2496738"/>
                <a:chExt cx="397982" cy="2668171"/>
              </a:xfrm>
            </p:grpSpPr>
            <p:sp>
              <p:nvSpPr>
                <p:cNvPr id="7"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ounded Rectangle 7"/>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ounded Rectangle 8"/>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6" name="Rounded Rectangle 5"/>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6" name="Group 25"/>
            <p:cNvGrpSpPr/>
            <p:nvPr/>
          </p:nvGrpSpPr>
          <p:grpSpPr>
            <a:xfrm>
              <a:off x="3512869" y="3302524"/>
              <a:ext cx="516779" cy="1611036"/>
              <a:chOff x="2808311" y="2920383"/>
              <a:chExt cx="516779" cy="1611036"/>
            </a:xfrm>
          </p:grpSpPr>
          <p:sp>
            <p:nvSpPr>
              <p:cNvPr id="13"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ounded Rectangle 15"/>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ounded Rectangle 16"/>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0" name="Group 19"/>
            <p:cNvGrpSpPr/>
            <p:nvPr/>
          </p:nvGrpSpPr>
          <p:grpSpPr>
            <a:xfrm>
              <a:off x="7415255" y="2773956"/>
              <a:ext cx="421249" cy="2668171"/>
              <a:chOff x="6823364" y="2480112"/>
              <a:chExt cx="421249" cy="2668171"/>
            </a:xfrm>
          </p:grpSpPr>
          <p:grpSp>
            <p:nvGrpSpPr>
              <p:cNvPr id="21" name="Group 20"/>
              <p:cNvGrpSpPr/>
              <p:nvPr/>
            </p:nvGrpSpPr>
            <p:grpSpPr>
              <a:xfrm>
                <a:off x="6823364" y="2480112"/>
                <a:ext cx="421249" cy="2668171"/>
                <a:chOff x="5410201" y="2496738"/>
                <a:chExt cx="421249" cy="2668171"/>
              </a:xfrm>
            </p:grpSpPr>
            <p:sp>
              <p:nvSpPr>
                <p:cNvPr id="23"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ounded Rectangle 23"/>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ounded Rectangle 24"/>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2" name="Rounded Rectangle 21"/>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9" name="Group 28"/>
            <p:cNvGrpSpPr/>
            <p:nvPr/>
          </p:nvGrpSpPr>
          <p:grpSpPr>
            <a:xfrm>
              <a:off x="5287389" y="3557924"/>
              <a:ext cx="441510" cy="924057"/>
              <a:chOff x="4504914" y="3215718"/>
              <a:chExt cx="441510" cy="924057"/>
            </a:xfrm>
          </p:grpSpPr>
          <p:sp>
            <p:nvSpPr>
              <p:cNvPr id="19"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solidFill>
                <a:srgbClr val="BEC7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ounded Rectangle 27"/>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30" name="TextBox 29"/>
          <p:cNvSpPr txBox="1"/>
          <p:nvPr/>
        </p:nvSpPr>
        <p:spPr>
          <a:xfrm>
            <a:off x="768096" y="1829714"/>
            <a:ext cx="6596980" cy="369332"/>
          </a:xfrm>
          <a:prstGeom prst="rect">
            <a:avLst/>
          </a:prstGeom>
          <a:noFill/>
        </p:spPr>
        <p:txBody>
          <a:bodyPr wrap="square" rtlCol="0">
            <a:spAutoFit/>
          </a:bodyPr>
          <a:lstStyle/>
          <a:p>
            <a:r>
              <a:rPr lang="en-US" dirty="0" smtClean="0"/>
              <a:t>The Fruit Fly has 4 distinct chromosomes.</a:t>
            </a:r>
            <a:endParaRPr lang="en-US" dirty="0"/>
          </a:p>
        </p:txBody>
      </p:sp>
      <p:sp>
        <p:nvSpPr>
          <p:cNvPr id="31" name="Right Brace 30"/>
          <p:cNvSpPr/>
          <p:nvPr/>
        </p:nvSpPr>
        <p:spPr>
          <a:xfrm rot="5400000">
            <a:off x="4166509" y="1841477"/>
            <a:ext cx="829325" cy="7626152"/>
          </a:xfrm>
          <a:prstGeom prst="rightBrace">
            <a:avLst>
              <a:gd name="adj1" fmla="val 8333"/>
              <a:gd name="adj2" fmla="val 4716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3699209" y="6069216"/>
            <a:ext cx="3341717" cy="369332"/>
          </a:xfrm>
          <a:prstGeom prst="rect">
            <a:avLst/>
          </a:prstGeom>
          <a:noFill/>
        </p:spPr>
        <p:txBody>
          <a:bodyPr wrap="square" rtlCol="0">
            <a:spAutoFit/>
          </a:bodyPr>
          <a:lstStyle/>
          <a:p>
            <a:r>
              <a:rPr lang="en-US" dirty="0" smtClean="0"/>
              <a:t>1 Chromosome Set</a:t>
            </a:r>
            <a:endParaRPr lang="en-US" dirty="0"/>
          </a:p>
        </p:txBody>
      </p:sp>
    </p:spTree>
    <p:extLst>
      <p:ext uri="{BB962C8B-B14F-4D97-AF65-F5344CB8AC3E}">
        <p14:creationId xmlns:p14="http://schemas.microsoft.com/office/powerpoint/2010/main" val="970254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81" y="0"/>
            <a:ext cx="7290054" cy="1499616"/>
          </a:xfrm>
        </p:spPr>
        <p:txBody>
          <a:bodyPr/>
          <a:lstStyle/>
          <a:p>
            <a:r>
              <a:rPr lang="en-US" dirty="0" smtClean="0"/>
              <a:t>Human Chromosomes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3312" y="1425453"/>
            <a:ext cx="5360142" cy="5025133"/>
          </a:xfrm>
          <a:prstGeom prst="rect">
            <a:avLst/>
          </a:prstGeom>
        </p:spPr>
      </p:pic>
      <p:sp>
        <p:nvSpPr>
          <p:cNvPr id="5" name="TextBox 4"/>
          <p:cNvSpPr txBox="1"/>
          <p:nvPr/>
        </p:nvSpPr>
        <p:spPr>
          <a:xfrm>
            <a:off x="6128238" y="963246"/>
            <a:ext cx="2883877" cy="4801314"/>
          </a:xfrm>
          <a:prstGeom prst="rect">
            <a:avLst/>
          </a:prstGeom>
          <a:noFill/>
        </p:spPr>
        <p:txBody>
          <a:bodyPr wrap="square" rtlCol="0">
            <a:spAutoFit/>
          </a:bodyPr>
          <a:lstStyle/>
          <a:p>
            <a:r>
              <a:rPr lang="en-US" dirty="0" smtClean="0"/>
              <a:t>Chromosomes from a DIPLOID Cell</a:t>
            </a:r>
          </a:p>
          <a:p>
            <a:endParaRPr lang="en-US" dirty="0"/>
          </a:p>
          <a:p>
            <a:r>
              <a:rPr lang="en-US" dirty="0" smtClean="0"/>
              <a:t>How many chromosomes are there?</a:t>
            </a:r>
          </a:p>
          <a:p>
            <a:r>
              <a:rPr lang="en-US" dirty="0"/>
              <a:t>	46 </a:t>
            </a:r>
          </a:p>
          <a:p>
            <a:endParaRPr lang="en-US" dirty="0" smtClean="0"/>
          </a:p>
          <a:p>
            <a:r>
              <a:rPr lang="en-US" dirty="0" smtClean="0"/>
              <a:t>How many would there be in a HAPLOID CELL?</a:t>
            </a:r>
          </a:p>
          <a:p>
            <a:endParaRPr lang="en-US" dirty="0"/>
          </a:p>
          <a:p>
            <a:r>
              <a:rPr lang="en-US" dirty="0" smtClean="0"/>
              <a:t>23 </a:t>
            </a:r>
          </a:p>
          <a:p>
            <a:endParaRPr lang="en-US" dirty="0"/>
          </a:p>
          <a:p>
            <a:r>
              <a:rPr lang="en-US" dirty="0" smtClean="0"/>
              <a:t>What is the Haploid Number for Humans</a:t>
            </a:r>
          </a:p>
          <a:p>
            <a:endParaRPr lang="en-US" dirty="0"/>
          </a:p>
          <a:p>
            <a:r>
              <a:rPr lang="en-US" dirty="0" smtClean="0"/>
              <a:t>23</a:t>
            </a:r>
            <a:endParaRPr lang="en-US" dirty="0"/>
          </a:p>
          <a:p>
            <a:endParaRPr lang="en-US" dirty="0"/>
          </a:p>
        </p:txBody>
      </p:sp>
    </p:spTree>
    <p:extLst>
      <p:ext uri="{BB962C8B-B14F-4D97-AF65-F5344CB8AC3E}">
        <p14:creationId xmlns:p14="http://schemas.microsoft.com/office/powerpoint/2010/main" val="185453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wipe(left)">
                                      <p:cBhvr>
                                        <p:cTn id="32" dur="5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Effect transition="in" filter="wipe(left)">
                                      <p:cBhvr>
                                        <p:cTn id="3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799" y="-245109"/>
            <a:ext cx="5406240" cy="1499616"/>
          </a:xfrm>
        </p:spPr>
        <p:txBody>
          <a:bodyPr/>
          <a:lstStyle/>
          <a:p>
            <a:r>
              <a:rPr lang="en-US" dirty="0" smtClean="0"/>
              <a:t>Haploid and Diploid Cells</a:t>
            </a:r>
            <a:endParaRPr lang="en-US" dirty="0"/>
          </a:p>
        </p:txBody>
      </p:sp>
      <p:sp>
        <p:nvSpPr>
          <p:cNvPr id="3" name="Content Placeholder 2"/>
          <p:cNvSpPr>
            <a:spLocks noGrp="1"/>
          </p:cNvSpPr>
          <p:nvPr>
            <p:ph idx="1"/>
          </p:nvPr>
        </p:nvSpPr>
        <p:spPr>
          <a:xfrm>
            <a:off x="166256" y="583262"/>
            <a:ext cx="9177250" cy="718401"/>
          </a:xfrm>
        </p:spPr>
        <p:txBody>
          <a:bodyPr/>
          <a:lstStyle/>
          <a:p>
            <a:r>
              <a:rPr lang="en-US" sz="2800" dirty="0" smtClean="0"/>
              <a:t>*Different Cells have different number of sets of chromosomes.</a:t>
            </a:r>
          </a:p>
          <a:p>
            <a:endParaRPr lang="en-US" sz="2800" dirty="0"/>
          </a:p>
          <a:p>
            <a:endParaRPr lang="en-US" dirty="0"/>
          </a:p>
        </p:txBody>
      </p:sp>
      <p:grpSp>
        <p:nvGrpSpPr>
          <p:cNvPr id="73" name="Group 72"/>
          <p:cNvGrpSpPr/>
          <p:nvPr/>
        </p:nvGrpSpPr>
        <p:grpSpPr>
          <a:xfrm>
            <a:off x="950116" y="1174173"/>
            <a:ext cx="3271889" cy="4430684"/>
            <a:chOff x="402336" y="2182863"/>
            <a:chExt cx="3271889" cy="4430684"/>
          </a:xfrm>
        </p:grpSpPr>
        <p:sp>
          <p:nvSpPr>
            <p:cNvPr id="4" name="Rounded Rectangle 3"/>
            <p:cNvSpPr/>
            <p:nvPr/>
          </p:nvSpPr>
          <p:spPr>
            <a:xfrm>
              <a:off x="402336" y="2182863"/>
              <a:ext cx="3271889" cy="4430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183077" y="3412999"/>
              <a:ext cx="1710406" cy="1443134"/>
              <a:chOff x="1398554" y="2773956"/>
              <a:chExt cx="6437950" cy="2759040"/>
            </a:xfrm>
          </p:grpSpPr>
          <p:grpSp>
            <p:nvGrpSpPr>
              <p:cNvPr id="7" name="Group 6"/>
              <p:cNvGrpSpPr/>
              <p:nvPr/>
            </p:nvGrpSpPr>
            <p:grpSpPr>
              <a:xfrm>
                <a:off x="1398554" y="2864825"/>
                <a:ext cx="397982" cy="2668171"/>
                <a:chOff x="6823364" y="2480112"/>
                <a:chExt cx="397982" cy="2668171"/>
              </a:xfrm>
            </p:grpSpPr>
            <p:grpSp>
              <p:nvGrpSpPr>
                <p:cNvPr id="22" name="Group 21"/>
                <p:cNvGrpSpPr/>
                <p:nvPr/>
              </p:nvGrpSpPr>
              <p:grpSpPr>
                <a:xfrm>
                  <a:off x="6823364" y="2480112"/>
                  <a:ext cx="397982" cy="2668171"/>
                  <a:chOff x="5410201" y="2496738"/>
                  <a:chExt cx="397982" cy="2668171"/>
                </a:xfrm>
              </p:grpSpPr>
              <p:sp>
                <p:nvSpPr>
                  <p:cNvPr id="24"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ounded Rectangle 24"/>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ounded Rectangle 25"/>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3" name="Rounded Rectangle 22"/>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 name="Group 7"/>
              <p:cNvGrpSpPr/>
              <p:nvPr/>
            </p:nvGrpSpPr>
            <p:grpSpPr>
              <a:xfrm>
                <a:off x="3512869" y="3302524"/>
                <a:ext cx="516779" cy="1611036"/>
                <a:chOff x="2808311" y="2920383"/>
                <a:chExt cx="516779" cy="1611036"/>
              </a:xfrm>
            </p:grpSpPr>
            <p:sp>
              <p:nvSpPr>
                <p:cNvPr id="19"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ounded Rectangle 19"/>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ounded Rectangle 20"/>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9" name="Group 8"/>
              <p:cNvGrpSpPr/>
              <p:nvPr/>
            </p:nvGrpSpPr>
            <p:grpSpPr>
              <a:xfrm>
                <a:off x="7415255" y="2773956"/>
                <a:ext cx="421249" cy="2668171"/>
                <a:chOff x="6823364" y="2480112"/>
                <a:chExt cx="421249" cy="2668171"/>
              </a:xfrm>
            </p:grpSpPr>
            <p:grpSp>
              <p:nvGrpSpPr>
                <p:cNvPr id="14" name="Group 13"/>
                <p:cNvGrpSpPr/>
                <p:nvPr/>
              </p:nvGrpSpPr>
              <p:grpSpPr>
                <a:xfrm>
                  <a:off x="6823364" y="2480112"/>
                  <a:ext cx="421249" cy="2668171"/>
                  <a:chOff x="5410201" y="2496738"/>
                  <a:chExt cx="421249" cy="2668171"/>
                </a:xfrm>
              </p:grpSpPr>
              <p:sp>
                <p:nvSpPr>
                  <p:cNvPr id="16"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ounded Rectangle 16"/>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ounded Rectangle 17"/>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5" name="Rounded Rectangle 14"/>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0" name="Group 9"/>
              <p:cNvGrpSpPr/>
              <p:nvPr/>
            </p:nvGrpSpPr>
            <p:grpSpPr>
              <a:xfrm>
                <a:off x="5287389" y="3557924"/>
                <a:ext cx="441510" cy="924057"/>
                <a:chOff x="4504914" y="3215718"/>
                <a:chExt cx="441510" cy="924057"/>
              </a:xfrm>
            </p:grpSpPr>
            <p:sp>
              <p:nvSpPr>
                <p:cNvPr id="11"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solidFill>
                  <a:srgbClr val="BEC7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ounded Rectangle 12"/>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27" name="TextBox 26"/>
            <p:cNvSpPr txBox="1"/>
            <p:nvPr/>
          </p:nvSpPr>
          <p:spPr>
            <a:xfrm>
              <a:off x="572746" y="5562758"/>
              <a:ext cx="2931067" cy="83099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A haploid cell has 1 set of chromosomes.</a:t>
              </a:r>
              <a:endParaRPr lang="en-US" sz="2400" b="1" dirty="0">
                <a:effectLst>
                  <a:outerShdw blurRad="38100" dist="38100" dir="2700000" algn="tl">
                    <a:srgbClr val="000000">
                      <a:alpha val="43137"/>
                    </a:srgbClr>
                  </a:outerShdw>
                </a:effectLst>
              </a:endParaRPr>
            </a:p>
          </p:txBody>
        </p:sp>
        <p:sp>
          <p:nvSpPr>
            <p:cNvPr id="28" name="TextBox 27"/>
            <p:cNvSpPr txBox="1"/>
            <p:nvPr/>
          </p:nvSpPr>
          <p:spPr>
            <a:xfrm>
              <a:off x="743157" y="2375255"/>
              <a:ext cx="2590246" cy="1200329"/>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Haploid (1N)</a:t>
              </a:r>
              <a:endParaRPr lang="en-US" sz="3600" b="1" dirty="0">
                <a:effectLst>
                  <a:outerShdw blurRad="38100" dist="38100" dir="2700000" algn="tl">
                    <a:srgbClr val="000000">
                      <a:alpha val="43137"/>
                    </a:srgbClr>
                  </a:outerShdw>
                </a:effectLst>
              </a:endParaRPr>
            </a:p>
          </p:txBody>
        </p:sp>
      </p:grpSp>
      <p:grpSp>
        <p:nvGrpSpPr>
          <p:cNvPr id="74" name="Group 73"/>
          <p:cNvGrpSpPr/>
          <p:nvPr/>
        </p:nvGrpSpPr>
        <p:grpSpPr>
          <a:xfrm>
            <a:off x="5225740" y="1210044"/>
            <a:ext cx="3271889" cy="4430684"/>
            <a:chOff x="5152022" y="2244436"/>
            <a:chExt cx="3271889" cy="4430684"/>
          </a:xfrm>
        </p:grpSpPr>
        <p:sp>
          <p:nvSpPr>
            <p:cNvPr id="5" name="Rounded Rectangle 4"/>
            <p:cNvSpPr/>
            <p:nvPr/>
          </p:nvSpPr>
          <p:spPr>
            <a:xfrm>
              <a:off x="5152022" y="2244436"/>
              <a:ext cx="3271889" cy="4430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485258" y="2436363"/>
              <a:ext cx="2590246" cy="1200329"/>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Diploid </a:t>
              </a:r>
            </a:p>
            <a:p>
              <a:pPr algn="ctr"/>
              <a:r>
                <a:rPr lang="en-US" sz="3600" b="1" dirty="0" smtClean="0">
                  <a:effectLst>
                    <a:outerShdw blurRad="38100" dist="38100" dir="2700000" algn="tl">
                      <a:srgbClr val="000000">
                        <a:alpha val="43137"/>
                      </a:srgbClr>
                    </a:outerShdw>
                  </a:effectLst>
                </a:rPr>
                <a:t>(2N)</a:t>
              </a:r>
              <a:endParaRPr lang="en-US" sz="3600" b="1" dirty="0">
                <a:effectLst>
                  <a:outerShdw blurRad="38100" dist="38100" dir="2700000" algn="tl">
                    <a:srgbClr val="000000">
                      <a:alpha val="43137"/>
                    </a:srgbClr>
                  </a:outerShdw>
                </a:effectLst>
              </a:endParaRPr>
            </a:p>
          </p:txBody>
        </p:sp>
        <p:grpSp>
          <p:nvGrpSpPr>
            <p:cNvPr id="30" name="Group 29"/>
            <p:cNvGrpSpPr/>
            <p:nvPr/>
          </p:nvGrpSpPr>
          <p:grpSpPr>
            <a:xfrm>
              <a:off x="5863709" y="3386488"/>
              <a:ext cx="1710406" cy="1443134"/>
              <a:chOff x="1398554" y="2773956"/>
              <a:chExt cx="6437950" cy="2759040"/>
            </a:xfrm>
          </p:grpSpPr>
          <p:grpSp>
            <p:nvGrpSpPr>
              <p:cNvPr id="31" name="Group 30"/>
              <p:cNvGrpSpPr/>
              <p:nvPr/>
            </p:nvGrpSpPr>
            <p:grpSpPr>
              <a:xfrm>
                <a:off x="1398554" y="2864825"/>
                <a:ext cx="397982" cy="2668171"/>
                <a:chOff x="6823364" y="2480112"/>
                <a:chExt cx="397982" cy="2668171"/>
              </a:xfrm>
            </p:grpSpPr>
            <p:grpSp>
              <p:nvGrpSpPr>
                <p:cNvPr id="46" name="Group 45"/>
                <p:cNvGrpSpPr/>
                <p:nvPr/>
              </p:nvGrpSpPr>
              <p:grpSpPr>
                <a:xfrm>
                  <a:off x="6823364" y="2480112"/>
                  <a:ext cx="397982" cy="2668171"/>
                  <a:chOff x="5410201" y="2496738"/>
                  <a:chExt cx="397982" cy="2668171"/>
                </a:xfrm>
              </p:grpSpPr>
              <p:sp>
                <p:nvSpPr>
                  <p:cNvPr id="48"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ounded Rectangle 48"/>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ounded Rectangle 49"/>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47" name="Rounded Rectangle 46"/>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2" name="Group 31"/>
              <p:cNvGrpSpPr/>
              <p:nvPr/>
            </p:nvGrpSpPr>
            <p:grpSpPr>
              <a:xfrm>
                <a:off x="3512869" y="3302524"/>
                <a:ext cx="516779" cy="1611036"/>
                <a:chOff x="2808311" y="2920383"/>
                <a:chExt cx="516779" cy="1611036"/>
              </a:xfrm>
            </p:grpSpPr>
            <p:sp>
              <p:nvSpPr>
                <p:cNvPr id="43"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ounded Rectangle 43"/>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ounded Rectangle 44"/>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3" name="Group 32"/>
              <p:cNvGrpSpPr/>
              <p:nvPr/>
            </p:nvGrpSpPr>
            <p:grpSpPr>
              <a:xfrm>
                <a:off x="7415255" y="2773956"/>
                <a:ext cx="421249" cy="2668171"/>
                <a:chOff x="6823364" y="2480112"/>
                <a:chExt cx="421249" cy="2668171"/>
              </a:xfrm>
            </p:grpSpPr>
            <p:grpSp>
              <p:nvGrpSpPr>
                <p:cNvPr id="38" name="Group 37"/>
                <p:cNvGrpSpPr/>
                <p:nvPr/>
              </p:nvGrpSpPr>
              <p:grpSpPr>
                <a:xfrm>
                  <a:off x="6823364" y="2480112"/>
                  <a:ext cx="421249" cy="2668171"/>
                  <a:chOff x="5410201" y="2496738"/>
                  <a:chExt cx="421249" cy="2668171"/>
                </a:xfrm>
              </p:grpSpPr>
              <p:sp>
                <p:nvSpPr>
                  <p:cNvPr id="40"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ounded Rectangle 40"/>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Rounded Rectangle 41"/>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9" name="Rounded Rectangle 38"/>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4" name="Group 33"/>
              <p:cNvGrpSpPr/>
              <p:nvPr/>
            </p:nvGrpSpPr>
            <p:grpSpPr>
              <a:xfrm>
                <a:off x="5287389" y="3557924"/>
                <a:ext cx="441510" cy="924057"/>
                <a:chOff x="4504914" y="3215718"/>
                <a:chExt cx="441510" cy="924057"/>
              </a:xfrm>
            </p:grpSpPr>
            <p:sp>
              <p:nvSpPr>
                <p:cNvPr id="35"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solidFill>
                  <a:srgbClr val="BEC7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ounded Rectangle 36"/>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1" name="Group 50"/>
            <p:cNvGrpSpPr/>
            <p:nvPr/>
          </p:nvGrpSpPr>
          <p:grpSpPr>
            <a:xfrm>
              <a:off x="6095905" y="3375663"/>
              <a:ext cx="1710406" cy="1443134"/>
              <a:chOff x="1398554" y="2773956"/>
              <a:chExt cx="6437950" cy="2759040"/>
            </a:xfrm>
          </p:grpSpPr>
          <p:grpSp>
            <p:nvGrpSpPr>
              <p:cNvPr id="52" name="Group 51"/>
              <p:cNvGrpSpPr/>
              <p:nvPr/>
            </p:nvGrpSpPr>
            <p:grpSpPr>
              <a:xfrm>
                <a:off x="1398554" y="2864825"/>
                <a:ext cx="397982" cy="2668171"/>
                <a:chOff x="6823364" y="2480112"/>
                <a:chExt cx="397982" cy="2668171"/>
              </a:xfrm>
            </p:grpSpPr>
            <p:grpSp>
              <p:nvGrpSpPr>
                <p:cNvPr id="67" name="Group 66"/>
                <p:cNvGrpSpPr/>
                <p:nvPr/>
              </p:nvGrpSpPr>
              <p:grpSpPr>
                <a:xfrm>
                  <a:off x="6823364" y="2480112"/>
                  <a:ext cx="397982" cy="2668171"/>
                  <a:chOff x="5410201" y="2496738"/>
                  <a:chExt cx="397982" cy="2668171"/>
                </a:xfrm>
              </p:grpSpPr>
              <p:sp>
                <p:nvSpPr>
                  <p:cNvPr id="69"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ounded Rectangle 69"/>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Rounded Rectangle 70"/>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68" name="Rounded Rectangle 67"/>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3" name="Group 52"/>
              <p:cNvGrpSpPr/>
              <p:nvPr/>
            </p:nvGrpSpPr>
            <p:grpSpPr>
              <a:xfrm>
                <a:off x="3512869" y="3302524"/>
                <a:ext cx="516779" cy="1611036"/>
                <a:chOff x="2808311" y="2920383"/>
                <a:chExt cx="516779" cy="1611036"/>
              </a:xfrm>
            </p:grpSpPr>
            <p:sp>
              <p:nvSpPr>
                <p:cNvPr id="64"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ounded Rectangle 64"/>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ounded Rectangle 65"/>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4" name="Group 53"/>
              <p:cNvGrpSpPr/>
              <p:nvPr/>
            </p:nvGrpSpPr>
            <p:grpSpPr>
              <a:xfrm>
                <a:off x="7415255" y="2773956"/>
                <a:ext cx="421249" cy="2668171"/>
                <a:chOff x="6823364" y="2480112"/>
                <a:chExt cx="421249" cy="2668171"/>
              </a:xfrm>
            </p:grpSpPr>
            <p:grpSp>
              <p:nvGrpSpPr>
                <p:cNvPr id="59" name="Group 58"/>
                <p:cNvGrpSpPr/>
                <p:nvPr/>
              </p:nvGrpSpPr>
              <p:grpSpPr>
                <a:xfrm>
                  <a:off x="6823364" y="2480112"/>
                  <a:ext cx="421249" cy="2668171"/>
                  <a:chOff x="5410201" y="2496738"/>
                  <a:chExt cx="421249" cy="2668171"/>
                </a:xfrm>
              </p:grpSpPr>
              <p:sp>
                <p:nvSpPr>
                  <p:cNvPr id="61"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ounded Rectangle 61"/>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Rounded Rectangle 62"/>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60" name="Rounded Rectangle 59"/>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5" name="Group 54"/>
              <p:cNvGrpSpPr/>
              <p:nvPr/>
            </p:nvGrpSpPr>
            <p:grpSpPr>
              <a:xfrm>
                <a:off x="5287389" y="3557924"/>
                <a:ext cx="441510" cy="924057"/>
                <a:chOff x="4504914" y="3215718"/>
                <a:chExt cx="441510" cy="924057"/>
              </a:xfrm>
            </p:grpSpPr>
            <p:sp>
              <p:nvSpPr>
                <p:cNvPr id="56"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Rounded Rectangle 57"/>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72" name="TextBox 71"/>
            <p:cNvSpPr txBox="1"/>
            <p:nvPr/>
          </p:nvSpPr>
          <p:spPr>
            <a:xfrm>
              <a:off x="5435136" y="5687613"/>
              <a:ext cx="2923482" cy="83099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A diploid cell has 2 set of chromosomes.</a:t>
              </a:r>
              <a:endParaRPr lang="en-US" sz="2400" b="1" dirty="0">
                <a:effectLst>
                  <a:outerShdw blurRad="38100" dist="38100" dir="2700000" algn="tl">
                    <a:srgbClr val="000000">
                      <a:alpha val="43137"/>
                    </a:srgbClr>
                  </a:outerShdw>
                </a:effectLst>
              </a:endParaRPr>
            </a:p>
          </p:txBody>
        </p:sp>
      </p:grpSp>
      <p:sp>
        <p:nvSpPr>
          <p:cNvPr id="75" name="Content Placeholder 2"/>
          <p:cNvSpPr txBox="1">
            <a:spLocks/>
          </p:cNvSpPr>
          <p:nvPr/>
        </p:nvSpPr>
        <p:spPr>
          <a:xfrm>
            <a:off x="166256" y="5823269"/>
            <a:ext cx="9177250" cy="9178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sz="2800" dirty="0" smtClean="0"/>
              <a:t>*The Majority of your cells have two sets of chromosomes and are considered to be diploid.</a:t>
            </a:r>
          </a:p>
          <a:p>
            <a:endParaRPr lang="en-US" sz="2800" dirty="0" smtClean="0"/>
          </a:p>
          <a:p>
            <a:endParaRPr lang="en-US" dirty="0"/>
          </a:p>
        </p:txBody>
      </p:sp>
    </p:spTree>
    <p:extLst>
      <p:ext uri="{BB962C8B-B14F-4D97-AF65-F5344CB8AC3E}">
        <p14:creationId xmlns:p14="http://schemas.microsoft.com/office/powerpoint/2010/main" val="117025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70578" y="135467"/>
            <a:ext cx="2709333" cy="1027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Cells</a:t>
            </a:r>
            <a:endParaRPr lang="en-US" dirty="0"/>
          </a:p>
        </p:txBody>
      </p:sp>
      <p:cxnSp>
        <p:nvCxnSpPr>
          <p:cNvPr id="7" name="Straight Connector 6"/>
          <p:cNvCxnSpPr>
            <a:stCxn id="5" idx="2"/>
          </p:cNvCxnSpPr>
          <p:nvPr/>
        </p:nvCxnSpPr>
        <p:spPr>
          <a:xfrm>
            <a:off x="4425245" y="1162756"/>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flipH="1">
            <a:off x="1806222" y="1636889"/>
            <a:ext cx="2630311"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Straight Connector 11"/>
          <p:cNvCxnSpPr/>
          <p:nvPr/>
        </p:nvCxnSpPr>
        <p:spPr>
          <a:xfrm flipH="1">
            <a:off x="4425245" y="1636889"/>
            <a:ext cx="1501422" cy="0"/>
          </a:xfrm>
          <a:prstGeom prst="line">
            <a:avLst/>
          </a:prstGeom>
        </p:spPr>
        <p:style>
          <a:lnRef idx="3">
            <a:schemeClr val="accent5"/>
          </a:lnRef>
          <a:fillRef idx="0">
            <a:schemeClr val="accent5"/>
          </a:fillRef>
          <a:effectRef idx="2">
            <a:schemeClr val="accent5"/>
          </a:effectRef>
          <a:fontRef idx="minor">
            <a:schemeClr val="tx1"/>
          </a:fontRef>
        </p:style>
      </p:cxnSp>
      <p:sp>
        <p:nvSpPr>
          <p:cNvPr id="13" name="TextBox 12"/>
          <p:cNvSpPr txBox="1"/>
          <p:nvPr/>
        </p:nvSpPr>
        <p:spPr>
          <a:xfrm>
            <a:off x="1890890" y="1267557"/>
            <a:ext cx="2099733" cy="369332"/>
          </a:xfrm>
          <a:prstGeom prst="rect">
            <a:avLst/>
          </a:prstGeom>
          <a:noFill/>
        </p:spPr>
        <p:txBody>
          <a:bodyPr wrap="square" rtlCol="0">
            <a:spAutoFit/>
          </a:bodyPr>
          <a:lstStyle/>
          <a:p>
            <a:r>
              <a:rPr lang="en-US" dirty="0" smtClean="0"/>
              <a:t>No Nucleus</a:t>
            </a:r>
            <a:endParaRPr lang="en-US" dirty="0"/>
          </a:p>
        </p:txBody>
      </p:sp>
      <p:sp>
        <p:nvSpPr>
          <p:cNvPr id="14" name="TextBox 13"/>
          <p:cNvSpPr txBox="1"/>
          <p:nvPr/>
        </p:nvSpPr>
        <p:spPr>
          <a:xfrm>
            <a:off x="5717822" y="1267557"/>
            <a:ext cx="2099733" cy="369332"/>
          </a:xfrm>
          <a:prstGeom prst="rect">
            <a:avLst/>
          </a:prstGeom>
          <a:noFill/>
        </p:spPr>
        <p:txBody>
          <a:bodyPr wrap="square" rtlCol="0">
            <a:spAutoFit/>
          </a:bodyPr>
          <a:lstStyle/>
          <a:p>
            <a:r>
              <a:rPr lang="en-US" dirty="0" smtClean="0"/>
              <a:t>Nucleus</a:t>
            </a:r>
            <a:endParaRPr lang="en-US" dirty="0"/>
          </a:p>
        </p:txBody>
      </p:sp>
      <p:cxnSp>
        <p:nvCxnSpPr>
          <p:cNvPr id="15" name="Straight Connector 14"/>
          <p:cNvCxnSpPr/>
          <p:nvPr/>
        </p:nvCxnSpPr>
        <p:spPr>
          <a:xfrm>
            <a:off x="1794934" y="1636890"/>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a:off x="5921023" y="1636889"/>
            <a:ext cx="11288" cy="474133"/>
          </a:xfrm>
          <a:prstGeom prst="line">
            <a:avLst/>
          </a:prstGeom>
        </p:spPr>
        <p:style>
          <a:lnRef idx="3">
            <a:schemeClr val="accent5"/>
          </a:lnRef>
          <a:fillRef idx="0">
            <a:schemeClr val="accent5"/>
          </a:fillRef>
          <a:effectRef idx="2">
            <a:schemeClr val="accent5"/>
          </a:effectRef>
          <a:fontRef idx="minor">
            <a:schemeClr val="tx1"/>
          </a:fontRef>
        </p:style>
      </p:cxnSp>
      <p:sp>
        <p:nvSpPr>
          <p:cNvPr id="17" name="Rounded Rectangle 16"/>
          <p:cNvSpPr/>
          <p:nvPr/>
        </p:nvSpPr>
        <p:spPr>
          <a:xfrm>
            <a:off x="101599" y="2006221"/>
            <a:ext cx="2709333" cy="1027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Prokaryotic</a:t>
            </a:r>
            <a:endParaRPr lang="en-US" dirty="0"/>
          </a:p>
        </p:txBody>
      </p:sp>
      <p:sp>
        <p:nvSpPr>
          <p:cNvPr id="18" name="Rounded Rectangle 17"/>
          <p:cNvSpPr/>
          <p:nvPr/>
        </p:nvSpPr>
        <p:spPr>
          <a:xfrm>
            <a:off x="4340579" y="2006221"/>
            <a:ext cx="2709333" cy="1027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Eukaryotic</a:t>
            </a:r>
            <a:endParaRPr lang="en-US" dirty="0"/>
          </a:p>
        </p:txBody>
      </p:sp>
      <p:cxnSp>
        <p:nvCxnSpPr>
          <p:cNvPr id="19" name="Straight Connector 18"/>
          <p:cNvCxnSpPr/>
          <p:nvPr/>
        </p:nvCxnSpPr>
        <p:spPr>
          <a:xfrm>
            <a:off x="5932311" y="3033510"/>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p:cNvCxnSpPr/>
          <p:nvPr/>
        </p:nvCxnSpPr>
        <p:spPr>
          <a:xfrm flipH="1" flipV="1">
            <a:off x="4425246" y="3499557"/>
            <a:ext cx="1518354" cy="8086"/>
          </a:xfrm>
          <a:prstGeom prst="line">
            <a:avLst/>
          </a:prstGeom>
        </p:spPr>
        <p:style>
          <a:lnRef idx="3">
            <a:schemeClr val="accent5"/>
          </a:lnRef>
          <a:fillRef idx="0">
            <a:schemeClr val="accent5"/>
          </a:fillRef>
          <a:effectRef idx="2">
            <a:schemeClr val="accent5"/>
          </a:effectRef>
          <a:fontRef idx="minor">
            <a:schemeClr val="tx1"/>
          </a:fontRef>
        </p:style>
      </p:cxnSp>
      <p:cxnSp>
        <p:nvCxnSpPr>
          <p:cNvPr id="21" name="Straight Connector 20"/>
          <p:cNvCxnSpPr/>
          <p:nvPr/>
        </p:nvCxnSpPr>
        <p:spPr>
          <a:xfrm flipH="1">
            <a:off x="5932311" y="3499556"/>
            <a:ext cx="1202267" cy="8087"/>
          </a:xfrm>
          <a:prstGeom prst="line">
            <a:avLst/>
          </a:prstGeom>
        </p:spPr>
        <p:style>
          <a:lnRef idx="3">
            <a:schemeClr val="accent5"/>
          </a:lnRef>
          <a:fillRef idx="0">
            <a:schemeClr val="accent5"/>
          </a:fillRef>
          <a:effectRef idx="2">
            <a:schemeClr val="accent5"/>
          </a:effectRef>
          <a:fontRef idx="minor">
            <a:schemeClr val="tx1"/>
          </a:fontRef>
        </p:style>
      </p:cxnSp>
      <p:cxnSp>
        <p:nvCxnSpPr>
          <p:cNvPr id="29" name="Straight Connector 28"/>
          <p:cNvCxnSpPr/>
          <p:nvPr/>
        </p:nvCxnSpPr>
        <p:spPr>
          <a:xfrm>
            <a:off x="4436533" y="3481863"/>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30" name="Straight Connector 29"/>
          <p:cNvCxnSpPr/>
          <p:nvPr/>
        </p:nvCxnSpPr>
        <p:spPr>
          <a:xfrm>
            <a:off x="7134578" y="3481863"/>
            <a:ext cx="11288" cy="474133"/>
          </a:xfrm>
          <a:prstGeom prst="line">
            <a:avLst/>
          </a:prstGeom>
        </p:spPr>
        <p:style>
          <a:lnRef idx="3">
            <a:schemeClr val="accent5"/>
          </a:lnRef>
          <a:fillRef idx="0">
            <a:schemeClr val="accent5"/>
          </a:fillRef>
          <a:effectRef idx="2">
            <a:schemeClr val="accent5"/>
          </a:effectRef>
          <a:fontRef idx="minor">
            <a:schemeClr val="tx1"/>
          </a:fontRef>
        </p:style>
      </p:cxnSp>
      <p:sp>
        <p:nvSpPr>
          <p:cNvPr id="31" name="Rounded Rectangle 30"/>
          <p:cNvSpPr/>
          <p:nvPr/>
        </p:nvSpPr>
        <p:spPr>
          <a:xfrm>
            <a:off x="2940756" y="3754479"/>
            <a:ext cx="2709333" cy="1027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Plant</a:t>
            </a:r>
            <a:endParaRPr lang="en-US" dirty="0"/>
          </a:p>
        </p:txBody>
      </p:sp>
      <p:sp>
        <p:nvSpPr>
          <p:cNvPr id="32" name="Rounded Rectangle 31"/>
          <p:cNvSpPr/>
          <p:nvPr/>
        </p:nvSpPr>
        <p:spPr>
          <a:xfrm>
            <a:off x="6039556" y="3754479"/>
            <a:ext cx="2709333" cy="1027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Animal</a:t>
            </a:r>
            <a:endParaRPr lang="en-US" dirty="0"/>
          </a:p>
        </p:txBody>
      </p:sp>
      <p:cxnSp>
        <p:nvCxnSpPr>
          <p:cNvPr id="33" name="Straight Connector 32"/>
          <p:cNvCxnSpPr/>
          <p:nvPr/>
        </p:nvCxnSpPr>
        <p:spPr>
          <a:xfrm>
            <a:off x="3635022" y="4809231"/>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34" name="Straight Connector 33"/>
          <p:cNvCxnSpPr/>
          <p:nvPr/>
        </p:nvCxnSpPr>
        <p:spPr>
          <a:xfrm flipH="1" flipV="1">
            <a:off x="2127957" y="5275278"/>
            <a:ext cx="1518354" cy="8086"/>
          </a:xfrm>
          <a:prstGeom prst="line">
            <a:avLst/>
          </a:prstGeom>
        </p:spPr>
        <p:style>
          <a:lnRef idx="3">
            <a:schemeClr val="accent5"/>
          </a:lnRef>
          <a:fillRef idx="0">
            <a:schemeClr val="accent5"/>
          </a:fillRef>
          <a:effectRef idx="2">
            <a:schemeClr val="accent5"/>
          </a:effectRef>
          <a:fontRef idx="minor">
            <a:schemeClr val="tx1"/>
          </a:fontRef>
        </p:style>
      </p:cxnSp>
      <p:cxnSp>
        <p:nvCxnSpPr>
          <p:cNvPr id="35" name="Straight Connector 34"/>
          <p:cNvCxnSpPr/>
          <p:nvPr/>
        </p:nvCxnSpPr>
        <p:spPr>
          <a:xfrm flipH="1">
            <a:off x="3635022" y="5275277"/>
            <a:ext cx="1202267" cy="8087"/>
          </a:xfrm>
          <a:prstGeom prst="line">
            <a:avLst/>
          </a:prstGeom>
        </p:spPr>
        <p:style>
          <a:lnRef idx="3">
            <a:schemeClr val="accent5"/>
          </a:lnRef>
          <a:fillRef idx="0">
            <a:schemeClr val="accent5"/>
          </a:fillRef>
          <a:effectRef idx="2">
            <a:schemeClr val="accent5"/>
          </a:effectRef>
          <a:fontRef idx="minor">
            <a:schemeClr val="tx1"/>
          </a:fontRef>
        </p:style>
      </p:cxnSp>
      <p:cxnSp>
        <p:nvCxnSpPr>
          <p:cNvPr id="36" name="Straight Connector 35"/>
          <p:cNvCxnSpPr/>
          <p:nvPr/>
        </p:nvCxnSpPr>
        <p:spPr>
          <a:xfrm>
            <a:off x="2139244" y="5257584"/>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37" name="Straight Connector 36"/>
          <p:cNvCxnSpPr/>
          <p:nvPr/>
        </p:nvCxnSpPr>
        <p:spPr>
          <a:xfrm>
            <a:off x="4837289" y="5257584"/>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38" name="Straight Connector 37"/>
          <p:cNvCxnSpPr/>
          <p:nvPr/>
        </p:nvCxnSpPr>
        <p:spPr>
          <a:xfrm>
            <a:off x="7535334" y="4791537"/>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39" name="Straight Connector 38"/>
          <p:cNvCxnSpPr/>
          <p:nvPr/>
        </p:nvCxnSpPr>
        <p:spPr>
          <a:xfrm flipH="1" flipV="1">
            <a:off x="6028269" y="5257584"/>
            <a:ext cx="1518354" cy="8086"/>
          </a:xfrm>
          <a:prstGeom prst="line">
            <a:avLst/>
          </a:prstGeom>
        </p:spPr>
        <p:style>
          <a:lnRef idx="3">
            <a:schemeClr val="accent5"/>
          </a:lnRef>
          <a:fillRef idx="0">
            <a:schemeClr val="accent5"/>
          </a:fillRef>
          <a:effectRef idx="2">
            <a:schemeClr val="accent5"/>
          </a:effectRef>
          <a:fontRef idx="minor">
            <a:schemeClr val="tx1"/>
          </a:fontRef>
        </p:style>
      </p:cxnSp>
      <p:cxnSp>
        <p:nvCxnSpPr>
          <p:cNvPr id="40" name="Straight Connector 39"/>
          <p:cNvCxnSpPr/>
          <p:nvPr/>
        </p:nvCxnSpPr>
        <p:spPr>
          <a:xfrm flipH="1">
            <a:off x="7535334" y="5257583"/>
            <a:ext cx="1202267" cy="8087"/>
          </a:xfrm>
          <a:prstGeom prst="line">
            <a:avLst/>
          </a:prstGeom>
        </p:spPr>
        <p:style>
          <a:lnRef idx="3">
            <a:schemeClr val="accent5"/>
          </a:lnRef>
          <a:fillRef idx="0">
            <a:schemeClr val="accent5"/>
          </a:fillRef>
          <a:effectRef idx="2">
            <a:schemeClr val="accent5"/>
          </a:effectRef>
          <a:fontRef idx="minor">
            <a:schemeClr val="tx1"/>
          </a:fontRef>
        </p:style>
      </p:cxnSp>
      <p:cxnSp>
        <p:nvCxnSpPr>
          <p:cNvPr id="41" name="Straight Connector 40"/>
          <p:cNvCxnSpPr/>
          <p:nvPr/>
        </p:nvCxnSpPr>
        <p:spPr>
          <a:xfrm>
            <a:off x="6039556" y="5239890"/>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42" name="Straight Connector 41"/>
          <p:cNvCxnSpPr/>
          <p:nvPr/>
        </p:nvCxnSpPr>
        <p:spPr>
          <a:xfrm>
            <a:off x="8737601" y="5239890"/>
            <a:ext cx="11288" cy="474133"/>
          </a:xfrm>
          <a:prstGeom prst="line">
            <a:avLst/>
          </a:prstGeom>
        </p:spPr>
        <p:style>
          <a:lnRef idx="3">
            <a:schemeClr val="accent5"/>
          </a:lnRef>
          <a:fillRef idx="0">
            <a:schemeClr val="accent5"/>
          </a:fillRef>
          <a:effectRef idx="2">
            <a:schemeClr val="accent5"/>
          </a:effectRef>
          <a:fontRef idx="minor">
            <a:schemeClr val="tx1"/>
          </a:fontRef>
        </p:style>
      </p:cxnSp>
      <p:sp>
        <p:nvSpPr>
          <p:cNvPr id="43" name="Rounded Rectangle 42"/>
          <p:cNvSpPr/>
          <p:nvPr/>
        </p:nvSpPr>
        <p:spPr>
          <a:xfrm>
            <a:off x="1357487" y="5623835"/>
            <a:ext cx="1586089" cy="601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Haploid</a:t>
            </a:r>
            <a:endParaRPr lang="en-US" dirty="0"/>
          </a:p>
        </p:txBody>
      </p:sp>
      <p:sp>
        <p:nvSpPr>
          <p:cNvPr id="44" name="Rounded Rectangle 43"/>
          <p:cNvSpPr/>
          <p:nvPr/>
        </p:nvSpPr>
        <p:spPr>
          <a:xfrm>
            <a:off x="3774717" y="5609120"/>
            <a:ext cx="1663705" cy="630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Diploid</a:t>
            </a:r>
            <a:endParaRPr lang="en-US" dirty="0"/>
          </a:p>
        </p:txBody>
      </p:sp>
      <p:sp>
        <p:nvSpPr>
          <p:cNvPr id="45" name="Rounded Rectangle 44"/>
          <p:cNvSpPr/>
          <p:nvPr/>
        </p:nvSpPr>
        <p:spPr>
          <a:xfrm>
            <a:off x="5476518" y="5622789"/>
            <a:ext cx="1586089" cy="601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Haploid</a:t>
            </a:r>
            <a:endParaRPr lang="en-US" dirty="0"/>
          </a:p>
        </p:txBody>
      </p:sp>
      <p:sp>
        <p:nvSpPr>
          <p:cNvPr id="46" name="Rounded Rectangle 45"/>
          <p:cNvSpPr/>
          <p:nvPr/>
        </p:nvSpPr>
        <p:spPr>
          <a:xfrm>
            <a:off x="7421733" y="5622789"/>
            <a:ext cx="1663705" cy="630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Diploid</a:t>
            </a:r>
            <a:endParaRPr lang="en-US" dirty="0"/>
          </a:p>
        </p:txBody>
      </p:sp>
    </p:spTree>
    <p:extLst>
      <p:ext uri="{BB962C8B-B14F-4D97-AF65-F5344CB8AC3E}">
        <p14:creationId xmlns:p14="http://schemas.microsoft.com/office/powerpoint/2010/main" val="407476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up)">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up)">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up)">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up)">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up)">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up)">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up)">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wipe(up)">
                                      <p:cBhvr>
                                        <p:cTn id="107" dur="5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wipe(up)">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up)">
                                      <p:cBhvr>
                                        <p:cTn id="122" dur="50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nodeType="click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wipe(up)">
                                      <p:cBhvr>
                                        <p:cTn id="127" dur="500"/>
                                        <p:tgtEl>
                                          <p:spTgt spid="3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nodeType="click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wipe(up)">
                                      <p:cBhvr>
                                        <p:cTn id="132" dur="500"/>
                                        <p:tgtEl>
                                          <p:spTgt spid="3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wipe(up)">
                                      <p:cBhvr>
                                        <p:cTn id="137" dur="500"/>
                                        <p:tgtEl>
                                          <p:spTgt spid="40"/>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nodeType="click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wipe(up)">
                                      <p:cBhvr>
                                        <p:cTn id="142" dur="500"/>
                                        <p:tgtEl>
                                          <p:spTgt spid="4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nodeType="clickEffect">
                                  <p:stCondLst>
                                    <p:cond delay="0"/>
                                  </p:stCondLst>
                                  <p:childTnLst>
                                    <p:set>
                                      <p:cBhvr>
                                        <p:cTn id="146" dur="1" fill="hold">
                                          <p:stCondLst>
                                            <p:cond delay="0"/>
                                          </p:stCondLst>
                                        </p:cTn>
                                        <p:tgtEl>
                                          <p:spTgt spid="42"/>
                                        </p:tgtEl>
                                        <p:attrNameLst>
                                          <p:attrName>style.visibility</p:attrName>
                                        </p:attrNameLst>
                                      </p:cBhvr>
                                      <p:to>
                                        <p:strVal val="visible"/>
                                      </p:to>
                                    </p:set>
                                    <p:animEffect transition="in" filter="wipe(up)">
                                      <p:cBhvr>
                                        <p:cTn id="147" dur="500"/>
                                        <p:tgtEl>
                                          <p:spTgt spid="4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45"/>
                                        </p:tgtEl>
                                        <p:attrNameLst>
                                          <p:attrName>style.visibility</p:attrName>
                                        </p:attrNameLst>
                                      </p:cBhvr>
                                      <p:to>
                                        <p:strVal val="visible"/>
                                      </p:to>
                                    </p:set>
                                    <p:animEffect transition="in" filter="wipe(up)">
                                      <p:cBhvr>
                                        <p:cTn id="152" dur="500"/>
                                        <p:tgtEl>
                                          <p:spTgt spid="45"/>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1" fill="hold" grpId="0" nodeType="clickEffect">
                                  <p:stCondLst>
                                    <p:cond delay="0"/>
                                  </p:stCondLst>
                                  <p:childTnLst>
                                    <p:set>
                                      <p:cBhvr>
                                        <p:cTn id="156" dur="1" fill="hold">
                                          <p:stCondLst>
                                            <p:cond delay="0"/>
                                          </p:stCondLst>
                                        </p:cTn>
                                        <p:tgtEl>
                                          <p:spTgt spid="46"/>
                                        </p:tgtEl>
                                        <p:attrNameLst>
                                          <p:attrName>style.visibility</p:attrName>
                                        </p:attrNameLst>
                                      </p:cBhvr>
                                      <p:to>
                                        <p:strVal val="visible"/>
                                      </p:to>
                                    </p:set>
                                    <p:animEffect transition="in" filter="wipe(up)">
                                      <p:cBhvr>
                                        <p:cTn id="15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P spid="17" grpId="0" animBg="1"/>
      <p:bldP spid="18" grpId="0" animBg="1"/>
      <p:bldP spid="31" grpId="0" animBg="1"/>
      <p:bldP spid="32" grpId="0" animBg="1"/>
      <p:bldP spid="43" grpId="0" animBg="1"/>
      <p:bldP spid="44" grpId="0" animBg="1"/>
      <p:bldP spid="45"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Names for Haploid And Diploid Cells</a:t>
            </a:r>
            <a:endParaRPr lang="en-US" dirty="0"/>
          </a:p>
        </p:txBody>
      </p:sp>
      <p:sp>
        <p:nvSpPr>
          <p:cNvPr id="3" name="Content Placeholder 2"/>
          <p:cNvSpPr>
            <a:spLocks noGrp="1"/>
          </p:cNvSpPr>
          <p:nvPr>
            <p:ph idx="1"/>
          </p:nvPr>
        </p:nvSpPr>
        <p:spPr/>
        <p:txBody>
          <a:bodyPr numCol="2">
            <a:normAutofit/>
          </a:bodyPr>
          <a:lstStyle/>
          <a:p>
            <a:r>
              <a:rPr lang="en-US" sz="4000" dirty="0" smtClean="0"/>
              <a:t>Haploid Cells </a:t>
            </a:r>
          </a:p>
          <a:p>
            <a:pPr lvl="1"/>
            <a:r>
              <a:rPr lang="en-US" sz="3200" dirty="0" smtClean="0"/>
              <a:t>Sex Cells</a:t>
            </a:r>
          </a:p>
          <a:p>
            <a:pPr lvl="1"/>
            <a:r>
              <a:rPr lang="en-US" sz="3200" dirty="0" smtClean="0"/>
              <a:t>Gametes</a:t>
            </a:r>
          </a:p>
          <a:p>
            <a:pPr lvl="1"/>
            <a:r>
              <a:rPr lang="en-US" sz="3200" dirty="0" smtClean="0"/>
              <a:t>Germ Cells</a:t>
            </a:r>
          </a:p>
          <a:p>
            <a:pPr lvl="1"/>
            <a:endParaRPr lang="en-US" sz="3200" dirty="0"/>
          </a:p>
          <a:p>
            <a:pPr lvl="1"/>
            <a:endParaRPr lang="en-US" sz="3200" dirty="0" smtClean="0"/>
          </a:p>
          <a:p>
            <a:pPr lvl="1"/>
            <a:endParaRPr lang="en-US" sz="3200" dirty="0"/>
          </a:p>
          <a:p>
            <a:r>
              <a:rPr lang="en-US" sz="4000" dirty="0" smtClean="0"/>
              <a:t>Diploid Cells</a:t>
            </a:r>
          </a:p>
          <a:p>
            <a:pPr lvl="1"/>
            <a:r>
              <a:rPr lang="en-US" sz="3200" dirty="0" smtClean="0"/>
              <a:t>Body Cells</a:t>
            </a:r>
          </a:p>
          <a:p>
            <a:pPr lvl="1"/>
            <a:r>
              <a:rPr lang="en-US" sz="3200" dirty="0" smtClean="0"/>
              <a:t>Somatic Cells</a:t>
            </a:r>
          </a:p>
          <a:p>
            <a:pPr lvl="1"/>
            <a:r>
              <a:rPr lang="en-US" sz="3200" dirty="0" smtClean="0"/>
              <a:t>Liver, Skin, Brain, etc.</a:t>
            </a:r>
            <a:endParaRPr lang="en-US" sz="3200" dirty="0"/>
          </a:p>
        </p:txBody>
      </p:sp>
    </p:spTree>
    <p:extLst>
      <p:ext uri="{BB962C8B-B14F-4D97-AF65-F5344CB8AC3E}">
        <p14:creationId xmlns:p14="http://schemas.microsoft.com/office/powerpoint/2010/main" val="2917517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1936" y="-335280"/>
            <a:ext cx="7290054" cy="1499616"/>
          </a:xfrm>
        </p:spPr>
        <p:txBody>
          <a:bodyPr/>
          <a:lstStyle/>
          <a:p>
            <a:pPr algn="ctr"/>
            <a:r>
              <a:rPr lang="en-US" dirty="0" smtClean="0"/>
              <a:t>Latin Root Words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3309583"/>
              </p:ext>
            </p:extLst>
          </p:nvPr>
        </p:nvGraphicFramePr>
        <p:xfrm>
          <a:off x="168783" y="792481"/>
          <a:ext cx="8763000" cy="5979059"/>
        </p:xfrm>
        <a:graphic>
          <a:graphicData uri="http://schemas.openxmlformats.org/drawingml/2006/table">
            <a:tbl>
              <a:tblPr firstRow="1" bandRow="1">
                <a:tableStyleId>{5C22544A-7EE6-4342-B048-85BDC9FD1C3A}</a:tableStyleId>
              </a:tblPr>
              <a:tblGrid>
                <a:gridCol w="4586097"/>
                <a:gridCol w="4176903"/>
              </a:tblGrid>
              <a:tr h="393771">
                <a:tc>
                  <a:txBody>
                    <a:bodyPr/>
                    <a:lstStyle/>
                    <a:p>
                      <a:pPr algn="ctr"/>
                      <a:r>
                        <a:rPr lang="en-US" sz="2800" b="1" dirty="0" smtClean="0">
                          <a:effectLst>
                            <a:outerShdw blurRad="38100" dist="38100" dir="2700000" algn="tl">
                              <a:srgbClr val="000000">
                                <a:alpha val="43137"/>
                              </a:srgbClr>
                            </a:outerShdw>
                          </a:effectLst>
                        </a:rPr>
                        <a:t>Latin Root Word</a:t>
                      </a:r>
                      <a:endParaRPr lang="en-US" sz="2800" b="1" dirty="0">
                        <a:effectLst>
                          <a:outerShdw blurRad="38100" dist="38100" dir="2700000" algn="tl">
                            <a:srgbClr val="000000">
                              <a:alpha val="43137"/>
                            </a:srgbClr>
                          </a:outerShdw>
                        </a:effectLst>
                      </a:endParaRPr>
                    </a:p>
                  </a:txBody>
                  <a:tcPr/>
                </a:tc>
                <a:tc>
                  <a:txBody>
                    <a:bodyPr/>
                    <a:lstStyle/>
                    <a:p>
                      <a:pPr algn="ctr"/>
                      <a:r>
                        <a:rPr lang="en-US" sz="2800" b="1" dirty="0" smtClean="0">
                          <a:effectLst>
                            <a:outerShdw blurRad="38100" dist="38100" dir="2700000" algn="tl">
                              <a:srgbClr val="000000">
                                <a:alpha val="43137"/>
                              </a:srgbClr>
                            </a:outerShdw>
                          </a:effectLst>
                        </a:rPr>
                        <a:t>Definition</a:t>
                      </a:r>
                      <a:endParaRPr lang="en-US" sz="2800" b="1" dirty="0">
                        <a:effectLst>
                          <a:outerShdw blurRad="38100" dist="38100" dir="2700000" algn="tl">
                            <a:srgbClr val="000000">
                              <a:alpha val="43137"/>
                            </a:srgbClr>
                          </a:outerShdw>
                        </a:effectLst>
                      </a:endParaRPr>
                    </a:p>
                  </a:txBody>
                  <a:tcPr/>
                </a:tc>
              </a:tr>
              <a:tr h="421897">
                <a:tc>
                  <a:txBody>
                    <a:bodyPr/>
                    <a:lstStyle/>
                    <a:p>
                      <a:pPr marL="342900" indent="-342900" algn="ctr">
                        <a:buAutoNum type="arabicPeriod"/>
                      </a:pPr>
                      <a:r>
                        <a:rPr lang="en-US" sz="2400" b="1" dirty="0" smtClean="0">
                          <a:effectLst>
                            <a:outerShdw blurRad="38100" dist="38100" dir="2700000" algn="tl">
                              <a:srgbClr val="000000">
                                <a:alpha val="43137"/>
                              </a:srgbClr>
                            </a:outerShdw>
                          </a:effectLst>
                        </a:rPr>
                        <a:t>Chromo</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Color</a:t>
                      </a:r>
                      <a:endParaRPr lang="en-US" sz="2400" b="1" dirty="0">
                        <a:effectLst>
                          <a:outerShdw blurRad="38100" dist="38100" dir="2700000" algn="tl">
                            <a:srgbClr val="000000">
                              <a:alpha val="43137"/>
                            </a:srgbClr>
                          </a:outerShdw>
                        </a:effectLst>
                      </a:endParaRPr>
                    </a:p>
                  </a:txBody>
                  <a:tcPr/>
                </a:tc>
              </a:tr>
              <a:tr h="421897">
                <a:tc>
                  <a:txBody>
                    <a:bodyPr/>
                    <a:lstStyle/>
                    <a:p>
                      <a:pPr marL="342900" indent="-342900" algn="ctr">
                        <a:buAutoNum type="arabicPeriod" startAt="2"/>
                      </a:pPr>
                      <a:r>
                        <a:rPr lang="en-US" sz="2400" b="1" dirty="0" smtClean="0">
                          <a:effectLst>
                            <a:outerShdw blurRad="38100" dist="38100" dir="2700000" algn="tl">
                              <a:srgbClr val="000000">
                                <a:alpha val="43137"/>
                              </a:srgbClr>
                            </a:outerShdw>
                          </a:effectLst>
                        </a:rPr>
                        <a:t>Some</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Body</a:t>
                      </a:r>
                      <a:endParaRPr lang="en-US" sz="2400" b="1" dirty="0">
                        <a:effectLst>
                          <a:outerShdw blurRad="38100" dist="38100" dir="2700000" algn="tl">
                            <a:srgbClr val="000000">
                              <a:alpha val="43137"/>
                            </a:srgbClr>
                          </a:outerShdw>
                        </a:effectLst>
                      </a:endParaRPr>
                    </a:p>
                  </a:txBody>
                  <a:tcPr/>
                </a:tc>
              </a:tr>
              <a:tr h="421897">
                <a:tc>
                  <a:txBody>
                    <a:bodyPr/>
                    <a:lstStyle/>
                    <a:p>
                      <a:pPr marL="342900" indent="-342900" algn="ctr">
                        <a:buAutoNum type="arabicPeriod" startAt="3"/>
                      </a:pPr>
                      <a:r>
                        <a:rPr lang="en-US" sz="2400" b="1" baseline="0" dirty="0" smtClean="0">
                          <a:effectLst>
                            <a:outerShdw blurRad="38100" dist="38100" dir="2700000" algn="tl">
                              <a:srgbClr val="000000">
                                <a:alpha val="43137"/>
                              </a:srgbClr>
                            </a:outerShdw>
                          </a:effectLst>
                        </a:rPr>
                        <a:t>Centro</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Center</a:t>
                      </a:r>
                      <a:endParaRPr lang="en-US" sz="2400" b="1" dirty="0">
                        <a:effectLst>
                          <a:outerShdw blurRad="38100" dist="38100" dir="2700000" algn="tl">
                            <a:srgbClr val="000000">
                              <a:alpha val="43137"/>
                            </a:srgbClr>
                          </a:outerShdw>
                        </a:effectLst>
                      </a:endParaRPr>
                    </a:p>
                  </a:txBody>
                  <a:tcPr/>
                </a:tc>
              </a:tr>
              <a:tr h="421897">
                <a:tc>
                  <a:txBody>
                    <a:bodyPr/>
                    <a:lstStyle/>
                    <a:p>
                      <a:pPr marL="342900" indent="-342900" algn="ctr">
                        <a:buAutoNum type="arabicPlain" startAt="4"/>
                      </a:pPr>
                      <a:r>
                        <a:rPr lang="en-US" sz="2400" b="1" baseline="0" dirty="0" smtClean="0">
                          <a:effectLst>
                            <a:outerShdw blurRad="38100" dist="38100" dir="2700000" algn="tl">
                              <a:srgbClr val="000000">
                                <a:alpha val="43137"/>
                              </a:srgbClr>
                            </a:outerShdw>
                          </a:effectLst>
                        </a:rPr>
                        <a:t>Mere</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Part</a:t>
                      </a:r>
                      <a:endParaRPr lang="en-US" sz="2400" b="1" dirty="0">
                        <a:effectLst>
                          <a:outerShdw blurRad="38100" dist="38100" dir="2700000" algn="tl">
                            <a:srgbClr val="000000">
                              <a:alpha val="43137"/>
                            </a:srgbClr>
                          </a:outerShdw>
                        </a:effectLst>
                      </a:endParaRPr>
                    </a:p>
                  </a:txBody>
                  <a:tcPr/>
                </a:tc>
              </a:tr>
              <a:tr h="421897">
                <a:tc>
                  <a:txBody>
                    <a:bodyPr/>
                    <a:lstStyle/>
                    <a:p>
                      <a:pPr marL="457200" indent="-457200" algn="ctr">
                        <a:buAutoNum type="arabicPeriod" startAt="5"/>
                      </a:pPr>
                      <a:r>
                        <a:rPr lang="en-US" sz="2400" b="1" dirty="0" err="1" smtClean="0">
                          <a:effectLst>
                            <a:outerShdw blurRad="38100" dist="38100" dir="2700000" algn="tl">
                              <a:srgbClr val="000000">
                                <a:alpha val="43137"/>
                              </a:srgbClr>
                            </a:outerShdw>
                          </a:effectLst>
                        </a:rPr>
                        <a:t>Kine</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To</a:t>
                      </a:r>
                      <a:r>
                        <a:rPr lang="en-US" sz="2400" b="1" baseline="0" dirty="0" smtClean="0">
                          <a:effectLst>
                            <a:outerShdw blurRad="38100" dist="38100" dir="2700000" algn="tl">
                              <a:srgbClr val="000000">
                                <a:alpha val="43137"/>
                              </a:srgbClr>
                            </a:outerShdw>
                          </a:effectLst>
                        </a:rPr>
                        <a:t> Move</a:t>
                      </a:r>
                      <a:endParaRPr lang="en-US" sz="2400" b="1" dirty="0">
                        <a:effectLst>
                          <a:outerShdw blurRad="38100" dist="38100" dir="2700000" algn="tl">
                            <a:srgbClr val="000000">
                              <a:alpha val="43137"/>
                            </a:srgbClr>
                          </a:outerShdw>
                        </a:effectLst>
                      </a:endParaRPr>
                    </a:p>
                  </a:txBody>
                  <a:tcPr/>
                </a:tc>
              </a:tr>
              <a:tr h="421897">
                <a:tc>
                  <a:txBody>
                    <a:bodyPr/>
                    <a:lstStyle/>
                    <a:p>
                      <a:pPr marL="457200" indent="-457200" algn="ctr">
                        <a:buAutoNum type="arabicPeriod" startAt="6"/>
                      </a:pPr>
                      <a:r>
                        <a:rPr lang="en-US" sz="2400" b="1" dirty="0" smtClean="0">
                          <a:effectLst>
                            <a:outerShdw blurRad="38100" dist="38100" dir="2700000" algn="tl">
                              <a:srgbClr val="000000">
                                <a:alpha val="43137"/>
                              </a:srgbClr>
                            </a:outerShdw>
                          </a:effectLst>
                        </a:rPr>
                        <a:t>Di</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Double</a:t>
                      </a:r>
                      <a:endParaRPr lang="en-US" sz="2400" b="1" dirty="0">
                        <a:effectLst>
                          <a:outerShdw blurRad="38100" dist="38100" dir="2700000" algn="tl">
                            <a:srgbClr val="000000">
                              <a:alpha val="43137"/>
                            </a:srgbClr>
                          </a:outerShdw>
                        </a:effectLst>
                      </a:endParaRPr>
                    </a:p>
                  </a:txBody>
                  <a:tcPr/>
                </a:tc>
              </a:tr>
              <a:tr h="421897">
                <a:tc>
                  <a:txBody>
                    <a:bodyPr/>
                    <a:lstStyle/>
                    <a:p>
                      <a:pPr marL="457200" indent="-457200" algn="ctr">
                        <a:buAutoNum type="arabicPeriod" startAt="7"/>
                      </a:pPr>
                      <a:r>
                        <a:rPr lang="en-US" sz="2400" b="1" dirty="0" smtClean="0">
                          <a:effectLst>
                            <a:outerShdw blurRad="38100" dist="38100" dir="2700000" algn="tl">
                              <a:srgbClr val="000000">
                                <a:alpha val="43137"/>
                              </a:srgbClr>
                            </a:outerShdw>
                          </a:effectLst>
                        </a:rPr>
                        <a:t>Hap</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Single</a:t>
                      </a:r>
                      <a:endParaRPr lang="en-US" sz="2400" b="1" dirty="0">
                        <a:effectLst>
                          <a:outerShdw blurRad="38100" dist="38100" dir="2700000" algn="tl">
                            <a:srgbClr val="000000">
                              <a:alpha val="43137"/>
                            </a:srgbClr>
                          </a:outerShdw>
                        </a:effectLst>
                      </a:endParaRPr>
                    </a:p>
                  </a:txBody>
                  <a:tcPr/>
                </a:tc>
              </a:tr>
              <a:tr h="421897">
                <a:tc>
                  <a:txBody>
                    <a:bodyPr/>
                    <a:lstStyle/>
                    <a:p>
                      <a:pPr marL="457200" indent="-457200" algn="ctr">
                        <a:buAutoNum type="arabicPeriod" startAt="8"/>
                      </a:pPr>
                      <a:r>
                        <a:rPr lang="en-US" sz="2400" b="1" baseline="0" dirty="0" smtClean="0">
                          <a:effectLst>
                            <a:outerShdw blurRad="38100" dist="38100" dir="2700000" algn="tl">
                              <a:srgbClr val="000000">
                                <a:alpha val="43137"/>
                              </a:srgbClr>
                            </a:outerShdw>
                          </a:effectLst>
                        </a:rPr>
                        <a:t>Tetra</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Four</a:t>
                      </a:r>
                      <a:endParaRPr lang="en-US" sz="2400" b="1" dirty="0">
                        <a:effectLst>
                          <a:outerShdw blurRad="38100" dist="38100" dir="2700000" algn="tl">
                            <a:srgbClr val="000000">
                              <a:alpha val="43137"/>
                            </a:srgbClr>
                          </a:outerShdw>
                        </a:effectLst>
                      </a:endParaRPr>
                    </a:p>
                  </a:txBody>
                  <a:tcPr/>
                </a:tc>
              </a:tr>
              <a:tr h="421897">
                <a:tc>
                  <a:txBody>
                    <a:bodyPr/>
                    <a:lstStyle/>
                    <a:p>
                      <a:pPr marL="457200" indent="-457200" algn="ctr">
                        <a:buAutoNum type="arabicPeriod" startAt="9"/>
                      </a:pPr>
                      <a:r>
                        <a:rPr lang="en-US" sz="2400" b="1" dirty="0" smtClean="0">
                          <a:effectLst>
                            <a:outerShdw blurRad="38100" dist="38100" dir="2700000" algn="tl">
                              <a:srgbClr val="000000">
                                <a:alpha val="43137"/>
                              </a:srgbClr>
                            </a:outerShdw>
                          </a:effectLst>
                        </a:rPr>
                        <a:t>Homo</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Same</a:t>
                      </a:r>
                      <a:endParaRPr lang="en-US" sz="2400" b="1" dirty="0">
                        <a:effectLst>
                          <a:outerShdw blurRad="38100" dist="38100" dir="2700000" algn="tl">
                            <a:srgbClr val="000000">
                              <a:alpha val="43137"/>
                            </a:srgbClr>
                          </a:outerShdw>
                        </a:effectLst>
                      </a:endParaRPr>
                    </a:p>
                  </a:txBody>
                  <a:tcPr/>
                </a:tc>
              </a:tr>
              <a:tr h="421897">
                <a:tc>
                  <a:txBody>
                    <a:bodyPr/>
                    <a:lstStyle/>
                    <a:p>
                      <a:pPr marL="0" indent="0" algn="ctr">
                        <a:buNone/>
                      </a:pPr>
                      <a:r>
                        <a:rPr lang="en-US" sz="2400" b="1" dirty="0" smtClean="0">
                          <a:effectLst>
                            <a:outerShdw blurRad="38100" dist="38100" dir="2700000" algn="tl">
                              <a:srgbClr val="000000">
                                <a:alpha val="43137"/>
                              </a:srgbClr>
                            </a:outerShdw>
                          </a:effectLst>
                        </a:rPr>
                        <a:t>10.</a:t>
                      </a:r>
                      <a:r>
                        <a:rPr lang="en-US" sz="2400" b="1" baseline="0"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Logos</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Proportion</a:t>
                      </a:r>
                      <a:r>
                        <a:rPr lang="en-US" sz="2400" b="1" baseline="0" dirty="0" smtClean="0">
                          <a:effectLst>
                            <a:outerShdw blurRad="38100" dist="38100" dir="2700000" algn="tl">
                              <a:srgbClr val="000000">
                                <a:alpha val="43137"/>
                              </a:srgbClr>
                            </a:outerShdw>
                          </a:effectLst>
                        </a:rPr>
                        <a:t> or ratio</a:t>
                      </a:r>
                      <a:endParaRPr lang="en-US" sz="2400" b="1" dirty="0">
                        <a:effectLst>
                          <a:outerShdw blurRad="38100" dist="38100" dir="2700000" algn="tl">
                            <a:srgbClr val="000000">
                              <a:alpha val="43137"/>
                            </a:srgbClr>
                          </a:outerShdw>
                        </a:effectLst>
                      </a:endParaRPr>
                    </a:p>
                  </a:txBody>
                  <a:tcPr/>
                </a:tc>
              </a:tr>
              <a:tr h="888899">
                <a:tc>
                  <a:txBody>
                    <a:bodyPr/>
                    <a:lstStyle/>
                    <a:p>
                      <a:pPr marL="0" indent="0" algn="ctr">
                        <a:buNone/>
                      </a:pPr>
                      <a:r>
                        <a:rPr lang="en-US" sz="2400" b="1" dirty="0" smtClean="0">
                          <a:effectLst>
                            <a:outerShdw blurRad="38100" dist="38100" dir="2700000" algn="tl">
                              <a:srgbClr val="000000">
                                <a:alpha val="43137"/>
                              </a:srgbClr>
                            </a:outerShdw>
                          </a:effectLst>
                        </a:rPr>
                        <a:t>11.  Mei</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To lessen</a:t>
                      </a:r>
                      <a:endParaRPr lang="en-US" sz="2400" b="1" dirty="0">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3808430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Homologous Chromosomes</a:t>
            </a:r>
            <a:endParaRPr lang="en-US" dirty="0"/>
          </a:p>
        </p:txBody>
      </p:sp>
      <p:sp>
        <p:nvSpPr>
          <p:cNvPr id="5" name="Text Placeholder 4"/>
          <p:cNvSpPr>
            <a:spLocks noGrp="1"/>
          </p:cNvSpPr>
          <p:nvPr>
            <p:ph type="body" idx="1"/>
          </p:nvPr>
        </p:nvSpPr>
        <p:spPr/>
        <p:txBody>
          <a:bodyPr/>
          <a:lstStyle/>
          <a:p>
            <a:r>
              <a:rPr lang="en-US" dirty="0" smtClean="0"/>
              <a:t>Objective 5. I can describe what makes two chromosomes homologous</a:t>
            </a:r>
            <a:endParaRPr lang="en-US" dirty="0"/>
          </a:p>
        </p:txBody>
      </p:sp>
    </p:spTree>
    <p:extLst>
      <p:ext uri="{BB962C8B-B14F-4D97-AF65-F5344CB8AC3E}">
        <p14:creationId xmlns:p14="http://schemas.microsoft.com/office/powerpoint/2010/main" val="1621325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Homologous Chromosomes</a:t>
            </a:r>
            <a:endParaRPr lang="en-US" dirty="0"/>
          </a:p>
        </p:txBody>
      </p:sp>
      <p:sp>
        <p:nvSpPr>
          <p:cNvPr id="3" name="Content Placeholder 2"/>
          <p:cNvSpPr>
            <a:spLocks noGrp="1"/>
          </p:cNvSpPr>
          <p:nvPr>
            <p:ph idx="1"/>
          </p:nvPr>
        </p:nvSpPr>
        <p:spPr>
          <a:xfrm>
            <a:off x="768095" y="1575772"/>
            <a:ext cx="7290055" cy="1726752"/>
          </a:xfrm>
        </p:spPr>
        <p:txBody>
          <a:bodyPr/>
          <a:lstStyle/>
          <a:p>
            <a:r>
              <a:rPr lang="en-US" dirty="0" smtClean="0"/>
              <a:t>Homo = Same		</a:t>
            </a:r>
            <a:r>
              <a:rPr lang="en-US" dirty="0" err="1" smtClean="0"/>
              <a:t>Logous</a:t>
            </a:r>
            <a:r>
              <a:rPr lang="en-US" dirty="0" smtClean="0"/>
              <a:t> = Ratio</a:t>
            </a:r>
          </a:p>
          <a:p>
            <a:r>
              <a:rPr lang="en-US" dirty="0" smtClean="0"/>
              <a:t>Homologous Chromosomes are chromosomes from different sets that have the same genes, look similar, and have the same ratio of light and dark areas.</a:t>
            </a:r>
            <a:endParaRPr lang="en-US" dirty="0"/>
          </a:p>
        </p:txBody>
      </p:sp>
      <p:grpSp>
        <p:nvGrpSpPr>
          <p:cNvPr id="5" name="Group 4"/>
          <p:cNvGrpSpPr/>
          <p:nvPr/>
        </p:nvGrpSpPr>
        <p:grpSpPr>
          <a:xfrm>
            <a:off x="1194147" y="3712723"/>
            <a:ext cx="397982" cy="2668171"/>
            <a:chOff x="6823364" y="2480112"/>
            <a:chExt cx="397982" cy="2668171"/>
          </a:xfrm>
        </p:grpSpPr>
        <p:grpSp>
          <p:nvGrpSpPr>
            <p:cNvPr id="20" name="Group 19"/>
            <p:cNvGrpSpPr/>
            <p:nvPr/>
          </p:nvGrpSpPr>
          <p:grpSpPr>
            <a:xfrm>
              <a:off x="6823364" y="2480112"/>
              <a:ext cx="397982" cy="2668171"/>
              <a:chOff x="5410201" y="2496738"/>
              <a:chExt cx="397982" cy="2668171"/>
            </a:xfrm>
          </p:grpSpPr>
          <p:sp>
            <p:nvSpPr>
              <p:cNvPr id="22"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ounded Rectangle 22"/>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ounded Rectangle 23"/>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1" name="Rounded Rectangle 20"/>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6" name="Group 5"/>
          <p:cNvGrpSpPr/>
          <p:nvPr/>
        </p:nvGrpSpPr>
        <p:grpSpPr>
          <a:xfrm>
            <a:off x="3308462" y="4150422"/>
            <a:ext cx="516779" cy="1611036"/>
            <a:chOff x="2808311" y="2920383"/>
            <a:chExt cx="516779" cy="1611036"/>
          </a:xfrm>
        </p:grpSpPr>
        <p:sp>
          <p:nvSpPr>
            <p:cNvPr id="17"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ounded Rectangle 17"/>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ounded Rectangle 18"/>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 name="Group 6"/>
          <p:cNvGrpSpPr/>
          <p:nvPr/>
        </p:nvGrpSpPr>
        <p:grpSpPr>
          <a:xfrm>
            <a:off x="7210848" y="3621854"/>
            <a:ext cx="421249" cy="2668171"/>
            <a:chOff x="6823364" y="2480112"/>
            <a:chExt cx="421249" cy="2668171"/>
          </a:xfrm>
        </p:grpSpPr>
        <p:grpSp>
          <p:nvGrpSpPr>
            <p:cNvPr id="12" name="Group 11"/>
            <p:cNvGrpSpPr/>
            <p:nvPr/>
          </p:nvGrpSpPr>
          <p:grpSpPr>
            <a:xfrm>
              <a:off x="6823364" y="2480112"/>
              <a:ext cx="421249" cy="2668171"/>
              <a:chOff x="5410201" y="2496738"/>
              <a:chExt cx="421249" cy="2668171"/>
            </a:xfrm>
          </p:grpSpPr>
          <p:sp>
            <p:nvSpPr>
              <p:cNvPr id="14"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ounded Rectangle 14"/>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ounded Rectangle 15"/>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3" name="Rounded Rectangle 12"/>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 name="Group 7"/>
          <p:cNvGrpSpPr/>
          <p:nvPr/>
        </p:nvGrpSpPr>
        <p:grpSpPr>
          <a:xfrm>
            <a:off x="5082982" y="4405822"/>
            <a:ext cx="441510" cy="924057"/>
            <a:chOff x="4504914" y="3215718"/>
            <a:chExt cx="441510" cy="924057"/>
          </a:xfrm>
        </p:grpSpPr>
        <p:sp>
          <p:nvSpPr>
            <p:cNvPr id="9"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solidFill>
              <a:srgbClr val="BEC7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ounded Rectangle 10"/>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5" name="Group 24"/>
          <p:cNvGrpSpPr/>
          <p:nvPr/>
        </p:nvGrpSpPr>
        <p:grpSpPr>
          <a:xfrm>
            <a:off x="8033629" y="120139"/>
            <a:ext cx="397982" cy="2668171"/>
            <a:chOff x="6823364" y="2480112"/>
            <a:chExt cx="397982" cy="2668171"/>
          </a:xfrm>
        </p:grpSpPr>
        <p:grpSp>
          <p:nvGrpSpPr>
            <p:cNvPr id="26" name="Group 25"/>
            <p:cNvGrpSpPr/>
            <p:nvPr/>
          </p:nvGrpSpPr>
          <p:grpSpPr>
            <a:xfrm>
              <a:off x="6823364" y="2480112"/>
              <a:ext cx="397982" cy="2668171"/>
              <a:chOff x="5410201" y="2496738"/>
              <a:chExt cx="397982" cy="2668171"/>
            </a:xfrm>
          </p:grpSpPr>
          <p:sp>
            <p:nvSpPr>
              <p:cNvPr id="28"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ounded Rectangle 28"/>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ounded Rectangle 29"/>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7" name="Rounded Rectangle 26"/>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1" name="Group 30"/>
          <p:cNvGrpSpPr/>
          <p:nvPr/>
        </p:nvGrpSpPr>
        <p:grpSpPr>
          <a:xfrm>
            <a:off x="8276655" y="4650086"/>
            <a:ext cx="516779" cy="1611036"/>
            <a:chOff x="2808311" y="2920383"/>
            <a:chExt cx="516779" cy="1611036"/>
          </a:xfrm>
        </p:grpSpPr>
        <p:sp>
          <p:nvSpPr>
            <p:cNvPr id="32"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ounded Rectangle 32"/>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ounded Rectangle 33"/>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5" name="Group 34"/>
          <p:cNvGrpSpPr/>
          <p:nvPr/>
        </p:nvGrpSpPr>
        <p:grpSpPr>
          <a:xfrm>
            <a:off x="239784" y="1442386"/>
            <a:ext cx="421249" cy="2668171"/>
            <a:chOff x="6823364" y="2480112"/>
            <a:chExt cx="421249" cy="2668171"/>
          </a:xfrm>
        </p:grpSpPr>
        <p:grpSp>
          <p:nvGrpSpPr>
            <p:cNvPr id="36" name="Group 35"/>
            <p:cNvGrpSpPr/>
            <p:nvPr/>
          </p:nvGrpSpPr>
          <p:grpSpPr>
            <a:xfrm>
              <a:off x="6823364" y="2480112"/>
              <a:ext cx="421249" cy="2668171"/>
              <a:chOff x="5410201" y="2496738"/>
              <a:chExt cx="421249" cy="2668171"/>
            </a:xfrm>
          </p:grpSpPr>
          <p:sp>
            <p:nvSpPr>
              <p:cNvPr id="38"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ounded Rectangle 38"/>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Rounded Rectangle 39"/>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7" name="Rounded Rectangle 36"/>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1" name="Group 40"/>
          <p:cNvGrpSpPr/>
          <p:nvPr/>
        </p:nvGrpSpPr>
        <p:grpSpPr>
          <a:xfrm>
            <a:off x="235558" y="5604480"/>
            <a:ext cx="441510" cy="924057"/>
            <a:chOff x="4504914" y="3215718"/>
            <a:chExt cx="441510" cy="924057"/>
          </a:xfrm>
        </p:grpSpPr>
        <p:sp>
          <p:nvSpPr>
            <p:cNvPr id="42"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Rounded Rectangle 43"/>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8" name="Group 47"/>
          <p:cNvGrpSpPr/>
          <p:nvPr/>
        </p:nvGrpSpPr>
        <p:grpSpPr>
          <a:xfrm>
            <a:off x="466664" y="5959301"/>
            <a:ext cx="2609045" cy="898699"/>
            <a:chOff x="466664" y="5959301"/>
            <a:chExt cx="2609045" cy="898699"/>
          </a:xfrm>
        </p:grpSpPr>
        <p:sp>
          <p:nvSpPr>
            <p:cNvPr id="46" name="Left Bracket 45"/>
            <p:cNvSpPr/>
            <p:nvPr/>
          </p:nvSpPr>
          <p:spPr>
            <a:xfrm rot="16200000">
              <a:off x="1573950" y="5438959"/>
              <a:ext cx="497673" cy="153835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466664" y="6481936"/>
              <a:ext cx="2609045" cy="376064"/>
            </a:xfrm>
            <a:prstGeom prst="rect">
              <a:avLst/>
            </a:prstGeom>
            <a:noFill/>
          </p:spPr>
          <p:txBody>
            <a:bodyPr wrap="square" rtlCol="0">
              <a:spAutoFit/>
            </a:bodyPr>
            <a:lstStyle/>
            <a:p>
              <a:r>
                <a:rPr lang="en-US" dirty="0" smtClean="0"/>
                <a:t>Homologous Chromosomes</a:t>
              </a:r>
              <a:endParaRPr lang="en-US" dirty="0"/>
            </a:p>
          </p:txBody>
        </p:sp>
      </p:grpSp>
      <p:grpSp>
        <p:nvGrpSpPr>
          <p:cNvPr id="49" name="Group 48"/>
          <p:cNvGrpSpPr/>
          <p:nvPr/>
        </p:nvGrpSpPr>
        <p:grpSpPr>
          <a:xfrm>
            <a:off x="2591966" y="5563482"/>
            <a:ext cx="2609045" cy="898699"/>
            <a:chOff x="466664" y="5959301"/>
            <a:chExt cx="2609045" cy="898699"/>
          </a:xfrm>
        </p:grpSpPr>
        <p:sp>
          <p:nvSpPr>
            <p:cNvPr id="50" name="Left Bracket 49"/>
            <p:cNvSpPr/>
            <p:nvPr/>
          </p:nvSpPr>
          <p:spPr>
            <a:xfrm rot="16200000">
              <a:off x="1573950" y="5438959"/>
              <a:ext cx="497673" cy="153835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466664" y="6481936"/>
              <a:ext cx="2609045" cy="376064"/>
            </a:xfrm>
            <a:prstGeom prst="rect">
              <a:avLst/>
            </a:prstGeom>
            <a:noFill/>
          </p:spPr>
          <p:txBody>
            <a:bodyPr wrap="square" rtlCol="0">
              <a:spAutoFit/>
            </a:bodyPr>
            <a:lstStyle/>
            <a:p>
              <a:r>
                <a:rPr lang="en-US" dirty="0" smtClean="0"/>
                <a:t>Homologous Chromosomes</a:t>
              </a:r>
              <a:endParaRPr lang="en-US" dirty="0"/>
            </a:p>
          </p:txBody>
        </p:sp>
      </p:grpSp>
      <p:grpSp>
        <p:nvGrpSpPr>
          <p:cNvPr id="52" name="Group 51"/>
          <p:cNvGrpSpPr/>
          <p:nvPr/>
        </p:nvGrpSpPr>
        <p:grpSpPr>
          <a:xfrm>
            <a:off x="4373452" y="5235540"/>
            <a:ext cx="2609045" cy="898699"/>
            <a:chOff x="466664" y="5959301"/>
            <a:chExt cx="2609045" cy="898699"/>
          </a:xfrm>
        </p:grpSpPr>
        <p:sp>
          <p:nvSpPr>
            <p:cNvPr id="53" name="Left Bracket 52"/>
            <p:cNvSpPr/>
            <p:nvPr/>
          </p:nvSpPr>
          <p:spPr>
            <a:xfrm rot="16200000">
              <a:off x="1573950" y="5438959"/>
              <a:ext cx="497673" cy="153835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466664" y="6481936"/>
              <a:ext cx="2609045" cy="376064"/>
            </a:xfrm>
            <a:prstGeom prst="rect">
              <a:avLst/>
            </a:prstGeom>
            <a:noFill/>
          </p:spPr>
          <p:txBody>
            <a:bodyPr wrap="square" rtlCol="0">
              <a:spAutoFit/>
            </a:bodyPr>
            <a:lstStyle/>
            <a:p>
              <a:r>
                <a:rPr lang="en-US" dirty="0" smtClean="0"/>
                <a:t>Homologous Chromosomes</a:t>
              </a:r>
              <a:endParaRPr lang="en-US" dirty="0"/>
            </a:p>
          </p:txBody>
        </p:sp>
      </p:grpSp>
      <p:grpSp>
        <p:nvGrpSpPr>
          <p:cNvPr id="55" name="Group 54"/>
          <p:cNvGrpSpPr/>
          <p:nvPr/>
        </p:nvGrpSpPr>
        <p:grpSpPr>
          <a:xfrm>
            <a:off x="6500502" y="5847838"/>
            <a:ext cx="2609045" cy="898699"/>
            <a:chOff x="466664" y="5959301"/>
            <a:chExt cx="2609045" cy="898699"/>
          </a:xfrm>
        </p:grpSpPr>
        <p:sp>
          <p:nvSpPr>
            <p:cNvPr id="56" name="Left Bracket 55"/>
            <p:cNvSpPr/>
            <p:nvPr/>
          </p:nvSpPr>
          <p:spPr>
            <a:xfrm rot="16200000">
              <a:off x="1655684" y="5357225"/>
              <a:ext cx="497673" cy="170182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466664" y="6481936"/>
              <a:ext cx="2609045" cy="376064"/>
            </a:xfrm>
            <a:prstGeom prst="rect">
              <a:avLst/>
            </a:prstGeom>
            <a:noFill/>
          </p:spPr>
          <p:txBody>
            <a:bodyPr wrap="square" rtlCol="0">
              <a:spAutoFit/>
            </a:bodyPr>
            <a:lstStyle/>
            <a:p>
              <a:r>
                <a:rPr lang="en-US" dirty="0" smtClean="0"/>
                <a:t>Homologous Chromosomes</a:t>
              </a:r>
              <a:endParaRPr lang="en-US" dirty="0"/>
            </a:p>
          </p:txBody>
        </p:sp>
      </p:grpSp>
    </p:spTree>
    <p:extLst>
      <p:ext uri="{BB962C8B-B14F-4D97-AF65-F5344CB8AC3E}">
        <p14:creationId xmlns:p14="http://schemas.microsoft.com/office/powerpoint/2010/main" val="388253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761 0.07152 L -0.02761 0.07152 C -0.08212 0.12315 -0.01111 0.05416 -0.04775 0.09328 C -0.07344 0.1206 -0.04236 0.08171 -0.07136 0.11736 C -0.07518 0.12222 -0.0783 0.12754 -0.08229 0.13194 C -0.08837 0.13889 -0.104 0.1537 -0.11129 0.15856 C -0.11719 0.1625 -0.12361 0.16458 -0.12952 0.16828 C -0.13577 0.17268 -0.1415 0.17847 -0.14775 0.18287 C -0.16146 0.19305 -0.1757 0.20208 -0.18959 0.21203 C -0.19688 0.21736 -0.2033 0.22592 -0.21129 0.22893 C -0.26077 0.24791 -0.21216 0.22708 -0.2658 0.2581 C -0.30955 0.28333 -0.27379 0.25509 -0.32413 0.28958 C -0.33229 0.29514 -0.33959 0.30301 -0.34775 0.30902 C -0.38681 0.33773 -0.36632 0.31944 -0.40591 0.34537 C -0.4224 0.35602 -0.43768 0.37083 -0.45504 0.37916 C -0.46163 0.3824 -0.46858 0.38518 -0.475 0.38889 C -0.48889 0.39722 -0.49288 0.40509 -0.50764 0.41088 C -0.51233 0.41273 -0.51736 0.4125 -0.52222 0.41319 C -0.53108 0.41967 -0.54375 0.4294 -0.55313 0.43495 C -0.57344 0.44676 -0.56597 0.43796 -0.58959 0.45694 C -0.59254 0.45926 -0.59584 0.46134 -0.59861 0.46412 C -0.6007 0.4662 -0.60191 0.46967 -0.604 0.47129 C -0.60625 0.47315 -0.60886 0.47291 -0.61129 0.47384 C -0.63212 0.50139 -0.60591 0.46736 -0.62587 0.49074 C -0.62847 0.49375 -0.63056 0.49745 -0.63316 0.50046 C -0.63542 0.50324 -0.6382 0.50509 -0.64045 0.50764 C -0.6599 0.53055 -0.63802 0.50787 -0.65313 0.52222 C -0.65556 0.52453 -0.65816 0.52685 -0.66042 0.52963 C -0.66233 0.53171 -0.66702 0.53379 -0.6658 0.5368 C -0.66476 0.53981 -0.66094 0.53541 -0.65868 0.53449 C -0.64844 0.53032 -0.64358 0.52685 -0.65139 0.53194 L -0.65139 0.53194 " pathEditMode="relative" ptsTypes="AAAAAAAAAAAAAAAAAAAAAAAAAAAAAAAA">
                                      <p:cBhvr>
                                        <p:cTn id="6" dur="2000" fill="hold"/>
                                        <p:tgtEl>
                                          <p:spTgt spid="25"/>
                                        </p:tgtEl>
                                        <p:attrNameLst>
                                          <p:attrName>ppt_x</p:attrName>
                                          <p:attrName>ppt_y</p:attrName>
                                        </p:attrNameLst>
                                      </p:cBhvr>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33333E-6 0.03773 L -3.33333E-6 0.03796 C -0.00607 0.03935 -0.01215 0.04236 -0.01823 0.04259 C -0.03819 0.04306 -0.05833 0.0419 -0.0783 0.04005 C -0.08559 0.03958 -0.0927 0.03657 -0.10017 0.03519 C -0.10677 0.03403 -0.11336 0.03357 -0.12014 0.03287 L -0.16562 0.02801 L -0.19461 0.01829 C -0.20312 0.01574 -0.21163 0.01389 -0.22014 0.01111 C -0.22864 0.0081 -0.23698 0.00417 -0.24548 0.00139 C -0.25399 -0.00162 -0.26267 -0.00301 -0.271 -0.00602 C -0.27899 -0.0088 -0.28663 -0.01296 -0.29461 -0.01574 C -0.30069 -0.01782 -0.30677 -0.01875 -0.31284 -0.0206 C -0.34097 -0.0294 -0.31128 -0.02222 -0.33645 -0.02778 C -0.35 -0.0338 -0.34392 -0.03032 -0.35468 -0.0375 C -0.3559 -0.04005 -0.35694 -0.04259 -0.35833 -0.04491 C -0.36076 -0.04861 -0.36545 -0.05486 -0.36909 -0.05694 C -0.37152 -0.05833 -0.37395 -0.0588 -0.37639 -0.05926 C -0.38975 -0.06204 -0.41649 -0.06667 -0.41649 -0.06643 C -0.4368 -0.07569 -0.41996 -0.06898 -0.46909 -0.06898 L -0.46909 -0.06875 L -0.46909 -0.06898 " pathEditMode="relative" rAng="0" ptsTypes="AAAAAAAAAAAAAAAAAAAAAA">
                                      <p:cBhvr>
                                        <p:cTn id="14" dur="2000" fill="hold"/>
                                        <p:tgtEl>
                                          <p:spTgt spid="31"/>
                                        </p:tgtEl>
                                        <p:attrNameLst>
                                          <p:attrName>ppt_x</p:attrName>
                                          <p:attrName>ppt_y</p:attrName>
                                        </p:attrNameLst>
                                      </p:cBhvr>
                                      <p:rCtr x="-23455" y="-5231"/>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3.61111E-6 -7.40741E-7 L 3.61111E-6 0.00046 C 0.00677 -0.00463 0.01389 -0.00926 0.021 -0.01366 C 0.02968 -0.01875 0.05086 -0.02917 0.05659 -0.03125 C 0.06684 -0.03495 0.075 -0.03796 0.08507 -0.04074 C 0.09027 -0.04236 0.09566 -0.04329 0.10104 -0.04468 C 0.10642 -0.04722 0.11145 -0.05046 0.11718 -0.05255 C 0.12205 -0.05417 0.1276 -0.05532 0.13316 -0.05648 C 0.146 -0.05926 0.15937 -0.06042 0.17222 -0.06412 C 0.18524 -0.06805 0.19791 -0.07315 0.21128 -0.07569 C 0.25434 -0.08472 0.23611 -0.08218 0.26632 -0.08542 C 0.27222 -0.0875 0.27795 -0.09028 0.28402 -0.09143 C 0.28975 -0.09259 0.29618 -0.09259 0.30208 -0.09329 C 0.33732 -0.09768 0.29323 -0.09421 0.3625 -0.09722 L 0.3802 -0.09907 C 0.38489 -0.09977 0.38958 -0.10069 0.39444 -0.10116 C 0.40555 -0.10208 0.41701 -0.10208 0.4283 -0.10301 C 0.4342 -0.10347 0.4401 -0.10463 0.446 -0.10509 C 0.46128 -0.10579 0.47673 -0.10625 0.49218 -0.10671 C 0.51788 -0.11088 0.49201 -0.10532 0.51527 -0.11458 C 0.51805 -0.11574 0.521 -0.11597 0.52448 -0.11667 C 0.52916 -0.11782 0.53368 -0.11968 0.53836 -0.1206 C 0.54184 -0.1213 0.54548 -0.12176 0.54895 -0.12245 C 0.55086 -0.12292 0.5526 -0.12384 0.55434 -0.12454 C 0.55677 -0.12523 0.55902 -0.12569 0.56145 -0.12639 C 0.56614 -0.12963 0.57274 -0.13079 0.57569 -0.13611 C 0.57691 -0.13796 0.5783 -0.13981 0.57934 -0.1419 C 0.58073 -0.14491 0.58211 -0.15278 0.58264 -0.15532 C 0.58316 -0.15741 0.5842 -0.15949 0.58472 -0.16134 C 0.58732 -0.17199 0.58489 -0.16574 0.58836 -0.17268 L 0.58836 -0.17268 " pathEditMode="relative" rAng="0" ptsTypes="AAAAAAAAAAAAAAAAAAAAAAAAAAAAAAA">
                                      <p:cBhvr>
                                        <p:cTn id="22" dur="2000" fill="hold"/>
                                        <p:tgtEl>
                                          <p:spTgt spid="41"/>
                                        </p:tgtEl>
                                        <p:attrNameLst>
                                          <p:attrName>ppt_x</p:attrName>
                                          <p:attrName>ppt_y</p:attrName>
                                        </p:attrNameLst>
                                      </p:cBhvr>
                                      <p:rCtr x="29410" y="-8611"/>
                                    </p:animMotion>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1.94444E-6 -1.11111E-6 L -1.94444E-6 -1.11111E-6 C 0.00538 0.00232 0.01077 0.00509 0.0165 0.00741 C 0.01823 0.00833 0.02014 0.0088 0.02188 0.00949 C 0.03177 0.01204 0.0415 0.01412 0.05139 0.01713 C 0.07153 0.02315 0.0599 0.02014 0.08646 0.02477 C 0.1224 0.03843 0.10764 0.03333 0.16372 0.04977 C 0.17535 0.05324 0.18733 0.05509 0.19879 0.05949 C 0.21094 0.06389 0.22292 0.06921 0.23542 0.07292 C 0.24688 0.07639 0.25886 0.07778 0.27049 0.08056 C 0.28281 0.08357 0.29514 0.08681 0.30729 0.09028 C 0.32257 0.09445 0.33785 0.1 0.3533 0.1037 C 0.37761 0.10972 0.40295 0.11158 0.42691 0.11921 C 0.47604 0.13472 0.45104 0.1294 0.50243 0.13449 C 0.55608 0.15417 0.51302 0.14167 0.58525 0.14977 C 0.66268 0.1588 0.6099 0.1544 0.65521 0.16134 C 0.72986 0.17292 0.6592 0.16088 0.69566 0.16713 C 0.69879 0.16852 0.70191 0.16991 0.70504 0.17107 C 0.70851 0.17245 0.7125 0.17292 0.71615 0.17477 C 0.72118 0.17755 0.7257 0.18125 0.73073 0.18449 C 0.73386 0.18634 0.73733 0.18773 0.73993 0.19028 C 0.74688 0.19745 0.74288 0.19537 0.75104 0.19792 C 0.75156 0.20116 0.75261 0.2044 0.75278 0.20764 C 0.75382 0.22037 0.75295 0.23333 0.75452 0.24607 C 0.75486 0.24838 0.75695 0.25 0.75834 0.25185 C 0.76025 0.2544 0.76215 0.25695 0.76389 0.25949 C 0.76511 0.26134 0.7658 0.26389 0.76754 0.26528 C 0.76962 0.26713 0.77275 0.26759 0.775 0.26921 C 0.779 0.27269 0.78229 0.27685 0.78611 0.28079 C 0.78785 0.28264 0.78941 0.28495 0.7915 0.28658 C 0.79393 0.28843 0.79653 0.29005 0.79879 0.29236 C 0.80104 0.29445 0.80243 0.29769 0.80434 0.3 C 0.81007 0.30695 0.8125 0.30764 0.82101 0.31343 C 0.82275 0.31482 0.82431 0.31667 0.82639 0.31736 L 0.83386 0.31945 C 0.84549 0.31505 0.84097 0.31551 0.8467 0.31551 L 0.85608 0.31551 " pathEditMode="relative" rAng="0" ptsTypes="AAAAAAAAAAAAAAAAAAAAAAAAAAAAAAAAAAAAA">
                                      <p:cBhvr>
                                        <p:cTn id="30" dur="2000" fill="hold"/>
                                        <p:tgtEl>
                                          <p:spTgt spid="35"/>
                                        </p:tgtEl>
                                        <p:attrNameLst>
                                          <p:attrName>ppt_x</p:attrName>
                                          <p:attrName>ppt_y</p:attrName>
                                        </p:attrNameLst>
                                      </p:cBhvr>
                                      <p:rCtr x="42795" y="15972"/>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Homologous Chromosomes Practice</a:t>
            </a:r>
            <a:endParaRPr lang="en-US" dirty="0"/>
          </a:p>
        </p:txBody>
      </p:sp>
      <p:sp>
        <p:nvSpPr>
          <p:cNvPr id="3" name="Content Placeholder 2"/>
          <p:cNvSpPr>
            <a:spLocks noGrp="1"/>
          </p:cNvSpPr>
          <p:nvPr>
            <p:ph idx="1"/>
          </p:nvPr>
        </p:nvSpPr>
        <p:spPr/>
        <p:txBody>
          <a:bodyPr/>
          <a:lstStyle/>
          <a:p>
            <a:r>
              <a:rPr lang="en-US" dirty="0">
                <a:hlinkClick r:id="rId2"/>
              </a:rPr>
              <a:t>http://www.execulink.com/~</a:t>
            </a:r>
            <a:r>
              <a:rPr lang="en-US" dirty="0" smtClean="0">
                <a:hlinkClick r:id="rId2"/>
              </a:rPr>
              <a:t>ekimmel/karyotype_drag_and_drop.swf</a:t>
            </a:r>
            <a:r>
              <a:rPr lang="en-US" dirty="0" smtClean="0"/>
              <a:t> </a:t>
            </a:r>
            <a:endParaRPr lang="en-US" dirty="0"/>
          </a:p>
        </p:txBody>
      </p:sp>
    </p:spTree>
    <p:extLst>
      <p:ext uri="{BB962C8B-B14F-4D97-AF65-F5344CB8AC3E}">
        <p14:creationId xmlns:p14="http://schemas.microsoft.com/office/powerpoint/2010/main" val="1999497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71733" y="2189508"/>
            <a:ext cx="3653279" cy="4196052"/>
            <a:chOff x="1127760" y="3322320"/>
            <a:chExt cx="2667000" cy="3063240"/>
          </a:xfrm>
        </p:grpSpPr>
        <p:sp>
          <p:nvSpPr>
            <p:cNvPr id="4" name="Rounded Rectangle 3"/>
            <p:cNvSpPr/>
            <p:nvPr/>
          </p:nvSpPr>
          <p:spPr>
            <a:xfrm>
              <a:off x="1127760" y="3322320"/>
              <a:ext cx="2667000" cy="3063240"/>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450867" y="3926269"/>
              <a:ext cx="133585" cy="895588"/>
              <a:chOff x="6823364" y="2480112"/>
              <a:chExt cx="397982" cy="2668171"/>
            </a:xfrm>
          </p:grpSpPr>
          <p:grpSp>
            <p:nvGrpSpPr>
              <p:cNvPr id="45" name="Group 44"/>
              <p:cNvGrpSpPr/>
              <p:nvPr/>
            </p:nvGrpSpPr>
            <p:grpSpPr>
              <a:xfrm>
                <a:off x="6823364" y="2480112"/>
                <a:ext cx="397982" cy="2668171"/>
                <a:chOff x="5410201" y="2496738"/>
                <a:chExt cx="397982" cy="2668171"/>
              </a:xfrm>
            </p:grpSpPr>
            <p:sp>
              <p:nvSpPr>
                <p:cNvPr id="47"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
              <p:nvSpPr>
                <p:cNvPr id="48" name="Rounded Rectangle 47"/>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ounded Rectangle 48"/>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46" name="Rounded Rectangle 45"/>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1" name="Group 30"/>
            <p:cNvGrpSpPr/>
            <p:nvPr/>
          </p:nvGrpSpPr>
          <p:grpSpPr>
            <a:xfrm>
              <a:off x="2160550" y="4073185"/>
              <a:ext cx="173460" cy="540754"/>
              <a:chOff x="2808311" y="2920383"/>
              <a:chExt cx="516779" cy="1611036"/>
            </a:xfrm>
          </p:grpSpPr>
          <p:sp>
            <p:nvSpPr>
              <p:cNvPr id="42"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
            <p:nvSpPr>
              <p:cNvPr id="43" name="Rounded Rectangle 42"/>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Rounded Rectangle 43"/>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2" name="Group 31"/>
            <p:cNvGrpSpPr/>
            <p:nvPr/>
          </p:nvGrpSpPr>
          <p:grpSpPr>
            <a:xfrm>
              <a:off x="3470409" y="3895768"/>
              <a:ext cx="141395" cy="895588"/>
              <a:chOff x="6823364" y="2480112"/>
              <a:chExt cx="421249" cy="2668171"/>
            </a:xfrm>
          </p:grpSpPr>
          <p:grpSp>
            <p:nvGrpSpPr>
              <p:cNvPr id="37" name="Group 36"/>
              <p:cNvGrpSpPr/>
              <p:nvPr/>
            </p:nvGrpSpPr>
            <p:grpSpPr>
              <a:xfrm>
                <a:off x="6823364" y="2480112"/>
                <a:ext cx="421249" cy="2668171"/>
                <a:chOff x="5410201" y="2496738"/>
                <a:chExt cx="421249" cy="2668171"/>
              </a:xfrm>
            </p:grpSpPr>
            <p:sp>
              <p:nvSpPr>
                <p:cNvPr id="39"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
              <p:nvSpPr>
                <p:cNvPr id="40" name="Rounded Rectangle 39"/>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Rounded Rectangle 40"/>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8" name="Rounded Rectangle 37"/>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3" name="Group 32"/>
            <p:cNvGrpSpPr/>
            <p:nvPr/>
          </p:nvGrpSpPr>
          <p:grpSpPr>
            <a:xfrm>
              <a:off x="2756178" y="4158912"/>
              <a:ext cx="148196" cy="310166"/>
              <a:chOff x="4504914" y="3215718"/>
              <a:chExt cx="441510" cy="924057"/>
            </a:xfrm>
          </p:grpSpPr>
          <p:sp>
            <p:nvSpPr>
              <p:cNvPr id="34"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5" name="Rounded Rectangle 34"/>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ounded Rectangle 35"/>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2" name="Group 51"/>
          <p:cNvGrpSpPr/>
          <p:nvPr/>
        </p:nvGrpSpPr>
        <p:grpSpPr>
          <a:xfrm>
            <a:off x="4781039" y="2230134"/>
            <a:ext cx="3916680" cy="4114800"/>
            <a:chOff x="5044440" y="3322320"/>
            <a:chExt cx="2667000" cy="3063240"/>
          </a:xfrm>
        </p:grpSpPr>
        <p:sp>
          <p:nvSpPr>
            <p:cNvPr id="6" name="Rounded Rectangle 5"/>
            <p:cNvSpPr/>
            <p:nvPr/>
          </p:nvSpPr>
          <p:spPr>
            <a:xfrm>
              <a:off x="5044440" y="3322320"/>
              <a:ext cx="2667000" cy="3063240"/>
            </a:xfrm>
            <a:prstGeom prst="round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336428" y="3865136"/>
              <a:ext cx="133585" cy="895588"/>
              <a:chOff x="6823364" y="2480112"/>
              <a:chExt cx="397982" cy="2668171"/>
            </a:xfrm>
          </p:grpSpPr>
          <p:grpSp>
            <p:nvGrpSpPr>
              <p:cNvPr id="9" name="Group 8"/>
              <p:cNvGrpSpPr/>
              <p:nvPr/>
            </p:nvGrpSpPr>
            <p:grpSpPr>
              <a:xfrm>
                <a:off x="6823364" y="2480112"/>
                <a:ext cx="397982" cy="2668171"/>
                <a:chOff x="5410201" y="2496738"/>
                <a:chExt cx="397982" cy="2668171"/>
              </a:xfrm>
            </p:grpSpPr>
            <p:sp>
              <p:nvSpPr>
                <p:cNvPr id="11"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12" name="Rounded Rectangle 11"/>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ounded Rectangle 12"/>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0" name="Rounded Rectangle 9"/>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4" name="Group 13"/>
            <p:cNvGrpSpPr/>
            <p:nvPr/>
          </p:nvGrpSpPr>
          <p:grpSpPr>
            <a:xfrm>
              <a:off x="6046111" y="4012052"/>
              <a:ext cx="173460" cy="540754"/>
              <a:chOff x="2808311" y="2920383"/>
              <a:chExt cx="516779" cy="1611036"/>
            </a:xfrm>
          </p:grpSpPr>
          <p:sp>
            <p:nvSpPr>
              <p:cNvPr id="15"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16" name="Rounded Rectangle 15"/>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ounded Rectangle 16"/>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8" name="Group 17"/>
            <p:cNvGrpSpPr/>
            <p:nvPr/>
          </p:nvGrpSpPr>
          <p:grpSpPr>
            <a:xfrm>
              <a:off x="7355970" y="3834635"/>
              <a:ext cx="141395" cy="895588"/>
              <a:chOff x="6823364" y="2480112"/>
              <a:chExt cx="421249" cy="2668171"/>
            </a:xfrm>
          </p:grpSpPr>
          <p:grpSp>
            <p:nvGrpSpPr>
              <p:cNvPr id="19" name="Group 18"/>
              <p:cNvGrpSpPr/>
              <p:nvPr/>
            </p:nvGrpSpPr>
            <p:grpSpPr>
              <a:xfrm>
                <a:off x="6823364" y="2480112"/>
                <a:ext cx="421249" cy="2668171"/>
                <a:chOff x="5410201" y="2496738"/>
                <a:chExt cx="421249" cy="2668171"/>
              </a:xfrm>
            </p:grpSpPr>
            <p:sp>
              <p:nvSpPr>
                <p:cNvPr id="21"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22" name="Rounded Rectangle 21"/>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ounded Rectangle 22"/>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0" name="Rounded Rectangle 19"/>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4" name="Group 23"/>
            <p:cNvGrpSpPr/>
            <p:nvPr/>
          </p:nvGrpSpPr>
          <p:grpSpPr>
            <a:xfrm>
              <a:off x="6641741" y="4097780"/>
              <a:ext cx="148196" cy="310166"/>
              <a:chOff x="4504914" y="3215718"/>
              <a:chExt cx="441510" cy="924057"/>
            </a:xfrm>
          </p:grpSpPr>
          <p:sp>
            <p:nvSpPr>
              <p:cNvPr id="25"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6" name="Rounded Rectangle 25"/>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ounded Rectangle 26"/>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lstStyle/>
          <a:p>
            <a:r>
              <a:rPr lang="en-US" dirty="0" smtClean="0"/>
              <a:t>Where do your Chromosome sets come from?</a:t>
            </a:r>
            <a:endParaRPr lang="en-US" dirty="0"/>
          </a:p>
        </p:txBody>
      </p:sp>
      <p:sp>
        <p:nvSpPr>
          <p:cNvPr id="5" name="Rectangle 4"/>
          <p:cNvSpPr/>
          <p:nvPr/>
        </p:nvSpPr>
        <p:spPr>
          <a:xfrm>
            <a:off x="339372" y="4914248"/>
            <a:ext cx="3653279" cy="1200329"/>
          </a:xfrm>
          <a:prstGeom prst="rect">
            <a:avLst/>
          </a:prstGeom>
        </p:spPr>
        <p:txBody>
          <a:bodyPr wrap="square">
            <a:spAutoFit/>
          </a:bodyPr>
          <a:lstStyle/>
          <a:p>
            <a:r>
              <a:rPr lang="en-US" sz="3600" b="1" dirty="0">
                <a:effectLst>
                  <a:outerShdw blurRad="38100" dist="38100" dir="2700000" algn="tl">
                    <a:srgbClr val="000000">
                      <a:alpha val="43137"/>
                    </a:srgbClr>
                  </a:outerShdw>
                </a:effectLst>
              </a:rPr>
              <a:t>1 set comes from your mother</a:t>
            </a:r>
          </a:p>
        </p:txBody>
      </p:sp>
      <p:sp>
        <p:nvSpPr>
          <p:cNvPr id="7" name="Rectangle 6"/>
          <p:cNvSpPr/>
          <p:nvPr/>
        </p:nvSpPr>
        <p:spPr>
          <a:xfrm>
            <a:off x="4948678" y="4890402"/>
            <a:ext cx="4027682" cy="1200329"/>
          </a:xfrm>
          <a:prstGeom prst="rect">
            <a:avLst/>
          </a:prstGeom>
        </p:spPr>
        <p:txBody>
          <a:bodyPr wrap="square">
            <a:spAutoFit/>
          </a:bodyPr>
          <a:lstStyle/>
          <a:p>
            <a:r>
              <a:rPr lang="en-US" sz="3600" b="1" dirty="0">
                <a:effectLst>
                  <a:outerShdw blurRad="38100" dist="38100" dir="2700000" algn="tl">
                    <a:srgbClr val="000000">
                      <a:alpha val="43137"/>
                    </a:srgbClr>
                  </a:outerShdw>
                </a:effectLst>
              </a:rPr>
              <a:t>1 set comes from your father</a:t>
            </a:r>
          </a:p>
        </p:txBody>
      </p:sp>
    </p:spTree>
    <p:extLst>
      <p:ext uri="{BB962C8B-B14F-4D97-AF65-F5344CB8AC3E}">
        <p14:creationId xmlns:p14="http://schemas.microsoft.com/office/powerpoint/2010/main" val="2359940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90" y="-162930"/>
            <a:ext cx="7290054" cy="1499616"/>
          </a:xfrm>
        </p:spPr>
        <p:txBody>
          <a:bodyPr/>
          <a:lstStyle/>
          <a:p>
            <a:r>
              <a:rPr lang="en-US" dirty="0" smtClean="0"/>
              <a:t>Types of Chromosomes</a:t>
            </a:r>
            <a:endParaRPr lang="en-US" dirty="0"/>
          </a:p>
        </p:txBody>
      </p:sp>
      <p:sp>
        <p:nvSpPr>
          <p:cNvPr id="3" name="Content Placeholder 2"/>
          <p:cNvSpPr>
            <a:spLocks noGrp="1"/>
          </p:cNvSpPr>
          <p:nvPr>
            <p:ph idx="1"/>
          </p:nvPr>
        </p:nvSpPr>
        <p:spPr>
          <a:xfrm>
            <a:off x="459853" y="980902"/>
            <a:ext cx="3363999" cy="5582128"/>
          </a:xfrm>
        </p:spPr>
        <p:txBody>
          <a:bodyPr>
            <a:normAutofit/>
          </a:bodyPr>
          <a:lstStyle/>
          <a:p>
            <a:r>
              <a:rPr lang="en-US" sz="3200" dirty="0"/>
              <a:t>Autosomes</a:t>
            </a:r>
          </a:p>
          <a:p>
            <a:pPr lvl="1"/>
            <a:r>
              <a:rPr lang="en-US" sz="2400" dirty="0"/>
              <a:t>Any chromosomes not considered a sex chromosome or is not involved in sex determination.</a:t>
            </a:r>
          </a:p>
          <a:p>
            <a:endParaRPr lang="en-US" sz="3200" dirty="0"/>
          </a:p>
          <a:p>
            <a:endParaRPr lang="en-US" sz="3200" dirty="0"/>
          </a:p>
          <a:p>
            <a:r>
              <a:rPr lang="en-US" sz="3200" dirty="0"/>
              <a:t>Sex Chromosomes</a:t>
            </a:r>
          </a:p>
          <a:p>
            <a:pPr lvl="1"/>
            <a:r>
              <a:rPr lang="en-US" sz="2400" dirty="0"/>
              <a:t>a chromosome involved with determining the sex of an organism.  X or Y in humans.</a:t>
            </a:r>
          </a:p>
        </p:txBody>
      </p:sp>
      <p:pic>
        <p:nvPicPr>
          <p:cNvPr id="4" name="Picture 3"/>
          <p:cNvPicPr>
            <a:picLocks noChangeAspect="1"/>
          </p:cNvPicPr>
          <p:nvPr/>
        </p:nvPicPr>
        <p:blipFill>
          <a:blip r:embed="rId2"/>
          <a:stretch>
            <a:fillRect/>
          </a:stretch>
        </p:blipFill>
        <p:spPr>
          <a:xfrm>
            <a:off x="3823852" y="1336686"/>
            <a:ext cx="5089353" cy="4320216"/>
          </a:xfrm>
          <a:prstGeom prst="rect">
            <a:avLst/>
          </a:prstGeom>
        </p:spPr>
      </p:pic>
    </p:spTree>
    <p:extLst>
      <p:ext uri="{BB962C8B-B14F-4D97-AF65-F5344CB8AC3E}">
        <p14:creationId xmlns:p14="http://schemas.microsoft.com/office/powerpoint/2010/main" val="3925571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Karyotypes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51992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143597"/>
            <a:ext cx="7290054" cy="1499616"/>
          </a:xfrm>
        </p:spPr>
        <p:txBody>
          <a:bodyPr/>
          <a:lstStyle/>
          <a:p>
            <a:r>
              <a:rPr lang="en-US" dirty="0" smtClean="0"/>
              <a:t>Karyotypes</a:t>
            </a:r>
            <a:endParaRPr lang="en-US" dirty="0"/>
          </a:p>
        </p:txBody>
      </p:sp>
      <p:sp>
        <p:nvSpPr>
          <p:cNvPr id="3" name="Content Placeholder 2"/>
          <p:cNvSpPr>
            <a:spLocks noGrp="1"/>
          </p:cNvSpPr>
          <p:nvPr>
            <p:ph idx="1"/>
          </p:nvPr>
        </p:nvSpPr>
        <p:spPr>
          <a:xfrm>
            <a:off x="768096" y="949037"/>
            <a:ext cx="7290055" cy="4023360"/>
          </a:xfrm>
        </p:spPr>
        <p:txBody>
          <a:bodyPr>
            <a:normAutofit/>
          </a:bodyPr>
          <a:lstStyle/>
          <a:p>
            <a:r>
              <a:rPr lang="en-US" sz="3200" dirty="0" smtClean="0"/>
              <a:t>Karyotype – a picture of all the chromosomes in the cell of an organism matched up with their homologous pairs.</a:t>
            </a:r>
            <a:endParaRPr lang="en-US" sz="3200" dirty="0"/>
          </a:p>
        </p:txBody>
      </p:sp>
      <p:pic>
        <p:nvPicPr>
          <p:cNvPr id="4" name="Picture 3"/>
          <p:cNvPicPr>
            <a:picLocks noChangeAspect="1"/>
          </p:cNvPicPr>
          <p:nvPr/>
        </p:nvPicPr>
        <p:blipFill>
          <a:blip r:embed="rId2"/>
          <a:stretch>
            <a:fillRect/>
          </a:stretch>
        </p:blipFill>
        <p:spPr>
          <a:xfrm>
            <a:off x="1331977" y="2607296"/>
            <a:ext cx="5826808" cy="4250704"/>
          </a:xfrm>
          <a:prstGeom prst="rect">
            <a:avLst/>
          </a:prstGeom>
        </p:spPr>
      </p:pic>
    </p:spTree>
    <p:extLst>
      <p:ext uri="{BB962C8B-B14F-4D97-AF65-F5344CB8AC3E}">
        <p14:creationId xmlns:p14="http://schemas.microsoft.com/office/powerpoint/2010/main" val="1107645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7367" y="238191"/>
            <a:ext cx="6551349" cy="4779263"/>
          </a:xfrm>
          <a:prstGeom prst="rect">
            <a:avLst/>
          </a:prstGeom>
        </p:spPr>
      </p:pic>
      <p:sp>
        <p:nvSpPr>
          <p:cNvPr id="5" name="TextBox 4"/>
          <p:cNvSpPr txBox="1"/>
          <p:nvPr/>
        </p:nvSpPr>
        <p:spPr>
          <a:xfrm>
            <a:off x="226811" y="5154168"/>
            <a:ext cx="4126231" cy="1384995"/>
          </a:xfrm>
          <a:prstGeom prst="rect">
            <a:avLst/>
          </a:prstGeom>
          <a:noFill/>
        </p:spPr>
        <p:txBody>
          <a:bodyPr wrap="square" rtlCol="0">
            <a:spAutoFit/>
          </a:bodyPr>
          <a:lstStyle/>
          <a:p>
            <a:r>
              <a:rPr lang="en-US" sz="2800" dirty="0" smtClean="0"/>
              <a:t>This is a human karyotype.  How many chromosomes do humans have?</a:t>
            </a:r>
            <a:endParaRPr lang="en-US" sz="2800" dirty="0"/>
          </a:p>
        </p:txBody>
      </p:sp>
      <p:sp>
        <p:nvSpPr>
          <p:cNvPr id="6" name="TextBox 5"/>
          <p:cNvSpPr txBox="1"/>
          <p:nvPr/>
        </p:nvSpPr>
        <p:spPr>
          <a:xfrm>
            <a:off x="5013960" y="5200334"/>
            <a:ext cx="2849880" cy="461665"/>
          </a:xfrm>
          <a:prstGeom prst="rect">
            <a:avLst/>
          </a:prstGeom>
          <a:noFill/>
        </p:spPr>
        <p:txBody>
          <a:bodyPr wrap="square" rtlCol="0">
            <a:spAutoFit/>
          </a:bodyPr>
          <a:lstStyle/>
          <a:p>
            <a:r>
              <a:rPr lang="en-US" sz="2400" dirty="0" smtClean="0"/>
              <a:t>23 chromosome pairs</a:t>
            </a:r>
          </a:p>
        </p:txBody>
      </p:sp>
      <p:sp>
        <p:nvSpPr>
          <p:cNvPr id="7" name="TextBox 6"/>
          <p:cNvSpPr txBox="1"/>
          <p:nvPr/>
        </p:nvSpPr>
        <p:spPr>
          <a:xfrm>
            <a:off x="5013960" y="5798713"/>
            <a:ext cx="2849880" cy="461665"/>
          </a:xfrm>
          <a:prstGeom prst="rect">
            <a:avLst/>
          </a:prstGeom>
          <a:noFill/>
        </p:spPr>
        <p:txBody>
          <a:bodyPr wrap="square" rtlCol="0">
            <a:spAutoFit/>
          </a:bodyPr>
          <a:lstStyle/>
          <a:p>
            <a:r>
              <a:rPr lang="en-US" sz="2400" dirty="0" smtClean="0"/>
              <a:t>46 chromosomes</a:t>
            </a:r>
          </a:p>
        </p:txBody>
      </p:sp>
    </p:spTree>
    <p:extLst>
      <p:ext uri="{BB962C8B-B14F-4D97-AF65-F5344CB8AC3E}">
        <p14:creationId xmlns:p14="http://schemas.microsoft.com/office/powerpoint/2010/main" val="309590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1"/>
          <p:cNvSpPr>
            <a:spLocks noGrp="1"/>
          </p:cNvSpPr>
          <p:nvPr>
            <p:ph type="title"/>
          </p:nvPr>
        </p:nvSpPr>
        <p:spPr>
          <a:xfrm>
            <a:off x="528433" y="96225"/>
            <a:ext cx="6447501" cy="990600"/>
          </a:xfrm>
        </p:spPr>
        <p:txBody>
          <a:bodyPr/>
          <a:lstStyle/>
          <a:p>
            <a:r>
              <a:rPr lang="en-US" dirty="0" smtClean="0"/>
              <a:t>Human Karyotype</a:t>
            </a:r>
            <a:endParaRPr lang="en-US" dirty="0"/>
          </a:p>
        </p:txBody>
      </p:sp>
      <p:grpSp>
        <p:nvGrpSpPr>
          <p:cNvPr id="59" name="Group 58"/>
          <p:cNvGrpSpPr/>
          <p:nvPr/>
        </p:nvGrpSpPr>
        <p:grpSpPr>
          <a:xfrm>
            <a:off x="792480" y="1386840"/>
            <a:ext cx="7254239" cy="5257800"/>
            <a:chOff x="1971675" y="2305050"/>
            <a:chExt cx="5093527" cy="3845718"/>
          </a:xfrm>
        </p:grpSpPr>
        <p:pic>
          <p:nvPicPr>
            <p:cNvPr id="1026" name="Picture 2" descr="http://www.biotechnologyonline.gov.au/images/contentpages/karyotype.jpg"/>
            <p:cNvPicPr>
              <a:picLocks noChangeAspect="1" noChangeArrowheads="1"/>
            </p:cNvPicPr>
            <p:nvPr/>
          </p:nvPicPr>
          <p:blipFill>
            <a:blip r:embed="rId2" cstate="print"/>
            <a:srcRect/>
            <a:stretch>
              <a:fillRect/>
            </a:stretch>
          </p:blipFill>
          <p:spPr bwMode="auto">
            <a:xfrm>
              <a:off x="1971675" y="2305050"/>
              <a:ext cx="5093527" cy="3845718"/>
            </a:xfrm>
            <a:prstGeom prst="rect">
              <a:avLst/>
            </a:prstGeom>
            <a:noFill/>
          </p:spPr>
        </p:pic>
        <p:sp>
          <p:nvSpPr>
            <p:cNvPr id="5" name="Oval 4"/>
            <p:cNvSpPr/>
            <p:nvPr/>
          </p:nvSpPr>
          <p:spPr>
            <a:xfrm>
              <a:off x="2319950" y="3233962"/>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3277708" y="3277496"/>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4235465" y="3233962"/>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5149687" y="3277496"/>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6150979" y="3277496"/>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2276416" y="4278788"/>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2972967" y="423525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3669517" y="423525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p:cNvSpPr/>
            <p:nvPr/>
          </p:nvSpPr>
          <p:spPr>
            <a:xfrm>
              <a:off x="4366068" y="423525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p:cNvSpPr/>
            <p:nvPr/>
          </p:nvSpPr>
          <p:spPr>
            <a:xfrm>
              <a:off x="5062619" y="423525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5715635" y="423525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6412186" y="423525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p:cNvSpPr/>
            <p:nvPr/>
          </p:nvSpPr>
          <p:spPr>
            <a:xfrm>
              <a:off x="2232882" y="501887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p:cNvSpPr/>
            <p:nvPr/>
          </p:nvSpPr>
          <p:spPr>
            <a:xfrm>
              <a:off x="2972967" y="5062407"/>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p:cNvSpPr/>
            <p:nvPr/>
          </p:nvSpPr>
          <p:spPr>
            <a:xfrm>
              <a:off x="3625983" y="501887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p:cNvSpPr/>
            <p:nvPr/>
          </p:nvSpPr>
          <p:spPr>
            <a:xfrm>
              <a:off x="4278999" y="501887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Oval 36"/>
            <p:cNvSpPr/>
            <p:nvPr/>
          </p:nvSpPr>
          <p:spPr>
            <a:xfrm>
              <a:off x="5019084" y="501887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p:cNvSpPr/>
            <p:nvPr/>
          </p:nvSpPr>
          <p:spPr>
            <a:xfrm>
              <a:off x="5672101" y="501887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p:cNvSpPr/>
            <p:nvPr/>
          </p:nvSpPr>
          <p:spPr>
            <a:xfrm>
              <a:off x="2232882" y="5671889"/>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p:cNvSpPr/>
            <p:nvPr/>
          </p:nvSpPr>
          <p:spPr>
            <a:xfrm>
              <a:off x="3016501" y="5671889"/>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44"/>
            <p:cNvSpPr/>
            <p:nvPr/>
          </p:nvSpPr>
          <p:spPr>
            <a:xfrm>
              <a:off x="3887189" y="5671889"/>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p:cNvSpPr/>
            <p:nvPr/>
          </p:nvSpPr>
          <p:spPr>
            <a:xfrm>
              <a:off x="4670809" y="5671889"/>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Oval 48"/>
            <p:cNvSpPr/>
            <p:nvPr/>
          </p:nvSpPr>
          <p:spPr>
            <a:xfrm>
              <a:off x="5759169" y="5976630"/>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p:cNvGrpSpPr/>
            <p:nvPr/>
          </p:nvGrpSpPr>
          <p:grpSpPr>
            <a:xfrm>
              <a:off x="2380851" y="3233962"/>
              <a:ext cx="330909" cy="87069"/>
              <a:chOff x="2380851" y="3233962"/>
              <a:chExt cx="330909" cy="87069"/>
            </a:xfrm>
          </p:grpSpPr>
          <p:sp>
            <p:nvSpPr>
              <p:cNvPr id="6" name="Oval 5"/>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58" name="Oval 57"/>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60" name="Group 59"/>
            <p:cNvGrpSpPr/>
            <p:nvPr/>
          </p:nvGrpSpPr>
          <p:grpSpPr>
            <a:xfrm>
              <a:off x="3322261" y="3293513"/>
              <a:ext cx="330909" cy="87069"/>
              <a:chOff x="2380851" y="3233962"/>
              <a:chExt cx="330909" cy="87069"/>
            </a:xfrm>
          </p:grpSpPr>
          <p:sp>
            <p:nvSpPr>
              <p:cNvPr id="61" name="Oval 60"/>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62" name="Oval 61"/>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63" name="Group 62"/>
            <p:cNvGrpSpPr/>
            <p:nvPr/>
          </p:nvGrpSpPr>
          <p:grpSpPr>
            <a:xfrm>
              <a:off x="4266601" y="3257934"/>
              <a:ext cx="330909" cy="87069"/>
              <a:chOff x="2380851" y="3233962"/>
              <a:chExt cx="330909" cy="87069"/>
            </a:xfrm>
          </p:grpSpPr>
          <p:sp>
            <p:nvSpPr>
              <p:cNvPr id="64" name="Oval 63"/>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65" name="Oval 64"/>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66" name="Group 65"/>
            <p:cNvGrpSpPr/>
            <p:nvPr/>
          </p:nvGrpSpPr>
          <p:grpSpPr>
            <a:xfrm>
              <a:off x="5197504" y="3270171"/>
              <a:ext cx="330909" cy="87069"/>
              <a:chOff x="2380851" y="3233962"/>
              <a:chExt cx="330909" cy="87069"/>
            </a:xfrm>
          </p:grpSpPr>
          <p:sp>
            <p:nvSpPr>
              <p:cNvPr id="67" name="Oval 66"/>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68" name="Oval 67"/>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69" name="Group 68"/>
            <p:cNvGrpSpPr/>
            <p:nvPr/>
          </p:nvGrpSpPr>
          <p:grpSpPr>
            <a:xfrm>
              <a:off x="6143374" y="3277496"/>
              <a:ext cx="330909" cy="87069"/>
              <a:chOff x="2380851" y="3233962"/>
              <a:chExt cx="330909" cy="87069"/>
            </a:xfrm>
          </p:grpSpPr>
          <p:sp>
            <p:nvSpPr>
              <p:cNvPr id="70" name="Oval 69"/>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71" name="Oval 70"/>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72" name="Group 71"/>
            <p:cNvGrpSpPr/>
            <p:nvPr/>
          </p:nvGrpSpPr>
          <p:grpSpPr>
            <a:xfrm>
              <a:off x="2302465" y="4237459"/>
              <a:ext cx="330909" cy="87069"/>
              <a:chOff x="2380851" y="3233962"/>
              <a:chExt cx="330909" cy="87069"/>
            </a:xfrm>
          </p:grpSpPr>
          <p:sp>
            <p:nvSpPr>
              <p:cNvPr id="73" name="Oval 72"/>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74" name="Oval 73"/>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75" name="Group 74"/>
            <p:cNvGrpSpPr/>
            <p:nvPr/>
          </p:nvGrpSpPr>
          <p:grpSpPr>
            <a:xfrm>
              <a:off x="3003357" y="4272280"/>
              <a:ext cx="330909" cy="87069"/>
              <a:chOff x="2380851" y="3233962"/>
              <a:chExt cx="330909" cy="87069"/>
            </a:xfrm>
          </p:grpSpPr>
          <p:sp>
            <p:nvSpPr>
              <p:cNvPr id="76" name="Oval 75"/>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77" name="Oval 76"/>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78" name="Group 77"/>
            <p:cNvGrpSpPr/>
            <p:nvPr/>
          </p:nvGrpSpPr>
          <p:grpSpPr>
            <a:xfrm>
              <a:off x="3708650" y="4223700"/>
              <a:ext cx="330909" cy="87069"/>
              <a:chOff x="2380851" y="3233962"/>
              <a:chExt cx="330909" cy="87069"/>
            </a:xfrm>
          </p:grpSpPr>
          <p:sp>
            <p:nvSpPr>
              <p:cNvPr id="79" name="Oval 78"/>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80" name="Oval 79"/>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81" name="Group 80"/>
            <p:cNvGrpSpPr/>
            <p:nvPr/>
          </p:nvGrpSpPr>
          <p:grpSpPr>
            <a:xfrm>
              <a:off x="4361666" y="4210818"/>
              <a:ext cx="330909" cy="87069"/>
              <a:chOff x="2380851" y="3233962"/>
              <a:chExt cx="330909" cy="87069"/>
            </a:xfrm>
          </p:grpSpPr>
          <p:sp>
            <p:nvSpPr>
              <p:cNvPr id="82" name="Oval 81"/>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83" name="Oval 82"/>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84" name="Group 83"/>
            <p:cNvGrpSpPr/>
            <p:nvPr/>
          </p:nvGrpSpPr>
          <p:grpSpPr>
            <a:xfrm>
              <a:off x="5079985" y="4242617"/>
              <a:ext cx="330909" cy="87069"/>
              <a:chOff x="2380851" y="3233962"/>
              <a:chExt cx="330909" cy="87069"/>
            </a:xfrm>
          </p:grpSpPr>
          <p:sp>
            <p:nvSpPr>
              <p:cNvPr id="85" name="Oval 84"/>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86" name="Oval 85"/>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87" name="Group 86"/>
            <p:cNvGrpSpPr/>
            <p:nvPr/>
          </p:nvGrpSpPr>
          <p:grpSpPr>
            <a:xfrm>
              <a:off x="5762521" y="4254352"/>
              <a:ext cx="330909" cy="87069"/>
              <a:chOff x="2380851" y="3233962"/>
              <a:chExt cx="330909" cy="87069"/>
            </a:xfrm>
          </p:grpSpPr>
          <p:sp>
            <p:nvSpPr>
              <p:cNvPr id="88" name="Oval 87"/>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89" name="Oval 88"/>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90" name="Group 89"/>
            <p:cNvGrpSpPr/>
            <p:nvPr/>
          </p:nvGrpSpPr>
          <p:grpSpPr>
            <a:xfrm>
              <a:off x="6437246" y="4242616"/>
              <a:ext cx="330909" cy="87069"/>
              <a:chOff x="2380851" y="3233962"/>
              <a:chExt cx="330909" cy="87069"/>
            </a:xfrm>
          </p:grpSpPr>
          <p:sp>
            <p:nvSpPr>
              <p:cNvPr id="91" name="Oval 90"/>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92" name="Oval 91"/>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93" name="Group 92"/>
            <p:cNvGrpSpPr/>
            <p:nvPr/>
          </p:nvGrpSpPr>
          <p:grpSpPr>
            <a:xfrm>
              <a:off x="2272526" y="4968831"/>
              <a:ext cx="330909" cy="87069"/>
              <a:chOff x="2380851" y="3233962"/>
              <a:chExt cx="330909" cy="87069"/>
            </a:xfrm>
          </p:grpSpPr>
          <p:sp>
            <p:nvSpPr>
              <p:cNvPr id="94" name="Oval 93"/>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95" name="Oval 94"/>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96" name="Group 95"/>
            <p:cNvGrpSpPr/>
            <p:nvPr/>
          </p:nvGrpSpPr>
          <p:grpSpPr>
            <a:xfrm>
              <a:off x="2972967" y="5012365"/>
              <a:ext cx="330909" cy="87069"/>
              <a:chOff x="2380851" y="3233962"/>
              <a:chExt cx="330909" cy="87069"/>
            </a:xfrm>
          </p:grpSpPr>
          <p:sp>
            <p:nvSpPr>
              <p:cNvPr id="97" name="Oval 96"/>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98" name="Oval 97"/>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99" name="Group 98"/>
            <p:cNvGrpSpPr/>
            <p:nvPr/>
          </p:nvGrpSpPr>
          <p:grpSpPr>
            <a:xfrm>
              <a:off x="3643349" y="5007320"/>
              <a:ext cx="330909" cy="87069"/>
              <a:chOff x="2380851" y="3233962"/>
              <a:chExt cx="330909" cy="87069"/>
            </a:xfrm>
          </p:grpSpPr>
          <p:sp>
            <p:nvSpPr>
              <p:cNvPr id="100" name="Oval 99"/>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01" name="Oval 100"/>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102" name="Group 101"/>
            <p:cNvGrpSpPr/>
            <p:nvPr/>
          </p:nvGrpSpPr>
          <p:grpSpPr>
            <a:xfrm>
              <a:off x="4361666" y="4994438"/>
              <a:ext cx="330909" cy="87069"/>
              <a:chOff x="2380851" y="3233962"/>
              <a:chExt cx="330909" cy="87069"/>
            </a:xfrm>
          </p:grpSpPr>
          <p:sp>
            <p:nvSpPr>
              <p:cNvPr id="103" name="Oval 102"/>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04" name="Oval 103"/>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105" name="Group 104"/>
            <p:cNvGrpSpPr/>
            <p:nvPr/>
          </p:nvGrpSpPr>
          <p:grpSpPr>
            <a:xfrm>
              <a:off x="5032560" y="4982702"/>
              <a:ext cx="330909" cy="87069"/>
              <a:chOff x="2380851" y="3233962"/>
              <a:chExt cx="330909" cy="87069"/>
            </a:xfrm>
          </p:grpSpPr>
          <p:sp>
            <p:nvSpPr>
              <p:cNvPr id="106" name="Oval 105"/>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07" name="Oval 106"/>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108" name="Group 107"/>
            <p:cNvGrpSpPr/>
            <p:nvPr/>
          </p:nvGrpSpPr>
          <p:grpSpPr>
            <a:xfrm>
              <a:off x="5703454" y="5018872"/>
              <a:ext cx="330909" cy="87069"/>
              <a:chOff x="2380851" y="3233962"/>
              <a:chExt cx="330909" cy="87069"/>
            </a:xfrm>
          </p:grpSpPr>
          <p:sp>
            <p:nvSpPr>
              <p:cNvPr id="109" name="Oval 108"/>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10" name="Oval 109"/>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111" name="Group 110"/>
            <p:cNvGrpSpPr/>
            <p:nvPr/>
          </p:nvGrpSpPr>
          <p:grpSpPr>
            <a:xfrm>
              <a:off x="2258930" y="5656668"/>
              <a:ext cx="330909" cy="87069"/>
              <a:chOff x="2380851" y="3233962"/>
              <a:chExt cx="330909" cy="87069"/>
            </a:xfrm>
          </p:grpSpPr>
          <p:sp>
            <p:nvSpPr>
              <p:cNvPr id="112" name="Oval 111"/>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13" name="Oval 112"/>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114" name="Group 113"/>
            <p:cNvGrpSpPr/>
            <p:nvPr/>
          </p:nvGrpSpPr>
          <p:grpSpPr>
            <a:xfrm>
              <a:off x="3033868" y="5656668"/>
              <a:ext cx="330909" cy="87069"/>
              <a:chOff x="2380851" y="3233962"/>
              <a:chExt cx="330909" cy="87069"/>
            </a:xfrm>
          </p:grpSpPr>
          <p:sp>
            <p:nvSpPr>
              <p:cNvPr id="115" name="Oval 114"/>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16" name="Oval 115"/>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117" name="Group 116"/>
            <p:cNvGrpSpPr/>
            <p:nvPr/>
          </p:nvGrpSpPr>
          <p:grpSpPr>
            <a:xfrm>
              <a:off x="3904556" y="5656668"/>
              <a:ext cx="330909" cy="87069"/>
              <a:chOff x="2380851" y="3233962"/>
              <a:chExt cx="330909" cy="87069"/>
            </a:xfrm>
          </p:grpSpPr>
          <p:sp>
            <p:nvSpPr>
              <p:cNvPr id="118" name="Oval 117"/>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19" name="Oval 118"/>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120" name="Group 119"/>
            <p:cNvGrpSpPr/>
            <p:nvPr/>
          </p:nvGrpSpPr>
          <p:grpSpPr>
            <a:xfrm>
              <a:off x="4711109" y="5686616"/>
              <a:ext cx="330909" cy="87069"/>
              <a:chOff x="2380851" y="3233962"/>
              <a:chExt cx="330909" cy="87069"/>
            </a:xfrm>
          </p:grpSpPr>
          <p:sp>
            <p:nvSpPr>
              <p:cNvPr id="121" name="Oval 120"/>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22" name="Oval 121"/>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sp>
          <p:nvSpPr>
            <p:cNvPr id="124" name="Oval 123"/>
            <p:cNvSpPr/>
            <p:nvPr/>
          </p:nvSpPr>
          <p:spPr>
            <a:xfrm>
              <a:off x="6326108" y="5986201"/>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25" name="Oval 124"/>
            <p:cNvSpPr/>
            <p:nvPr/>
          </p:nvSpPr>
          <p:spPr>
            <a:xfrm>
              <a:off x="5746988" y="5986201"/>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540315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a:t>
            </a:r>
            <a:endParaRPr lang="en-US" dirty="0"/>
          </a:p>
        </p:txBody>
      </p:sp>
      <p:sp>
        <p:nvSpPr>
          <p:cNvPr id="3" name="Content Placeholder 2"/>
          <p:cNvSpPr>
            <a:spLocks noGrp="1"/>
          </p:cNvSpPr>
          <p:nvPr>
            <p:ph idx="1"/>
          </p:nvPr>
        </p:nvSpPr>
        <p:spPr>
          <a:xfrm>
            <a:off x="508001" y="1948909"/>
            <a:ext cx="8209279" cy="4619531"/>
          </a:xfrm>
        </p:spPr>
        <p:txBody>
          <a:bodyPr>
            <a:normAutofit/>
          </a:bodyPr>
          <a:lstStyle/>
          <a:p>
            <a:r>
              <a:rPr lang="en-US" sz="3600" dirty="0" smtClean="0"/>
              <a:t>All human cells, except for gametes, are diploid.</a:t>
            </a:r>
            <a:endParaRPr lang="en-US" sz="3600" dirty="0"/>
          </a:p>
          <a:p>
            <a:pPr lvl="1"/>
            <a:r>
              <a:rPr lang="en-US" sz="2800" dirty="0" smtClean="0"/>
              <a:t>They have 2 sets of 23 chromosomes</a:t>
            </a:r>
          </a:p>
          <a:p>
            <a:pPr lvl="2"/>
            <a:r>
              <a:rPr lang="en-US" sz="2000" dirty="0" smtClean="0"/>
              <a:t>1 set comes from your father</a:t>
            </a:r>
          </a:p>
          <a:p>
            <a:pPr lvl="2"/>
            <a:r>
              <a:rPr lang="en-US" sz="2000" dirty="0" smtClean="0"/>
              <a:t>1 set comes from your mother</a:t>
            </a:r>
          </a:p>
          <a:p>
            <a:pPr lvl="2"/>
            <a:endParaRPr lang="en-US" sz="2000" dirty="0"/>
          </a:p>
          <a:p>
            <a:endParaRPr lang="en-US" sz="3600" dirty="0" smtClean="0"/>
          </a:p>
          <a:p>
            <a:r>
              <a:rPr lang="en-US" sz="3600" dirty="0" smtClean="0"/>
              <a:t>Humans have two sets of chromosomes</a:t>
            </a:r>
          </a:p>
          <a:p>
            <a:pPr lvl="1"/>
            <a:r>
              <a:rPr lang="en-US" sz="2800" dirty="0" smtClean="0"/>
              <a:t>Two sets of 23 for a total of 46 chromosomes</a:t>
            </a:r>
          </a:p>
          <a:p>
            <a:pPr lvl="1"/>
            <a:endParaRPr lang="en-US" dirty="0" smtClean="0"/>
          </a:p>
          <a:p>
            <a:pPr lvl="1"/>
            <a:endParaRPr lang="en-US" dirty="0" smtClean="0"/>
          </a:p>
        </p:txBody>
      </p:sp>
    </p:spTree>
    <p:extLst>
      <p:ext uri="{BB962C8B-B14F-4D97-AF65-F5344CB8AC3E}">
        <p14:creationId xmlns:p14="http://schemas.microsoft.com/office/powerpoint/2010/main" val="2852740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Objective 1</a:t>
            </a:r>
            <a:endParaRPr lang="en-US" dirty="0"/>
          </a:p>
        </p:txBody>
      </p:sp>
      <p:sp>
        <p:nvSpPr>
          <p:cNvPr id="5" name="Text Placeholder 4"/>
          <p:cNvSpPr>
            <a:spLocks noGrp="1"/>
          </p:cNvSpPr>
          <p:nvPr>
            <p:ph type="body" idx="1"/>
          </p:nvPr>
        </p:nvSpPr>
        <p:spPr/>
        <p:txBody>
          <a:bodyPr/>
          <a:lstStyle/>
          <a:p>
            <a:r>
              <a:rPr lang="en-US" dirty="0" smtClean="0"/>
              <a:t>I can </a:t>
            </a:r>
            <a:r>
              <a:rPr lang="en-US" dirty="0"/>
              <a:t>explain the importance of cell division to living things</a:t>
            </a:r>
            <a:endParaRPr lang="en-US" dirty="0"/>
          </a:p>
        </p:txBody>
      </p:sp>
    </p:spTree>
    <p:extLst>
      <p:ext uri="{BB962C8B-B14F-4D97-AF65-F5344CB8AC3E}">
        <p14:creationId xmlns:p14="http://schemas.microsoft.com/office/powerpoint/2010/main" val="822540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Reproduction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14356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Reproduction</a:t>
            </a:r>
            <a:endParaRPr lang="en-US" dirty="0"/>
          </a:p>
        </p:txBody>
      </p:sp>
      <p:sp>
        <p:nvSpPr>
          <p:cNvPr id="3" name="Content Placeholder 2"/>
          <p:cNvSpPr>
            <a:spLocks noGrp="1"/>
          </p:cNvSpPr>
          <p:nvPr>
            <p:ph idx="1"/>
          </p:nvPr>
        </p:nvSpPr>
        <p:spPr>
          <a:xfrm>
            <a:off x="163830" y="1700022"/>
            <a:ext cx="5452110" cy="4697730"/>
          </a:xfrm>
        </p:spPr>
        <p:txBody>
          <a:bodyPr>
            <a:noAutofit/>
          </a:bodyPr>
          <a:lstStyle/>
          <a:p>
            <a:r>
              <a:rPr lang="en-US" sz="3200" dirty="0"/>
              <a:t>Asexual Reproduction</a:t>
            </a:r>
          </a:p>
          <a:p>
            <a:pPr lvl="1"/>
            <a:r>
              <a:rPr lang="en-US" sz="2400" dirty="0"/>
              <a:t>reproduction without the fusion of gametes (Mitosis) to make an exact copy of the original cell</a:t>
            </a:r>
          </a:p>
          <a:p>
            <a:pPr lvl="2"/>
            <a:r>
              <a:rPr lang="en-US" sz="2000" dirty="0"/>
              <a:t>2N </a:t>
            </a:r>
            <a:r>
              <a:rPr lang="en-US" sz="2000" dirty="0">
                <a:sym typeface="Wingdings" pitchFamily="2" charset="2"/>
              </a:rPr>
              <a:t> 2N</a:t>
            </a:r>
            <a:endParaRPr lang="en-US" sz="2000" dirty="0"/>
          </a:p>
          <a:p>
            <a:pPr marL="342900" lvl="1" indent="0">
              <a:buNone/>
            </a:pPr>
            <a:endParaRPr lang="en-US" sz="2400" dirty="0"/>
          </a:p>
          <a:p>
            <a:pPr marL="342900" lvl="1" indent="0">
              <a:buNone/>
            </a:pPr>
            <a:endParaRPr lang="en-US" sz="2400" dirty="0"/>
          </a:p>
          <a:p>
            <a:r>
              <a:rPr lang="en-US" sz="3200" dirty="0"/>
              <a:t>Sexual Reproduction</a:t>
            </a:r>
          </a:p>
          <a:p>
            <a:pPr lvl="1"/>
            <a:r>
              <a:rPr lang="en-US" sz="2400" dirty="0"/>
              <a:t>Reproduction with the fusion of gametes </a:t>
            </a:r>
          </a:p>
          <a:p>
            <a:pPr lvl="2"/>
            <a:r>
              <a:rPr lang="en-US" sz="2000" dirty="0"/>
              <a:t>1N + 1N = 2N</a:t>
            </a:r>
          </a:p>
        </p:txBody>
      </p:sp>
      <p:pic>
        <p:nvPicPr>
          <p:cNvPr id="1026" name="Picture 2" descr="Binary Fission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11596" y="1562862"/>
            <a:ext cx="3048000" cy="20185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eb.stanford.edu/group/Urchin/GIFS/norm-sp.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11596" y="4111751"/>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13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27" y="80438"/>
            <a:ext cx="7200897" cy="977900"/>
          </a:xfrm>
        </p:spPr>
        <p:txBody>
          <a:bodyPr/>
          <a:lstStyle/>
          <a:p>
            <a:r>
              <a:rPr lang="en-US" dirty="0" smtClean="0"/>
              <a:t>Fertilization</a:t>
            </a:r>
            <a:endParaRPr lang="en-US" dirty="0"/>
          </a:p>
        </p:txBody>
      </p:sp>
      <p:sp>
        <p:nvSpPr>
          <p:cNvPr id="3" name="Content Placeholder 2"/>
          <p:cNvSpPr>
            <a:spLocks noGrp="1"/>
          </p:cNvSpPr>
          <p:nvPr>
            <p:ph idx="1"/>
          </p:nvPr>
        </p:nvSpPr>
        <p:spPr>
          <a:xfrm>
            <a:off x="923926" y="922008"/>
            <a:ext cx="7200897" cy="2597151"/>
          </a:xfrm>
        </p:spPr>
        <p:txBody>
          <a:bodyPr>
            <a:noAutofit/>
          </a:bodyPr>
          <a:lstStyle/>
          <a:p>
            <a:r>
              <a:rPr lang="en-US" sz="2800" dirty="0"/>
              <a:t>Fertilization</a:t>
            </a:r>
          </a:p>
          <a:p>
            <a:pPr lvl="1"/>
            <a:r>
              <a:rPr lang="en-US" sz="2000" dirty="0"/>
              <a:t>the action or process of fertilizing an egg via the fusion of the male sperm with the female egg to form a zygote.</a:t>
            </a:r>
          </a:p>
          <a:p>
            <a:pPr lvl="1"/>
            <a:endParaRPr lang="en-US" sz="2000" dirty="0"/>
          </a:p>
          <a:p>
            <a:r>
              <a:rPr lang="en-US" sz="2800" dirty="0"/>
              <a:t>Zygote</a:t>
            </a:r>
          </a:p>
          <a:p>
            <a:pPr lvl="1"/>
            <a:r>
              <a:rPr lang="en-US" sz="2000" dirty="0"/>
              <a:t>a diploid cell resulting from the fusion of two haploid gametes; a fertilized </a:t>
            </a:r>
            <a:r>
              <a:rPr lang="en-US" sz="2000" dirty="0" smtClean="0"/>
              <a:t>egg.</a:t>
            </a:r>
            <a:endParaRPr lang="en-US" sz="2000" dirty="0"/>
          </a:p>
        </p:txBody>
      </p:sp>
      <p:pic>
        <p:nvPicPr>
          <p:cNvPr id="4" name="Picture 3"/>
          <p:cNvPicPr>
            <a:picLocks noChangeAspect="1"/>
          </p:cNvPicPr>
          <p:nvPr/>
        </p:nvPicPr>
        <p:blipFill>
          <a:blip r:embed="rId2"/>
          <a:stretch>
            <a:fillRect/>
          </a:stretch>
        </p:blipFill>
        <p:spPr>
          <a:xfrm>
            <a:off x="345237" y="3903124"/>
            <a:ext cx="1956233" cy="1183229"/>
          </a:xfrm>
          <a:prstGeom prst="rect">
            <a:avLst/>
          </a:prstGeom>
        </p:spPr>
      </p:pic>
      <p:pic>
        <p:nvPicPr>
          <p:cNvPr id="5" name="Picture 4"/>
          <p:cNvPicPr>
            <a:picLocks noChangeAspect="1"/>
          </p:cNvPicPr>
          <p:nvPr/>
        </p:nvPicPr>
        <p:blipFill>
          <a:blip r:embed="rId3"/>
          <a:stretch>
            <a:fillRect/>
          </a:stretch>
        </p:blipFill>
        <p:spPr>
          <a:xfrm>
            <a:off x="3287381" y="3795150"/>
            <a:ext cx="1847967" cy="13991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023" y="3667721"/>
            <a:ext cx="1700213" cy="1714500"/>
          </a:xfrm>
          <a:prstGeom prst="rect">
            <a:avLst/>
          </a:prstGeom>
        </p:spPr>
      </p:pic>
      <p:sp>
        <p:nvSpPr>
          <p:cNvPr id="9" name="Plus 8"/>
          <p:cNvSpPr/>
          <p:nvPr/>
        </p:nvSpPr>
        <p:spPr>
          <a:xfrm>
            <a:off x="2627893" y="4162431"/>
            <a:ext cx="476250" cy="6646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Equal 9"/>
          <p:cNvSpPr/>
          <p:nvPr/>
        </p:nvSpPr>
        <p:spPr>
          <a:xfrm>
            <a:off x="5217647" y="4280496"/>
            <a:ext cx="742950" cy="48895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298932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 Video</a:t>
            </a:r>
            <a:endParaRPr lang="en-US" dirty="0"/>
          </a:p>
        </p:txBody>
      </p:sp>
      <p:pic>
        <p:nvPicPr>
          <p:cNvPr id="6" name="Fertilization_Conception.mp4">
            <a:hlinkClick r:id="" action="ppaction://media"/>
          </p:cNvPr>
          <p:cNvPicPr>
            <a:picLocks noRot="1" noChangeAspect="1"/>
          </p:cNvPicPr>
          <p:nvPr>
            <a:videoFile r:link="rId1"/>
          </p:nvPr>
        </p:nvPicPr>
        <p:blipFill>
          <a:blip r:embed="rId3"/>
          <a:stretch>
            <a:fillRect/>
          </a:stretch>
        </p:blipFill>
        <p:spPr>
          <a:xfrm>
            <a:off x="1310866" y="1505958"/>
            <a:ext cx="6747284" cy="5060463"/>
          </a:xfrm>
          <a:prstGeom prst="rect">
            <a:avLst/>
          </a:prstGeom>
        </p:spPr>
      </p:pic>
    </p:spTree>
    <p:extLst>
      <p:ext uri="{BB962C8B-B14F-4D97-AF65-F5344CB8AC3E}">
        <p14:creationId xmlns:p14="http://schemas.microsoft.com/office/powerpoint/2010/main" val="1792457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Cell Cycle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823295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know when Cell Division Occurs?</a:t>
            </a:r>
            <a:endParaRPr lang="en-US" dirty="0"/>
          </a:p>
        </p:txBody>
      </p:sp>
      <p:sp>
        <p:nvSpPr>
          <p:cNvPr id="3" name="Content Placeholder 2"/>
          <p:cNvSpPr>
            <a:spLocks noGrp="1"/>
          </p:cNvSpPr>
          <p:nvPr>
            <p:ph idx="1"/>
          </p:nvPr>
        </p:nvSpPr>
        <p:spPr>
          <a:xfrm>
            <a:off x="508001" y="2477692"/>
            <a:ext cx="4157745" cy="2910580"/>
          </a:xfrm>
        </p:spPr>
        <p:txBody>
          <a:bodyPr>
            <a:normAutofit/>
          </a:bodyPr>
          <a:lstStyle/>
          <a:p>
            <a:r>
              <a:rPr lang="en-US" sz="3600" dirty="0"/>
              <a:t>Cell Cycle</a:t>
            </a:r>
          </a:p>
          <a:p>
            <a:pPr lvl="1"/>
            <a:r>
              <a:rPr lang="en-US" sz="2800" dirty="0"/>
              <a:t>A series of events that take place in eukaryotic cells leading to their division and duplication</a:t>
            </a:r>
          </a:p>
        </p:txBody>
      </p:sp>
      <p:grpSp>
        <p:nvGrpSpPr>
          <p:cNvPr id="16" name="Group 15"/>
          <p:cNvGrpSpPr/>
          <p:nvPr/>
        </p:nvGrpSpPr>
        <p:grpSpPr>
          <a:xfrm>
            <a:off x="4806107" y="1964927"/>
            <a:ext cx="3894236" cy="3669409"/>
            <a:chOff x="3499842" y="982728"/>
            <a:chExt cx="5192315" cy="4892545"/>
          </a:xfrm>
        </p:grpSpPr>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4347"/>
            <a:stretch/>
          </p:blipFill>
          <p:spPr>
            <a:xfrm>
              <a:off x="3499842" y="982728"/>
              <a:ext cx="5192315" cy="4892545"/>
            </a:xfrm>
            <a:prstGeom prst="rect">
              <a:avLst/>
            </a:prstGeom>
          </p:spPr>
        </p:pic>
        <p:sp>
          <p:nvSpPr>
            <p:cNvPr id="5" name="TextBox 4"/>
            <p:cNvSpPr txBox="1"/>
            <p:nvPr/>
          </p:nvSpPr>
          <p:spPr>
            <a:xfrm>
              <a:off x="6234713" y="1838637"/>
              <a:ext cx="1092881"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chemeClr val="bg1"/>
                  </a:solidFill>
                  <a:effectLst>
                    <a:outerShdw blurRad="38100" dist="38100" dir="2700000" algn="tl">
                      <a:srgbClr val="000000">
                        <a:alpha val="43137"/>
                      </a:srgbClr>
                    </a:outerShdw>
                  </a:effectLst>
                </a:rPr>
                <a:t>G1 Phase</a:t>
              </a:r>
            </a:p>
          </p:txBody>
        </p:sp>
        <p:sp>
          <p:nvSpPr>
            <p:cNvPr id="6" name="Rectangle 5"/>
            <p:cNvSpPr/>
            <p:nvPr/>
          </p:nvSpPr>
          <p:spPr>
            <a:xfrm rot="5400000">
              <a:off x="6919273" y="3082750"/>
              <a:ext cx="2402774"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solidFill>
                    <a:schemeClr val="bg1"/>
                  </a:solidFill>
                  <a:effectLst>
                    <a:outerShdw blurRad="38100" dist="19050" dir="2700000" algn="tl" rotWithShape="0">
                      <a:schemeClr val="dk1">
                        <a:alpha val="40000"/>
                      </a:schemeClr>
                    </a:outerShdw>
                  </a:effectLst>
                </a:rPr>
                <a:t>Interphase</a:t>
              </a:r>
            </a:p>
          </p:txBody>
        </p:sp>
        <p:sp>
          <p:nvSpPr>
            <p:cNvPr id="7" name="Rectangle 6"/>
            <p:cNvSpPr/>
            <p:nvPr/>
          </p:nvSpPr>
          <p:spPr>
            <a:xfrm rot="16200000">
              <a:off x="3046576" y="2958925"/>
              <a:ext cx="1992372"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solidFill>
                    <a:schemeClr val="bg1"/>
                  </a:solidFill>
                  <a:effectLst>
                    <a:outerShdw blurRad="38100" dist="19050" dir="2700000" algn="tl" rotWithShape="0">
                      <a:schemeClr val="dk1">
                        <a:alpha val="40000"/>
                      </a:schemeClr>
                    </a:outerShdw>
                  </a:effectLst>
                </a:rPr>
                <a:t>M-Phase</a:t>
              </a:r>
            </a:p>
          </p:txBody>
        </p:sp>
        <p:sp>
          <p:nvSpPr>
            <p:cNvPr id="8" name="TextBox 9"/>
            <p:cNvSpPr txBox="1"/>
            <p:nvPr/>
          </p:nvSpPr>
          <p:spPr>
            <a:xfrm>
              <a:off x="6764284" y="3250425"/>
              <a:ext cx="1129765" cy="4001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chemeClr val="bg1"/>
                  </a:solidFill>
                  <a:effectLst>
                    <a:outerShdw blurRad="38100" dist="38100" dir="2700000" algn="tl">
                      <a:srgbClr val="000000">
                        <a:alpha val="43137"/>
                      </a:srgbClr>
                    </a:outerShdw>
                  </a:effectLst>
                </a:rPr>
                <a:t>S Phase</a:t>
              </a:r>
            </a:p>
          </p:txBody>
        </p:sp>
        <p:sp>
          <p:nvSpPr>
            <p:cNvPr id="9" name="TextBox 10"/>
            <p:cNvSpPr txBox="1"/>
            <p:nvPr/>
          </p:nvSpPr>
          <p:spPr>
            <a:xfrm>
              <a:off x="6183264" y="4630386"/>
              <a:ext cx="1066800"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chemeClr val="bg1"/>
                  </a:solidFill>
                  <a:effectLst>
                    <a:outerShdw blurRad="38100" dist="38100" dir="2700000" algn="tl">
                      <a:srgbClr val="000000">
                        <a:alpha val="43137"/>
                      </a:srgbClr>
                    </a:outerShdw>
                  </a:effectLst>
                </a:rPr>
                <a:t>G2 Phase</a:t>
              </a:r>
            </a:p>
          </p:txBody>
        </p:sp>
        <p:sp>
          <p:nvSpPr>
            <p:cNvPr id="10" name="Rectangle 9"/>
            <p:cNvSpPr/>
            <p:nvPr/>
          </p:nvSpPr>
          <p:spPr>
            <a:xfrm rot="16200000">
              <a:off x="3383779" y="2977975"/>
              <a:ext cx="1992372"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solidFill>
                    <a:schemeClr val="bg1"/>
                  </a:solidFill>
                  <a:effectLst>
                    <a:outerShdw blurRad="38100" dist="19050" dir="2700000" algn="tl" rotWithShape="0">
                      <a:schemeClr val="dk1">
                        <a:alpha val="40000"/>
                      </a:schemeClr>
                    </a:outerShdw>
                  </a:effectLst>
                </a:rPr>
                <a:t>Mitosis</a:t>
              </a:r>
            </a:p>
          </p:txBody>
        </p:sp>
        <p:sp>
          <p:nvSpPr>
            <p:cNvPr id="11" name="TextBox 12"/>
            <p:cNvSpPr txBox="1"/>
            <p:nvPr/>
          </p:nvSpPr>
          <p:spPr>
            <a:xfrm rot="2857239">
              <a:off x="4773190" y="1959495"/>
              <a:ext cx="1437349" cy="4001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chemeClr val="bg1"/>
                  </a:solidFill>
                  <a:effectLst>
                    <a:outerShdw blurRad="38100" dist="38100" dir="2700000" algn="tl">
                      <a:srgbClr val="000000">
                        <a:alpha val="43137"/>
                      </a:srgbClr>
                    </a:outerShdw>
                  </a:effectLst>
                </a:rPr>
                <a:t>Cytokinesis</a:t>
              </a:r>
            </a:p>
          </p:txBody>
        </p:sp>
        <p:sp>
          <p:nvSpPr>
            <p:cNvPr id="12" name="TextBox 13"/>
            <p:cNvSpPr txBox="1"/>
            <p:nvPr/>
          </p:nvSpPr>
          <p:spPr>
            <a:xfrm>
              <a:off x="5124447" y="4771562"/>
              <a:ext cx="971549" cy="3309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13" b="1" dirty="0">
                  <a:solidFill>
                    <a:schemeClr val="bg1"/>
                  </a:solidFill>
                  <a:effectLst>
                    <a:outerShdw blurRad="38100" dist="38100" dir="2700000" algn="tl">
                      <a:srgbClr val="000000">
                        <a:alpha val="43137"/>
                      </a:srgbClr>
                    </a:outerShdw>
                  </a:effectLst>
                </a:rPr>
                <a:t>Prophase</a:t>
              </a:r>
            </a:p>
          </p:txBody>
        </p:sp>
        <p:sp>
          <p:nvSpPr>
            <p:cNvPr id="13" name="TextBox 14"/>
            <p:cNvSpPr txBox="1"/>
            <p:nvPr/>
          </p:nvSpPr>
          <p:spPr>
            <a:xfrm>
              <a:off x="4410657" y="3992470"/>
              <a:ext cx="1231325" cy="3539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a:solidFill>
                    <a:schemeClr val="bg1"/>
                  </a:solidFill>
                  <a:effectLst>
                    <a:outerShdw blurRad="38100" dist="38100" dir="2700000" algn="tl">
                      <a:srgbClr val="000000">
                        <a:alpha val="43137"/>
                      </a:srgbClr>
                    </a:outerShdw>
                  </a:effectLst>
                </a:rPr>
                <a:t>Metaphase</a:t>
              </a:r>
            </a:p>
          </p:txBody>
        </p:sp>
        <p:sp>
          <p:nvSpPr>
            <p:cNvPr id="14" name="TextBox 16"/>
            <p:cNvSpPr txBox="1"/>
            <p:nvPr/>
          </p:nvSpPr>
          <p:spPr>
            <a:xfrm>
              <a:off x="4201478" y="3250425"/>
              <a:ext cx="1149284" cy="3539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a:solidFill>
                    <a:schemeClr val="bg1"/>
                  </a:solidFill>
                  <a:effectLst>
                    <a:outerShdw blurRad="38100" dist="38100" dir="2700000" algn="tl">
                      <a:srgbClr val="000000">
                        <a:alpha val="43137"/>
                      </a:srgbClr>
                    </a:outerShdw>
                  </a:effectLst>
                </a:rPr>
                <a:t>Anaphase</a:t>
              </a:r>
            </a:p>
          </p:txBody>
        </p:sp>
        <p:sp>
          <p:nvSpPr>
            <p:cNvPr id="15" name="TextBox 17"/>
            <p:cNvSpPr txBox="1"/>
            <p:nvPr/>
          </p:nvSpPr>
          <p:spPr>
            <a:xfrm>
              <a:off x="4485103" y="2488709"/>
              <a:ext cx="1114604" cy="3539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err="1">
                  <a:solidFill>
                    <a:schemeClr val="bg1"/>
                  </a:solidFill>
                  <a:effectLst>
                    <a:outerShdw blurRad="38100" dist="38100" dir="2700000" algn="tl">
                      <a:srgbClr val="000000">
                        <a:alpha val="43137"/>
                      </a:srgbClr>
                    </a:outerShdw>
                  </a:effectLst>
                </a:rPr>
                <a:t>Telophase</a:t>
              </a:r>
              <a:endParaRPr lang="en-US" sz="1125"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9506481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Major Phases of the Cell Cycle</a:t>
            </a:r>
            <a:endParaRPr lang="en-US" dirty="0"/>
          </a:p>
        </p:txBody>
      </p:sp>
      <p:sp>
        <p:nvSpPr>
          <p:cNvPr id="3" name="Content Placeholder 2"/>
          <p:cNvSpPr>
            <a:spLocks noGrp="1"/>
          </p:cNvSpPr>
          <p:nvPr>
            <p:ph idx="1"/>
          </p:nvPr>
        </p:nvSpPr>
        <p:spPr>
          <a:xfrm>
            <a:off x="508001" y="1933576"/>
            <a:ext cx="4421202" cy="3454697"/>
          </a:xfrm>
        </p:spPr>
        <p:txBody>
          <a:bodyPr>
            <a:normAutofit/>
          </a:bodyPr>
          <a:lstStyle/>
          <a:p>
            <a:r>
              <a:rPr lang="en-US" sz="3200" dirty="0"/>
              <a:t>Interphase</a:t>
            </a:r>
          </a:p>
          <a:p>
            <a:pPr lvl="1"/>
            <a:r>
              <a:rPr lang="en-US" sz="2400" dirty="0"/>
              <a:t>The resting phase between mitosis or meiosis</a:t>
            </a:r>
          </a:p>
          <a:p>
            <a:pPr lvl="1"/>
            <a:endParaRPr lang="en-US" sz="1500" dirty="0"/>
          </a:p>
          <a:p>
            <a:pPr lvl="1"/>
            <a:endParaRPr lang="en-US" sz="2000" dirty="0"/>
          </a:p>
          <a:p>
            <a:pPr lvl="1"/>
            <a:endParaRPr lang="en-US" sz="2000" dirty="0"/>
          </a:p>
          <a:p>
            <a:r>
              <a:rPr lang="en-US" sz="2800" dirty="0"/>
              <a:t>M Phase</a:t>
            </a:r>
          </a:p>
          <a:p>
            <a:pPr lvl="1"/>
            <a:r>
              <a:rPr lang="en-US" sz="2000" dirty="0"/>
              <a:t>The phase where mitosis (or meiosis) and cytokinesis occurs.</a:t>
            </a:r>
          </a:p>
        </p:txBody>
      </p:sp>
      <p:grpSp>
        <p:nvGrpSpPr>
          <p:cNvPr id="4" name="Group 3"/>
          <p:cNvGrpSpPr/>
          <p:nvPr/>
        </p:nvGrpSpPr>
        <p:grpSpPr>
          <a:xfrm>
            <a:off x="5008384" y="2098277"/>
            <a:ext cx="3894236" cy="3669409"/>
            <a:chOff x="3499842" y="982728"/>
            <a:chExt cx="5192315" cy="4892545"/>
          </a:xfrm>
        </p:grpSpPr>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4347"/>
            <a:stretch/>
          </p:blipFill>
          <p:spPr>
            <a:xfrm>
              <a:off x="3499842" y="982728"/>
              <a:ext cx="5192315" cy="4892545"/>
            </a:xfrm>
            <a:prstGeom prst="rect">
              <a:avLst/>
            </a:prstGeom>
          </p:spPr>
        </p:pic>
        <p:sp>
          <p:nvSpPr>
            <p:cNvPr id="6" name="TextBox 5"/>
            <p:cNvSpPr txBox="1"/>
            <p:nvPr/>
          </p:nvSpPr>
          <p:spPr>
            <a:xfrm>
              <a:off x="6234713" y="1838637"/>
              <a:ext cx="1092881"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G1 Phase</a:t>
              </a:r>
            </a:p>
          </p:txBody>
        </p:sp>
        <p:sp>
          <p:nvSpPr>
            <p:cNvPr id="7" name="Rectangle 6"/>
            <p:cNvSpPr/>
            <p:nvPr/>
          </p:nvSpPr>
          <p:spPr>
            <a:xfrm rot="5400000">
              <a:off x="6919273" y="3082750"/>
              <a:ext cx="2402774"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Interphase</a:t>
              </a:r>
            </a:p>
          </p:txBody>
        </p:sp>
        <p:sp>
          <p:nvSpPr>
            <p:cNvPr id="8" name="Rectangle 7"/>
            <p:cNvSpPr/>
            <p:nvPr/>
          </p:nvSpPr>
          <p:spPr>
            <a:xfrm rot="16200000">
              <a:off x="3046576" y="2958925"/>
              <a:ext cx="1992372"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M-Phase</a:t>
              </a:r>
            </a:p>
          </p:txBody>
        </p:sp>
        <p:sp>
          <p:nvSpPr>
            <p:cNvPr id="9" name="TextBox 9"/>
            <p:cNvSpPr txBox="1"/>
            <p:nvPr/>
          </p:nvSpPr>
          <p:spPr>
            <a:xfrm>
              <a:off x="6764284" y="3250425"/>
              <a:ext cx="1129765" cy="4001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S Phase</a:t>
              </a:r>
            </a:p>
          </p:txBody>
        </p:sp>
        <p:sp>
          <p:nvSpPr>
            <p:cNvPr id="10" name="TextBox 10"/>
            <p:cNvSpPr txBox="1"/>
            <p:nvPr/>
          </p:nvSpPr>
          <p:spPr>
            <a:xfrm>
              <a:off x="6183264" y="4630386"/>
              <a:ext cx="1066800"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G2 Phase</a:t>
              </a:r>
            </a:p>
          </p:txBody>
        </p:sp>
        <p:sp>
          <p:nvSpPr>
            <p:cNvPr id="11" name="Rectangle 10"/>
            <p:cNvSpPr/>
            <p:nvPr/>
          </p:nvSpPr>
          <p:spPr>
            <a:xfrm rot="16200000">
              <a:off x="3383779" y="2977975"/>
              <a:ext cx="1992372"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Mitosis</a:t>
              </a:r>
            </a:p>
          </p:txBody>
        </p:sp>
        <p:sp>
          <p:nvSpPr>
            <p:cNvPr id="12" name="TextBox 12"/>
            <p:cNvSpPr txBox="1"/>
            <p:nvPr/>
          </p:nvSpPr>
          <p:spPr>
            <a:xfrm>
              <a:off x="4951462" y="1830867"/>
              <a:ext cx="1219209"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Cytokinesis</a:t>
              </a:r>
            </a:p>
          </p:txBody>
        </p:sp>
        <p:sp>
          <p:nvSpPr>
            <p:cNvPr id="13" name="TextBox 13"/>
            <p:cNvSpPr txBox="1"/>
            <p:nvPr/>
          </p:nvSpPr>
          <p:spPr>
            <a:xfrm>
              <a:off x="5124447" y="4771562"/>
              <a:ext cx="971549" cy="5387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13" b="1" dirty="0">
                  <a:effectLst>
                    <a:outerShdw blurRad="38100" dist="38100" dir="2700000" algn="tl">
                      <a:srgbClr val="000000">
                        <a:alpha val="43137"/>
                      </a:srgbClr>
                    </a:outerShdw>
                  </a:effectLst>
                </a:rPr>
                <a:t>Prophase</a:t>
              </a:r>
            </a:p>
          </p:txBody>
        </p:sp>
        <p:sp>
          <p:nvSpPr>
            <p:cNvPr id="14" name="TextBox 14"/>
            <p:cNvSpPr txBox="1"/>
            <p:nvPr/>
          </p:nvSpPr>
          <p:spPr>
            <a:xfrm>
              <a:off x="4410657" y="3992470"/>
              <a:ext cx="1231325" cy="3539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a:effectLst>
                    <a:outerShdw blurRad="38100" dist="38100" dir="2700000" algn="tl">
                      <a:srgbClr val="000000">
                        <a:alpha val="43137"/>
                      </a:srgbClr>
                    </a:outerShdw>
                  </a:effectLst>
                </a:rPr>
                <a:t>Metaphase</a:t>
              </a:r>
            </a:p>
          </p:txBody>
        </p:sp>
        <p:sp>
          <p:nvSpPr>
            <p:cNvPr id="15" name="TextBox 16"/>
            <p:cNvSpPr txBox="1"/>
            <p:nvPr/>
          </p:nvSpPr>
          <p:spPr>
            <a:xfrm>
              <a:off x="4201479" y="3250425"/>
              <a:ext cx="971549"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a:effectLst>
                    <a:outerShdw blurRad="38100" dist="38100" dir="2700000" algn="tl">
                      <a:srgbClr val="000000">
                        <a:alpha val="43137"/>
                      </a:srgbClr>
                    </a:outerShdw>
                  </a:effectLst>
                </a:rPr>
                <a:t>Anaphase</a:t>
              </a:r>
            </a:p>
          </p:txBody>
        </p:sp>
        <p:sp>
          <p:nvSpPr>
            <p:cNvPr id="16" name="TextBox 17"/>
            <p:cNvSpPr txBox="1"/>
            <p:nvPr/>
          </p:nvSpPr>
          <p:spPr>
            <a:xfrm>
              <a:off x="4485103" y="2488709"/>
              <a:ext cx="1114604"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err="1">
                  <a:effectLst>
                    <a:outerShdw blurRad="38100" dist="38100" dir="2700000" algn="tl">
                      <a:srgbClr val="000000">
                        <a:alpha val="43137"/>
                      </a:srgbClr>
                    </a:outerShdw>
                  </a:effectLst>
                </a:rPr>
                <a:t>Telophase</a:t>
              </a:r>
              <a:endParaRPr lang="en-US" sz="1125" b="1" dirty="0">
                <a:effectLst>
                  <a:outerShdw blurRad="38100" dist="38100" dir="2700000" algn="tl">
                    <a:srgbClr val="000000">
                      <a:alpha val="43137"/>
                    </a:srgbClr>
                  </a:outerShdw>
                </a:effectLst>
              </a:endParaRPr>
            </a:p>
          </p:txBody>
        </p:sp>
      </p:grpSp>
      <p:sp>
        <p:nvSpPr>
          <p:cNvPr id="17" name="Oval 16"/>
          <p:cNvSpPr/>
          <p:nvPr/>
        </p:nvSpPr>
        <p:spPr>
          <a:xfrm>
            <a:off x="5238750" y="2258123"/>
            <a:ext cx="3400425" cy="33711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106915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three phases of Interphase?</a:t>
            </a:r>
            <a:endParaRPr lang="en-US" dirty="0"/>
          </a:p>
        </p:txBody>
      </p:sp>
      <p:sp>
        <p:nvSpPr>
          <p:cNvPr id="3" name="Content Placeholder 2"/>
          <p:cNvSpPr>
            <a:spLocks noGrp="1"/>
          </p:cNvSpPr>
          <p:nvPr>
            <p:ph idx="1"/>
          </p:nvPr>
        </p:nvSpPr>
        <p:spPr>
          <a:xfrm>
            <a:off x="508001" y="2477692"/>
            <a:ext cx="4776303" cy="2910580"/>
          </a:xfrm>
        </p:spPr>
        <p:txBody>
          <a:bodyPr>
            <a:noAutofit/>
          </a:bodyPr>
          <a:lstStyle/>
          <a:p>
            <a:r>
              <a:rPr lang="en-US" sz="2400" dirty="0"/>
              <a:t>G1 – Gap 1 – Phase</a:t>
            </a:r>
          </a:p>
          <a:p>
            <a:pPr lvl="1"/>
            <a:r>
              <a:rPr lang="en-US" sz="1800" dirty="0"/>
              <a:t>Gap 1 phase – cell gets larger and prepares for mitosis</a:t>
            </a:r>
          </a:p>
          <a:p>
            <a:endParaRPr lang="en-US" sz="2400" dirty="0"/>
          </a:p>
          <a:p>
            <a:r>
              <a:rPr lang="en-US" sz="2400" dirty="0"/>
              <a:t>S Phase </a:t>
            </a:r>
          </a:p>
          <a:p>
            <a:pPr lvl="1"/>
            <a:r>
              <a:rPr lang="en-US" sz="1800" dirty="0"/>
              <a:t>Synthesis phase – DNA makes a copy of itself</a:t>
            </a:r>
          </a:p>
          <a:p>
            <a:endParaRPr lang="en-US" sz="2400" dirty="0"/>
          </a:p>
          <a:p>
            <a:r>
              <a:rPr lang="en-US" sz="2400" dirty="0"/>
              <a:t>G2 – Gap 2 – Phase</a:t>
            </a:r>
          </a:p>
          <a:p>
            <a:pPr lvl="1"/>
            <a:r>
              <a:rPr lang="en-US" sz="1800" dirty="0"/>
              <a:t>Gap 2 phase -  final preparation for mitosis</a:t>
            </a:r>
          </a:p>
        </p:txBody>
      </p:sp>
      <p:grpSp>
        <p:nvGrpSpPr>
          <p:cNvPr id="22" name="Group 21"/>
          <p:cNvGrpSpPr/>
          <p:nvPr/>
        </p:nvGrpSpPr>
        <p:grpSpPr>
          <a:xfrm>
            <a:off x="6751320" y="1964927"/>
            <a:ext cx="1949024" cy="3669409"/>
            <a:chOff x="6093458" y="982728"/>
            <a:chExt cx="2598698" cy="4892545"/>
          </a:xfrm>
        </p:grpSpPr>
        <p:pic>
          <p:nvPicPr>
            <p:cNvPr id="23" name="Picture 2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2785" r="14347"/>
            <a:stretch/>
          </p:blipFill>
          <p:spPr>
            <a:xfrm>
              <a:off x="6093458" y="982728"/>
              <a:ext cx="2598698" cy="4892545"/>
            </a:xfrm>
            <a:prstGeom prst="rect">
              <a:avLst/>
            </a:prstGeom>
          </p:spPr>
        </p:pic>
        <p:sp>
          <p:nvSpPr>
            <p:cNvPr id="24" name="TextBox 23"/>
            <p:cNvSpPr txBox="1"/>
            <p:nvPr/>
          </p:nvSpPr>
          <p:spPr>
            <a:xfrm>
              <a:off x="6234713" y="1838637"/>
              <a:ext cx="1092881"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G1 Phase</a:t>
              </a:r>
            </a:p>
          </p:txBody>
        </p:sp>
        <p:sp>
          <p:nvSpPr>
            <p:cNvPr id="25" name="Rectangle 24"/>
            <p:cNvSpPr/>
            <p:nvPr/>
          </p:nvSpPr>
          <p:spPr>
            <a:xfrm rot="5400000">
              <a:off x="6919273" y="3082750"/>
              <a:ext cx="2402774"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Interphase</a:t>
              </a:r>
            </a:p>
          </p:txBody>
        </p:sp>
        <p:sp>
          <p:nvSpPr>
            <p:cNvPr id="27" name="TextBox 9"/>
            <p:cNvSpPr txBox="1"/>
            <p:nvPr/>
          </p:nvSpPr>
          <p:spPr>
            <a:xfrm>
              <a:off x="6764284" y="3250425"/>
              <a:ext cx="1129765" cy="4001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S Phase</a:t>
              </a:r>
            </a:p>
          </p:txBody>
        </p:sp>
        <p:sp>
          <p:nvSpPr>
            <p:cNvPr id="28" name="TextBox 10"/>
            <p:cNvSpPr txBox="1"/>
            <p:nvPr/>
          </p:nvSpPr>
          <p:spPr>
            <a:xfrm>
              <a:off x="6183264" y="4630386"/>
              <a:ext cx="1066800"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G2 Phase</a:t>
              </a:r>
            </a:p>
          </p:txBody>
        </p:sp>
      </p:grpSp>
    </p:spTree>
    <p:extLst>
      <p:ext uri="{BB962C8B-B14F-4D97-AF65-F5344CB8AC3E}">
        <p14:creationId xmlns:p14="http://schemas.microsoft.com/office/powerpoint/2010/main" val="21568652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427" y="184139"/>
            <a:ext cx="7290054" cy="1499616"/>
          </a:xfrm>
        </p:spPr>
        <p:txBody>
          <a:bodyPr/>
          <a:lstStyle/>
          <a:p>
            <a:r>
              <a:rPr lang="en-US" dirty="0" smtClean="0"/>
              <a:t>S Phase and Chromosomes</a:t>
            </a:r>
            <a:endParaRPr lang="en-US" dirty="0"/>
          </a:p>
        </p:txBody>
      </p:sp>
      <p:grpSp>
        <p:nvGrpSpPr>
          <p:cNvPr id="11" name="Group 10"/>
          <p:cNvGrpSpPr/>
          <p:nvPr/>
        </p:nvGrpSpPr>
        <p:grpSpPr>
          <a:xfrm>
            <a:off x="4407426" y="2496732"/>
            <a:ext cx="530747" cy="2668171"/>
            <a:chOff x="6561690" y="2806698"/>
            <a:chExt cx="530747" cy="2668171"/>
          </a:xfrm>
        </p:grpSpPr>
        <p:sp>
          <p:nvSpPr>
            <p:cNvPr id="4" name="Rounded Rectangle 3"/>
            <p:cNvSpPr/>
            <p:nvPr/>
          </p:nvSpPr>
          <p:spPr>
            <a:xfrm rot="21554102" flipH="1">
              <a:off x="6561690" y="280669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p:nvSpPr>
          <p:spPr>
            <a:xfrm rot="5400000" flipH="1">
              <a:off x="6809625" y="3855433"/>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 name="Group 9"/>
          <p:cNvGrpSpPr/>
          <p:nvPr/>
        </p:nvGrpSpPr>
        <p:grpSpPr>
          <a:xfrm>
            <a:off x="3856729" y="2494195"/>
            <a:ext cx="583148" cy="2668171"/>
            <a:chOff x="6010993" y="2804161"/>
            <a:chExt cx="583148" cy="2668171"/>
          </a:xfrm>
        </p:grpSpPr>
        <p:sp>
          <p:nvSpPr>
            <p:cNvPr id="5" name="Rounded Rectangle 3"/>
            <p:cNvSpPr/>
            <p:nvPr/>
          </p:nvSpPr>
          <p:spPr>
            <a:xfrm>
              <a:off x="6156961" y="2804161"/>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Isosceles Triangle 6"/>
            <p:cNvSpPr/>
            <p:nvPr/>
          </p:nvSpPr>
          <p:spPr>
            <a:xfrm rot="16200000">
              <a:off x="6020116" y="3855434"/>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an 8"/>
            <p:cNvSpPr/>
            <p:nvPr/>
          </p:nvSpPr>
          <p:spPr>
            <a:xfrm>
              <a:off x="6481109" y="3765604"/>
              <a:ext cx="113032" cy="372641"/>
            </a:xfrm>
            <a:prstGeom prst="ca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 name="Right Bracket 11"/>
          <p:cNvSpPr/>
          <p:nvPr/>
        </p:nvSpPr>
        <p:spPr>
          <a:xfrm rot="5400000">
            <a:off x="3885738" y="4878745"/>
            <a:ext cx="417932" cy="63824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440960" y="5398751"/>
            <a:ext cx="1415408" cy="369332"/>
          </a:xfrm>
          <a:prstGeom prst="rect">
            <a:avLst/>
          </a:prstGeom>
          <a:noFill/>
        </p:spPr>
        <p:txBody>
          <a:bodyPr wrap="square" rtlCol="0">
            <a:spAutoFit/>
          </a:bodyPr>
          <a:lstStyle/>
          <a:p>
            <a:r>
              <a:rPr lang="en-US" dirty="0" smtClean="0"/>
              <a:t>Chromosome</a:t>
            </a:r>
            <a:endParaRPr lang="en-US" dirty="0"/>
          </a:p>
        </p:txBody>
      </p:sp>
      <p:sp>
        <p:nvSpPr>
          <p:cNvPr id="14" name="TextBox 13"/>
          <p:cNvSpPr txBox="1"/>
          <p:nvPr/>
        </p:nvSpPr>
        <p:spPr>
          <a:xfrm>
            <a:off x="2887347" y="5339864"/>
            <a:ext cx="2494891" cy="646331"/>
          </a:xfrm>
          <a:prstGeom prst="rect">
            <a:avLst/>
          </a:prstGeom>
          <a:noFill/>
        </p:spPr>
        <p:txBody>
          <a:bodyPr wrap="square" rtlCol="0">
            <a:spAutoFit/>
          </a:bodyPr>
          <a:lstStyle/>
          <a:p>
            <a:r>
              <a:rPr lang="en-US" dirty="0" smtClean="0"/>
              <a:t>Sister Chromatid (original)</a:t>
            </a:r>
            <a:endParaRPr lang="en-US" dirty="0"/>
          </a:p>
        </p:txBody>
      </p:sp>
      <p:sp>
        <p:nvSpPr>
          <p:cNvPr id="15" name="Right Bracket 14"/>
          <p:cNvSpPr/>
          <p:nvPr/>
        </p:nvSpPr>
        <p:spPr>
          <a:xfrm rot="5400000">
            <a:off x="4591797" y="4861515"/>
            <a:ext cx="417932" cy="63824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481092" y="5352780"/>
            <a:ext cx="2183179" cy="646331"/>
          </a:xfrm>
          <a:prstGeom prst="rect">
            <a:avLst/>
          </a:prstGeom>
          <a:noFill/>
        </p:spPr>
        <p:txBody>
          <a:bodyPr wrap="square" rtlCol="0">
            <a:spAutoFit/>
          </a:bodyPr>
          <a:lstStyle/>
          <a:p>
            <a:r>
              <a:rPr lang="en-US" dirty="0" smtClean="0"/>
              <a:t>Sister Chromatid (copy)</a:t>
            </a:r>
            <a:endParaRPr lang="en-US" dirty="0"/>
          </a:p>
        </p:txBody>
      </p:sp>
      <p:sp>
        <p:nvSpPr>
          <p:cNvPr id="17" name="Right Bracket 16"/>
          <p:cNvSpPr/>
          <p:nvPr/>
        </p:nvSpPr>
        <p:spPr>
          <a:xfrm rot="5400000">
            <a:off x="4223287" y="4039696"/>
            <a:ext cx="655591" cy="332747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495946" y="1890793"/>
            <a:ext cx="239140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Centromere:  Center Part that binds two sister chromatids together.</a:t>
            </a:r>
            <a:br>
              <a:rPr lang="en-US" dirty="0" smtClean="0"/>
            </a:br>
            <a:endParaRPr lang="en-US" dirty="0" smtClean="0"/>
          </a:p>
        </p:txBody>
      </p:sp>
      <p:sp>
        <p:nvSpPr>
          <p:cNvPr id="24" name="Rectangle 23"/>
          <p:cNvSpPr/>
          <p:nvPr/>
        </p:nvSpPr>
        <p:spPr>
          <a:xfrm>
            <a:off x="407818" y="3709446"/>
            <a:ext cx="2090483"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endParaRPr lang="en-US" dirty="0"/>
          </a:p>
          <a:p>
            <a:r>
              <a:rPr lang="en-US" dirty="0" err="1"/>
              <a:t>Kinetechore</a:t>
            </a:r>
            <a:r>
              <a:rPr lang="en-US" dirty="0"/>
              <a:t>: an area on a chromosome where spindle fibers attach to help move the sister chromatids apart.</a:t>
            </a:r>
          </a:p>
        </p:txBody>
      </p:sp>
      <p:cxnSp>
        <p:nvCxnSpPr>
          <p:cNvPr id="21" name="Straight Arrow Connector 20"/>
          <p:cNvCxnSpPr/>
          <p:nvPr/>
        </p:nvCxnSpPr>
        <p:spPr>
          <a:xfrm flipV="1">
            <a:off x="1816594" y="3686144"/>
            <a:ext cx="1925164" cy="23744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35974" y="2358047"/>
            <a:ext cx="1457480" cy="11914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3710811" y="6152490"/>
            <a:ext cx="1345099" cy="369332"/>
          </a:xfrm>
          <a:prstGeom prst="rect">
            <a:avLst/>
          </a:prstGeom>
          <a:noFill/>
        </p:spPr>
        <p:txBody>
          <a:bodyPr wrap="square" rtlCol="0">
            <a:spAutoFit/>
          </a:bodyPr>
          <a:lstStyle/>
          <a:p>
            <a:r>
              <a:rPr lang="en-US" dirty="0" smtClean="0"/>
              <a:t>Chromosome</a:t>
            </a:r>
            <a:endParaRPr lang="en-US" dirty="0"/>
          </a:p>
        </p:txBody>
      </p:sp>
    </p:spTree>
    <p:extLst>
      <p:ext uri="{BB962C8B-B14F-4D97-AF65-F5344CB8AC3E}">
        <p14:creationId xmlns:p14="http://schemas.microsoft.com/office/powerpoint/2010/main" val="269828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p:bldP spid="17" grpId="0" animBg="1"/>
      <p:bldP spid="2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 Phase and Chromosomes</a:t>
            </a:r>
            <a:endParaRPr lang="en-US" dirty="0"/>
          </a:p>
        </p:txBody>
      </p:sp>
      <p:sp>
        <p:nvSpPr>
          <p:cNvPr id="5" name="Text Placeholder 4"/>
          <p:cNvSpPr>
            <a:spLocks noGrp="1"/>
          </p:cNvSpPr>
          <p:nvPr>
            <p:ph type="body" idx="1"/>
          </p:nvPr>
        </p:nvSpPr>
        <p:spPr>
          <a:xfrm>
            <a:off x="823195" y="1837397"/>
            <a:ext cx="3566160" cy="822960"/>
          </a:xfrm>
        </p:spPr>
        <p:txBody>
          <a:bodyPr>
            <a:normAutofit/>
          </a:bodyPr>
          <a:lstStyle/>
          <a:p>
            <a:r>
              <a:rPr lang="en-US" sz="3600" dirty="0" smtClean="0"/>
              <a:t>Before S Phase</a:t>
            </a:r>
            <a:endParaRPr lang="en-US" sz="3600" dirty="0"/>
          </a:p>
        </p:txBody>
      </p:sp>
      <p:sp>
        <p:nvSpPr>
          <p:cNvPr id="7" name="Text Placeholder 6"/>
          <p:cNvSpPr>
            <a:spLocks noGrp="1"/>
          </p:cNvSpPr>
          <p:nvPr>
            <p:ph type="body" sz="quarter" idx="3"/>
          </p:nvPr>
        </p:nvSpPr>
        <p:spPr>
          <a:xfrm>
            <a:off x="5114092" y="1680653"/>
            <a:ext cx="3566160" cy="822960"/>
          </a:xfrm>
        </p:spPr>
        <p:txBody>
          <a:bodyPr>
            <a:normAutofit/>
          </a:bodyPr>
          <a:lstStyle/>
          <a:p>
            <a:r>
              <a:rPr lang="en-US" sz="4000" dirty="0" smtClean="0"/>
              <a:t>After S Phase</a:t>
            </a:r>
            <a:endParaRPr lang="en-US" sz="4000" dirty="0"/>
          </a:p>
        </p:txBody>
      </p:sp>
      <p:grpSp>
        <p:nvGrpSpPr>
          <p:cNvPr id="9" name="Group 8"/>
          <p:cNvGrpSpPr/>
          <p:nvPr/>
        </p:nvGrpSpPr>
        <p:grpSpPr>
          <a:xfrm>
            <a:off x="6184711" y="2832910"/>
            <a:ext cx="530747" cy="2668171"/>
            <a:chOff x="6561690" y="2806698"/>
            <a:chExt cx="530747" cy="2668171"/>
          </a:xfrm>
        </p:grpSpPr>
        <p:sp>
          <p:nvSpPr>
            <p:cNvPr id="10" name="Rounded Rectangle 3"/>
            <p:cNvSpPr/>
            <p:nvPr/>
          </p:nvSpPr>
          <p:spPr>
            <a:xfrm rot="21554102" flipH="1">
              <a:off x="6561690" y="280669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Isosceles Triangle 10"/>
            <p:cNvSpPr/>
            <p:nvPr/>
          </p:nvSpPr>
          <p:spPr>
            <a:xfrm rot="5400000" flipH="1">
              <a:off x="6809625" y="3855433"/>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 name="Group 11"/>
          <p:cNvGrpSpPr/>
          <p:nvPr/>
        </p:nvGrpSpPr>
        <p:grpSpPr>
          <a:xfrm>
            <a:off x="5634014" y="2830373"/>
            <a:ext cx="583148" cy="2668171"/>
            <a:chOff x="6010993" y="2804161"/>
            <a:chExt cx="583148" cy="2668171"/>
          </a:xfrm>
        </p:grpSpPr>
        <p:sp>
          <p:nvSpPr>
            <p:cNvPr id="13" name="Rounded Rectangle 3"/>
            <p:cNvSpPr/>
            <p:nvPr/>
          </p:nvSpPr>
          <p:spPr>
            <a:xfrm>
              <a:off x="6156961" y="2804161"/>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Isosceles Triangle 13"/>
            <p:cNvSpPr/>
            <p:nvPr/>
          </p:nvSpPr>
          <p:spPr>
            <a:xfrm rot="16200000">
              <a:off x="6020116" y="3855434"/>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an 14"/>
            <p:cNvSpPr/>
            <p:nvPr/>
          </p:nvSpPr>
          <p:spPr>
            <a:xfrm>
              <a:off x="6481109" y="3765604"/>
              <a:ext cx="113032" cy="372641"/>
            </a:xfrm>
            <a:prstGeom prst="ca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Right Bracket 15"/>
          <p:cNvSpPr/>
          <p:nvPr/>
        </p:nvSpPr>
        <p:spPr>
          <a:xfrm rot="5400000">
            <a:off x="5663023" y="5214923"/>
            <a:ext cx="417932" cy="63824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4731527" y="5740385"/>
            <a:ext cx="2494891" cy="646331"/>
          </a:xfrm>
          <a:prstGeom prst="rect">
            <a:avLst/>
          </a:prstGeom>
          <a:noFill/>
        </p:spPr>
        <p:txBody>
          <a:bodyPr wrap="square" rtlCol="0">
            <a:spAutoFit/>
          </a:bodyPr>
          <a:lstStyle/>
          <a:p>
            <a:r>
              <a:rPr lang="en-US" dirty="0" smtClean="0"/>
              <a:t>Sister Chromatid (original)</a:t>
            </a:r>
            <a:endParaRPr lang="en-US" dirty="0"/>
          </a:p>
        </p:txBody>
      </p:sp>
      <p:sp>
        <p:nvSpPr>
          <p:cNvPr id="19" name="Right Bracket 18"/>
          <p:cNvSpPr/>
          <p:nvPr/>
        </p:nvSpPr>
        <p:spPr>
          <a:xfrm rot="5400000">
            <a:off x="6369082" y="5197693"/>
            <a:ext cx="417932" cy="63824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6258377" y="5688958"/>
            <a:ext cx="2183179" cy="646331"/>
          </a:xfrm>
          <a:prstGeom prst="rect">
            <a:avLst/>
          </a:prstGeom>
          <a:noFill/>
        </p:spPr>
        <p:txBody>
          <a:bodyPr wrap="square" rtlCol="0">
            <a:spAutoFit/>
          </a:bodyPr>
          <a:lstStyle/>
          <a:p>
            <a:r>
              <a:rPr lang="en-US" dirty="0" smtClean="0"/>
              <a:t>Sister Chromatid (copy)</a:t>
            </a:r>
            <a:endParaRPr lang="en-US" dirty="0"/>
          </a:p>
        </p:txBody>
      </p:sp>
      <p:sp>
        <p:nvSpPr>
          <p:cNvPr id="21" name="Right Bracket 20"/>
          <p:cNvSpPr/>
          <p:nvPr/>
        </p:nvSpPr>
        <p:spPr>
          <a:xfrm rot="5400000">
            <a:off x="6000572" y="4375874"/>
            <a:ext cx="655591" cy="332747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1587413" y="5998074"/>
            <a:ext cx="1345099" cy="369332"/>
          </a:xfrm>
          <a:prstGeom prst="rect">
            <a:avLst/>
          </a:prstGeom>
          <a:noFill/>
        </p:spPr>
        <p:txBody>
          <a:bodyPr wrap="square" rtlCol="0">
            <a:spAutoFit/>
          </a:bodyPr>
          <a:lstStyle/>
          <a:p>
            <a:r>
              <a:rPr lang="en-US" dirty="0" smtClean="0"/>
              <a:t>Chromosome</a:t>
            </a:r>
            <a:endParaRPr lang="en-US" dirty="0"/>
          </a:p>
        </p:txBody>
      </p:sp>
      <p:grpSp>
        <p:nvGrpSpPr>
          <p:cNvPr id="37" name="Group 36"/>
          <p:cNvGrpSpPr/>
          <p:nvPr/>
        </p:nvGrpSpPr>
        <p:grpSpPr>
          <a:xfrm>
            <a:off x="1968028" y="3097400"/>
            <a:ext cx="583148" cy="2668171"/>
            <a:chOff x="6010993" y="2804161"/>
            <a:chExt cx="583148" cy="2668171"/>
          </a:xfrm>
        </p:grpSpPr>
        <p:sp>
          <p:nvSpPr>
            <p:cNvPr id="38" name="Rounded Rectangle 3"/>
            <p:cNvSpPr/>
            <p:nvPr/>
          </p:nvSpPr>
          <p:spPr>
            <a:xfrm>
              <a:off x="6156961" y="2804161"/>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Isosceles Triangle 38"/>
            <p:cNvSpPr/>
            <p:nvPr/>
          </p:nvSpPr>
          <p:spPr>
            <a:xfrm rot="16200000">
              <a:off x="6020116" y="3855434"/>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Can 39"/>
            <p:cNvSpPr/>
            <p:nvPr/>
          </p:nvSpPr>
          <p:spPr>
            <a:xfrm>
              <a:off x="6481109" y="3765604"/>
              <a:ext cx="113032" cy="372641"/>
            </a:xfrm>
            <a:prstGeom prst="ca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1" name="Right Bracket 40"/>
          <p:cNvSpPr/>
          <p:nvPr/>
        </p:nvSpPr>
        <p:spPr>
          <a:xfrm rot="5400000">
            <a:off x="2078185" y="5476526"/>
            <a:ext cx="417932" cy="63824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Connector 42"/>
          <p:cNvCxnSpPr/>
          <p:nvPr/>
        </p:nvCxnSpPr>
        <p:spPr>
          <a:xfrm>
            <a:off x="4389355" y="2011403"/>
            <a:ext cx="0" cy="484659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585827" y="6415287"/>
            <a:ext cx="1345099" cy="369332"/>
          </a:xfrm>
          <a:prstGeom prst="rect">
            <a:avLst/>
          </a:prstGeom>
          <a:noFill/>
        </p:spPr>
        <p:txBody>
          <a:bodyPr wrap="square" rtlCol="0">
            <a:spAutoFit/>
          </a:bodyPr>
          <a:lstStyle/>
          <a:p>
            <a:r>
              <a:rPr lang="en-US" dirty="0" smtClean="0"/>
              <a:t>Chromosome</a:t>
            </a:r>
            <a:endParaRPr lang="en-US" dirty="0"/>
          </a:p>
        </p:txBody>
      </p:sp>
      <p:cxnSp>
        <p:nvCxnSpPr>
          <p:cNvPr id="3" name="Straight Arrow Connector 2"/>
          <p:cNvCxnSpPr/>
          <p:nvPr/>
        </p:nvCxnSpPr>
        <p:spPr>
          <a:xfrm flipH="1">
            <a:off x="2551177" y="3696053"/>
            <a:ext cx="974431" cy="488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467376" y="3828025"/>
            <a:ext cx="636535" cy="461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12862" y="3264288"/>
            <a:ext cx="1345099" cy="369332"/>
          </a:xfrm>
          <a:prstGeom prst="rect">
            <a:avLst/>
          </a:prstGeom>
          <a:noFill/>
        </p:spPr>
        <p:txBody>
          <a:bodyPr wrap="square" rtlCol="0">
            <a:spAutoFit/>
          </a:bodyPr>
          <a:lstStyle/>
          <a:p>
            <a:r>
              <a:rPr lang="en-US" dirty="0" smtClean="0"/>
              <a:t>Centromere</a:t>
            </a:r>
            <a:endParaRPr lang="en-US" dirty="0"/>
          </a:p>
        </p:txBody>
      </p:sp>
      <p:sp>
        <p:nvSpPr>
          <p:cNvPr id="31" name="TextBox 30"/>
          <p:cNvSpPr txBox="1"/>
          <p:nvPr/>
        </p:nvSpPr>
        <p:spPr>
          <a:xfrm>
            <a:off x="313136" y="3501534"/>
            <a:ext cx="1345099" cy="369332"/>
          </a:xfrm>
          <a:prstGeom prst="rect">
            <a:avLst/>
          </a:prstGeom>
          <a:noFill/>
        </p:spPr>
        <p:txBody>
          <a:bodyPr wrap="square" rtlCol="0">
            <a:spAutoFit/>
          </a:bodyPr>
          <a:lstStyle/>
          <a:p>
            <a:r>
              <a:rPr lang="en-US" dirty="0" smtClean="0"/>
              <a:t>Kinetochore</a:t>
            </a:r>
            <a:endParaRPr lang="en-US" dirty="0"/>
          </a:p>
        </p:txBody>
      </p:sp>
      <p:sp>
        <p:nvSpPr>
          <p:cNvPr id="32" name="TextBox 31"/>
          <p:cNvSpPr txBox="1"/>
          <p:nvPr/>
        </p:nvSpPr>
        <p:spPr>
          <a:xfrm>
            <a:off x="6597994" y="3097400"/>
            <a:ext cx="1345099" cy="369332"/>
          </a:xfrm>
          <a:prstGeom prst="rect">
            <a:avLst/>
          </a:prstGeom>
          <a:noFill/>
        </p:spPr>
        <p:txBody>
          <a:bodyPr wrap="square" rtlCol="0">
            <a:spAutoFit/>
          </a:bodyPr>
          <a:lstStyle/>
          <a:p>
            <a:r>
              <a:rPr lang="en-US" dirty="0" smtClean="0"/>
              <a:t>Centromere</a:t>
            </a:r>
            <a:endParaRPr lang="en-US" dirty="0"/>
          </a:p>
        </p:txBody>
      </p:sp>
      <p:cxnSp>
        <p:nvCxnSpPr>
          <p:cNvPr id="33" name="Straight Arrow Connector 32"/>
          <p:cNvCxnSpPr/>
          <p:nvPr/>
        </p:nvCxnSpPr>
        <p:spPr>
          <a:xfrm flipH="1">
            <a:off x="6147770" y="3437179"/>
            <a:ext cx="974431" cy="488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593173" y="4042265"/>
            <a:ext cx="1143080" cy="16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798901" y="3842946"/>
            <a:ext cx="1345099" cy="369332"/>
          </a:xfrm>
          <a:prstGeom prst="rect">
            <a:avLst/>
          </a:prstGeom>
          <a:noFill/>
        </p:spPr>
        <p:txBody>
          <a:bodyPr wrap="square" rtlCol="0">
            <a:spAutoFit/>
          </a:bodyPr>
          <a:lstStyle/>
          <a:p>
            <a:r>
              <a:rPr lang="en-US" dirty="0" smtClean="0"/>
              <a:t>Kinetochore</a:t>
            </a:r>
            <a:endParaRPr lang="en-US" dirty="0"/>
          </a:p>
        </p:txBody>
      </p:sp>
    </p:spTree>
    <p:extLst>
      <p:ext uri="{BB962C8B-B14F-4D97-AF65-F5344CB8AC3E}">
        <p14:creationId xmlns:p14="http://schemas.microsoft.com/office/powerpoint/2010/main" val="264682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373" y="0"/>
            <a:ext cx="4348734" cy="1258824"/>
          </a:xfrm>
        </p:spPr>
        <p:txBody>
          <a:bodyPr/>
          <a:lstStyle/>
          <a:p>
            <a:r>
              <a:rPr lang="en-US" dirty="0" smtClean="0"/>
              <a:t>Why do cells divide?</a:t>
            </a:r>
            <a:endParaRPr lang="en-US" dirty="0"/>
          </a:p>
        </p:txBody>
      </p:sp>
      <p:sp>
        <p:nvSpPr>
          <p:cNvPr id="3" name="Content Placeholder 2"/>
          <p:cNvSpPr>
            <a:spLocks noGrp="1"/>
          </p:cNvSpPr>
          <p:nvPr>
            <p:ph idx="1"/>
          </p:nvPr>
        </p:nvSpPr>
        <p:spPr>
          <a:xfrm>
            <a:off x="508001" y="1127760"/>
            <a:ext cx="8285479" cy="5593079"/>
          </a:xfrm>
        </p:spPr>
        <p:txBody>
          <a:bodyPr/>
          <a:lstStyle/>
          <a:p>
            <a:pPr marL="457200" indent="-457200">
              <a:buFont typeface="+mj-lt"/>
              <a:buAutoNum type="arabicPeriod"/>
            </a:pPr>
            <a:r>
              <a:rPr lang="en-US" sz="3200" dirty="0" smtClean="0"/>
              <a:t>Reproduction </a:t>
            </a:r>
            <a:br>
              <a:rPr lang="en-US" sz="3200" dirty="0" smtClean="0"/>
            </a:br>
            <a:endParaRPr lang="en-US" sz="2800" dirty="0"/>
          </a:p>
          <a:p>
            <a:pPr marL="457200" indent="-457200">
              <a:buFont typeface="+mj-lt"/>
              <a:buAutoNum type="arabicPeriod"/>
            </a:pPr>
            <a:r>
              <a:rPr lang="en-US" sz="3200" dirty="0"/>
              <a:t>Growth and Development </a:t>
            </a:r>
            <a:r>
              <a:rPr lang="en-US" sz="3200" dirty="0" smtClean="0"/>
              <a:t/>
            </a:r>
            <a:br>
              <a:rPr lang="en-US" sz="3200" dirty="0" smtClean="0"/>
            </a:br>
            <a:r>
              <a:rPr lang="en-US" sz="3200" dirty="0" smtClean="0"/>
              <a:t>     </a:t>
            </a:r>
            <a:r>
              <a:rPr lang="en-US" sz="2800" dirty="0" smtClean="0"/>
              <a:t>- </a:t>
            </a:r>
            <a:r>
              <a:rPr lang="en-US" sz="2800" dirty="0"/>
              <a:t>all multi-cell creatures start out as a single </a:t>
            </a:r>
            <a:r>
              <a:rPr lang="en-US" sz="2800" dirty="0" smtClean="0"/>
              <a:t>cell</a:t>
            </a:r>
            <a:br>
              <a:rPr lang="en-US" sz="2800" dirty="0" smtClean="0"/>
            </a:br>
            <a:endParaRPr lang="en-US" sz="2800" dirty="0"/>
          </a:p>
          <a:p>
            <a:pPr marL="0" indent="0">
              <a:buNone/>
            </a:pPr>
            <a:r>
              <a:rPr lang="en-US" sz="3200" dirty="0" smtClean="0"/>
              <a:t>3.  Repair </a:t>
            </a:r>
            <a:r>
              <a:rPr lang="en-US" sz="3200" dirty="0"/>
              <a:t>and Replacement</a:t>
            </a:r>
          </a:p>
          <a:p>
            <a:pPr marL="128016" lvl="1" indent="0">
              <a:buNone/>
            </a:pPr>
            <a:r>
              <a:rPr lang="en-US" sz="2800" dirty="0" smtClean="0"/>
              <a:t>      - millions </a:t>
            </a:r>
            <a:r>
              <a:rPr lang="en-US" sz="2800" dirty="0"/>
              <a:t>of our cells die and are replaced every second of every </a:t>
            </a:r>
            <a:r>
              <a:rPr lang="en-US" sz="2800" dirty="0" smtClean="0"/>
              <a:t>day</a:t>
            </a:r>
            <a:endParaRPr lang="en-US" sz="2800" dirty="0"/>
          </a:p>
        </p:txBody>
      </p:sp>
    </p:spTree>
    <p:extLst>
      <p:ext uri="{BB962C8B-B14F-4D97-AF65-F5344CB8AC3E}">
        <p14:creationId xmlns:p14="http://schemas.microsoft.com/office/powerpoint/2010/main" val="37793563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Vocabulary</a:t>
            </a:r>
            <a:endParaRPr lang="en-US" dirty="0"/>
          </a:p>
        </p:txBody>
      </p:sp>
      <p:sp>
        <p:nvSpPr>
          <p:cNvPr id="3" name="Content Placeholder 2"/>
          <p:cNvSpPr>
            <a:spLocks noGrp="1"/>
          </p:cNvSpPr>
          <p:nvPr>
            <p:ph idx="1"/>
          </p:nvPr>
        </p:nvSpPr>
        <p:spPr>
          <a:xfrm>
            <a:off x="457200" y="2057401"/>
            <a:ext cx="5410200" cy="3394472"/>
          </a:xfrm>
        </p:spPr>
        <p:txBody>
          <a:bodyPr/>
          <a:lstStyle/>
          <a:p>
            <a:r>
              <a:rPr lang="en-US" dirty="0" err="1" smtClean="0"/>
              <a:t>Centromere</a:t>
            </a:r>
            <a:endParaRPr lang="en-US" dirty="0" smtClean="0"/>
          </a:p>
          <a:p>
            <a:pPr lvl="1"/>
            <a:r>
              <a:rPr lang="en-US" dirty="0" smtClean="0"/>
              <a:t>The part on the chromosome that connects the two </a:t>
            </a:r>
            <a:r>
              <a:rPr lang="en-US" dirty="0" err="1" smtClean="0"/>
              <a:t>chromatids</a:t>
            </a:r>
            <a:r>
              <a:rPr lang="en-US" dirty="0" smtClean="0"/>
              <a:t> together</a:t>
            </a:r>
          </a:p>
        </p:txBody>
      </p:sp>
      <p:sp>
        <p:nvSpPr>
          <p:cNvPr id="6" name="Rounded Rectangle 3"/>
          <p:cNvSpPr/>
          <p:nvPr/>
        </p:nvSpPr>
        <p:spPr>
          <a:xfrm rot="21554102" flipH="1">
            <a:off x="7186531" y="1830675"/>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ounded Rectangle 3"/>
          <p:cNvSpPr/>
          <p:nvPr/>
        </p:nvSpPr>
        <p:spPr>
          <a:xfrm>
            <a:off x="6781801" y="1828801"/>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5967742" y="4621426"/>
            <a:ext cx="1116686" cy="461665"/>
          </a:xfrm>
          <a:prstGeom prst="rect">
            <a:avLst/>
          </a:prstGeom>
          <a:noFill/>
          <a:ln>
            <a:solidFill>
              <a:schemeClr val="tx1"/>
            </a:solidFill>
          </a:ln>
        </p:spPr>
        <p:txBody>
          <a:bodyPr wrap="square" rtlCol="0">
            <a:spAutoFit/>
          </a:bodyPr>
          <a:lstStyle/>
          <a:p>
            <a:r>
              <a:rPr lang="en-US" sz="1200" dirty="0"/>
              <a:t>Original Chromatid</a:t>
            </a:r>
          </a:p>
        </p:txBody>
      </p:sp>
      <p:sp>
        <p:nvSpPr>
          <p:cNvPr id="9" name="TextBox 8"/>
          <p:cNvSpPr txBox="1"/>
          <p:nvPr/>
        </p:nvSpPr>
        <p:spPr>
          <a:xfrm>
            <a:off x="7239001" y="4629151"/>
            <a:ext cx="1116686" cy="461665"/>
          </a:xfrm>
          <a:prstGeom prst="rect">
            <a:avLst/>
          </a:prstGeom>
          <a:noFill/>
          <a:ln>
            <a:solidFill>
              <a:schemeClr val="tx1"/>
            </a:solidFill>
          </a:ln>
        </p:spPr>
        <p:txBody>
          <a:bodyPr wrap="square" rtlCol="0">
            <a:spAutoFit/>
          </a:bodyPr>
          <a:lstStyle/>
          <a:p>
            <a:r>
              <a:rPr lang="en-US" sz="1200" dirty="0"/>
              <a:t>Copied Chromatid</a:t>
            </a:r>
          </a:p>
        </p:txBody>
      </p:sp>
      <p:sp>
        <p:nvSpPr>
          <p:cNvPr id="10" name="Right Brace 9"/>
          <p:cNvSpPr/>
          <p:nvPr/>
        </p:nvSpPr>
        <p:spPr>
          <a:xfrm rot="5400000">
            <a:off x="6898535" y="3859328"/>
            <a:ext cx="473385" cy="254251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1" name="TextBox 10"/>
          <p:cNvSpPr txBox="1"/>
          <p:nvPr/>
        </p:nvSpPr>
        <p:spPr>
          <a:xfrm>
            <a:off x="6504474" y="5447599"/>
            <a:ext cx="1307336" cy="276999"/>
          </a:xfrm>
          <a:prstGeom prst="rect">
            <a:avLst/>
          </a:prstGeom>
          <a:noFill/>
          <a:ln>
            <a:solidFill>
              <a:schemeClr val="tx1"/>
            </a:solidFill>
          </a:ln>
        </p:spPr>
        <p:txBody>
          <a:bodyPr wrap="square" rtlCol="0">
            <a:spAutoFit/>
          </a:bodyPr>
          <a:lstStyle/>
          <a:p>
            <a:r>
              <a:rPr lang="en-US" sz="1200" dirty="0"/>
              <a:t>Chromosome</a:t>
            </a:r>
          </a:p>
        </p:txBody>
      </p:sp>
      <p:sp>
        <p:nvSpPr>
          <p:cNvPr id="12" name="Can 11"/>
          <p:cNvSpPr/>
          <p:nvPr/>
        </p:nvSpPr>
        <p:spPr>
          <a:xfrm>
            <a:off x="7010401" y="2686050"/>
            <a:ext cx="346641" cy="372641"/>
          </a:xfrm>
          <a:prstGeom prst="ca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Vocabulary</a:t>
            </a:r>
            <a:endParaRPr lang="en-US" dirty="0"/>
          </a:p>
        </p:txBody>
      </p:sp>
      <p:sp>
        <p:nvSpPr>
          <p:cNvPr id="3" name="Content Placeholder 2"/>
          <p:cNvSpPr>
            <a:spLocks noGrp="1"/>
          </p:cNvSpPr>
          <p:nvPr>
            <p:ph idx="1"/>
          </p:nvPr>
        </p:nvSpPr>
        <p:spPr>
          <a:xfrm>
            <a:off x="457200" y="2057401"/>
            <a:ext cx="5410200" cy="3394472"/>
          </a:xfrm>
        </p:spPr>
        <p:txBody>
          <a:bodyPr/>
          <a:lstStyle/>
          <a:p>
            <a:r>
              <a:rPr lang="en-US" dirty="0" err="1" smtClean="0"/>
              <a:t>Kinetechore</a:t>
            </a:r>
            <a:endParaRPr lang="en-US" dirty="0" smtClean="0"/>
          </a:p>
          <a:p>
            <a:pPr lvl="1"/>
            <a:r>
              <a:rPr lang="en-US" dirty="0" smtClean="0"/>
              <a:t>Attachment point for spindle fibers</a:t>
            </a:r>
          </a:p>
        </p:txBody>
      </p:sp>
      <p:sp>
        <p:nvSpPr>
          <p:cNvPr id="6" name="Rounded Rectangle 3"/>
          <p:cNvSpPr/>
          <p:nvPr/>
        </p:nvSpPr>
        <p:spPr>
          <a:xfrm rot="21554102" flipH="1">
            <a:off x="7186531" y="1830675"/>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ounded Rectangle 3"/>
          <p:cNvSpPr/>
          <p:nvPr/>
        </p:nvSpPr>
        <p:spPr>
          <a:xfrm>
            <a:off x="6781801" y="1828801"/>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5967742" y="4621426"/>
            <a:ext cx="1116686" cy="461665"/>
          </a:xfrm>
          <a:prstGeom prst="rect">
            <a:avLst/>
          </a:prstGeom>
          <a:noFill/>
          <a:ln>
            <a:solidFill>
              <a:schemeClr val="tx1"/>
            </a:solidFill>
          </a:ln>
        </p:spPr>
        <p:txBody>
          <a:bodyPr wrap="square" rtlCol="0">
            <a:spAutoFit/>
          </a:bodyPr>
          <a:lstStyle/>
          <a:p>
            <a:r>
              <a:rPr lang="en-US" sz="1200" dirty="0"/>
              <a:t>Original Chromatid</a:t>
            </a:r>
          </a:p>
        </p:txBody>
      </p:sp>
      <p:sp>
        <p:nvSpPr>
          <p:cNvPr id="9" name="TextBox 8"/>
          <p:cNvSpPr txBox="1"/>
          <p:nvPr/>
        </p:nvSpPr>
        <p:spPr>
          <a:xfrm>
            <a:off x="7239001" y="4629151"/>
            <a:ext cx="1116686" cy="461665"/>
          </a:xfrm>
          <a:prstGeom prst="rect">
            <a:avLst/>
          </a:prstGeom>
          <a:noFill/>
          <a:ln>
            <a:solidFill>
              <a:schemeClr val="tx1"/>
            </a:solidFill>
          </a:ln>
        </p:spPr>
        <p:txBody>
          <a:bodyPr wrap="square" rtlCol="0">
            <a:spAutoFit/>
          </a:bodyPr>
          <a:lstStyle/>
          <a:p>
            <a:r>
              <a:rPr lang="en-US" sz="1200" dirty="0"/>
              <a:t>Copied Chromatid</a:t>
            </a:r>
          </a:p>
        </p:txBody>
      </p:sp>
      <p:sp>
        <p:nvSpPr>
          <p:cNvPr id="10" name="Right Brace 9"/>
          <p:cNvSpPr/>
          <p:nvPr/>
        </p:nvSpPr>
        <p:spPr>
          <a:xfrm rot="5400000">
            <a:off x="6898535" y="3859328"/>
            <a:ext cx="473385" cy="254251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1" name="TextBox 10"/>
          <p:cNvSpPr txBox="1"/>
          <p:nvPr/>
        </p:nvSpPr>
        <p:spPr>
          <a:xfrm>
            <a:off x="6504474" y="5447599"/>
            <a:ext cx="1307336" cy="276999"/>
          </a:xfrm>
          <a:prstGeom prst="rect">
            <a:avLst/>
          </a:prstGeom>
          <a:noFill/>
          <a:ln>
            <a:solidFill>
              <a:schemeClr val="tx1"/>
            </a:solidFill>
          </a:ln>
        </p:spPr>
        <p:txBody>
          <a:bodyPr wrap="square" rtlCol="0">
            <a:spAutoFit/>
          </a:bodyPr>
          <a:lstStyle/>
          <a:p>
            <a:r>
              <a:rPr lang="en-US" sz="1200" dirty="0"/>
              <a:t>Chromosome</a:t>
            </a:r>
          </a:p>
        </p:txBody>
      </p:sp>
      <p:sp>
        <p:nvSpPr>
          <p:cNvPr id="12" name="Can 11"/>
          <p:cNvSpPr/>
          <p:nvPr/>
        </p:nvSpPr>
        <p:spPr>
          <a:xfrm>
            <a:off x="7010401" y="2686050"/>
            <a:ext cx="346641" cy="372641"/>
          </a:xfrm>
          <a:prstGeom prst="ca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Isosceles Triangle 12"/>
          <p:cNvSpPr/>
          <p:nvPr/>
        </p:nvSpPr>
        <p:spPr>
          <a:xfrm rot="16200000">
            <a:off x="6638925" y="2676525"/>
            <a:ext cx="285750" cy="304800"/>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Isosceles Triangle 13"/>
          <p:cNvSpPr/>
          <p:nvPr/>
        </p:nvSpPr>
        <p:spPr>
          <a:xfrm rot="5400000">
            <a:off x="7400925" y="2676525"/>
            <a:ext cx="285750" cy="304800"/>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Organelles Vocabulary</a:t>
            </a:r>
            <a:endParaRPr lang="en-US" dirty="0"/>
          </a:p>
        </p:txBody>
      </p:sp>
      <p:sp>
        <p:nvSpPr>
          <p:cNvPr id="3" name="Content Placeholder 2"/>
          <p:cNvSpPr>
            <a:spLocks noGrp="1"/>
          </p:cNvSpPr>
          <p:nvPr>
            <p:ph idx="1"/>
          </p:nvPr>
        </p:nvSpPr>
        <p:spPr>
          <a:xfrm>
            <a:off x="457200" y="2057400"/>
            <a:ext cx="4648200" cy="4511039"/>
          </a:xfrm>
        </p:spPr>
        <p:txBody>
          <a:bodyPr>
            <a:normAutofit/>
          </a:bodyPr>
          <a:lstStyle/>
          <a:p>
            <a:r>
              <a:rPr lang="en-US" sz="3600" dirty="0" err="1" smtClean="0"/>
              <a:t>Centriole</a:t>
            </a:r>
            <a:endParaRPr lang="en-US" sz="3600" dirty="0" smtClean="0"/>
          </a:p>
          <a:p>
            <a:pPr lvl="1"/>
            <a:r>
              <a:rPr lang="en-US" sz="2800" dirty="0" smtClean="0"/>
              <a:t>An organelle that organizes the spindle fibers that assist in mitosis and </a:t>
            </a:r>
            <a:r>
              <a:rPr lang="en-US" sz="2800" dirty="0" err="1" smtClean="0"/>
              <a:t>cytokinesis</a:t>
            </a:r>
            <a:r>
              <a:rPr lang="en-US" sz="2800" dirty="0" smtClean="0"/>
              <a:t>.</a:t>
            </a:r>
          </a:p>
          <a:p>
            <a:endParaRPr lang="en-US" dirty="0" smtClean="0"/>
          </a:p>
          <a:p>
            <a:r>
              <a:rPr lang="en-US" sz="3500" dirty="0" smtClean="0"/>
              <a:t>Spindle Fibers</a:t>
            </a:r>
          </a:p>
          <a:p>
            <a:pPr lvl="1"/>
            <a:r>
              <a:rPr lang="en-US" sz="2600" dirty="0" smtClean="0"/>
              <a:t>Filaments that attach to a </a:t>
            </a:r>
            <a:r>
              <a:rPr lang="en-US" sz="2600" dirty="0" err="1" smtClean="0"/>
              <a:t>kinetechore</a:t>
            </a:r>
            <a:r>
              <a:rPr lang="en-US" sz="2600" dirty="0" smtClean="0"/>
              <a:t> and pulls the two </a:t>
            </a:r>
            <a:r>
              <a:rPr lang="en-US" sz="2600" dirty="0" err="1" smtClean="0"/>
              <a:t>chromatids</a:t>
            </a:r>
            <a:r>
              <a:rPr lang="en-US" sz="2600" dirty="0" smtClean="0"/>
              <a:t> apart.</a:t>
            </a:r>
          </a:p>
          <a:p>
            <a:pPr lvl="1"/>
            <a:endParaRPr lang="en-US" dirty="0"/>
          </a:p>
        </p:txBody>
      </p:sp>
      <p:cxnSp>
        <p:nvCxnSpPr>
          <p:cNvPr id="4" name="Straight Connector 3"/>
          <p:cNvCxnSpPr/>
          <p:nvPr/>
        </p:nvCxnSpPr>
        <p:spPr>
          <a:xfrm flipV="1">
            <a:off x="6293311" y="4826829"/>
            <a:ext cx="2198267" cy="11122"/>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6056243" y="4826828"/>
            <a:ext cx="2435334" cy="420468"/>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715001" y="4400551"/>
            <a:ext cx="2614283" cy="419150"/>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clrChange>
              <a:clrFrom>
                <a:srgbClr val="000000"/>
              </a:clrFrom>
              <a:clrTo>
                <a:srgbClr val="000000">
                  <a:alpha val="0"/>
                </a:srgbClr>
              </a:clrTo>
            </a:clrChange>
          </a:blip>
          <a:stretch>
            <a:fillRect/>
          </a:stretch>
        </p:blipFill>
        <p:spPr>
          <a:xfrm>
            <a:off x="5791201" y="1943101"/>
            <a:ext cx="2175621" cy="1695664"/>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Structure</a:t>
            </a:r>
            <a:endParaRPr lang="en-US" dirty="0"/>
          </a:p>
        </p:txBody>
      </p:sp>
      <p:sp>
        <p:nvSpPr>
          <p:cNvPr id="4" name="TextBox 3"/>
          <p:cNvSpPr txBox="1"/>
          <p:nvPr/>
        </p:nvSpPr>
        <p:spPr>
          <a:xfrm>
            <a:off x="3442087" y="4768580"/>
            <a:ext cx="1116686" cy="461665"/>
          </a:xfrm>
          <a:prstGeom prst="rect">
            <a:avLst/>
          </a:prstGeom>
          <a:noFill/>
          <a:ln>
            <a:solidFill>
              <a:schemeClr val="tx1"/>
            </a:solidFill>
          </a:ln>
        </p:spPr>
        <p:txBody>
          <a:bodyPr wrap="square" rtlCol="0">
            <a:spAutoFit/>
          </a:bodyPr>
          <a:lstStyle/>
          <a:p>
            <a:r>
              <a:rPr lang="en-US" sz="1200" dirty="0"/>
              <a:t>Original Chromatid</a:t>
            </a:r>
          </a:p>
        </p:txBody>
      </p:sp>
      <p:sp>
        <p:nvSpPr>
          <p:cNvPr id="5" name="TextBox 4"/>
          <p:cNvSpPr txBox="1"/>
          <p:nvPr/>
        </p:nvSpPr>
        <p:spPr>
          <a:xfrm>
            <a:off x="4713346" y="4776306"/>
            <a:ext cx="1116686" cy="461665"/>
          </a:xfrm>
          <a:prstGeom prst="rect">
            <a:avLst/>
          </a:prstGeom>
          <a:noFill/>
          <a:ln>
            <a:solidFill>
              <a:schemeClr val="tx1"/>
            </a:solidFill>
          </a:ln>
        </p:spPr>
        <p:txBody>
          <a:bodyPr wrap="square" rtlCol="0">
            <a:spAutoFit/>
          </a:bodyPr>
          <a:lstStyle/>
          <a:p>
            <a:r>
              <a:rPr lang="en-US" sz="1200" dirty="0"/>
              <a:t>Copied Chromatid</a:t>
            </a:r>
          </a:p>
        </p:txBody>
      </p:sp>
      <p:sp>
        <p:nvSpPr>
          <p:cNvPr id="6" name="Right Brace 5"/>
          <p:cNvSpPr/>
          <p:nvPr/>
        </p:nvSpPr>
        <p:spPr>
          <a:xfrm rot="5400000">
            <a:off x="4372880" y="4006483"/>
            <a:ext cx="473385" cy="254251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 name="TextBox 6"/>
          <p:cNvSpPr txBox="1"/>
          <p:nvPr/>
        </p:nvSpPr>
        <p:spPr>
          <a:xfrm>
            <a:off x="3978818" y="5594754"/>
            <a:ext cx="1307336" cy="276999"/>
          </a:xfrm>
          <a:prstGeom prst="rect">
            <a:avLst/>
          </a:prstGeom>
          <a:noFill/>
          <a:ln>
            <a:solidFill>
              <a:schemeClr val="tx1"/>
            </a:solidFill>
          </a:ln>
        </p:spPr>
        <p:txBody>
          <a:bodyPr wrap="square" rtlCol="0">
            <a:spAutoFit/>
          </a:bodyPr>
          <a:lstStyle/>
          <a:p>
            <a:r>
              <a:rPr lang="en-US" sz="1200" dirty="0"/>
              <a:t>Chromosome</a:t>
            </a:r>
          </a:p>
        </p:txBody>
      </p:sp>
      <p:cxnSp>
        <p:nvCxnSpPr>
          <p:cNvPr id="15" name="Straight Connector 14"/>
          <p:cNvCxnSpPr/>
          <p:nvPr/>
        </p:nvCxnSpPr>
        <p:spPr>
          <a:xfrm flipH="1" flipV="1">
            <a:off x="4908121" y="3183201"/>
            <a:ext cx="2198267" cy="1112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4867267" y="3183200"/>
            <a:ext cx="2239121" cy="42046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867267" y="2821683"/>
            <a:ext cx="2239121" cy="3404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cstate="print">
            <a:clrChange>
              <a:clrFrom>
                <a:srgbClr val="000000"/>
              </a:clrFrom>
              <a:clrTo>
                <a:srgbClr val="000000">
                  <a:alpha val="0"/>
                </a:srgbClr>
              </a:clrTo>
            </a:clrChange>
          </a:blip>
          <a:stretch>
            <a:fillRect/>
          </a:stretch>
        </p:blipFill>
        <p:spPr>
          <a:xfrm>
            <a:off x="6323737" y="2327805"/>
            <a:ext cx="2175621" cy="1695664"/>
          </a:xfrm>
          <a:prstGeom prst="rect">
            <a:avLst/>
          </a:prstGeom>
        </p:spPr>
      </p:pic>
      <p:sp>
        <p:nvSpPr>
          <p:cNvPr id="19" name="TextBox 18"/>
          <p:cNvSpPr txBox="1"/>
          <p:nvPr/>
        </p:nvSpPr>
        <p:spPr>
          <a:xfrm>
            <a:off x="1156889" y="3771243"/>
            <a:ext cx="978843" cy="276999"/>
          </a:xfrm>
          <a:prstGeom prst="rect">
            <a:avLst/>
          </a:prstGeom>
          <a:noFill/>
          <a:ln>
            <a:solidFill>
              <a:schemeClr val="tx1"/>
            </a:solidFill>
          </a:ln>
        </p:spPr>
        <p:txBody>
          <a:bodyPr wrap="square" rtlCol="0">
            <a:spAutoFit/>
          </a:bodyPr>
          <a:lstStyle/>
          <a:p>
            <a:r>
              <a:rPr lang="en-US" sz="1200" dirty="0"/>
              <a:t>Centriole</a:t>
            </a:r>
          </a:p>
        </p:txBody>
      </p:sp>
      <p:sp>
        <p:nvSpPr>
          <p:cNvPr id="20" name="TextBox 19"/>
          <p:cNvSpPr txBox="1"/>
          <p:nvPr/>
        </p:nvSpPr>
        <p:spPr>
          <a:xfrm>
            <a:off x="6961076" y="3766384"/>
            <a:ext cx="965853" cy="276999"/>
          </a:xfrm>
          <a:prstGeom prst="rect">
            <a:avLst/>
          </a:prstGeom>
          <a:noFill/>
          <a:ln>
            <a:solidFill>
              <a:schemeClr val="tx1"/>
            </a:solidFill>
          </a:ln>
        </p:spPr>
        <p:txBody>
          <a:bodyPr wrap="square" rtlCol="0">
            <a:spAutoFit/>
          </a:bodyPr>
          <a:lstStyle/>
          <a:p>
            <a:r>
              <a:rPr lang="en-US" sz="1200" dirty="0"/>
              <a:t>Centriole</a:t>
            </a:r>
          </a:p>
        </p:txBody>
      </p:sp>
      <p:sp>
        <p:nvSpPr>
          <p:cNvPr id="21" name="TextBox 20"/>
          <p:cNvSpPr txBox="1"/>
          <p:nvPr/>
        </p:nvSpPr>
        <p:spPr>
          <a:xfrm>
            <a:off x="1981200" y="2400301"/>
            <a:ext cx="1395696" cy="276999"/>
          </a:xfrm>
          <a:prstGeom prst="rect">
            <a:avLst/>
          </a:prstGeom>
          <a:noFill/>
          <a:ln>
            <a:solidFill>
              <a:schemeClr val="tx1"/>
            </a:solidFill>
          </a:ln>
        </p:spPr>
        <p:txBody>
          <a:bodyPr wrap="square" rtlCol="0">
            <a:spAutoFit/>
          </a:bodyPr>
          <a:lstStyle/>
          <a:p>
            <a:r>
              <a:rPr lang="en-US" sz="1200" dirty="0"/>
              <a:t>Spindle Fibers</a:t>
            </a:r>
          </a:p>
        </p:txBody>
      </p:sp>
      <p:sp>
        <p:nvSpPr>
          <p:cNvPr id="22" name="TextBox 21"/>
          <p:cNvSpPr txBox="1"/>
          <p:nvPr/>
        </p:nvSpPr>
        <p:spPr>
          <a:xfrm>
            <a:off x="5579138" y="2358443"/>
            <a:ext cx="1395696" cy="276999"/>
          </a:xfrm>
          <a:prstGeom prst="rect">
            <a:avLst/>
          </a:prstGeom>
          <a:noFill/>
          <a:ln>
            <a:solidFill>
              <a:schemeClr val="tx1"/>
            </a:solidFill>
          </a:ln>
        </p:spPr>
        <p:txBody>
          <a:bodyPr wrap="square" rtlCol="0">
            <a:spAutoFit/>
          </a:bodyPr>
          <a:lstStyle/>
          <a:p>
            <a:r>
              <a:rPr lang="en-US" sz="1200" dirty="0"/>
              <a:t>Spindle Fibers</a:t>
            </a:r>
          </a:p>
        </p:txBody>
      </p:sp>
      <p:cxnSp>
        <p:nvCxnSpPr>
          <p:cNvPr id="23" name="Straight Arrow Connector 22"/>
          <p:cNvCxnSpPr>
            <a:stCxn id="21" idx="2"/>
          </p:cNvCxnSpPr>
          <p:nvPr/>
        </p:nvCxnSpPr>
        <p:spPr>
          <a:xfrm>
            <a:off x="2679048" y="2677300"/>
            <a:ext cx="56160" cy="15560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2"/>
          </p:cNvCxnSpPr>
          <p:nvPr/>
        </p:nvCxnSpPr>
        <p:spPr>
          <a:xfrm>
            <a:off x="6276986" y="2635442"/>
            <a:ext cx="46751" cy="19746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2" cstate="print">
            <a:clrChange>
              <a:clrFrom>
                <a:srgbClr val="000000"/>
              </a:clrFrom>
              <a:clrTo>
                <a:srgbClr val="000000">
                  <a:alpha val="0"/>
                </a:srgbClr>
              </a:clrTo>
            </a:clrChange>
          </a:blip>
          <a:stretch>
            <a:fillRect/>
          </a:stretch>
        </p:blipFill>
        <p:spPr>
          <a:xfrm>
            <a:off x="533401" y="2286001"/>
            <a:ext cx="2175621" cy="1695664"/>
          </a:xfrm>
          <a:prstGeom prst="rect">
            <a:avLst/>
          </a:prstGeom>
        </p:spPr>
      </p:pic>
      <p:sp>
        <p:nvSpPr>
          <p:cNvPr id="38" name="TextBox 37"/>
          <p:cNvSpPr txBox="1"/>
          <p:nvPr/>
        </p:nvSpPr>
        <p:spPr>
          <a:xfrm>
            <a:off x="2362200" y="4229101"/>
            <a:ext cx="1395696" cy="276999"/>
          </a:xfrm>
          <a:prstGeom prst="rect">
            <a:avLst/>
          </a:prstGeom>
          <a:noFill/>
          <a:ln>
            <a:solidFill>
              <a:schemeClr val="tx1"/>
            </a:solidFill>
          </a:ln>
        </p:spPr>
        <p:txBody>
          <a:bodyPr wrap="square" rtlCol="0">
            <a:spAutoFit/>
          </a:bodyPr>
          <a:lstStyle/>
          <a:p>
            <a:r>
              <a:rPr lang="en-US" sz="1200" dirty="0" err="1"/>
              <a:t>Kinetechore</a:t>
            </a:r>
            <a:endParaRPr lang="en-US" sz="1200" dirty="0"/>
          </a:p>
        </p:txBody>
      </p:sp>
      <p:sp>
        <p:nvSpPr>
          <p:cNvPr id="39" name="TextBox 38"/>
          <p:cNvSpPr txBox="1"/>
          <p:nvPr/>
        </p:nvSpPr>
        <p:spPr>
          <a:xfrm>
            <a:off x="5486400" y="4203785"/>
            <a:ext cx="1395696" cy="276999"/>
          </a:xfrm>
          <a:prstGeom prst="rect">
            <a:avLst/>
          </a:prstGeom>
          <a:noFill/>
          <a:ln>
            <a:solidFill>
              <a:schemeClr val="tx1"/>
            </a:solidFill>
          </a:ln>
        </p:spPr>
        <p:txBody>
          <a:bodyPr wrap="square" rtlCol="0">
            <a:spAutoFit/>
          </a:bodyPr>
          <a:lstStyle/>
          <a:p>
            <a:r>
              <a:rPr lang="en-US" sz="1200" dirty="0" err="1"/>
              <a:t>Kinetechore</a:t>
            </a:r>
            <a:endParaRPr lang="en-US" sz="1200" dirty="0"/>
          </a:p>
        </p:txBody>
      </p:sp>
      <p:cxnSp>
        <p:nvCxnSpPr>
          <p:cNvPr id="14" name="Straight Connector 13"/>
          <p:cNvCxnSpPr>
            <a:endCxn id="36" idx="1"/>
          </p:cNvCxnSpPr>
          <p:nvPr/>
        </p:nvCxnSpPr>
        <p:spPr>
          <a:xfrm>
            <a:off x="1601183" y="2515948"/>
            <a:ext cx="2751982" cy="717752"/>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179493" y="3158121"/>
            <a:ext cx="2198267" cy="11122"/>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942425" y="3158120"/>
            <a:ext cx="2435334" cy="420468"/>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207197" y="1968037"/>
            <a:ext cx="583148" cy="2668171"/>
            <a:chOff x="6010993" y="2804161"/>
            <a:chExt cx="583148" cy="2668171"/>
          </a:xfrm>
        </p:grpSpPr>
        <p:sp>
          <p:nvSpPr>
            <p:cNvPr id="35" name="Rounded Rectangle 3"/>
            <p:cNvSpPr/>
            <p:nvPr/>
          </p:nvSpPr>
          <p:spPr>
            <a:xfrm>
              <a:off x="6156961" y="2804161"/>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Isosceles Triangle 35"/>
            <p:cNvSpPr/>
            <p:nvPr/>
          </p:nvSpPr>
          <p:spPr>
            <a:xfrm rot="16200000">
              <a:off x="6020116" y="3855434"/>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Can 36"/>
            <p:cNvSpPr/>
            <p:nvPr/>
          </p:nvSpPr>
          <p:spPr>
            <a:xfrm>
              <a:off x="6481109" y="3765604"/>
              <a:ext cx="113032" cy="372641"/>
            </a:xfrm>
            <a:prstGeom prst="ca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0" name="Group 39"/>
          <p:cNvGrpSpPr/>
          <p:nvPr/>
        </p:nvGrpSpPr>
        <p:grpSpPr>
          <a:xfrm>
            <a:off x="4681573" y="1944876"/>
            <a:ext cx="605057" cy="2668171"/>
            <a:chOff x="6324587" y="2529698"/>
            <a:chExt cx="605057" cy="2668171"/>
          </a:xfrm>
        </p:grpSpPr>
        <p:grpSp>
          <p:nvGrpSpPr>
            <p:cNvPr id="41" name="Group 40"/>
            <p:cNvGrpSpPr/>
            <p:nvPr/>
          </p:nvGrpSpPr>
          <p:grpSpPr>
            <a:xfrm>
              <a:off x="6398897" y="2529698"/>
              <a:ext cx="530747" cy="2668171"/>
              <a:chOff x="6561690" y="2806698"/>
              <a:chExt cx="530747" cy="2668171"/>
            </a:xfrm>
          </p:grpSpPr>
          <p:sp>
            <p:nvSpPr>
              <p:cNvPr id="43" name="Rounded Rectangle 3"/>
              <p:cNvSpPr/>
              <p:nvPr/>
            </p:nvSpPr>
            <p:spPr>
              <a:xfrm rot="21554102" flipH="1">
                <a:off x="6561690" y="280669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Isosceles Triangle 43"/>
              <p:cNvSpPr/>
              <p:nvPr/>
            </p:nvSpPr>
            <p:spPr>
              <a:xfrm rot="5400000" flipH="1">
                <a:off x="6809625" y="3855433"/>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2" name="Can 41"/>
            <p:cNvSpPr/>
            <p:nvPr/>
          </p:nvSpPr>
          <p:spPr>
            <a:xfrm>
              <a:off x="6324587" y="3523125"/>
              <a:ext cx="113032" cy="372641"/>
            </a:xfrm>
            <a:prstGeom prst="ca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 name="TextBox 24"/>
          <p:cNvSpPr txBox="1"/>
          <p:nvPr/>
        </p:nvSpPr>
        <p:spPr>
          <a:xfrm>
            <a:off x="4213599" y="3389481"/>
            <a:ext cx="1307336" cy="27699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Centromeres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20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2000"/>
                                        <p:tgtEl>
                                          <p:spTgt spid="17"/>
                                        </p:tgtEl>
                                      </p:cBhvr>
                                    </p:animEffect>
                                  </p:childTnLst>
                                </p:cTn>
                              </p:par>
                              <p:par>
                                <p:cTn id="19" presetID="22" presetClass="entr" presetSubtype="2"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20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2" fill="hold" nodeType="clickEffect">
                                  <p:stCondLst>
                                    <p:cond delay="0"/>
                                  </p:stCondLst>
                                  <p:childTnLst>
                                    <p:animEffect transition="out" filter="wipe(right)">
                                      <p:cBhvr>
                                        <p:cTn id="28" dur="1750"/>
                                        <p:tgtEl>
                                          <p:spTgt spid="14"/>
                                        </p:tgtEl>
                                      </p:cBhvr>
                                    </p:animEffect>
                                    <p:set>
                                      <p:cBhvr>
                                        <p:cTn id="29" dur="1" fill="hold">
                                          <p:stCondLst>
                                            <p:cond delay="1749"/>
                                          </p:stCondLst>
                                        </p:cTn>
                                        <p:tgtEl>
                                          <p:spTgt spid="14"/>
                                        </p:tgtEl>
                                        <p:attrNameLst>
                                          <p:attrName>style.visibility</p:attrName>
                                        </p:attrNameLst>
                                      </p:cBhvr>
                                      <p:to>
                                        <p:strVal val="hidden"/>
                                      </p:to>
                                    </p:set>
                                  </p:childTnLst>
                                </p:cTn>
                              </p:par>
                              <p:par>
                                <p:cTn id="30" presetID="22" presetClass="exit" presetSubtype="2" fill="hold" nodeType="withEffect">
                                  <p:stCondLst>
                                    <p:cond delay="0"/>
                                  </p:stCondLst>
                                  <p:childTnLst>
                                    <p:animEffect transition="out" filter="wipe(right)">
                                      <p:cBhvr>
                                        <p:cTn id="31" dur="1750"/>
                                        <p:tgtEl>
                                          <p:spTgt spid="12"/>
                                        </p:tgtEl>
                                      </p:cBhvr>
                                    </p:animEffect>
                                    <p:set>
                                      <p:cBhvr>
                                        <p:cTn id="32" dur="1" fill="hold">
                                          <p:stCondLst>
                                            <p:cond delay="1749"/>
                                          </p:stCondLst>
                                        </p:cTn>
                                        <p:tgtEl>
                                          <p:spTgt spid="12"/>
                                        </p:tgtEl>
                                        <p:attrNameLst>
                                          <p:attrName>style.visibility</p:attrName>
                                        </p:attrNameLst>
                                      </p:cBhvr>
                                      <p:to>
                                        <p:strVal val="hidden"/>
                                      </p:to>
                                    </p:set>
                                  </p:childTnLst>
                                </p:cTn>
                              </p:par>
                              <p:par>
                                <p:cTn id="33" presetID="22" presetClass="exit" presetSubtype="2" fill="hold" nodeType="withEffect">
                                  <p:stCondLst>
                                    <p:cond delay="0"/>
                                  </p:stCondLst>
                                  <p:childTnLst>
                                    <p:animEffect transition="out" filter="wipe(right)">
                                      <p:cBhvr>
                                        <p:cTn id="34" dur="1750"/>
                                        <p:tgtEl>
                                          <p:spTgt spid="13"/>
                                        </p:tgtEl>
                                      </p:cBhvr>
                                    </p:animEffect>
                                    <p:set>
                                      <p:cBhvr>
                                        <p:cTn id="35" dur="1" fill="hold">
                                          <p:stCondLst>
                                            <p:cond delay="1749"/>
                                          </p:stCondLst>
                                        </p:cTn>
                                        <p:tgtEl>
                                          <p:spTgt spid="13"/>
                                        </p:tgtEl>
                                        <p:attrNameLst>
                                          <p:attrName>style.visibility</p:attrName>
                                        </p:attrNameLst>
                                      </p:cBhvr>
                                      <p:to>
                                        <p:strVal val="hidden"/>
                                      </p:to>
                                    </p:set>
                                  </p:childTnLst>
                                </p:cTn>
                              </p:par>
                              <p:par>
                                <p:cTn id="36" presetID="0" presetClass="path" presetSubtype="0" accel="50000" decel="50000" fill="hold" nodeType="withEffect">
                                  <p:stCondLst>
                                    <p:cond delay="0"/>
                                  </p:stCondLst>
                                  <p:childTnLst>
                                    <p:animMotion origin="layout" path="M 4.72222E-6 3.7037E-7 L 4.72222E-6 3.7037E-7 C -0.01111 -0.00231 -0.06545 -0.01366 -0.08142 -0.01366 L -0.2441 -0.01157 L -0.2441 -0.01157 " pathEditMode="relative" ptsTypes="AAAAA">
                                      <p:cBhvr>
                                        <p:cTn id="37" dur="2000" fill="hold"/>
                                        <p:tgtEl>
                                          <p:spTgt spid="33"/>
                                        </p:tgtEl>
                                        <p:attrNameLst>
                                          <p:attrName>ppt_x</p:attrName>
                                          <p:attrName>ppt_y</p:attrName>
                                        </p:attrNameLst>
                                      </p:cBhvr>
                                    </p:animMotion>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nodeType="clickEffect">
                                  <p:stCondLst>
                                    <p:cond delay="0"/>
                                  </p:stCondLst>
                                  <p:childTnLst>
                                    <p:animEffect transition="out" filter="wipe(left)">
                                      <p:cBhvr>
                                        <p:cTn id="41" dur="1750"/>
                                        <p:tgtEl>
                                          <p:spTgt spid="17"/>
                                        </p:tgtEl>
                                      </p:cBhvr>
                                    </p:animEffect>
                                    <p:set>
                                      <p:cBhvr>
                                        <p:cTn id="42" dur="1" fill="hold">
                                          <p:stCondLst>
                                            <p:cond delay="1749"/>
                                          </p:stCondLst>
                                        </p:cTn>
                                        <p:tgtEl>
                                          <p:spTgt spid="17"/>
                                        </p:tgtEl>
                                        <p:attrNameLst>
                                          <p:attrName>style.visibility</p:attrName>
                                        </p:attrNameLst>
                                      </p:cBhvr>
                                      <p:to>
                                        <p:strVal val="hidden"/>
                                      </p:to>
                                    </p:set>
                                  </p:childTnLst>
                                </p:cTn>
                              </p:par>
                              <p:par>
                                <p:cTn id="43" presetID="22" presetClass="exit" presetSubtype="8" fill="hold" nodeType="withEffect">
                                  <p:stCondLst>
                                    <p:cond delay="0"/>
                                  </p:stCondLst>
                                  <p:childTnLst>
                                    <p:animEffect transition="out" filter="wipe(left)">
                                      <p:cBhvr>
                                        <p:cTn id="44" dur="1750"/>
                                        <p:tgtEl>
                                          <p:spTgt spid="15"/>
                                        </p:tgtEl>
                                      </p:cBhvr>
                                    </p:animEffect>
                                    <p:set>
                                      <p:cBhvr>
                                        <p:cTn id="45" dur="1" fill="hold">
                                          <p:stCondLst>
                                            <p:cond delay="1749"/>
                                          </p:stCondLst>
                                        </p:cTn>
                                        <p:tgtEl>
                                          <p:spTgt spid="15"/>
                                        </p:tgtEl>
                                        <p:attrNameLst>
                                          <p:attrName>style.visibility</p:attrName>
                                        </p:attrNameLst>
                                      </p:cBhvr>
                                      <p:to>
                                        <p:strVal val="hidden"/>
                                      </p:to>
                                    </p:set>
                                  </p:childTnLst>
                                </p:cTn>
                              </p:par>
                              <p:par>
                                <p:cTn id="46" presetID="22" presetClass="exit" presetSubtype="8" fill="hold" nodeType="withEffect">
                                  <p:stCondLst>
                                    <p:cond delay="0"/>
                                  </p:stCondLst>
                                  <p:childTnLst>
                                    <p:animEffect transition="out" filter="wipe(left)">
                                      <p:cBhvr>
                                        <p:cTn id="47" dur="1750"/>
                                        <p:tgtEl>
                                          <p:spTgt spid="16"/>
                                        </p:tgtEl>
                                      </p:cBhvr>
                                    </p:animEffect>
                                    <p:set>
                                      <p:cBhvr>
                                        <p:cTn id="48" dur="1" fill="hold">
                                          <p:stCondLst>
                                            <p:cond delay="1749"/>
                                          </p:stCondLst>
                                        </p:cTn>
                                        <p:tgtEl>
                                          <p:spTgt spid="16"/>
                                        </p:tgtEl>
                                        <p:attrNameLst>
                                          <p:attrName>style.visibility</p:attrName>
                                        </p:attrNameLst>
                                      </p:cBhvr>
                                      <p:to>
                                        <p:strVal val="hidden"/>
                                      </p:to>
                                    </p:set>
                                  </p:childTnLst>
                                </p:cTn>
                              </p:par>
                              <p:par>
                                <p:cTn id="49" presetID="0" presetClass="path" presetSubtype="0" accel="50000" decel="50000" fill="hold" nodeType="withEffect">
                                  <p:stCondLst>
                                    <p:cond delay="0"/>
                                  </p:stCondLst>
                                  <p:childTnLst>
                                    <p:animMotion origin="layout" path="M 4.72222E-6 7.40741E-7 L 4.72222E-6 0.00023 L 0.23559 0.00231 L 0.23559 0.00255 " pathEditMode="relative" rAng="0" ptsTypes="AAAA">
                                      <p:cBhvr>
                                        <p:cTn id="50" dur="2000" fill="hold"/>
                                        <p:tgtEl>
                                          <p:spTgt spid="40"/>
                                        </p:tgtEl>
                                        <p:attrNameLst>
                                          <p:attrName>ppt_x</p:attrName>
                                          <p:attrName>ppt_y</p:attrName>
                                        </p:attrNameLst>
                                      </p:cBhvr>
                                      <p:rCtr x="11771"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two phases of M-Phase?</a:t>
            </a:r>
            <a:endParaRPr lang="en-US" dirty="0"/>
          </a:p>
        </p:txBody>
      </p:sp>
      <p:sp>
        <p:nvSpPr>
          <p:cNvPr id="3" name="Content Placeholder 2"/>
          <p:cNvSpPr>
            <a:spLocks noGrp="1"/>
          </p:cNvSpPr>
          <p:nvPr>
            <p:ph idx="1"/>
          </p:nvPr>
        </p:nvSpPr>
        <p:spPr>
          <a:xfrm>
            <a:off x="508001" y="2477692"/>
            <a:ext cx="4226037" cy="2910580"/>
          </a:xfrm>
        </p:spPr>
        <p:txBody>
          <a:bodyPr>
            <a:noAutofit/>
          </a:bodyPr>
          <a:lstStyle/>
          <a:p>
            <a:r>
              <a:rPr lang="en-US" sz="3200" dirty="0"/>
              <a:t>Mitosis</a:t>
            </a:r>
          </a:p>
          <a:p>
            <a:pPr lvl="1"/>
            <a:r>
              <a:rPr lang="en-US" sz="2800" dirty="0"/>
              <a:t>The process wherein the nucleus divides into two </a:t>
            </a:r>
            <a:r>
              <a:rPr lang="en-US" sz="2800" dirty="0" smtClean="0"/>
              <a:t>nuclei</a:t>
            </a:r>
          </a:p>
          <a:p>
            <a:pPr lvl="1"/>
            <a:endParaRPr lang="en-US" sz="2800" dirty="0"/>
          </a:p>
          <a:p>
            <a:pPr lvl="1"/>
            <a:endParaRPr lang="en-US" sz="2800" dirty="0" smtClean="0"/>
          </a:p>
          <a:p>
            <a:r>
              <a:rPr lang="en-US" sz="3600" dirty="0" smtClean="0"/>
              <a:t>Cytokinesis</a:t>
            </a:r>
          </a:p>
          <a:p>
            <a:pPr lvl="1"/>
            <a:r>
              <a:rPr lang="en-US" sz="2800" dirty="0"/>
              <a:t>The process wherein a cell divides into two daughter cells</a:t>
            </a:r>
          </a:p>
        </p:txBody>
      </p:sp>
      <p:grpSp>
        <p:nvGrpSpPr>
          <p:cNvPr id="22" name="Group 21"/>
          <p:cNvGrpSpPr/>
          <p:nvPr/>
        </p:nvGrpSpPr>
        <p:grpSpPr>
          <a:xfrm>
            <a:off x="4806107" y="1964927"/>
            <a:ext cx="3894236" cy="3669409"/>
            <a:chOff x="3499842" y="982728"/>
            <a:chExt cx="5192315" cy="4892545"/>
          </a:xfrm>
        </p:grpSpPr>
        <p:pic>
          <p:nvPicPr>
            <p:cNvPr id="23" name="Picture 2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4347"/>
            <a:stretch/>
          </p:blipFill>
          <p:spPr>
            <a:xfrm>
              <a:off x="3499842" y="982728"/>
              <a:ext cx="5192315" cy="4892545"/>
            </a:xfrm>
            <a:prstGeom prst="rect">
              <a:avLst/>
            </a:prstGeom>
          </p:spPr>
        </p:pic>
        <p:sp>
          <p:nvSpPr>
            <p:cNvPr id="24" name="TextBox 23"/>
            <p:cNvSpPr txBox="1"/>
            <p:nvPr/>
          </p:nvSpPr>
          <p:spPr>
            <a:xfrm>
              <a:off x="6234713" y="1838637"/>
              <a:ext cx="1092881"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G1 Phase</a:t>
              </a:r>
            </a:p>
          </p:txBody>
        </p:sp>
        <p:sp>
          <p:nvSpPr>
            <p:cNvPr id="25" name="Rectangle 24"/>
            <p:cNvSpPr/>
            <p:nvPr/>
          </p:nvSpPr>
          <p:spPr>
            <a:xfrm rot="5400000">
              <a:off x="6919273" y="3082750"/>
              <a:ext cx="2402774"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Interphase</a:t>
              </a:r>
            </a:p>
          </p:txBody>
        </p:sp>
        <p:sp>
          <p:nvSpPr>
            <p:cNvPr id="26" name="Rectangle 25"/>
            <p:cNvSpPr/>
            <p:nvPr/>
          </p:nvSpPr>
          <p:spPr>
            <a:xfrm rot="16200000">
              <a:off x="3046576" y="2958925"/>
              <a:ext cx="1992372"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M-Phase</a:t>
              </a:r>
            </a:p>
          </p:txBody>
        </p:sp>
        <p:sp>
          <p:nvSpPr>
            <p:cNvPr id="27" name="TextBox 9"/>
            <p:cNvSpPr txBox="1"/>
            <p:nvPr/>
          </p:nvSpPr>
          <p:spPr>
            <a:xfrm>
              <a:off x="6764284" y="3250425"/>
              <a:ext cx="1129765" cy="4001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S Phase</a:t>
              </a:r>
            </a:p>
          </p:txBody>
        </p:sp>
        <p:sp>
          <p:nvSpPr>
            <p:cNvPr id="28" name="TextBox 10"/>
            <p:cNvSpPr txBox="1"/>
            <p:nvPr/>
          </p:nvSpPr>
          <p:spPr>
            <a:xfrm>
              <a:off x="6183264" y="4630386"/>
              <a:ext cx="1066800"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G2 Phase</a:t>
              </a:r>
            </a:p>
          </p:txBody>
        </p:sp>
        <p:sp>
          <p:nvSpPr>
            <p:cNvPr id="29" name="Rectangle 28"/>
            <p:cNvSpPr/>
            <p:nvPr/>
          </p:nvSpPr>
          <p:spPr>
            <a:xfrm rot="16200000">
              <a:off x="3383779" y="2977975"/>
              <a:ext cx="1992372"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Mitosis</a:t>
              </a:r>
            </a:p>
          </p:txBody>
        </p:sp>
        <p:sp>
          <p:nvSpPr>
            <p:cNvPr id="30" name="TextBox 12"/>
            <p:cNvSpPr txBox="1"/>
            <p:nvPr/>
          </p:nvSpPr>
          <p:spPr>
            <a:xfrm>
              <a:off x="4951462" y="1830867"/>
              <a:ext cx="1455713" cy="3385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effectLst>
                    <a:outerShdw blurRad="38100" dist="38100" dir="2700000" algn="tl">
                      <a:srgbClr val="000000">
                        <a:alpha val="43137"/>
                      </a:srgbClr>
                    </a:outerShdw>
                  </a:effectLst>
                </a:rPr>
                <a:t>Cytokinesis</a:t>
              </a:r>
            </a:p>
          </p:txBody>
        </p:sp>
        <p:sp>
          <p:nvSpPr>
            <p:cNvPr id="31" name="TextBox 13"/>
            <p:cNvSpPr txBox="1"/>
            <p:nvPr/>
          </p:nvSpPr>
          <p:spPr>
            <a:xfrm>
              <a:off x="5124447" y="4771562"/>
              <a:ext cx="971549" cy="5387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13" b="1" dirty="0">
                  <a:effectLst>
                    <a:outerShdw blurRad="38100" dist="38100" dir="2700000" algn="tl">
                      <a:srgbClr val="000000">
                        <a:alpha val="43137"/>
                      </a:srgbClr>
                    </a:outerShdw>
                  </a:effectLst>
                </a:rPr>
                <a:t>Prophase</a:t>
              </a:r>
            </a:p>
          </p:txBody>
        </p:sp>
        <p:sp>
          <p:nvSpPr>
            <p:cNvPr id="32" name="TextBox 14"/>
            <p:cNvSpPr txBox="1"/>
            <p:nvPr/>
          </p:nvSpPr>
          <p:spPr>
            <a:xfrm>
              <a:off x="4410657" y="3992470"/>
              <a:ext cx="1231325" cy="3539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a:effectLst>
                    <a:outerShdw blurRad="38100" dist="38100" dir="2700000" algn="tl">
                      <a:srgbClr val="000000">
                        <a:alpha val="43137"/>
                      </a:srgbClr>
                    </a:outerShdw>
                  </a:effectLst>
                </a:rPr>
                <a:t>Metaphase</a:t>
              </a:r>
            </a:p>
          </p:txBody>
        </p:sp>
        <p:sp>
          <p:nvSpPr>
            <p:cNvPr id="33" name="TextBox 16"/>
            <p:cNvSpPr txBox="1"/>
            <p:nvPr/>
          </p:nvSpPr>
          <p:spPr>
            <a:xfrm>
              <a:off x="4201479" y="3250425"/>
              <a:ext cx="971549"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a:effectLst>
                    <a:outerShdw blurRad="38100" dist="38100" dir="2700000" algn="tl">
                      <a:srgbClr val="000000">
                        <a:alpha val="43137"/>
                      </a:srgbClr>
                    </a:outerShdw>
                  </a:effectLst>
                </a:rPr>
                <a:t>Anaphase</a:t>
              </a:r>
            </a:p>
          </p:txBody>
        </p:sp>
        <p:sp>
          <p:nvSpPr>
            <p:cNvPr id="34" name="TextBox 17"/>
            <p:cNvSpPr txBox="1"/>
            <p:nvPr/>
          </p:nvSpPr>
          <p:spPr>
            <a:xfrm>
              <a:off x="4485103" y="2488709"/>
              <a:ext cx="1114604"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err="1">
                  <a:effectLst>
                    <a:outerShdw blurRad="38100" dist="38100" dir="2700000" algn="tl">
                      <a:srgbClr val="000000">
                        <a:alpha val="43137"/>
                      </a:srgbClr>
                    </a:outerShdw>
                  </a:effectLst>
                </a:rPr>
                <a:t>Telophase</a:t>
              </a:r>
              <a:endParaRPr lang="en-US" sz="1125" b="1" dirty="0">
                <a:effectLst>
                  <a:outerShdw blurRad="38100" dist="38100" dir="2700000" algn="tl">
                    <a:srgbClr val="000000">
                      <a:alpha val="43137"/>
                    </a:srgbClr>
                  </a:outerShdw>
                </a:effectLst>
              </a:endParaRPr>
            </a:p>
          </p:txBody>
        </p:sp>
      </p:grpSp>
      <p:sp>
        <p:nvSpPr>
          <p:cNvPr id="35" name="Rectangle 34"/>
          <p:cNvSpPr/>
          <p:nvPr/>
        </p:nvSpPr>
        <p:spPr>
          <a:xfrm>
            <a:off x="5311478" y="2683578"/>
            <a:ext cx="1439834" cy="2551812"/>
          </a:xfrm>
          <a:custGeom>
            <a:avLst/>
            <a:gdLst>
              <a:gd name="connsiteX0" fmla="*/ 0 w 1811777"/>
              <a:gd name="connsiteY0" fmla="*/ 0 h 2899825"/>
              <a:gd name="connsiteX1" fmla="*/ 1811777 w 1811777"/>
              <a:gd name="connsiteY1" fmla="*/ 0 h 2899825"/>
              <a:gd name="connsiteX2" fmla="*/ 1811777 w 1811777"/>
              <a:gd name="connsiteY2" fmla="*/ 2899825 h 2899825"/>
              <a:gd name="connsiteX3" fmla="*/ 0 w 1811777"/>
              <a:gd name="connsiteY3" fmla="*/ 2899825 h 2899825"/>
              <a:gd name="connsiteX4" fmla="*/ 0 w 1811777"/>
              <a:gd name="connsiteY4" fmla="*/ 0 h 2899825"/>
              <a:gd name="connsiteX0" fmla="*/ 0 w 1811777"/>
              <a:gd name="connsiteY0" fmla="*/ 180109 h 3079934"/>
              <a:gd name="connsiteX1" fmla="*/ 675704 w 1811777"/>
              <a:gd name="connsiteY1" fmla="*/ 0 h 3079934"/>
              <a:gd name="connsiteX2" fmla="*/ 1811777 w 1811777"/>
              <a:gd name="connsiteY2" fmla="*/ 3079934 h 3079934"/>
              <a:gd name="connsiteX3" fmla="*/ 0 w 1811777"/>
              <a:gd name="connsiteY3" fmla="*/ 3079934 h 3079934"/>
              <a:gd name="connsiteX4" fmla="*/ 0 w 1811777"/>
              <a:gd name="connsiteY4" fmla="*/ 180109 h 3079934"/>
              <a:gd name="connsiteX0" fmla="*/ 0 w 1811777"/>
              <a:gd name="connsiteY0" fmla="*/ 180109 h 3079934"/>
              <a:gd name="connsiteX1" fmla="*/ 675704 w 1811777"/>
              <a:gd name="connsiteY1" fmla="*/ 0 h 3079934"/>
              <a:gd name="connsiteX2" fmla="*/ 1811777 w 1811777"/>
              <a:gd name="connsiteY2" fmla="*/ 3079934 h 3079934"/>
              <a:gd name="connsiteX3" fmla="*/ 0 w 1811777"/>
              <a:gd name="connsiteY3" fmla="*/ 3079934 h 3079934"/>
              <a:gd name="connsiteX4" fmla="*/ 0 w 1811777"/>
              <a:gd name="connsiteY4" fmla="*/ 180109 h 3079934"/>
              <a:gd name="connsiteX0" fmla="*/ 0 w 1825632"/>
              <a:gd name="connsiteY0" fmla="*/ 180109 h 3107643"/>
              <a:gd name="connsiteX1" fmla="*/ 675704 w 1825632"/>
              <a:gd name="connsiteY1" fmla="*/ 0 h 3107643"/>
              <a:gd name="connsiteX2" fmla="*/ 1825632 w 1825632"/>
              <a:gd name="connsiteY2" fmla="*/ 3107643 h 3107643"/>
              <a:gd name="connsiteX3" fmla="*/ 0 w 1825632"/>
              <a:gd name="connsiteY3" fmla="*/ 3079934 h 3107643"/>
              <a:gd name="connsiteX4" fmla="*/ 0 w 1825632"/>
              <a:gd name="connsiteY4" fmla="*/ 180109 h 3107643"/>
              <a:gd name="connsiteX0" fmla="*/ 0 w 1825632"/>
              <a:gd name="connsiteY0" fmla="*/ 180109 h 3107643"/>
              <a:gd name="connsiteX1" fmla="*/ 675704 w 1825632"/>
              <a:gd name="connsiteY1" fmla="*/ 0 h 3107643"/>
              <a:gd name="connsiteX2" fmla="*/ 1825632 w 1825632"/>
              <a:gd name="connsiteY2" fmla="*/ 3107643 h 3107643"/>
              <a:gd name="connsiteX3" fmla="*/ 0 w 1825632"/>
              <a:gd name="connsiteY3" fmla="*/ 3079934 h 3107643"/>
              <a:gd name="connsiteX4" fmla="*/ 0 w 1825632"/>
              <a:gd name="connsiteY4" fmla="*/ 180109 h 3107643"/>
              <a:gd name="connsiteX0" fmla="*/ 0 w 1876284"/>
              <a:gd name="connsiteY0" fmla="*/ 180109 h 3107643"/>
              <a:gd name="connsiteX1" fmla="*/ 675704 w 1876284"/>
              <a:gd name="connsiteY1" fmla="*/ 0 h 3107643"/>
              <a:gd name="connsiteX2" fmla="*/ 1825632 w 1876284"/>
              <a:gd name="connsiteY2" fmla="*/ 3107643 h 3107643"/>
              <a:gd name="connsiteX3" fmla="*/ 0 w 1876284"/>
              <a:gd name="connsiteY3" fmla="*/ 3079934 h 3107643"/>
              <a:gd name="connsiteX4" fmla="*/ 0 w 1876284"/>
              <a:gd name="connsiteY4" fmla="*/ 180109 h 3107643"/>
              <a:gd name="connsiteX0" fmla="*/ 0 w 1876284"/>
              <a:gd name="connsiteY0" fmla="*/ 180109 h 3227932"/>
              <a:gd name="connsiteX1" fmla="*/ 675704 w 1876284"/>
              <a:gd name="connsiteY1" fmla="*/ 0 h 3227932"/>
              <a:gd name="connsiteX2" fmla="*/ 1825632 w 1876284"/>
              <a:gd name="connsiteY2" fmla="*/ 3107643 h 3227932"/>
              <a:gd name="connsiteX3" fmla="*/ 0 w 1876284"/>
              <a:gd name="connsiteY3" fmla="*/ 3079934 h 3227932"/>
              <a:gd name="connsiteX4" fmla="*/ 0 w 1876284"/>
              <a:gd name="connsiteY4" fmla="*/ 180109 h 3227932"/>
              <a:gd name="connsiteX0" fmla="*/ 0 w 1876284"/>
              <a:gd name="connsiteY0" fmla="*/ 180109 h 3208452"/>
              <a:gd name="connsiteX1" fmla="*/ 675704 w 1876284"/>
              <a:gd name="connsiteY1" fmla="*/ 0 h 3208452"/>
              <a:gd name="connsiteX2" fmla="*/ 1825632 w 1876284"/>
              <a:gd name="connsiteY2" fmla="*/ 3107643 h 3208452"/>
              <a:gd name="connsiteX3" fmla="*/ 374073 w 1876284"/>
              <a:gd name="connsiteY3" fmla="*/ 2982952 h 3208452"/>
              <a:gd name="connsiteX4" fmla="*/ 0 w 1876284"/>
              <a:gd name="connsiteY4" fmla="*/ 180109 h 3208452"/>
              <a:gd name="connsiteX0" fmla="*/ 0 w 1876284"/>
              <a:gd name="connsiteY0" fmla="*/ 180109 h 3197960"/>
              <a:gd name="connsiteX1" fmla="*/ 675704 w 1876284"/>
              <a:gd name="connsiteY1" fmla="*/ 0 h 3197960"/>
              <a:gd name="connsiteX2" fmla="*/ 1825632 w 1876284"/>
              <a:gd name="connsiteY2" fmla="*/ 3107643 h 3197960"/>
              <a:gd name="connsiteX3" fmla="*/ 415637 w 1876284"/>
              <a:gd name="connsiteY3" fmla="*/ 2913679 h 3197960"/>
              <a:gd name="connsiteX4" fmla="*/ 0 w 1876284"/>
              <a:gd name="connsiteY4" fmla="*/ 180109 h 3197960"/>
              <a:gd name="connsiteX0" fmla="*/ 0 w 1876284"/>
              <a:gd name="connsiteY0" fmla="*/ 180109 h 3279485"/>
              <a:gd name="connsiteX1" fmla="*/ 675704 w 1876284"/>
              <a:gd name="connsiteY1" fmla="*/ 0 h 3279485"/>
              <a:gd name="connsiteX2" fmla="*/ 1825632 w 1876284"/>
              <a:gd name="connsiteY2" fmla="*/ 3107643 h 3279485"/>
              <a:gd name="connsiteX3" fmla="*/ 415637 w 1876284"/>
              <a:gd name="connsiteY3" fmla="*/ 2913679 h 3279485"/>
              <a:gd name="connsiteX4" fmla="*/ 0 w 1876284"/>
              <a:gd name="connsiteY4" fmla="*/ 180109 h 3279485"/>
              <a:gd name="connsiteX0" fmla="*/ 0 w 1723884"/>
              <a:gd name="connsiteY0" fmla="*/ 512618 h 3279485"/>
              <a:gd name="connsiteX1" fmla="*/ 523304 w 1723884"/>
              <a:gd name="connsiteY1" fmla="*/ 0 h 3279485"/>
              <a:gd name="connsiteX2" fmla="*/ 1673232 w 1723884"/>
              <a:gd name="connsiteY2" fmla="*/ 3107643 h 3279485"/>
              <a:gd name="connsiteX3" fmla="*/ 263237 w 1723884"/>
              <a:gd name="connsiteY3" fmla="*/ 2913679 h 3279485"/>
              <a:gd name="connsiteX4" fmla="*/ 0 w 1723884"/>
              <a:gd name="connsiteY4" fmla="*/ 512618 h 3279485"/>
              <a:gd name="connsiteX0" fmla="*/ 81195 w 1805079"/>
              <a:gd name="connsiteY0" fmla="*/ 512618 h 3279485"/>
              <a:gd name="connsiteX1" fmla="*/ 604499 w 1805079"/>
              <a:gd name="connsiteY1" fmla="*/ 0 h 3279485"/>
              <a:gd name="connsiteX2" fmla="*/ 1754427 w 1805079"/>
              <a:gd name="connsiteY2" fmla="*/ 3107643 h 3279485"/>
              <a:gd name="connsiteX3" fmla="*/ 344432 w 1805079"/>
              <a:gd name="connsiteY3" fmla="*/ 2913679 h 3279485"/>
              <a:gd name="connsiteX4" fmla="*/ 81195 w 1805079"/>
              <a:gd name="connsiteY4" fmla="*/ 512618 h 3279485"/>
              <a:gd name="connsiteX0" fmla="*/ 192069 w 1915953"/>
              <a:gd name="connsiteY0" fmla="*/ 512618 h 3279485"/>
              <a:gd name="connsiteX1" fmla="*/ 715373 w 1915953"/>
              <a:gd name="connsiteY1" fmla="*/ 0 h 3279485"/>
              <a:gd name="connsiteX2" fmla="*/ 1865301 w 1915953"/>
              <a:gd name="connsiteY2" fmla="*/ 3107643 h 3279485"/>
              <a:gd name="connsiteX3" fmla="*/ 455306 w 1915953"/>
              <a:gd name="connsiteY3" fmla="*/ 2913679 h 3279485"/>
              <a:gd name="connsiteX4" fmla="*/ 192069 w 1915953"/>
              <a:gd name="connsiteY4" fmla="*/ 512618 h 3279485"/>
              <a:gd name="connsiteX0" fmla="*/ 189652 w 1913536"/>
              <a:gd name="connsiteY0" fmla="*/ 512618 h 3295404"/>
              <a:gd name="connsiteX1" fmla="*/ 712956 w 1913536"/>
              <a:gd name="connsiteY1" fmla="*/ 0 h 3295404"/>
              <a:gd name="connsiteX2" fmla="*/ 1862884 w 1913536"/>
              <a:gd name="connsiteY2" fmla="*/ 3107643 h 3295404"/>
              <a:gd name="connsiteX3" fmla="*/ 466743 w 1913536"/>
              <a:gd name="connsiteY3" fmla="*/ 2955242 h 3295404"/>
              <a:gd name="connsiteX4" fmla="*/ 189652 w 1913536"/>
              <a:gd name="connsiteY4" fmla="*/ 512618 h 3295404"/>
              <a:gd name="connsiteX0" fmla="*/ 226508 w 1950392"/>
              <a:gd name="connsiteY0" fmla="*/ 512618 h 3295404"/>
              <a:gd name="connsiteX1" fmla="*/ 749812 w 1950392"/>
              <a:gd name="connsiteY1" fmla="*/ 0 h 3295404"/>
              <a:gd name="connsiteX2" fmla="*/ 1899740 w 1950392"/>
              <a:gd name="connsiteY2" fmla="*/ 3107643 h 3295404"/>
              <a:gd name="connsiteX3" fmla="*/ 503599 w 1950392"/>
              <a:gd name="connsiteY3" fmla="*/ 2955242 h 3295404"/>
              <a:gd name="connsiteX4" fmla="*/ 226508 w 1950392"/>
              <a:gd name="connsiteY4" fmla="*/ 512618 h 3295404"/>
              <a:gd name="connsiteX0" fmla="*/ 226508 w 1950392"/>
              <a:gd name="connsiteY0" fmla="*/ 512618 h 3286645"/>
              <a:gd name="connsiteX1" fmla="*/ 749812 w 1950392"/>
              <a:gd name="connsiteY1" fmla="*/ 0 h 3286645"/>
              <a:gd name="connsiteX2" fmla="*/ 1899740 w 1950392"/>
              <a:gd name="connsiteY2" fmla="*/ 3107643 h 3286645"/>
              <a:gd name="connsiteX3" fmla="*/ 503599 w 1950392"/>
              <a:gd name="connsiteY3" fmla="*/ 2955242 h 3286645"/>
              <a:gd name="connsiteX4" fmla="*/ 226508 w 1950392"/>
              <a:gd name="connsiteY4" fmla="*/ 512618 h 3286645"/>
              <a:gd name="connsiteX0" fmla="*/ 226508 w 2000563"/>
              <a:gd name="connsiteY0" fmla="*/ 512618 h 3341207"/>
              <a:gd name="connsiteX1" fmla="*/ 749812 w 2000563"/>
              <a:gd name="connsiteY1" fmla="*/ 0 h 3341207"/>
              <a:gd name="connsiteX2" fmla="*/ 1955159 w 2000563"/>
              <a:gd name="connsiteY2" fmla="*/ 3190771 h 3341207"/>
              <a:gd name="connsiteX3" fmla="*/ 503599 w 2000563"/>
              <a:gd name="connsiteY3" fmla="*/ 2955242 h 3341207"/>
              <a:gd name="connsiteX4" fmla="*/ 226508 w 2000563"/>
              <a:gd name="connsiteY4" fmla="*/ 512618 h 3341207"/>
              <a:gd name="connsiteX0" fmla="*/ 226508 w 1955159"/>
              <a:gd name="connsiteY0" fmla="*/ 512618 h 3341207"/>
              <a:gd name="connsiteX1" fmla="*/ 749812 w 1955159"/>
              <a:gd name="connsiteY1" fmla="*/ 0 h 3341207"/>
              <a:gd name="connsiteX2" fmla="*/ 1955159 w 1955159"/>
              <a:gd name="connsiteY2" fmla="*/ 3190771 h 3341207"/>
              <a:gd name="connsiteX3" fmla="*/ 503599 w 1955159"/>
              <a:gd name="connsiteY3" fmla="*/ 2955242 h 3341207"/>
              <a:gd name="connsiteX4" fmla="*/ 226508 w 1955159"/>
              <a:gd name="connsiteY4" fmla="*/ 512618 h 3341207"/>
              <a:gd name="connsiteX0" fmla="*/ 226508 w 1885886"/>
              <a:gd name="connsiteY0" fmla="*/ 512618 h 3350946"/>
              <a:gd name="connsiteX1" fmla="*/ 749812 w 1885886"/>
              <a:gd name="connsiteY1" fmla="*/ 0 h 3350946"/>
              <a:gd name="connsiteX2" fmla="*/ 1885886 w 1885886"/>
              <a:gd name="connsiteY2" fmla="*/ 3204625 h 3350946"/>
              <a:gd name="connsiteX3" fmla="*/ 503599 w 1885886"/>
              <a:gd name="connsiteY3" fmla="*/ 2955242 h 3350946"/>
              <a:gd name="connsiteX4" fmla="*/ 226508 w 1885886"/>
              <a:gd name="connsiteY4" fmla="*/ 512618 h 3350946"/>
              <a:gd name="connsiteX0" fmla="*/ 226508 w 1885886"/>
              <a:gd name="connsiteY0" fmla="*/ 568036 h 3406364"/>
              <a:gd name="connsiteX1" fmla="*/ 749812 w 1885886"/>
              <a:gd name="connsiteY1" fmla="*/ 0 h 3406364"/>
              <a:gd name="connsiteX2" fmla="*/ 1885886 w 1885886"/>
              <a:gd name="connsiteY2" fmla="*/ 3260043 h 3406364"/>
              <a:gd name="connsiteX3" fmla="*/ 503599 w 1885886"/>
              <a:gd name="connsiteY3" fmla="*/ 3010660 h 3406364"/>
              <a:gd name="connsiteX4" fmla="*/ 226508 w 1885886"/>
              <a:gd name="connsiteY4" fmla="*/ 568036 h 3406364"/>
              <a:gd name="connsiteX0" fmla="*/ 226508 w 1894113"/>
              <a:gd name="connsiteY0" fmla="*/ 568036 h 3406364"/>
              <a:gd name="connsiteX1" fmla="*/ 749812 w 1894113"/>
              <a:gd name="connsiteY1" fmla="*/ 0 h 3406364"/>
              <a:gd name="connsiteX2" fmla="*/ 1885886 w 1894113"/>
              <a:gd name="connsiteY2" fmla="*/ 3260043 h 3406364"/>
              <a:gd name="connsiteX3" fmla="*/ 503599 w 1894113"/>
              <a:gd name="connsiteY3" fmla="*/ 3010660 h 3406364"/>
              <a:gd name="connsiteX4" fmla="*/ 226508 w 1894113"/>
              <a:gd name="connsiteY4" fmla="*/ 568036 h 3406364"/>
              <a:gd name="connsiteX0" fmla="*/ 226508 w 1926082"/>
              <a:gd name="connsiteY0" fmla="*/ 568036 h 3406364"/>
              <a:gd name="connsiteX1" fmla="*/ 749812 w 1926082"/>
              <a:gd name="connsiteY1" fmla="*/ 0 h 3406364"/>
              <a:gd name="connsiteX2" fmla="*/ 1885886 w 1926082"/>
              <a:gd name="connsiteY2" fmla="*/ 3260043 h 3406364"/>
              <a:gd name="connsiteX3" fmla="*/ 503599 w 1926082"/>
              <a:gd name="connsiteY3" fmla="*/ 3010660 h 3406364"/>
              <a:gd name="connsiteX4" fmla="*/ 226508 w 1926082"/>
              <a:gd name="connsiteY4" fmla="*/ 568036 h 3406364"/>
              <a:gd name="connsiteX0" fmla="*/ 220204 w 1919778"/>
              <a:gd name="connsiteY0" fmla="*/ 568036 h 3402416"/>
              <a:gd name="connsiteX1" fmla="*/ 743508 w 1919778"/>
              <a:gd name="connsiteY1" fmla="*/ 0 h 3402416"/>
              <a:gd name="connsiteX2" fmla="*/ 1879582 w 1919778"/>
              <a:gd name="connsiteY2" fmla="*/ 3260043 h 3402416"/>
              <a:gd name="connsiteX3" fmla="*/ 525004 w 1919778"/>
              <a:gd name="connsiteY3" fmla="*/ 2996806 h 3402416"/>
              <a:gd name="connsiteX4" fmla="*/ 220204 w 1919778"/>
              <a:gd name="connsiteY4" fmla="*/ 568036 h 3402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778" h="3402416">
                <a:moveTo>
                  <a:pt x="220204" y="568036"/>
                </a:moveTo>
                <a:lnTo>
                  <a:pt x="743508" y="0"/>
                </a:lnTo>
                <a:cubicBezTo>
                  <a:pt x="2285982" y="1594683"/>
                  <a:pt x="1861109" y="1305143"/>
                  <a:pt x="1879582" y="3260043"/>
                </a:cubicBezTo>
                <a:cubicBezTo>
                  <a:pt x="1866784" y="3541753"/>
                  <a:pt x="1479912" y="3380115"/>
                  <a:pt x="525004" y="2996806"/>
                </a:cubicBezTo>
                <a:cubicBezTo>
                  <a:pt x="229440" y="2321143"/>
                  <a:pt x="-301650" y="1548499"/>
                  <a:pt x="220204" y="5680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186641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Four Phases of Mitosis?</a:t>
            </a:r>
            <a:endParaRPr lang="en-US" dirty="0"/>
          </a:p>
        </p:txBody>
      </p:sp>
      <p:sp>
        <p:nvSpPr>
          <p:cNvPr id="3" name="Content Placeholder 2"/>
          <p:cNvSpPr>
            <a:spLocks noGrp="1"/>
          </p:cNvSpPr>
          <p:nvPr>
            <p:ph idx="1"/>
          </p:nvPr>
        </p:nvSpPr>
        <p:spPr>
          <a:xfrm>
            <a:off x="508001" y="2477692"/>
            <a:ext cx="4226037" cy="2910580"/>
          </a:xfrm>
        </p:spPr>
        <p:txBody>
          <a:bodyPr>
            <a:noAutofit/>
          </a:bodyPr>
          <a:lstStyle/>
          <a:p>
            <a:r>
              <a:rPr lang="en-US" sz="1800" dirty="0"/>
              <a:t>Prophase</a:t>
            </a:r>
          </a:p>
          <a:p>
            <a:endParaRPr lang="en-US" sz="1800" dirty="0"/>
          </a:p>
          <a:p>
            <a:r>
              <a:rPr lang="en-US" sz="1800" dirty="0"/>
              <a:t>Metaphase</a:t>
            </a:r>
          </a:p>
          <a:p>
            <a:endParaRPr lang="en-US" sz="1800" dirty="0"/>
          </a:p>
          <a:p>
            <a:r>
              <a:rPr lang="en-US" sz="1800" dirty="0"/>
              <a:t>Anaphase</a:t>
            </a:r>
          </a:p>
          <a:p>
            <a:endParaRPr lang="en-US" sz="1800" dirty="0"/>
          </a:p>
          <a:p>
            <a:r>
              <a:rPr lang="en-US" sz="1800" dirty="0" err="1"/>
              <a:t>Telophase</a:t>
            </a:r>
            <a:endParaRPr lang="en-US" dirty="0"/>
          </a:p>
        </p:txBody>
      </p:sp>
      <p:pic>
        <p:nvPicPr>
          <p:cNvPr id="23" name="Picture 2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4347"/>
          <a:stretch/>
        </p:blipFill>
        <p:spPr>
          <a:xfrm>
            <a:off x="4806107" y="1964927"/>
            <a:ext cx="3894236" cy="3669409"/>
          </a:xfrm>
          <a:prstGeom prst="rect">
            <a:avLst/>
          </a:prstGeom>
        </p:spPr>
      </p:pic>
      <p:sp>
        <p:nvSpPr>
          <p:cNvPr id="24" name="TextBox 23"/>
          <p:cNvSpPr txBox="1"/>
          <p:nvPr/>
        </p:nvSpPr>
        <p:spPr>
          <a:xfrm>
            <a:off x="6857260" y="2606858"/>
            <a:ext cx="819661"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G1 Phase</a:t>
            </a:r>
          </a:p>
        </p:txBody>
      </p:sp>
      <p:sp>
        <p:nvSpPr>
          <p:cNvPr id="25" name="Rectangle 24"/>
          <p:cNvSpPr/>
          <p:nvPr/>
        </p:nvSpPr>
        <p:spPr>
          <a:xfrm rot="5400000">
            <a:off x="7370680" y="3539943"/>
            <a:ext cx="1802081" cy="519374"/>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Interphase</a:t>
            </a:r>
          </a:p>
        </p:txBody>
      </p:sp>
      <p:sp>
        <p:nvSpPr>
          <p:cNvPr id="26" name="Rectangle 25"/>
          <p:cNvSpPr/>
          <p:nvPr/>
        </p:nvSpPr>
        <p:spPr>
          <a:xfrm rot="16200000">
            <a:off x="4466157" y="3447074"/>
            <a:ext cx="1494279" cy="519374"/>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M-Phase</a:t>
            </a:r>
          </a:p>
        </p:txBody>
      </p:sp>
      <p:sp>
        <p:nvSpPr>
          <p:cNvPr id="27" name="TextBox 9"/>
          <p:cNvSpPr txBox="1"/>
          <p:nvPr/>
        </p:nvSpPr>
        <p:spPr>
          <a:xfrm>
            <a:off x="7254437" y="3665699"/>
            <a:ext cx="847325"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S Phase</a:t>
            </a:r>
          </a:p>
        </p:txBody>
      </p:sp>
      <p:sp>
        <p:nvSpPr>
          <p:cNvPr id="28" name="TextBox 10"/>
          <p:cNvSpPr txBox="1"/>
          <p:nvPr/>
        </p:nvSpPr>
        <p:spPr>
          <a:xfrm>
            <a:off x="6818672" y="4700671"/>
            <a:ext cx="800100"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G2 Phase</a:t>
            </a:r>
          </a:p>
        </p:txBody>
      </p:sp>
      <p:sp>
        <p:nvSpPr>
          <p:cNvPr id="29" name="Rectangle 28"/>
          <p:cNvSpPr/>
          <p:nvPr/>
        </p:nvSpPr>
        <p:spPr>
          <a:xfrm rot="16200000">
            <a:off x="4719059" y="3461362"/>
            <a:ext cx="1494279" cy="519374"/>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Mitosis</a:t>
            </a:r>
          </a:p>
        </p:txBody>
      </p:sp>
      <p:sp>
        <p:nvSpPr>
          <p:cNvPr id="30" name="TextBox 12"/>
          <p:cNvSpPr txBox="1"/>
          <p:nvPr/>
        </p:nvSpPr>
        <p:spPr>
          <a:xfrm>
            <a:off x="5894821" y="2601030"/>
            <a:ext cx="1091786"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effectLst>
                  <a:outerShdw blurRad="38100" dist="38100" dir="2700000" algn="tl">
                    <a:srgbClr val="000000">
                      <a:alpha val="43137"/>
                    </a:srgbClr>
                  </a:outerShdw>
                </a:effectLst>
              </a:rPr>
              <a:t>Cytokinesis</a:t>
            </a:r>
          </a:p>
        </p:txBody>
      </p:sp>
      <p:sp>
        <p:nvSpPr>
          <p:cNvPr id="31" name="TextBox 13"/>
          <p:cNvSpPr txBox="1"/>
          <p:nvPr/>
        </p:nvSpPr>
        <p:spPr>
          <a:xfrm>
            <a:off x="6024561" y="4806553"/>
            <a:ext cx="728663" cy="40408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13" b="1" dirty="0">
                <a:effectLst>
                  <a:outerShdw blurRad="38100" dist="38100" dir="2700000" algn="tl">
                    <a:srgbClr val="000000">
                      <a:alpha val="43137"/>
                    </a:srgbClr>
                  </a:outerShdw>
                </a:effectLst>
              </a:rPr>
              <a:t>Prophase</a:t>
            </a:r>
          </a:p>
        </p:txBody>
      </p:sp>
      <p:sp>
        <p:nvSpPr>
          <p:cNvPr id="32" name="TextBox 14"/>
          <p:cNvSpPr txBox="1"/>
          <p:nvPr/>
        </p:nvSpPr>
        <p:spPr>
          <a:xfrm>
            <a:off x="5489218" y="4222233"/>
            <a:ext cx="923494" cy="2654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a:effectLst>
                  <a:outerShdw blurRad="38100" dist="38100" dir="2700000" algn="tl">
                    <a:srgbClr val="000000">
                      <a:alpha val="43137"/>
                    </a:srgbClr>
                  </a:outerShdw>
                </a:effectLst>
              </a:rPr>
              <a:t>Metaphase</a:t>
            </a:r>
          </a:p>
        </p:txBody>
      </p:sp>
      <p:sp>
        <p:nvSpPr>
          <p:cNvPr id="33" name="TextBox 16"/>
          <p:cNvSpPr txBox="1"/>
          <p:nvPr/>
        </p:nvSpPr>
        <p:spPr>
          <a:xfrm>
            <a:off x="5332335" y="3665700"/>
            <a:ext cx="898244" cy="2654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a:effectLst>
                  <a:outerShdw blurRad="38100" dist="38100" dir="2700000" algn="tl">
                    <a:srgbClr val="000000">
                      <a:alpha val="43137"/>
                    </a:srgbClr>
                  </a:outerShdw>
                </a:effectLst>
              </a:rPr>
              <a:t>Anaphase</a:t>
            </a:r>
          </a:p>
        </p:txBody>
      </p:sp>
      <p:sp>
        <p:nvSpPr>
          <p:cNvPr id="34" name="TextBox 17"/>
          <p:cNvSpPr txBox="1"/>
          <p:nvPr/>
        </p:nvSpPr>
        <p:spPr>
          <a:xfrm>
            <a:off x="5545052" y="3094413"/>
            <a:ext cx="835953" cy="4385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err="1">
                <a:effectLst>
                  <a:outerShdw blurRad="38100" dist="38100" dir="2700000" algn="tl">
                    <a:srgbClr val="000000">
                      <a:alpha val="43137"/>
                    </a:srgbClr>
                  </a:outerShdw>
                </a:effectLst>
              </a:rPr>
              <a:t>Telophase</a:t>
            </a:r>
            <a:endParaRPr lang="en-US" sz="1125" b="1" dirty="0">
              <a:effectLst>
                <a:outerShdw blurRad="38100" dist="38100" dir="2700000" algn="tl">
                  <a:srgbClr val="000000">
                    <a:alpha val="43137"/>
                  </a:srgbClr>
                </a:outerShdw>
              </a:effectLst>
            </a:endParaRPr>
          </a:p>
        </p:txBody>
      </p:sp>
      <p:sp>
        <p:nvSpPr>
          <p:cNvPr id="4" name="Rectangle 3"/>
          <p:cNvSpPr/>
          <p:nvPr/>
        </p:nvSpPr>
        <p:spPr>
          <a:xfrm>
            <a:off x="2838364" y="2165149"/>
            <a:ext cx="842090" cy="3083222"/>
          </a:xfrm>
          <a:prstGeom prst="rect">
            <a:avLst/>
          </a:prstGeom>
          <a:noFill/>
        </p:spPr>
        <p:txBody>
          <a:bodyPr vert="wordArtVert" wrap="square" lIns="68580" tIns="34290" rIns="68580" bIns="34290">
            <a:spAutoFit/>
          </a:bodyPr>
          <a:lstStyle/>
          <a:p>
            <a:pPr algn="ctr"/>
            <a:r>
              <a:rPr lang="en-US" sz="4050" b="1" dirty="0">
                <a:ln w="22225">
                  <a:solidFill>
                    <a:schemeClr val="accent2"/>
                  </a:solidFill>
                  <a:prstDash val="solid"/>
                </a:ln>
                <a:solidFill>
                  <a:schemeClr val="accent2">
                    <a:lumMod val="40000"/>
                    <a:lumOff val="60000"/>
                  </a:schemeClr>
                </a:solidFill>
              </a:rPr>
              <a:t>PMAT</a:t>
            </a:r>
          </a:p>
        </p:txBody>
      </p:sp>
    </p:spTree>
    <p:extLst>
      <p:ext uri="{BB962C8B-B14F-4D97-AF65-F5344CB8AC3E}">
        <p14:creationId xmlns:p14="http://schemas.microsoft.com/office/powerpoint/2010/main" val="4291810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via Mitosis Video</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www.youtube.com/watch?v=m73i1Zk8EA0</a:t>
            </a:r>
            <a:r>
              <a:rPr lang="en-US" dirty="0" smtClean="0"/>
              <a:t> </a:t>
            </a:r>
            <a:endParaRPr lang="en-US" dirty="0"/>
          </a:p>
        </p:txBody>
      </p:sp>
    </p:spTree>
    <p:extLst>
      <p:ext uri="{BB962C8B-B14F-4D97-AF65-F5344CB8AC3E}">
        <p14:creationId xmlns:p14="http://schemas.microsoft.com/office/powerpoint/2010/main" val="4039920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Growth</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www.youtube.com/watch?v=gEwzDydciWc</a:t>
            </a:r>
            <a:r>
              <a:rPr lang="en-US" dirty="0" smtClean="0"/>
              <a:t> </a:t>
            </a:r>
            <a:endParaRPr lang="en-US" dirty="0"/>
          </a:p>
        </p:txBody>
      </p:sp>
    </p:spTree>
    <p:extLst>
      <p:ext uri="{BB962C8B-B14F-4D97-AF65-F5344CB8AC3E}">
        <p14:creationId xmlns:p14="http://schemas.microsoft.com/office/powerpoint/2010/main" val="2982935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and Development Video</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www.youtube.com/watch?v=P1h611sNji8</a:t>
            </a:r>
            <a:r>
              <a:rPr lang="en-US" dirty="0" smtClean="0"/>
              <a:t> </a:t>
            </a:r>
            <a:endParaRPr lang="en-US" dirty="0"/>
          </a:p>
        </p:txBody>
      </p:sp>
    </p:spTree>
    <p:extLst>
      <p:ext uri="{BB962C8B-B14F-4D97-AF65-F5344CB8AC3E}">
        <p14:creationId xmlns:p14="http://schemas.microsoft.com/office/powerpoint/2010/main" val="2834675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 and Replacement Video</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www.youtube.com/watch?v=Cf3c5Um5gHc</a:t>
            </a:r>
            <a:r>
              <a:rPr lang="en-US" dirty="0" smtClean="0"/>
              <a:t> </a:t>
            </a:r>
            <a:endParaRPr lang="en-US" dirty="0"/>
          </a:p>
        </p:txBody>
      </p:sp>
    </p:spTree>
    <p:extLst>
      <p:ext uri="{BB962C8B-B14F-4D97-AF65-F5344CB8AC3E}">
        <p14:creationId xmlns:p14="http://schemas.microsoft.com/office/powerpoint/2010/main" val="14626065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4531</TotalTime>
  <Words>1111</Words>
  <Application>Microsoft Office PowerPoint</Application>
  <PresentationFormat>On-screen Show (4:3)</PresentationFormat>
  <Paragraphs>348</Paragraphs>
  <Slides>55</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Calibri</vt:lpstr>
      <vt:lpstr>Tw Cen MT</vt:lpstr>
      <vt:lpstr>Tw Cen MT Condensed</vt:lpstr>
      <vt:lpstr>Wingdings</vt:lpstr>
      <vt:lpstr>Wingdings 3</vt:lpstr>
      <vt:lpstr>Integral</vt:lpstr>
      <vt:lpstr>Unit 05 Notes</vt:lpstr>
      <vt:lpstr>Unit 05 Latin Root Words</vt:lpstr>
      <vt:lpstr>Latin Root Words</vt:lpstr>
      <vt:lpstr>Objective 1</vt:lpstr>
      <vt:lpstr>Why do cells divide?</vt:lpstr>
      <vt:lpstr>Replication via Mitosis Video</vt:lpstr>
      <vt:lpstr>Bacteria Growth</vt:lpstr>
      <vt:lpstr>Growth and Development Video</vt:lpstr>
      <vt:lpstr>Repair and Replacement Video</vt:lpstr>
      <vt:lpstr>Why can’t we regenerate limbs?</vt:lpstr>
      <vt:lpstr>Chromosomes</vt:lpstr>
      <vt:lpstr>Chromosomes</vt:lpstr>
      <vt:lpstr>Chromosome</vt:lpstr>
      <vt:lpstr>Did you Know:</vt:lpstr>
      <vt:lpstr>Activity</vt:lpstr>
      <vt:lpstr>Chromosome Condensation</vt:lpstr>
      <vt:lpstr>Chromosome Parts</vt:lpstr>
      <vt:lpstr>Chromosome Vocabulary</vt:lpstr>
      <vt:lpstr>Chromosome Vocabulary</vt:lpstr>
      <vt:lpstr>Chromosome Vocabulary</vt:lpstr>
      <vt:lpstr>Building a Chromosome</vt:lpstr>
      <vt:lpstr>Diploid and Haploid Cells</vt:lpstr>
      <vt:lpstr>Chromosome Sets</vt:lpstr>
      <vt:lpstr>Building Words</vt:lpstr>
      <vt:lpstr>Fruit Fly Chromosomes</vt:lpstr>
      <vt:lpstr>Human Chromosomes</vt:lpstr>
      <vt:lpstr>Haploid and Diploid Cells</vt:lpstr>
      <vt:lpstr>PowerPoint Presentation</vt:lpstr>
      <vt:lpstr>Other Names for Haploid And Diploid Cells</vt:lpstr>
      <vt:lpstr>Homologous Chromosomes</vt:lpstr>
      <vt:lpstr>Homologous Chromosomes</vt:lpstr>
      <vt:lpstr>Homologous Chromosomes Practice</vt:lpstr>
      <vt:lpstr>Where do your Chromosome sets come from?</vt:lpstr>
      <vt:lpstr>Types of Chromosomes</vt:lpstr>
      <vt:lpstr>Karyotypes</vt:lpstr>
      <vt:lpstr>Karyotypes</vt:lpstr>
      <vt:lpstr>PowerPoint Presentation</vt:lpstr>
      <vt:lpstr>Human Karyotype</vt:lpstr>
      <vt:lpstr>Humans</vt:lpstr>
      <vt:lpstr>Types of Reproduction</vt:lpstr>
      <vt:lpstr>Two Types of Reproduction</vt:lpstr>
      <vt:lpstr>Fertilization</vt:lpstr>
      <vt:lpstr>Fertilization Video</vt:lpstr>
      <vt:lpstr>Cell Cycle</vt:lpstr>
      <vt:lpstr>How do we know when Cell Division Occurs?</vt:lpstr>
      <vt:lpstr>The Two Major Phases of the Cell Cycle</vt:lpstr>
      <vt:lpstr>What are the three phases of Interphase?</vt:lpstr>
      <vt:lpstr>S Phase and Chromosomes</vt:lpstr>
      <vt:lpstr>S Phase and Chromosomes</vt:lpstr>
      <vt:lpstr>Chromosome Vocabulary</vt:lpstr>
      <vt:lpstr>Chromosome Vocabulary</vt:lpstr>
      <vt:lpstr>Mitosis Organelles Vocabulary</vt:lpstr>
      <vt:lpstr>Chromosome Structure</vt:lpstr>
      <vt:lpstr>What are the two phases of M-Phase?</vt:lpstr>
      <vt:lpstr>What are the Four Phases of Mitosis?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06 Notes</dc:title>
  <dc:creator>Teri Roderick</dc:creator>
  <cp:lastModifiedBy>Roderick, Teri</cp:lastModifiedBy>
  <cp:revision>115</cp:revision>
  <cp:lastPrinted>2015-01-20T16:58:34Z</cp:lastPrinted>
  <dcterms:created xsi:type="dcterms:W3CDTF">2013-12-04T18:37:42Z</dcterms:created>
  <dcterms:modified xsi:type="dcterms:W3CDTF">2015-11-20T18:04:57Z</dcterms:modified>
</cp:coreProperties>
</file>