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5" r:id="rId2"/>
    <p:sldId id="286" r:id="rId3"/>
    <p:sldId id="287" r:id="rId4"/>
    <p:sldId id="289" r:id="rId5"/>
    <p:sldId id="288" r:id="rId6"/>
    <p:sldId id="259" r:id="rId7"/>
    <p:sldId id="260" r:id="rId8"/>
    <p:sldId id="261" r:id="rId9"/>
    <p:sldId id="262" r:id="rId10"/>
    <p:sldId id="263" r:id="rId11"/>
    <p:sldId id="302" r:id="rId12"/>
    <p:sldId id="257" r:id="rId13"/>
    <p:sldId id="290" r:id="rId14"/>
    <p:sldId id="291" r:id="rId15"/>
    <p:sldId id="258" r:id="rId16"/>
    <p:sldId id="264" r:id="rId17"/>
    <p:sldId id="292" r:id="rId18"/>
    <p:sldId id="300" r:id="rId19"/>
    <p:sldId id="301" r:id="rId20"/>
    <p:sldId id="293" r:id="rId21"/>
    <p:sldId id="268" r:id="rId22"/>
    <p:sldId id="269" r:id="rId23"/>
    <p:sldId id="270" r:id="rId24"/>
    <p:sldId id="294" r:id="rId25"/>
    <p:sldId id="295" r:id="rId26"/>
    <p:sldId id="296" r:id="rId27"/>
    <p:sldId id="297" r:id="rId28"/>
    <p:sldId id="298" r:id="rId29"/>
    <p:sldId id="271" r:id="rId30"/>
    <p:sldId id="272" r:id="rId31"/>
    <p:sldId id="299" r:id="rId32"/>
    <p:sldId id="273" r:id="rId33"/>
    <p:sldId id="274" r:id="rId34"/>
    <p:sldId id="278" r:id="rId35"/>
    <p:sldId id="279" r:id="rId36"/>
    <p:sldId id="275" r:id="rId37"/>
    <p:sldId id="276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8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AFB8-C2D0-4691-A0BD-767C97B67F32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FB889D43-3B6B-402E-B0DB-374AAAC6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9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AFB8-C2D0-4691-A0BD-767C97B67F32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B889D43-3B6B-402E-B0DB-374AAAC6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49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AFB8-C2D0-4691-A0BD-767C97B67F32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B889D43-3B6B-402E-B0DB-374AAAC6D97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1721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AFB8-C2D0-4691-A0BD-767C97B67F32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B889D43-3B6B-402E-B0DB-374AAAC6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60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AFB8-C2D0-4691-A0BD-767C97B67F32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B889D43-3B6B-402E-B0DB-374AAAC6D97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3664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AFB8-C2D0-4691-A0BD-767C97B67F32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B889D43-3B6B-402E-B0DB-374AAAC6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70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AFB8-C2D0-4691-A0BD-767C97B67F32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9D43-3B6B-402E-B0DB-374AAAC6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68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AFB8-C2D0-4691-A0BD-767C97B67F32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9D43-3B6B-402E-B0DB-374AAAC6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25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AFB8-C2D0-4691-A0BD-767C97B67F32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9D43-3B6B-402E-B0DB-374AAAC6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1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AFB8-C2D0-4691-A0BD-767C97B67F32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B889D43-3B6B-402E-B0DB-374AAAC6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11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AFB8-C2D0-4691-A0BD-767C97B67F32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B889D43-3B6B-402E-B0DB-374AAAC6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92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AFB8-C2D0-4691-A0BD-767C97B67F32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B889D43-3B6B-402E-B0DB-374AAAC6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56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AFB8-C2D0-4691-A0BD-767C97B67F32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9D43-3B6B-402E-B0DB-374AAAC6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66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AFB8-C2D0-4691-A0BD-767C97B67F32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9D43-3B6B-402E-B0DB-374AAAC6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4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AFB8-C2D0-4691-A0BD-767C97B67F32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9D43-3B6B-402E-B0DB-374AAAC6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59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AFB8-C2D0-4691-A0BD-767C97B67F32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B889D43-3B6B-402E-B0DB-374AAAC6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77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5AFB8-C2D0-4691-A0BD-767C97B67F32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B889D43-3B6B-402E-B0DB-374AAAC6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07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 Respiration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 will know the purpose of cellular respiration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7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a Mitochondria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1101" y="1504951"/>
            <a:ext cx="7353300" cy="5172074"/>
          </a:xfrm>
        </p:spPr>
        <p:txBody>
          <a:bodyPr>
            <a:normAutofit/>
          </a:bodyPr>
          <a:lstStyle/>
          <a:p>
            <a:r>
              <a:rPr lang="en-US" dirty="0" smtClean="0"/>
              <a:t>Outer Membrane</a:t>
            </a:r>
          </a:p>
          <a:p>
            <a:pPr lvl="1"/>
            <a:r>
              <a:rPr lang="en-US" dirty="0" smtClean="0"/>
              <a:t>Membrane created after endosymbiosis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Intermembrane Space</a:t>
            </a:r>
          </a:p>
          <a:p>
            <a:pPr lvl="1"/>
            <a:r>
              <a:rPr lang="en-US" dirty="0" smtClean="0"/>
              <a:t>Space between the outer and inner membrane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Inner Membrane</a:t>
            </a:r>
          </a:p>
          <a:p>
            <a:pPr lvl="1"/>
            <a:r>
              <a:rPr lang="en-US" dirty="0" smtClean="0"/>
              <a:t>Original membrane before endosymbiosis</a:t>
            </a:r>
          </a:p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*Matrix </a:t>
            </a:r>
          </a:p>
          <a:p>
            <a:pPr lvl="1"/>
            <a:r>
              <a:rPr lang="en-US" dirty="0" smtClean="0"/>
              <a:t>Fluid that fills the mitochondria</a:t>
            </a:r>
          </a:p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*Cristae</a:t>
            </a:r>
          </a:p>
          <a:p>
            <a:pPr lvl="1"/>
            <a:r>
              <a:rPr lang="en-US" dirty="0" smtClean="0"/>
              <a:t>Folds of the inner membrane</a:t>
            </a:r>
          </a:p>
        </p:txBody>
      </p:sp>
    </p:spTree>
    <p:extLst>
      <p:ext uri="{BB962C8B-B14F-4D97-AF65-F5344CB8AC3E}">
        <p14:creationId xmlns:p14="http://schemas.microsoft.com/office/powerpoint/2010/main" val="68468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Finish ATP WS and Color the Mitochondria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883" y="2133599"/>
            <a:ext cx="8096518" cy="4215685"/>
          </a:xfrm>
        </p:spPr>
        <p:txBody>
          <a:bodyPr/>
          <a:lstStyle/>
          <a:p>
            <a:r>
              <a:rPr lang="en-US" dirty="0" smtClean="0"/>
              <a:t>Answer 6 and 7 on your ATP worksheet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Color your Mitochondria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Turn into the basket when you are done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61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Aerobic and Anaerobic Respiration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will know the difference between aerobic and anaerobic respiration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2295" y="0"/>
            <a:ext cx="195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15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Aerobic Vs Anaerobic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23493" y="2133600"/>
            <a:ext cx="7310907" cy="377762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Aerobic </a:t>
            </a:r>
          </a:p>
          <a:p>
            <a:pPr lvl="1"/>
            <a:r>
              <a:rPr lang="en-US" sz="2400" dirty="0" smtClean="0"/>
              <a:t>With air (oxygen)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800" dirty="0" smtClean="0"/>
              <a:t>Anaerobic</a:t>
            </a:r>
          </a:p>
          <a:p>
            <a:pPr lvl="1"/>
            <a:r>
              <a:rPr lang="en-US" sz="2400" dirty="0" smtClean="0"/>
              <a:t>Without air (oxygen)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22295" y="0"/>
            <a:ext cx="195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4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Metabolic Pathways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Metabolic Pathway</a:t>
            </a:r>
          </a:p>
          <a:p>
            <a:pPr lvl="1"/>
            <a:r>
              <a:rPr lang="en-US" dirty="0" smtClean="0"/>
              <a:t>A series of steps or chemical reactions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5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Straight Arrow Connector 69"/>
          <p:cNvCxnSpPr>
            <a:endCxn id="64" idx="0"/>
          </p:cNvCxnSpPr>
          <p:nvPr/>
        </p:nvCxnSpPr>
        <p:spPr>
          <a:xfrm>
            <a:off x="7513397" y="5789447"/>
            <a:ext cx="12584" cy="4633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1689" y="9316"/>
            <a:ext cx="6589199" cy="1280890"/>
          </a:xfrm>
        </p:spPr>
        <p:txBody>
          <a:bodyPr/>
          <a:lstStyle/>
          <a:p>
            <a:r>
              <a:rPr lang="en-US" dirty="0" smtClean="0"/>
              <a:t>Types of Cellular Respiration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3426201" y="2709890"/>
            <a:ext cx="406516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4089632" y="762644"/>
            <a:ext cx="1400961" cy="776208"/>
            <a:chOff x="4089632" y="762644"/>
            <a:chExt cx="1400961" cy="776208"/>
          </a:xfrm>
        </p:grpSpPr>
        <p:sp>
          <p:nvSpPr>
            <p:cNvPr id="6" name="Rounded Rectangle 5"/>
            <p:cNvSpPr/>
            <p:nvPr/>
          </p:nvSpPr>
          <p:spPr>
            <a:xfrm>
              <a:off x="4089632" y="762644"/>
              <a:ext cx="1400961" cy="776208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196591" y="877382"/>
              <a:ext cx="11870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u="sng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Cellular Respiration</a:t>
              </a:r>
              <a:endParaRPr lang="en-US" sz="1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091027" y="1538852"/>
            <a:ext cx="1400961" cy="905481"/>
            <a:chOff x="4091027" y="1538852"/>
            <a:chExt cx="1400961" cy="905481"/>
          </a:xfrm>
        </p:grpSpPr>
        <p:cxnSp>
          <p:nvCxnSpPr>
            <p:cNvPr id="15" name="Straight Connector 14"/>
            <p:cNvCxnSpPr>
              <a:stCxn id="6" idx="2"/>
            </p:cNvCxnSpPr>
            <p:nvPr/>
          </p:nvCxnSpPr>
          <p:spPr>
            <a:xfrm>
              <a:off x="4790113" y="1538852"/>
              <a:ext cx="0" cy="50700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Rounded Rectangle 23"/>
            <p:cNvSpPr/>
            <p:nvPr/>
          </p:nvSpPr>
          <p:spPr>
            <a:xfrm>
              <a:off x="4091027" y="1668125"/>
              <a:ext cx="1400961" cy="776208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196591" y="1842679"/>
              <a:ext cx="11870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u="sng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Glycolysis</a:t>
              </a:r>
              <a:endParaRPr lang="en-US" sz="1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30" name="Straight Connector 29"/>
          <p:cNvCxnSpPr/>
          <p:nvPr/>
        </p:nvCxnSpPr>
        <p:spPr>
          <a:xfrm>
            <a:off x="7491369" y="2707606"/>
            <a:ext cx="0" cy="24904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021743" y="3979618"/>
            <a:ext cx="0" cy="24904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741173" y="3988536"/>
            <a:ext cx="0" cy="24904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491368" y="3730574"/>
            <a:ext cx="0" cy="24904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491368" y="4771470"/>
            <a:ext cx="0" cy="24904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2025241" y="2444333"/>
            <a:ext cx="2764870" cy="1537569"/>
            <a:chOff x="2025241" y="2444333"/>
            <a:chExt cx="2764870" cy="1537569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4790111" y="2444333"/>
              <a:ext cx="0" cy="24904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426201" y="2707606"/>
              <a:ext cx="0" cy="24904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Rounded Rectangle 26"/>
            <p:cNvSpPr/>
            <p:nvPr/>
          </p:nvSpPr>
          <p:spPr>
            <a:xfrm>
              <a:off x="2725720" y="2956650"/>
              <a:ext cx="1400961" cy="776208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3426201" y="3732858"/>
              <a:ext cx="0" cy="24904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2025241" y="3979618"/>
              <a:ext cx="2727819" cy="228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2673981" y="2975422"/>
              <a:ext cx="153798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u="sng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Anaerobic</a:t>
              </a:r>
            </a:p>
            <a:p>
              <a:pPr algn="ctr"/>
              <a:r>
                <a:rPr lang="en-US" sz="1400" b="1" u="sng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Respiration</a:t>
              </a:r>
            </a:p>
            <a:p>
              <a:pPr algn="ctr"/>
              <a:r>
                <a:rPr lang="en-US" sz="1400" b="1" u="sng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(Fermentation)</a:t>
              </a:r>
              <a:endParaRPr lang="en-US" sz="1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790888" y="2956650"/>
            <a:ext cx="1400961" cy="776208"/>
            <a:chOff x="6790888" y="2956650"/>
            <a:chExt cx="1400961" cy="776208"/>
          </a:xfrm>
        </p:grpSpPr>
        <p:sp>
          <p:nvSpPr>
            <p:cNvPr id="28" name="Rounded Rectangle 27"/>
            <p:cNvSpPr/>
            <p:nvPr/>
          </p:nvSpPr>
          <p:spPr>
            <a:xfrm>
              <a:off x="6790888" y="2956650"/>
              <a:ext cx="1400961" cy="776208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897847" y="3154061"/>
              <a:ext cx="11870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u="sng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Aerobic Respiration</a:t>
              </a:r>
              <a:endParaRPr lang="en-US" sz="1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398164" y="4226377"/>
            <a:ext cx="1400961" cy="776208"/>
            <a:chOff x="1398164" y="4226377"/>
            <a:chExt cx="1400961" cy="776208"/>
          </a:xfrm>
        </p:grpSpPr>
        <p:sp>
          <p:nvSpPr>
            <p:cNvPr id="33" name="Rounded Rectangle 32"/>
            <p:cNvSpPr/>
            <p:nvPr/>
          </p:nvSpPr>
          <p:spPr>
            <a:xfrm>
              <a:off x="1398164" y="4226377"/>
              <a:ext cx="1400961" cy="776208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98164" y="4256414"/>
              <a:ext cx="13876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u="sng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Alcoholic Fermentation</a:t>
              </a:r>
              <a:endParaRPr lang="en-US" sz="1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974279" y="4237580"/>
            <a:ext cx="1400961" cy="776208"/>
            <a:chOff x="3974279" y="4237580"/>
            <a:chExt cx="1400961" cy="776208"/>
          </a:xfrm>
        </p:grpSpPr>
        <p:sp>
          <p:nvSpPr>
            <p:cNvPr id="34" name="Rounded Rectangle 33"/>
            <p:cNvSpPr/>
            <p:nvPr/>
          </p:nvSpPr>
          <p:spPr>
            <a:xfrm>
              <a:off x="3974279" y="4237580"/>
              <a:ext cx="1400961" cy="776208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974279" y="4295210"/>
              <a:ext cx="14009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u="sng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Lactate Fermentation</a:t>
              </a:r>
              <a:endParaRPr lang="en-US" sz="1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790888" y="3995262"/>
            <a:ext cx="1400961" cy="776208"/>
            <a:chOff x="6790888" y="3995262"/>
            <a:chExt cx="1400961" cy="776208"/>
          </a:xfrm>
        </p:grpSpPr>
        <p:sp>
          <p:nvSpPr>
            <p:cNvPr id="39" name="Rounded Rectangle 38"/>
            <p:cNvSpPr/>
            <p:nvPr/>
          </p:nvSpPr>
          <p:spPr>
            <a:xfrm>
              <a:off x="6790888" y="3995262"/>
              <a:ext cx="1400961" cy="776208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897846" y="4091261"/>
              <a:ext cx="11870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u="sng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Krebs Cycle</a:t>
              </a:r>
              <a:endParaRPr lang="en-US" sz="1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790888" y="5033874"/>
            <a:ext cx="1400961" cy="776208"/>
            <a:chOff x="6790888" y="5033874"/>
            <a:chExt cx="1400961" cy="776208"/>
          </a:xfrm>
        </p:grpSpPr>
        <p:sp>
          <p:nvSpPr>
            <p:cNvPr id="42" name="Rounded Rectangle 41"/>
            <p:cNvSpPr/>
            <p:nvPr/>
          </p:nvSpPr>
          <p:spPr>
            <a:xfrm>
              <a:off x="6790888" y="5033874"/>
              <a:ext cx="1400961" cy="776208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897846" y="5039286"/>
              <a:ext cx="118704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u="sng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Electron Transport Chain</a:t>
              </a:r>
              <a:endParaRPr lang="en-US" sz="1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5547217" y="1835355"/>
            <a:ext cx="18392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Breaking Down Glucose</a:t>
            </a:r>
          </a:p>
          <a:p>
            <a:r>
              <a:rPr lang="en-US" sz="1050" dirty="0" smtClean="0"/>
              <a:t>Creates 2ATP</a:t>
            </a:r>
            <a:endParaRPr lang="en-US" sz="1050" dirty="0"/>
          </a:p>
        </p:txBody>
      </p:sp>
      <p:sp>
        <p:nvSpPr>
          <p:cNvPr id="58" name="TextBox 57"/>
          <p:cNvSpPr txBox="1"/>
          <p:nvPr/>
        </p:nvSpPr>
        <p:spPr>
          <a:xfrm>
            <a:off x="4126681" y="3152616"/>
            <a:ext cx="9738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No Oxygen</a:t>
            </a:r>
            <a:endParaRPr lang="en-US" sz="1050" dirty="0"/>
          </a:p>
        </p:txBody>
      </p:sp>
      <p:sp>
        <p:nvSpPr>
          <p:cNvPr id="59" name="TextBox 58"/>
          <p:cNvSpPr txBox="1"/>
          <p:nvPr/>
        </p:nvSpPr>
        <p:spPr>
          <a:xfrm>
            <a:off x="8224355" y="3137005"/>
            <a:ext cx="7924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Needs </a:t>
            </a:r>
          </a:p>
          <a:p>
            <a:r>
              <a:rPr lang="en-US" sz="1050" dirty="0" smtClean="0"/>
              <a:t>Oxygen</a:t>
            </a:r>
            <a:endParaRPr lang="en-US" sz="1050" dirty="0"/>
          </a:p>
        </p:txBody>
      </p:sp>
      <p:sp>
        <p:nvSpPr>
          <p:cNvPr id="60" name="TextBox 59"/>
          <p:cNvSpPr txBox="1"/>
          <p:nvPr/>
        </p:nvSpPr>
        <p:spPr>
          <a:xfrm>
            <a:off x="4089632" y="5106144"/>
            <a:ext cx="16064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Makes Lactic Acid – causes sore muscles</a:t>
            </a:r>
            <a:endParaRPr lang="en-US" sz="1050" dirty="0"/>
          </a:p>
        </p:txBody>
      </p:sp>
      <p:sp>
        <p:nvSpPr>
          <p:cNvPr id="61" name="TextBox 60"/>
          <p:cNvSpPr txBox="1"/>
          <p:nvPr/>
        </p:nvSpPr>
        <p:spPr>
          <a:xfrm>
            <a:off x="1398164" y="5106144"/>
            <a:ext cx="16064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Makes Alcohol</a:t>
            </a:r>
          </a:p>
          <a:p>
            <a:r>
              <a:rPr lang="en-US" sz="1050" dirty="0" smtClean="0"/>
              <a:t>Helps bread rise</a:t>
            </a:r>
          </a:p>
          <a:p>
            <a:r>
              <a:rPr lang="en-US" sz="1050" dirty="0" smtClean="0"/>
              <a:t>Makes Yogurt</a:t>
            </a:r>
          </a:p>
          <a:p>
            <a:endParaRPr lang="en-US" sz="1050" dirty="0"/>
          </a:p>
        </p:txBody>
      </p:sp>
      <p:sp>
        <p:nvSpPr>
          <p:cNvPr id="62" name="TextBox 61"/>
          <p:cNvSpPr txBox="1"/>
          <p:nvPr/>
        </p:nvSpPr>
        <p:spPr>
          <a:xfrm>
            <a:off x="8191846" y="4175617"/>
            <a:ext cx="95215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Creates</a:t>
            </a:r>
          </a:p>
          <a:p>
            <a:r>
              <a:rPr lang="en-US" sz="1050" dirty="0" smtClean="0"/>
              <a:t> 2 ATP</a:t>
            </a:r>
            <a:endParaRPr lang="en-US" sz="1050" dirty="0"/>
          </a:p>
        </p:txBody>
      </p:sp>
      <p:sp>
        <p:nvSpPr>
          <p:cNvPr id="63" name="TextBox 62"/>
          <p:cNvSpPr txBox="1"/>
          <p:nvPr/>
        </p:nvSpPr>
        <p:spPr>
          <a:xfrm>
            <a:off x="8224355" y="5214229"/>
            <a:ext cx="95215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Creates</a:t>
            </a:r>
          </a:p>
          <a:p>
            <a:r>
              <a:rPr lang="en-US" sz="1050" dirty="0" smtClean="0"/>
              <a:t> 32 ATP</a:t>
            </a:r>
            <a:endParaRPr lang="en-US" sz="1050" dirty="0"/>
          </a:p>
        </p:txBody>
      </p:sp>
      <p:sp>
        <p:nvSpPr>
          <p:cNvPr id="64" name="TextBox 63"/>
          <p:cNvSpPr txBox="1"/>
          <p:nvPr/>
        </p:nvSpPr>
        <p:spPr>
          <a:xfrm>
            <a:off x="6520347" y="6252841"/>
            <a:ext cx="20112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Total ATP created = 36 ATP</a:t>
            </a:r>
            <a:endParaRPr lang="en-US" sz="1050" dirty="0"/>
          </a:p>
        </p:txBody>
      </p:sp>
      <p:sp>
        <p:nvSpPr>
          <p:cNvPr id="66" name="TextBox 65"/>
          <p:cNvSpPr txBox="1"/>
          <p:nvPr/>
        </p:nvSpPr>
        <p:spPr>
          <a:xfrm>
            <a:off x="2573303" y="5856423"/>
            <a:ext cx="20112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Total ATP created = 2 ATP</a:t>
            </a:r>
            <a:endParaRPr lang="en-US" sz="1050" dirty="0"/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3437392" y="4214968"/>
            <a:ext cx="44392" cy="16298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723314" y="9316"/>
            <a:ext cx="195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1382175" y="2903370"/>
            <a:ext cx="4120920" cy="3808508"/>
          </a:xfrm>
          <a:prstGeom prst="roundRect">
            <a:avLst/>
          </a:prstGeom>
          <a:solidFill>
            <a:schemeClr val="accent6">
              <a:tint val="70000"/>
              <a:lumMod val="104000"/>
              <a:alpha val="26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6206630" y="2796002"/>
            <a:ext cx="2832597" cy="3808508"/>
          </a:xfrm>
          <a:prstGeom prst="roundRect">
            <a:avLst/>
          </a:prstGeom>
          <a:solidFill>
            <a:schemeClr val="accent5">
              <a:tint val="70000"/>
              <a:lumMod val="104000"/>
              <a:alpha val="29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6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 Respiration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will know </a:t>
            </a:r>
            <a:r>
              <a:rPr lang="en-US" dirty="0" smtClean="0"/>
              <a:t>the phases of Anaerobic and Aerobic Cellular Respiration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2295" y="0"/>
            <a:ext cx="195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57350" y="476250"/>
            <a:ext cx="6667500" cy="990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Cellular Respiration</a:t>
            </a:r>
            <a:endParaRPr lang="en-US" sz="44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821174" y="2191776"/>
            <a:ext cx="0" cy="35356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57322" y="1567703"/>
            <a:ext cx="4453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Always begins with…</a:t>
            </a:r>
            <a:endParaRPr lang="en-US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2655188" y="2702464"/>
            <a:ext cx="4948428" cy="166447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90228" y="4561834"/>
            <a:ext cx="6819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Glycolysis occurs in the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Cytoplasm</a:t>
            </a:r>
          </a:p>
          <a:p>
            <a:r>
              <a:rPr lang="en-US" sz="2800" dirty="0" smtClean="0"/>
              <a:t>Creates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800" dirty="0" smtClean="0"/>
              <a:t> ATP Molecules (net)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070479" y="2909975"/>
            <a:ext cx="42268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Glycolysis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75507" y="4081785"/>
            <a:ext cx="4734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Which means:  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065270" y="4014250"/>
            <a:ext cx="3878580" cy="37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 of Breaking Sugar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2295" y="0"/>
            <a:ext cx="195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08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xplosion 1 28"/>
          <p:cNvSpPr/>
          <p:nvPr/>
        </p:nvSpPr>
        <p:spPr>
          <a:xfrm>
            <a:off x="2133600" y="2133600"/>
            <a:ext cx="4343400" cy="3505200"/>
          </a:xfrm>
          <a:prstGeom prst="irregularSeal1">
            <a:avLst/>
          </a:prstGeom>
          <a:solidFill>
            <a:srgbClr val="FFFF00">
              <a:alpha val="45000"/>
            </a:srgbClr>
          </a:solidFill>
          <a:ln>
            <a:solidFill>
              <a:schemeClr val="tx1"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5124" y="647700"/>
            <a:ext cx="3657600" cy="1143000"/>
          </a:xfrm>
        </p:spPr>
        <p:txBody>
          <a:bodyPr/>
          <a:lstStyle/>
          <a:p>
            <a:r>
              <a:rPr lang="en-US" dirty="0" smtClean="0"/>
              <a:t>NAD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sp>
        <p:nvSpPr>
          <p:cNvPr id="5" name="Rectangle 4"/>
          <p:cNvSpPr/>
          <p:nvPr/>
        </p:nvSpPr>
        <p:spPr>
          <a:xfrm>
            <a:off x="2590800" y="3124200"/>
            <a:ext cx="32766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29200" y="1752600"/>
            <a:ext cx="762000" cy="762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sp>
        <p:nvSpPr>
          <p:cNvPr id="7" name="Oval 6"/>
          <p:cNvSpPr/>
          <p:nvPr/>
        </p:nvSpPr>
        <p:spPr>
          <a:xfrm>
            <a:off x="4038600" y="2057400"/>
            <a:ext cx="381000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781300" y="3178029"/>
            <a:ext cx="3276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NAD</a:t>
            </a:r>
            <a:r>
              <a:rPr kumimoji="0" lang="en-US" sz="4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</a:t>
            </a:r>
          </a:p>
        </p:txBody>
      </p:sp>
      <p:sp>
        <p:nvSpPr>
          <p:cNvPr id="15" name="Oval 14"/>
          <p:cNvSpPr/>
          <p:nvPr/>
        </p:nvSpPr>
        <p:spPr>
          <a:xfrm>
            <a:off x="4495800" y="2057400"/>
            <a:ext cx="381000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594295" y="3178029"/>
            <a:ext cx="3276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NAD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684303" y="3178029"/>
            <a:ext cx="3276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NAD</a:t>
            </a:r>
            <a:r>
              <a:rPr kumimoji="0" lang="en-US" sz="4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809106" y="3178029"/>
            <a:ext cx="3276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NAD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</a:t>
            </a:r>
            <a:endParaRPr kumimoji="0" lang="en-US" sz="44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8673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8.29979E-6 L 6.66667E-6 0.12214 " pathEditMode="relative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8.29979E-6 L 6.66667E-6 0.12214 " pathEditMode="relative" ptsTypes="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7.84178E-7 L 5.55112E-17 0.13324 " pathEditMode="relative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6" grpId="0" animBg="1"/>
      <p:bldP spid="7" grpId="0" animBg="1"/>
      <p:bldP spid="14" grpId="0"/>
      <p:bldP spid="15" grpId="0" animBg="1"/>
      <p:bldP spid="16" grpId="0"/>
      <p:bldP spid="16" grpId="1"/>
      <p:bldP spid="17" grpId="0"/>
      <p:bldP spid="17" grpId="1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xplosion 1 28"/>
          <p:cNvSpPr/>
          <p:nvPr/>
        </p:nvSpPr>
        <p:spPr>
          <a:xfrm>
            <a:off x="2133600" y="2133600"/>
            <a:ext cx="4343400" cy="3505200"/>
          </a:xfrm>
          <a:prstGeom prst="irregularSeal1">
            <a:avLst/>
          </a:prstGeom>
          <a:solidFill>
            <a:srgbClr val="FFFF00">
              <a:alpha val="45000"/>
            </a:srgbClr>
          </a:solidFill>
          <a:ln>
            <a:solidFill>
              <a:schemeClr val="tx1"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5124" y="647700"/>
            <a:ext cx="3657600" cy="1143000"/>
          </a:xfrm>
        </p:spPr>
        <p:txBody>
          <a:bodyPr/>
          <a:lstStyle/>
          <a:p>
            <a:r>
              <a:rPr lang="en-US" dirty="0" smtClean="0"/>
              <a:t>FAD</a:t>
            </a:r>
            <a:endParaRPr lang="en-US" baseline="30000" dirty="0"/>
          </a:p>
        </p:txBody>
      </p:sp>
      <p:sp>
        <p:nvSpPr>
          <p:cNvPr id="5" name="Rectangle 4"/>
          <p:cNvSpPr/>
          <p:nvPr/>
        </p:nvSpPr>
        <p:spPr>
          <a:xfrm>
            <a:off x="2590800" y="3124200"/>
            <a:ext cx="32766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91000" y="1809750"/>
            <a:ext cx="762000" cy="762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sp>
        <p:nvSpPr>
          <p:cNvPr id="7" name="Oval 6"/>
          <p:cNvSpPr/>
          <p:nvPr/>
        </p:nvSpPr>
        <p:spPr>
          <a:xfrm>
            <a:off x="3200400" y="2114550"/>
            <a:ext cx="381000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667000" y="3149367"/>
            <a:ext cx="3276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FAD</a:t>
            </a:r>
            <a:endParaRPr kumimoji="0" lang="en-US" sz="4400" b="0" i="0" u="none" strike="noStrike" kern="1200" cap="none" spc="0" normalizeH="0" baseline="30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657600" y="2114550"/>
            <a:ext cx="381000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857500" y="3161077"/>
            <a:ext cx="3276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FAD</a:t>
            </a:r>
            <a:r>
              <a:rPr kumimoji="0" lang="en-US" sz="4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-2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743200" y="3162300"/>
            <a:ext cx="3276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FAD</a:t>
            </a:r>
            <a:r>
              <a:rPr kumimoji="0" lang="en-US" sz="4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971800" y="3161077"/>
            <a:ext cx="3276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FAD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</a:t>
            </a:r>
            <a:r>
              <a:rPr lang="en-US" sz="4400" baseline="30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</a:t>
            </a:r>
            <a:endParaRPr kumimoji="0" lang="en-US" sz="4400" b="0" i="0" u="none" strike="noStrike" kern="1200" cap="none" spc="0" normalizeH="0" baseline="30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985624" y="3155834"/>
            <a:ext cx="3276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FAD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</a:t>
            </a:r>
            <a:r>
              <a:rPr lang="en-US" sz="4400" baseline="-25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</a:t>
            </a:r>
            <a:endParaRPr kumimoji="0" lang="en-US" sz="4400" b="0" i="0" u="none" strike="noStrike" kern="1200" cap="none" spc="0" normalizeH="0" baseline="-25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953000" y="1828800"/>
            <a:ext cx="762000" cy="762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00394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0.12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0.1222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 0.1333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3.33333E-6 0.1333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6" grpId="0" animBg="1"/>
      <p:bldP spid="7" grpId="0" animBg="1"/>
      <p:bldP spid="14" grpId="0"/>
      <p:bldP spid="15" grpId="0" animBg="1"/>
      <p:bldP spid="16" grpId="0"/>
      <p:bldP spid="16" grpId="1"/>
      <p:bldP spid="17" grpId="0"/>
      <p:bldP spid="17" grpId="1"/>
      <p:bldP spid="18" grpId="0"/>
      <p:bldP spid="18" grpId="1"/>
      <p:bldP spid="12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24294" y="1559239"/>
            <a:ext cx="6591985" cy="3777622"/>
          </a:xfrm>
        </p:spPr>
        <p:txBody>
          <a:bodyPr/>
          <a:lstStyle/>
          <a:p>
            <a:r>
              <a:rPr lang="en-US" sz="2800" dirty="0" smtClean="0"/>
              <a:t>Cellular Respiration</a:t>
            </a:r>
          </a:p>
          <a:p>
            <a:pPr lvl="1"/>
            <a:r>
              <a:rPr lang="en-US" sz="2400" dirty="0" smtClean="0"/>
              <a:t>The process of taking Glucose and converting it into ATP</a:t>
            </a:r>
            <a:endParaRPr lang="en-US" sz="2400" dirty="0"/>
          </a:p>
        </p:txBody>
      </p:sp>
      <p:sp>
        <p:nvSpPr>
          <p:cNvPr id="2" name="Hexagon 1"/>
          <p:cNvSpPr/>
          <p:nvPr/>
        </p:nvSpPr>
        <p:spPr>
          <a:xfrm>
            <a:off x="495300" y="3790950"/>
            <a:ext cx="2000250" cy="1524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GLUCOSE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3314700" y="4286250"/>
            <a:ext cx="1695450" cy="71437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xplosion 1 5"/>
          <p:cNvSpPr/>
          <p:nvPr/>
        </p:nvSpPr>
        <p:spPr>
          <a:xfrm>
            <a:off x="5730964" y="4022411"/>
            <a:ext cx="838200" cy="685800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ATP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6342374" y="4533921"/>
            <a:ext cx="838200" cy="685800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ATP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7407364" y="3448050"/>
            <a:ext cx="838200" cy="685800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ATP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Explosion 1 10"/>
          <p:cNvSpPr/>
          <p:nvPr/>
        </p:nvSpPr>
        <p:spPr>
          <a:xfrm>
            <a:off x="7597179" y="4031936"/>
            <a:ext cx="838200" cy="685800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ATP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2" name="Explosion 1 21"/>
          <p:cNvSpPr/>
          <p:nvPr/>
        </p:nvSpPr>
        <p:spPr>
          <a:xfrm>
            <a:off x="5297443" y="4646814"/>
            <a:ext cx="838200" cy="685800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ATP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3" name="Explosion 1 22"/>
          <p:cNvSpPr/>
          <p:nvPr/>
        </p:nvSpPr>
        <p:spPr>
          <a:xfrm>
            <a:off x="7089611" y="4411638"/>
            <a:ext cx="838200" cy="685800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ATP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4" name="Explosion 1 23"/>
          <p:cNvSpPr/>
          <p:nvPr/>
        </p:nvSpPr>
        <p:spPr>
          <a:xfrm>
            <a:off x="8136113" y="4291972"/>
            <a:ext cx="838200" cy="685800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ATP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0" name="Explosion 1 29"/>
          <p:cNvSpPr/>
          <p:nvPr/>
        </p:nvSpPr>
        <p:spPr>
          <a:xfrm>
            <a:off x="6798449" y="3790950"/>
            <a:ext cx="838200" cy="685800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ATP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1" name="Explosion 1 30"/>
          <p:cNvSpPr/>
          <p:nvPr/>
        </p:nvSpPr>
        <p:spPr>
          <a:xfrm>
            <a:off x="6016714" y="3624072"/>
            <a:ext cx="838200" cy="685800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ATP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7" name="Explosion 1 36"/>
          <p:cNvSpPr/>
          <p:nvPr/>
        </p:nvSpPr>
        <p:spPr>
          <a:xfrm>
            <a:off x="6758979" y="5062262"/>
            <a:ext cx="838200" cy="685800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ATP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22295" y="0"/>
            <a:ext cx="195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13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500"/>
                            </p:stCondLst>
                            <p:childTnLst>
                              <p:par>
                                <p:cTn id="8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 animBg="1"/>
      <p:bldP spid="3" grpId="0" animBg="1"/>
      <p:bldP spid="6" grpId="0" animBg="1"/>
      <p:bldP spid="7" grpId="0" animBg="1"/>
      <p:bldP spid="10" grpId="0" animBg="1"/>
      <p:bldP spid="11" grpId="0" animBg="1"/>
      <p:bldP spid="22" grpId="0" animBg="1"/>
      <p:bldP spid="23" grpId="0" animBg="1"/>
      <p:bldP spid="24" grpId="0" animBg="1"/>
      <p:bldP spid="30" grpId="0" animBg="1"/>
      <p:bldP spid="31" grpId="0" animBg="1"/>
      <p:bldP spid="3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7665159" y="4533900"/>
            <a:ext cx="1085850" cy="49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800850" y="6210300"/>
            <a:ext cx="1085850" cy="49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Explosion 1 4"/>
          <p:cNvSpPr/>
          <p:nvPr/>
        </p:nvSpPr>
        <p:spPr>
          <a:xfrm>
            <a:off x="2899093" y="2146591"/>
            <a:ext cx="1219200" cy="876837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ATP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6030352" y="2280209"/>
            <a:ext cx="1219200" cy="876837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ATP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32348" y="1943100"/>
            <a:ext cx="1030801" cy="738947"/>
            <a:chOff x="332348" y="1943100"/>
            <a:chExt cx="1030801" cy="738947"/>
          </a:xfrm>
        </p:grpSpPr>
        <p:sp>
          <p:nvSpPr>
            <p:cNvPr id="8" name="Oval 7"/>
            <p:cNvSpPr/>
            <p:nvPr/>
          </p:nvSpPr>
          <p:spPr>
            <a:xfrm>
              <a:off x="332348" y="1943100"/>
              <a:ext cx="914400" cy="609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ADP</a:t>
              </a:r>
              <a:endParaRPr lang="en-US" sz="1600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906291" y="2247900"/>
              <a:ext cx="456858" cy="434147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Pi</a:t>
              </a:r>
              <a:endParaRPr lang="en-US" sz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90890" y="2718628"/>
            <a:ext cx="1030801" cy="738947"/>
            <a:chOff x="332348" y="1943100"/>
            <a:chExt cx="1030801" cy="738947"/>
          </a:xfrm>
        </p:grpSpPr>
        <p:sp>
          <p:nvSpPr>
            <p:cNvPr id="12" name="Oval 11"/>
            <p:cNvSpPr/>
            <p:nvPr/>
          </p:nvSpPr>
          <p:spPr>
            <a:xfrm>
              <a:off x="332348" y="1943100"/>
              <a:ext cx="914400" cy="609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ADP</a:t>
              </a:r>
              <a:endParaRPr lang="en-US" sz="1600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906291" y="2247900"/>
              <a:ext cx="456858" cy="434147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Pi</a:t>
              </a:r>
              <a:endParaRPr lang="en-US" sz="1200" dirty="0"/>
            </a:p>
          </p:txBody>
        </p:sp>
      </p:grpSp>
      <p:sp>
        <p:nvSpPr>
          <p:cNvPr id="14" name="Oval 13"/>
          <p:cNvSpPr/>
          <p:nvPr/>
        </p:nvSpPr>
        <p:spPr>
          <a:xfrm>
            <a:off x="3687024" y="3023428"/>
            <a:ext cx="1295400" cy="12954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046738" y="3328228"/>
            <a:ext cx="1295400" cy="12954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904530" y="4464464"/>
            <a:ext cx="173144" cy="2095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406452" y="3365077"/>
            <a:ext cx="173144" cy="2095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046738" y="2791790"/>
            <a:ext cx="173144" cy="2095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607866" y="2509077"/>
            <a:ext cx="173144" cy="2095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972300" y="627328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NAD</a:t>
            </a:r>
            <a:r>
              <a:rPr lang="en-US" baseline="30000" dirty="0" smtClean="0">
                <a:solidFill>
                  <a:schemeClr val="bg1"/>
                </a:solidFill>
              </a:rPr>
              <a:t>+</a:t>
            </a:r>
            <a:endParaRPr lang="en-US" baseline="300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98509" y="456923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NAD</a:t>
            </a:r>
            <a:r>
              <a:rPr lang="en-US" baseline="30000" dirty="0" smtClean="0">
                <a:solidFill>
                  <a:schemeClr val="bg1"/>
                </a:solidFill>
              </a:rPr>
              <a:t>+</a:t>
            </a:r>
            <a:endParaRPr lang="en-US" baseline="30000" dirty="0">
              <a:solidFill>
                <a:schemeClr val="bg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7485930" y="5923170"/>
            <a:ext cx="358457" cy="36933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334609" y="4252916"/>
            <a:ext cx="358457" cy="36933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972300" y="625423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NADH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17559" y="455740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NADH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Explosion 1 28"/>
          <p:cNvSpPr/>
          <p:nvPr/>
        </p:nvSpPr>
        <p:spPr>
          <a:xfrm>
            <a:off x="3816503" y="2909031"/>
            <a:ext cx="1219200" cy="876837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ATP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Explosion 1 29"/>
          <p:cNvSpPr/>
          <p:nvPr/>
        </p:nvSpPr>
        <p:spPr>
          <a:xfrm>
            <a:off x="4244137" y="3766316"/>
            <a:ext cx="1219200" cy="876837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ATP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Explosion 1 30"/>
          <p:cNvSpPr/>
          <p:nvPr/>
        </p:nvSpPr>
        <p:spPr>
          <a:xfrm>
            <a:off x="4918665" y="2738161"/>
            <a:ext cx="1219200" cy="876837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ATP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Explosion 1 31"/>
          <p:cNvSpPr/>
          <p:nvPr/>
        </p:nvSpPr>
        <p:spPr>
          <a:xfrm>
            <a:off x="5281371" y="3532523"/>
            <a:ext cx="1219200" cy="876837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ATP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Hexagon 3"/>
          <p:cNvSpPr/>
          <p:nvPr/>
        </p:nvSpPr>
        <p:spPr>
          <a:xfrm>
            <a:off x="3333750" y="2133600"/>
            <a:ext cx="3467100" cy="2647950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Glucose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05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5" presetClass="exit" presetSubtype="0" fill="hold" grpId="1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5" presetClass="exit" presetSubtype="0" fill="hold" grpId="1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0" presetClass="exit" presetSubtype="0" ac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-3.33333E-6 0.00024 C 0.00573 -0.00277 0.01111 -0.0081 0.01719 -0.00833 C 0.04445 -0.01018 0.07205 -0.0074 0.09966 -0.00555 C 0.10157 -0.00555 0.1033 -0.00347 0.10539 -0.00277 C 0.10903 -0.00162 0.11302 -0.00092 0.11684 -3.7037E-6 C 0.11997 0.00186 0.12309 0.00394 0.12639 0.00556 C 0.12952 0.00672 0.13299 0.00649 0.13594 0.00834 C 0.14132 0.01111 0.14618 0.01574 0.15139 0.01945 C 0.15382 0.0213 0.15608 0.02385 0.15903 0.025 L 0.16667 0.02778 C 0.17969 0.04051 0.17361 0.03658 0.18386 0.04167 C 0.20469 0.07176 0.17414 0.03033 0.1974 0.05278 C 0.19931 0.05463 0.19966 0.05834 0.20122 0.06111 C 0.20295 0.06412 0.20539 0.06621 0.20695 0.06945 C 0.21111 0.07778 0.21181 0.09074 0.21841 0.09723 L 0.22414 0.10278 L 0.23177 0.11945 C 0.23316 0.12223 0.2349 0.12454 0.23559 0.12778 C 0.23698 0.13334 0.23733 0.13936 0.23941 0.14445 C 0.2415 0.14885 0.24514 0.15486 0.24532 0.16111 C 0.24584 0.18681 0.24532 0.21297 0.24532 0.23889 L 0.24532 0.23936 " pathEditMode="relative" rAng="0" ptsTypes="AAAAAAAAAAAAAAAAAAAAAAA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74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5.55556E-7 1.48148E-6 C 0.00538 0.00069 0.01094 0.00046 0.01632 0.00254 C 0.01892 0.00347 0.02101 0.00625 0.02361 0.0081 C 0.02535 0.00903 0.02726 0.00995 0.02917 0.01088 C 0.03385 0.01782 0.03958 0.02523 0.04184 0.03542 C 0.04618 0.0544 0.04062 0.03079 0.0474 0.0544 C 0.04792 0.05694 0.04826 0.05995 0.04913 0.06273 C 0.05139 0.06991 0.05521 0.07639 0.0566 0.08449 C 0.05712 0.08796 0.05781 0.09143 0.05833 0.09537 C 0.05903 0.09977 0.05851 0.10486 0.06024 0.10903 C 0.06128 0.1118 0.06389 0.11273 0.06562 0.11435 C 0.06632 0.11713 0.06649 0.11991 0.06753 0.12268 C 0.06962 0.12824 0.07326 0.13264 0.07483 0.13889 C 0.0776 0.15116 0.07535 0.14467 0.08212 0.1581 C 0.08246 0.16042 0.08472 0.17917 0.08576 0.18264 C 0.08646 0.18565 0.08819 0.18819 0.08941 0.19074 C 0.08993 0.19815 0.09028 0.20532 0.09115 0.21273 C 0.09149 0.21528 0.09253 0.21782 0.09306 0.22083 C 0.09358 0.22639 0.09618 0.2625 0.0967 0.26713 C 0.09722 0.28819 0.09722 0.30903 0.09844 0.32986 C 0.09844 0.33264 0.1 0.33518 0.10035 0.33819 C 0.10121 0.35509 0.10226 0.39004 0.10226 0.39028 L 0.10226 0.38727 " pathEditMode="relative" rAng="0" ptsTypes="AAAAAAAAAAAAAAAAAAAAAAAA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0093 L -4.72222E-6 0.00116 C 0.00678 -0.00671 0.01372 -0.01389 0.02066 -0.02176 C 0.02275 -0.02453 0.02431 -0.02824 0.02691 -0.03032 C 0.03073 -0.03402 0.03525 -0.03611 0.03941 -0.03889 C 0.08994 -0.03703 0.14028 -0.03703 0.1908 -0.03333 C 0.19323 -0.03333 0.1948 -0.02916 0.19705 -0.02754 C 0.20035 -0.02546 0.204 -0.02407 0.20747 -0.02176 C 0.21164 -0.01921 0.21598 -0.01713 0.21997 -0.01319 C 0.23594 0.00186 0.24028 0.00903 0.25313 0.02662 C 0.25382 0.03056 0.254 0.03426 0.25521 0.0382 C 0.26181 0.06088 0.26702 0.06412 0.28004 0.08681 C 0.28212 0.09028 0.28421 0.09422 0.28629 0.09815 C 0.28768 0.10116 0.28855 0.10417 0.29046 0.10672 C 0.29219 0.10903 0.29462 0.11065 0.29671 0.1125 C 0.3 0.11922 0.30834 0.13588 0.31129 0.14399 C 0.31216 0.14653 0.31268 0.14954 0.31337 0.15255 C 0.31407 0.15926 0.31424 0.16574 0.31546 0.17246 C 0.31632 0.17824 0.31962 0.18357 0.31962 0.18959 L 0.31962 0.23241 L 0.31962 0.23287 " pathEditMode="relative" rAng="0" ptsTypes="AAAAAAAAAAAAAAAAAAAAA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2" y="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0139 L -3.05556E-6 -0.00116 C 0.00469 -0.00764 0.00868 -0.01528 0.01441 -0.01991 C 0.01702 -0.02269 0.02118 -0.02176 0.02466 -0.02269 C 0.02674 -0.02361 0.02865 -0.02477 0.03091 -0.02523 C 0.03872 -0.02801 0.0474 -0.0294 0.05556 -0.03056 C 0.07414 -0.02986 0.09271 -0.02963 0.11129 -0.02801 C 0.11407 -0.02778 0.11667 -0.02639 0.11945 -0.02523 C 0.12153 -0.02477 0.12361 -0.02407 0.1257 -0.02269 C 0.1283 -0.02106 0.13872 -0.01088 0.14011 -0.00926 C 0.14219 -0.00694 0.14393 -0.0037 0.14636 -0.00139 C 0.14827 0.00069 0.15035 0.00185 0.15243 0.00394 C 0.15469 0.00625 0.15625 0.00972 0.15868 0.01204 C 0.16111 0.01435 0.16441 0.01481 0.16684 0.01736 C 0.1691 0.01944 0.17066 0.02292 0.17309 0.02546 C 0.19028 0.04375 0.16719 0.01505 0.18542 0.03866 C 0.18941 0.05417 0.1842 0.03981 0.19375 0.05208 C 0.20903 0.07176 0.1915 0.05532 0.20608 0.06806 C 0.21077 0.08634 0.20382 0.06458 0.21632 0.08403 C 0.21771 0.08611 0.21719 0.08958 0.21841 0.09213 C 0.22552 0.10787 0.22292 0.09769 0.23091 0.11065 C 0.23368 0.11574 0.23542 0.12199 0.23907 0.12685 C 0.24115 0.1294 0.24341 0.13171 0.24532 0.13472 C 0.24688 0.13727 0.24757 0.14028 0.24931 0.14282 C 0.25104 0.14491 0.25348 0.1463 0.25556 0.14815 C 0.26164 0.16366 0.25868 0.15509 0.26389 0.17477 L 0.2658 0.18287 L 0.26789 0.19074 C 0.26945 0.20995 0.26927 0.21782 0.27414 0.23611 L 0.28039 0.26019 L 0.28247 0.26829 L 0.28247 0.26551 " pathEditMode="relative" rAng="0" ptsTypes="AAAAAAAAAAAAAAAAAAAAAAAAAAAAAAAA"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15" y="1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96296E-6 L 2.22222E-6 0.00023 C -0.00434 0.00278 -0.00834 0.00648 -0.01268 0.00834 C -0.01563 0.00949 -0.04323 0.01366 -0.04427 0.01389 C -0.06702 0.02709 -0.0408 0.01343 -0.08681 0.02223 C -0.09549 0.02361 -0.12396 0.04676 -0.12465 0.04723 C -0.13212 0.05 -0.14254 0.05348 -0.14983 0.05834 C -0.15365 0.06065 -0.15729 0.06435 -0.16094 0.06667 C -0.16667 0.06991 -0.17275 0.0713 -0.1783 0.075 C -0.18906 0.08195 -0.20087 0.09792 -0.20972 0.10857 L -0.21927 0.11968 C -0.2224 0.12338 -0.22587 0.12639 -0.22865 0.13079 C -0.23125 0.13449 -0.23386 0.1382 -0.23663 0.1419 C -0.23976 0.1456 -0.24288 0.14954 -0.24601 0.15301 C -0.24913 0.15602 -0.25278 0.15764 -0.25556 0.16135 C -0.25799 0.16412 -0.25938 0.16945 -0.26181 0.17246 C -0.27101 0.1831 -0.27448 0.18102 -0.28229 0.1919 C -0.29323 0.20672 -0.28577 0.20764 -0.30278 0.22269 C -0.31059 0.2294 -0.3125 0.22986 -0.31858 0.23935 C -0.32084 0.2426 -0.32257 0.24699 -0.32483 0.25047 C -0.34028 0.27361 -0.31806 0.23542 -0.33438 0.26435 C -0.3349 0.26713 -0.3349 0.2706 -0.33594 0.27269 C -0.33715 0.27454 -0.33924 0.27408 -0.34063 0.27547 C -0.34236 0.27685 -0.34375 0.27917 -0.34531 0.28102 C -0.34913 0.29098 -0.34688 0.28773 -0.35156 0.29213 L -0.35156 0.2926 " pathEditMode="relative" rAng="0" ptsTypes="AAAAAAAAAAAAAAAAAAAAAAAAAA">
                                      <p:cBhvr>
                                        <p:cTn id="8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87" y="1463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8.33333E-7 0.00023 C -0.00434 0.00278 -0.00833 0.00648 -0.01267 0.00834 C -0.01563 0.00949 -0.04323 0.01366 -0.04427 0.01389 C -0.06701 0.02709 -0.0408 0.01343 -0.08681 0.02223 C -0.09549 0.02361 -0.12396 0.04676 -0.12465 0.04723 C -0.13212 0.05 -0.14254 0.05348 -0.14983 0.05834 C -0.15365 0.06065 -0.15729 0.06435 -0.16094 0.06667 C -0.16667 0.06991 -0.17274 0.0713 -0.1783 0.075 C -0.18906 0.08195 -0.20087 0.09792 -0.20972 0.10857 L -0.21927 0.11968 C -0.2224 0.12338 -0.22587 0.12639 -0.22865 0.13079 C -0.23125 0.13449 -0.23385 0.1382 -0.23663 0.1419 C -0.23976 0.1456 -0.24288 0.14954 -0.24601 0.15301 C -0.24913 0.15602 -0.25278 0.15764 -0.25556 0.16135 C -0.25799 0.16412 -0.25938 0.16945 -0.26181 0.17246 C -0.27101 0.1831 -0.27448 0.18102 -0.28229 0.1919 C -0.29323 0.20672 -0.28576 0.20764 -0.30278 0.22269 C -0.31059 0.2294 -0.3125 0.22986 -0.31858 0.23935 C -0.32083 0.2426 -0.32257 0.24699 -0.32483 0.25047 C -0.34028 0.27361 -0.31806 0.23542 -0.33438 0.26435 C -0.3349 0.26713 -0.3349 0.2706 -0.33594 0.27269 C -0.33715 0.27454 -0.33924 0.27408 -0.34063 0.27547 C -0.34236 0.27685 -0.34375 0.27917 -0.34531 0.28102 C -0.34913 0.29098 -0.34688 0.28773 -0.35156 0.29213 L -0.35156 0.2926 " pathEditMode="relative" rAng="0" ptsTypes="AAAAAAAAAAAAAAAAAAAAAAAAAA">
                                      <p:cBhvr>
                                        <p:cTn id="8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87" y="1463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-3.88889E-6 0.00024 C -0.00434 0.00278 -0.00833 0.00649 -0.01267 0.00834 C -0.01562 0.0095 -0.04323 0.01366 -0.04427 0.01389 C -0.06701 0.02709 -0.04079 0.01343 -0.0868 0.02223 C -0.09548 0.02362 -0.12395 0.04676 -0.12465 0.04723 C -0.13211 0.05 -0.14253 0.05348 -0.14982 0.05834 C -0.15364 0.06065 -0.15729 0.06436 -0.16093 0.06667 C -0.16666 0.06991 -0.17274 0.0713 -0.17829 0.075 C -0.18906 0.08195 -0.20086 0.09792 -0.20972 0.10857 L -0.21927 0.11968 C -0.22239 0.12338 -0.22586 0.12639 -0.22864 0.13079 C -0.23125 0.1345 -0.23385 0.1382 -0.23663 0.1419 C -0.23975 0.14561 -0.24288 0.14954 -0.246 0.15301 C -0.24913 0.15602 -0.25277 0.15764 -0.25555 0.16135 C -0.25798 0.16412 -0.25937 0.16945 -0.2618 0.17246 C -0.271 0.18311 -0.27448 0.18102 -0.28229 0.1919 C -0.29323 0.20672 -0.28576 0.20764 -0.30277 0.22269 C -0.31059 0.2294 -0.3125 0.22987 -0.31857 0.23936 C -0.32083 0.2426 -0.32257 0.247 -0.32482 0.25047 C -0.34027 0.27362 -0.31805 0.23542 -0.33437 0.26436 C -0.33489 0.26713 -0.33489 0.27061 -0.33593 0.27269 C -0.33715 0.27454 -0.33923 0.27408 -0.34062 0.27547 C -0.34236 0.27686 -0.34375 0.27917 -0.34531 0.28102 C -0.34913 0.29098 -0.34687 0.28774 -0.35156 0.29213 L -0.35156 0.2926 " pathEditMode="relative" rAng="0" ptsTypes="AAAAAAAAAAAAAAAAAAAAAAAAAA">
                                      <p:cBhvr>
                                        <p:cTn id="9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87" y="1463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-8.33333E-7 0.00023 C -0.00434 0.00277 -0.00833 0.00648 -0.01267 0.00833 C -0.01562 0.00949 -0.04323 0.01365 -0.04427 0.01388 C -0.06701 0.02708 -0.0408 0.01342 -0.0868 0.02222 C -0.09549 0.02361 -0.12396 0.04675 -0.12465 0.04722 C -0.13212 0.05 -0.14253 0.05347 -0.14983 0.05833 C -0.15364 0.06064 -0.15729 0.06435 -0.16094 0.06666 C -0.16667 0.0699 -0.17274 0.07129 -0.1783 0.075 C -0.18906 0.08194 -0.20087 0.09791 -0.20972 0.10856 L -0.21927 0.11967 C -0.22239 0.12337 -0.22587 0.12638 -0.22864 0.13078 C -0.23125 0.13449 -0.23385 0.13819 -0.23663 0.14189 C -0.23976 0.1456 -0.24288 0.14953 -0.24601 0.153 C -0.24913 0.15601 -0.25278 0.15763 -0.25555 0.16134 C -0.25799 0.16412 -0.25937 0.16944 -0.2618 0.17245 C -0.27101 0.1831 -0.27448 0.18101 -0.28229 0.19189 C -0.29323 0.20671 -0.28576 0.20763 -0.30278 0.22268 C -0.31059 0.22939 -0.3125 0.22986 -0.31858 0.23935 C -0.32083 0.24259 -0.32257 0.24699 -0.32483 0.25046 C -0.34028 0.27361 -0.31805 0.23541 -0.33437 0.26435 C -0.33489 0.26712 -0.33489 0.2706 -0.33594 0.27268 C -0.33715 0.27453 -0.33924 0.27407 -0.34062 0.27546 C -0.34236 0.27685 -0.34375 0.27916 -0.34531 0.28101 C -0.34913 0.29097 -0.34687 0.28773 -0.35156 0.29212 L -0.35156 0.29259 " pathEditMode="relative" rAng="0" ptsTypes="AAAAAAAAAAAAAAAAAAAAAAAAAA">
                                      <p:cBhvr>
                                        <p:cTn id="9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87" y="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/>
      <p:bldP spid="24" grpId="0"/>
      <p:bldP spid="25" grpId="0" animBg="1"/>
      <p:bldP spid="26" grpId="0" animBg="1"/>
      <p:bldP spid="27" grpId="0"/>
      <p:bldP spid="28" grpId="0"/>
      <p:bldP spid="29" grpId="0" animBg="1"/>
      <p:bldP spid="30" grpId="0" animBg="1"/>
      <p:bldP spid="31" grpId="0" animBg="1"/>
      <p:bldP spid="32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170645"/>
            <a:ext cx="857249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Glycolysis:  The process of breaking sugar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Input</a:t>
            </a:r>
          </a:p>
          <a:p>
            <a:pPr lvl="1"/>
            <a:r>
              <a:rPr lang="en-US" dirty="0" smtClean="0"/>
              <a:t>1 glucose molecule</a:t>
            </a:r>
          </a:p>
          <a:p>
            <a:pPr lvl="1"/>
            <a:r>
              <a:rPr lang="en-US" dirty="0" smtClean="0"/>
              <a:t>2 NAD</a:t>
            </a:r>
            <a:r>
              <a:rPr lang="en-US" baseline="30000" dirty="0" smtClean="0"/>
              <a:t>+</a:t>
            </a:r>
          </a:p>
          <a:p>
            <a:pPr lvl="1"/>
            <a:r>
              <a:rPr lang="en-US" dirty="0" smtClean="0"/>
              <a:t>2 ATP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Output</a:t>
            </a:r>
          </a:p>
          <a:p>
            <a:pPr lvl="1"/>
            <a:r>
              <a:rPr lang="en-US" dirty="0" smtClean="0"/>
              <a:t>4 ATP</a:t>
            </a:r>
          </a:p>
          <a:p>
            <a:pPr lvl="1"/>
            <a:r>
              <a:rPr lang="en-US" dirty="0" smtClean="0"/>
              <a:t>2 NADH</a:t>
            </a:r>
          </a:p>
          <a:p>
            <a:pPr lvl="1"/>
            <a:r>
              <a:rPr lang="en-US" dirty="0" smtClean="0"/>
              <a:t>2 Pyruvic Acids</a:t>
            </a:r>
          </a:p>
          <a:p>
            <a:pPr lvl="1"/>
            <a:endParaRPr lang="en-US" dirty="0" smtClean="0"/>
          </a:p>
        </p:txBody>
      </p:sp>
      <p:sp>
        <p:nvSpPr>
          <p:cNvPr id="4" name="Hexagon 3"/>
          <p:cNvSpPr/>
          <p:nvPr/>
        </p:nvSpPr>
        <p:spPr>
          <a:xfrm>
            <a:off x="6172200" y="1713963"/>
            <a:ext cx="1524000" cy="990600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Glucose</a:t>
            </a:r>
            <a:endParaRPr lang="en-US" dirty="0"/>
          </a:p>
        </p:txBody>
      </p:sp>
      <p:sp>
        <p:nvSpPr>
          <p:cNvPr id="5" name="Explosion 1 4"/>
          <p:cNvSpPr/>
          <p:nvPr/>
        </p:nvSpPr>
        <p:spPr>
          <a:xfrm>
            <a:off x="5715000" y="1028163"/>
            <a:ext cx="838200" cy="685800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ATP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7391400" y="1028163"/>
            <a:ext cx="838200" cy="685800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ATP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019800" y="1218663"/>
            <a:ext cx="914400" cy="6096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ADP</a:t>
            </a:r>
            <a:endParaRPr lang="en-US" sz="1600" dirty="0"/>
          </a:p>
        </p:txBody>
      </p:sp>
      <p:sp>
        <p:nvSpPr>
          <p:cNvPr id="9" name="Oval 8"/>
          <p:cNvSpPr/>
          <p:nvPr/>
        </p:nvSpPr>
        <p:spPr>
          <a:xfrm>
            <a:off x="7315200" y="1350778"/>
            <a:ext cx="914400" cy="6096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ADP</a:t>
            </a:r>
            <a:endParaRPr lang="en-US" sz="1600" dirty="0"/>
          </a:p>
        </p:txBody>
      </p:sp>
      <p:sp>
        <p:nvSpPr>
          <p:cNvPr id="11" name="Explosion 1 10"/>
          <p:cNvSpPr/>
          <p:nvPr/>
        </p:nvSpPr>
        <p:spPr>
          <a:xfrm>
            <a:off x="4594001" y="5334000"/>
            <a:ext cx="838200" cy="685800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ATP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Explosion 1 11"/>
          <p:cNvSpPr/>
          <p:nvPr/>
        </p:nvSpPr>
        <p:spPr>
          <a:xfrm>
            <a:off x="4578439" y="4648200"/>
            <a:ext cx="838200" cy="685800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ATP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Explosion 1 12"/>
          <p:cNvSpPr/>
          <p:nvPr/>
        </p:nvSpPr>
        <p:spPr>
          <a:xfrm>
            <a:off x="5432201" y="4661079"/>
            <a:ext cx="838200" cy="685800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ATP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Explosion 1 13"/>
          <p:cNvSpPr/>
          <p:nvPr/>
        </p:nvSpPr>
        <p:spPr>
          <a:xfrm>
            <a:off x="5432201" y="5334000"/>
            <a:ext cx="838200" cy="685800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ATP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626439" y="4127679"/>
            <a:ext cx="838200" cy="533400"/>
            <a:chOff x="6705600" y="838200"/>
            <a:chExt cx="838200" cy="533400"/>
          </a:xfrm>
          <a:solidFill>
            <a:schemeClr val="accent4">
              <a:lumMod val="75000"/>
            </a:schemeClr>
          </a:solidFill>
        </p:grpSpPr>
        <p:sp>
          <p:nvSpPr>
            <p:cNvPr id="16" name="Rectangle 15"/>
            <p:cNvSpPr/>
            <p:nvPr/>
          </p:nvSpPr>
          <p:spPr>
            <a:xfrm>
              <a:off x="6705600" y="990600"/>
              <a:ext cx="838200" cy="381000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NADH</a:t>
              </a:r>
              <a:endParaRPr lang="en-US" sz="16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7315200" y="838200"/>
              <a:ext cx="228600" cy="228600"/>
            </a:xfrm>
            <a:prstGeom prst="ellipse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7010400" y="914400"/>
              <a:ext cx="76200" cy="76200"/>
            </a:xfrm>
            <a:prstGeom prst="ellipse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flipH="1">
              <a:off x="7162800" y="914400"/>
              <a:ext cx="76200" cy="76200"/>
            </a:xfrm>
            <a:prstGeom prst="ellipse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559639" y="4127679"/>
            <a:ext cx="838200" cy="533400"/>
            <a:chOff x="6705600" y="838200"/>
            <a:chExt cx="838200" cy="533400"/>
          </a:xfrm>
          <a:solidFill>
            <a:schemeClr val="accent4">
              <a:lumMod val="75000"/>
            </a:schemeClr>
          </a:solidFill>
        </p:grpSpPr>
        <p:sp>
          <p:nvSpPr>
            <p:cNvPr id="21" name="Rectangle 20"/>
            <p:cNvSpPr/>
            <p:nvPr/>
          </p:nvSpPr>
          <p:spPr>
            <a:xfrm>
              <a:off x="6705600" y="990600"/>
              <a:ext cx="838200" cy="381000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NADH</a:t>
              </a:r>
              <a:endParaRPr lang="en-US" sz="1600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7315200" y="838200"/>
              <a:ext cx="228600" cy="228600"/>
            </a:xfrm>
            <a:prstGeom prst="ellipse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010400" y="914400"/>
              <a:ext cx="76200" cy="76200"/>
            </a:xfrm>
            <a:prstGeom prst="ellipse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flipH="1">
              <a:off x="7162800" y="914400"/>
              <a:ext cx="76200" cy="76200"/>
            </a:xfrm>
            <a:prstGeom prst="ellipse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Oval 24"/>
          <p:cNvSpPr/>
          <p:nvPr/>
        </p:nvSpPr>
        <p:spPr>
          <a:xfrm>
            <a:off x="6687355" y="5257800"/>
            <a:ext cx="762000" cy="762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594241" y="5257800"/>
            <a:ext cx="762000" cy="762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495800" y="6172200"/>
            <a:ext cx="177460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ATP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629400" y="4800600"/>
            <a:ext cx="177460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NADH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690038" y="6172200"/>
            <a:ext cx="177460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Pyruvic Acids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15613" y="1554450"/>
            <a:ext cx="306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Occurs in the cytoplasm.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548799" y="2788188"/>
            <a:ext cx="838200" cy="381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NAD</a:t>
            </a:r>
            <a:r>
              <a:rPr lang="en-US" sz="1600" baseline="30000" dirty="0" smtClean="0"/>
              <a:t>+</a:t>
            </a:r>
            <a:endParaRPr lang="en-US" sz="1600" baseline="30000" dirty="0"/>
          </a:p>
        </p:txBody>
      </p:sp>
      <p:sp>
        <p:nvSpPr>
          <p:cNvPr id="35" name="Rectangle 34"/>
          <p:cNvSpPr/>
          <p:nvPr/>
        </p:nvSpPr>
        <p:spPr>
          <a:xfrm>
            <a:off x="7449355" y="2768396"/>
            <a:ext cx="838200" cy="381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NAD</a:t>
            </a:r>
            <a:r>
              <a:rPr lang="en-US" sz="1600" baseline="30000" dirty="0" smtClean="0"/>
              <a:t>+</a:t>
            </a:r>
            <a:endParaRPr lang="en-US" sz="1600" baseline="30000" dirty="0"/>
          </a:p>
        </p:txBody>
      </p:sp>
      <p:sp>
        <p:nvSpPr>
          <p:cNvPr id="32" name="TextBox 31"/>
          <p:cNvSpPr txBox="1"/>
          <p:nvPr/>
        </p:nvSpPr>
        <p:spPr>
          <a:xfrm>
            <a:off x="222295" y="0"/>
            <a:ext cx="195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8" presetClass="exit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25" grpId="0" animBg="1"/>
      <p:bldP spid="26" grpId="0" animBg="1"/>
      <p:bldP spid="27" grpId="0"/>
      <p:bldP spid="28" grpId="0"/>
      <p:bldP spid="29" grpId="0"/>
      <p:bldP spid="31" grpId="0" animBg="1"/>
      <p:bldP spid="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Everything Go?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53430"/>
            <a:ext cx="89154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Output</a:t>
            </a:r>
          </a:p>
          <a:p>
            <a:pPr lvl="1"/>
            <a:r>
              <a:rPr lang="en-US" sz="2600" dirty="0" smtClean="0"/>
              <a:t>4 ATP </a:t>
            </a:r>
            <a:r>
              <a:rPr lang="en-US" sz="2600" dirty="0"/>
              <a:t>	</a:t>
            </a:r>
            <a:r>
              <a:rPr lang="en-US" sz="2600" dirty="0" smtClean="0"/>
              <a:t>						Cytoplasm</a:t>
            </a:r>
          </a:p>
          <a:p>
            <a:pPr lvl="1"/>
            <a:r>
              <a:rPr lang="en-US" sz="2600" dirty="0" smtClean="0"/>
              <a:t>Pyruvic Acid					Mitochondria</a:t>
            </a:r>
          </a:p>
          <a:p>
            <a:pPr lvl="1"/>
            <a:r>
              <a:rPr lang="en-US" sz="2600" dirty="0" smtClean="0"/>
              <a:t>NADH							Electron Transport Chain</a:t>
            </a:r>
          </a:p>
        </p:txBody>
      </p:sp>
      <p:sp>
        <p:nvSpPr>
          <p:cNvPr id="4" name="Explosion 1 3"/>
          <p:cNvSpPr/>
          <p:nvPr/>
        </p:nvSpPr>
        <p:spPr>
          <a:xfrm>
            <a:off x="625162" y="4356279"/>
            <a:ext cx="838200" cy="685800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ATP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609600" y="3670479"/>
            <a:ext cx="838200" cy="685800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ATP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1463362" y="3683358"/>
            <a:ext cx="838200" cy="685800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ATP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1463362" y="4356279"/>
            <a:ext cx="838200" cy="685800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ATP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702639" y="3678529"/>
            <a:ext cx="838200" cy="533400"/>
            <a:chOff x="6705600" y="838200"/>
            <a:chExt cx="838200" cy="533400"/>
          </a:xfrm>
          <a:solidFill>
            <a:schemeClr val="accent4">
              <a:lumMod val="75000"/>
            </a:schemeClr>
          </a:solidFill>
        </p:grpSpPr>
        <p:sp>
          <p:nvSpPr>
            <p:cNvPr id="9" name="Rectangle 8"/>
            <p:cNvSpPr/>
            <p:nvPr/>
          </p:nvSpPr>
          <p:spPr>
            <a:xfrm>
              <a:off x="6705600" y="990600"/>
              <a:ext cx="838200" cy="381000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NADH</a:t>
              </a:r>
              <a:endParaRPr lang="en-US" sz="1600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7315200" y="838200"/>
              <a:ext cx="228600" cy="228600"/>
            </a:xfrm>
            <a:prstGeom prst="ellipse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010400" y="914400"/>
              <a:ext cx="76200" cy="76200"/>
            </a:xfrm>
            <a:prstGeom prst="ellipse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flipH="1">
              <a:off x="7162800" y="914400"/>
              <a:ext cx="76200" cy="76200"/>
            </a:xfrm>
            <a:prstGeom prst="ellipse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635839" y="3678529"/>
            <a:ext cx="838200" cy="533400"/>
            <a:chOff x="6705600" y="838200"/>
            <a:chExt cx="838200" cy="533400"/>
          </a:xfrm>
          <a:solidFill>
            <a:schemeClr val="accent4">
              <a:lumMod val="75000"/>
            </a:schemeClr>
          </a:solidFill>
        </p:grpSpPr>
        <p:sp>
          <p:nvSpPr>
            <p:cNvPr id="14" name="Rectangle 13"/>
            <p:cNvSpPr/>
            <p:nvPr/>
          </p:nvSpPr>
          <p:spPr>
            <a:xfrm>
              <a:off x="6705600" y="990600"/>
              <a:ext cx="838200" cy="381000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NADH</a:t>
              </a:r>
              <a:endParaRPr lang="en-US" sz="16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7315200" y="838200"/>
              <a:ext cx="228600" cy="228600"/>
            </a:xfrm>
            <a:prstGeom prst="ellipse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7010400" y="914400"/>
              <a:ext cx="76200" cy="76200"/>
            </a:xfrm>
            <a:prstGeom prst="ellipse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 flipH="1">
              <a:off x="7162800" y="914400"/>
              <a:ext cx="76200" cy="76200"/>
            </a:xfrm>
            <a:prstGeom prst="ellipse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Oval 17"/>
          <p:cNvSpPr/>
          <p:nvPr/>
        </p:nvSpPr>
        <p:spPr>
          <a:xfrm>
            <a:off x="3665114" y="3597499"/>
            <a:ext cx="762000" cy="762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72000" y="3597499"/>
            <a:ext cx="762000" cy="762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82262" y="5071056"/>
            <a:ext cx="2362200" cy="13587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276600" y="5042079"/>
            <a:ext cx="2362200" cy="13587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324600" y="5042079"/>
            <a:ext cx="2362200" cy="13587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82262" y="642977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Cytoplasm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276600" y="6443729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Matrix of Mitochondria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324600" y="6413609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Electron Transport Chain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7144" y="2925"/>
            <a:ext cx="195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  <p:sp>
        <p:nvSpPr>
          <p:cNvPr id="30" name="Right Arrow 29"/>
          <p:cNvSpPr/>
          <p:nvPr/>
        </p:nvSpPr>
        <p:spPr>
          <a:xfrm>
            <a:off x="1945201" y="1947929"/>
            <a:ext cx="2560124" cy="17816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3225263" y="2498903"/>
            <a:ext cx="1508662" cy="25650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2301561" y="3012918"/>
            <a:ext cx="2432363" cy="21524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2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34135E-6 L -0.00591 0.203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017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4.81481E-6 L 0.00417 0.2256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127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96296E-6 L 0.00243 0.2238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1118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34135E-6 L -0.0059 0.2035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0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ATP is made?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953" y="2133600"/>
            <a:ext cx="7888448" cy="3777622"/>
          </a:xfrm>
        </p:spPr>
        <p:txBody>
          <a:bodyPr>
            <a:noAutofit/>
          </a:bodyPr>
          <a:lstStyle/>
          <a:p>
            <a:r>
              <a:rPr lang="en-US" sz="3200" dirty="0" smtClean="0"/>
              <a:t>Glycolysis </a:t>
            </a:r>
            <a:r>
              <a:rPr lang="en-US" sz="3200" b="1" u="sng" dirty="0" smtClean="0"/>
              <a:t>spends:</a:t>
            </a:r>
            <a:r>
              <a:rPr lang="en-US" sz="3200" dirty="0" smtClean="0"/>
              <a:t>						</a:t>
            </a:r>
            <a:r>
              <a:rPr lang="en-US" sz="3200" b="1" u="sng" dirty="0" smtClean="0"/>
              <a:t>-2 ATP</a:t>
            </a:r>
            <a:br>
              <a:rPr lang="en-US" sz="3200" b="1" u="sng" dirty="0" smtClean="0"/>
            </a:br>
            <a:endParaRPr lang="en-US" sz="3200" b="1" u="sng" dirty="0" smtClean="0"/>
          </a:p>
          <a:p>
            <a:r>
              <a:rPr lang="en-US" sz="3200" dirty="0" smtClean="0"/>
              <a:t>Glycolysis </a:t>
            </a:r>
            <a:r>
              <a:rPr lang="en-US" sz="3200" b="1" u="sng" dirty="0" smtClean="0"/>
              <a:t>produces:</a:t>
            </a:r>
            <a:r>
              <a:rPr lang="en-US" sz="3200" b="1" dirty="0" smtClean="0"/>
              <a:t>	</a:t>
            </a:r>
            <a:r>
              <a:rPr lang="en-US" sz="3200" dirty="0" smtClean="0"/>
              <a:t>			 	</a:t>
            </a:r>
            <a:r>
              <a:rPr lang="en-US" sz="3200" b="1" u="sng" dirty="0" smtClean="0"/>
              <a:t>4 ATP</a:t>
            </a:r>
            <a:br>
              <a:rPr lang="en-US" sz="3200" b="1" u="sng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Total </a:t>
            </a:r>
            <a:r>
              <a:rPr lang="en-US" sz="3200" b="1" u="sng" dirty="0" smtClean="0"/>
              <a:t>Net gain </a:t>
            </a:r>
            <a:r>
              <a:rPr lang="en-US" sz="3200" dirty="0" smtClean="0"/>
              <a:t>of glycolysis is		 </a:t>
            </a:r>
            <a:r>
              <a:rPr lang="en-US" sz="3200" b="1" u="sng" dirty="0" smtClean="0"/>
              <a:t>2 ATP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2295" y="0"/>
            <a:ext cx="195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13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oxygen is not Present then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10104" y="1438903"/>
            <a:ext cx="7924296" cy="237088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2286" y="1832586"/>
            <a:ext cx="8793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Anaerobic Respiration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2286" y="2841486"/>
            <a:ext cx="12446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Also known as: 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Fermentation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295" y="0"/>
            <a:ext cx="195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79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31862" y="187375"/>
            <a:ext cx="2939903" cy="112611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23087" y="2856044"/>
            <a:ext cx="2957454" cy="112611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58288" y="6116124"/>
            <a:ext cx="5530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Total ATP Created: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en-US" sz="2400" dirty="0" smtClean="0"/>
              <a:t>ATP</a:t>
            </a:r>
            <a:endParaRPr lang="en-US" sz="2400" dirty="0"/>
          </a:p>
        </p:txBody>
      </p:sp>
      <p:sp>
        <p:nvSpPr>
          <p:cNvPr id="7" name="Right Arrow 6"/>
          <p:cNvSpPr/>
          <p:nvPr/>
        </p:nvSpPr>
        <p:spPr>
          <a:xfrm>
            <a:off x="1163328" y="665627"/>
            <a:ext cx="581850" cy="256633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059526" y="3220752"/>
            <a:ext cx="581850" cy="256633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23585" y="471579"/>
            <a:ext cx="2435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Lactate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4898" y="3148171"/>
            <a:ext cx="377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Alcoholic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64899" y="1267080"/>
            <a:ext cx="59867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Occurs in: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animal cells </a:t>
            </a:r>
            <a:r>
              <a:rPr lang="en-US" sz="2000" dirty="0" smtClean="0"/>
              <a:t>and some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bacteria</a:t>
            </a:r>
          </a:p>
          <a:p>
            <a:r>
              <a:rPr lang="en-US" sz="2000" dirty="0" smtClean="0"/>
              <a:t>Creates: lactic acid (The burn)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064898" y="4108927"/>
            <a:ext cx="59867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Occurs in: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Yeast</a:t>
            </a:r>
            <a:r>
              <a:rPr lang="en-US" sz="2000" dirty="0" smtClean="0"/>
              <a:t> and other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bacteria</a:t>
            </a:r>
          </a:p>
          <a:p>
            <a:r>
              <a:rPr lang="en-US" sz="2000" dirty="0" smtClean="0"/>
              <a:t>Creates: 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Yogurt</a:t>
            </a:r>
          </a:p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Bread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Alcohol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Etc.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2295" y="0"/>
            <a:ext cx="195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24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hmoop.com/images/biology/biobook_cellresp_graphik_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74" y="266700"/>
            <a:ext cx="6473825" cy="637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94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12" y="642937"/>
            <a:ext cx="8499673" cy="533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1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5201" y="-82815"/>
            <a:ext cx="6589199" cy="1280890"/>
          </a:xfrm>
        </p:spPr>
        <p:txBody>
          <a:bodyPr/>
          <a:lstStyle/>
          <a:p>
            <a:r>
              <a:rPr lang="en-US" dirty="0" smtClean="0"/>
              <a:t>If oxygen Present then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13633" y="503114"/>
            <a:ext cx="7924296" cy="134239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45201" y="671708"/>
            <a:ext cx="8793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Aerobic Respiration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295" y="0"/>
            <a:ext cx="195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800121" y="2922156"/>
            <a:ext cx="4261715" cy="6766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592323" y="3780331"/>
            <a:ext cx="6409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Occurs in the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Matrix</a:t>
            </a:r>
            <a:r>
              <a:rPr lang="en-US" sz="2000" dirty="0" smtClean="0"/>
              <a:t> of the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Mitochondria</a:t>
            </a:r>
          </a:p>
          <a:p>
            <a:r>
              <a:rPr lang="en-US" sz="2000" dirty="0" smtClean="0"/>
              <a:t>Creates 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dirty="0" smtClean="0"/>
              <a:t> ATP Molecules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842928" y="2953307"/>
            <a:ext cx="4218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Krebs’s Cycle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821174" y="2191776"/>
            <a:ext cx="0" cy="35356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821174" y="4725426"/>
            <a:ext cx="0" cy="35356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2787873" y="5168884"/>
            <a:ext cx="4261715" cy="7836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13633" y="5975805"/>
            <a:ext cx="9292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Occurs in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Inner Membrane (Cristae)</a:t>
            </a:r>
            <a:r>
              <a:rPr lang="en-US" dirty="0" smtClean="0"/>
              <a:t> of the 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Mitochondria</a:t>
            </a:r>
          </a:p>
          <a:p>
            <a:r>
              <a:rPr lang="en-US" dirty="0" smtClean="0"/>
              <a:t>Creates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 </a:t>
            </a:r>
            <a:r>
              <a:rPr lang="en-US" dirty="0" smtClean="0"/>
              <a:t>ATP Molecules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575781" y="6438906"/>
            <a:ext cx="5837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Total ATP Created: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r>
              <a:rPr lang="en-US" sz="2800" dirty="0" smtClean="0"/>
              <a:t> ATP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3161038" y="5284448"/>
            <a:ext cx="5272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 Transport Chain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101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8" grpId="0"/>
      <p:bldP spid="19" grpId="0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Down Arrow 51"/>
          <p:cNvSpPr/>
          <p:nvPr/>
        </p:nvSpPr>
        <p:spPr>
          <a:xfrm>
            <a:off x="3962400" y="1371601"/>
            <a:ext cx="228600" cy="4615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Bent Arrow 52"/>
          <p:cNvSpPr/>
          <p:nvPr/>
        </p:nvSpPr>
        <p:spPr>
          <a:xfrm rot="10800000" flipH="1">
            <a:off x="3962400" y="2362200"/>
            <a:ext cx="685800" cy="6096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Right Arrow 53"/>
          <p:cNvSpPr/>
          <p:nvPr/>
        </p:nvSpPr>
        <p:spPr>
          <a:xfrm rot="2674433">
            <a:off x="5336637" y="3281641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Arrow 54"/>
          <p:cNvSpPr/>
          <p:nvPr/>
        </p:nvSpPr>
        <p:spPr>
          <a:xfrm rot="5400000">
            <a:off x="6098522" y="4417079"/>
            <a:ext cx="452158" cy="304800"/>
          </a:xfrm>
          <a:prstGeom prst="rightArrow">
            <a:avLst>
              <a:gd name="adj1" fmla="val 5582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ight Arrow 55"/>
          <p:cNvSpPr/>
          <p:nvPr/>
        </p:nvSpPr>
        <p:spPr>
          <a:xfrm rot="8513568">
            <a:off x="5423044" y="5536646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Arrow 56"/>
          <p:cNvSpPr/>
          <p:nvPr/>
        </p:nvSpPr>
        <p:spPr>
          <a:xfrm rot="10800000">
            <a:off x="4267201" y="5791200"/>
            <a:ext cx="452159" cy="304800"/>
          </a:xfrm>
          <a:prstGeom prst="rightArrow">
            <a:avLst>
              <a:gd name="adj1" fmla="val 5582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Arrow 57"/>
          <p:cNvSpPr/>
          <p:nvPr/>
        </p:nvSpPr>
        <p:spPr>
          <a:xfrm rot="12513278">
            <a:off x="3150703" y="5573779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ight Arrow 58"/>
          <p:cNvSpPr/>
          <p:nvPr/>
        </p:nvSpPr>
        <p:spPr>
          <a:xfrm rot="16200000">
            <a:off x="2898122" y="4645679"/>
            <a:ext cx="452158" cy="304800"/>
          </a:xfrm>
          <a:prstGeom prst="rightArrow">
            <a:avLst>
              <a:gd name="adj1" fmla="val 5582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ight Arrow 59"/>
          <p:cNvSpPr/>
          <p:nvPr/>
        </p:nvSpPr>
        <p:spPr>
          <a:xfrm rot="18321328">
            <a:off x="2895179" y="3457206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3733800" y="304800"/>
            <a:ext cx="762000" cy="762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" name="Group 104"/>
          <p:cNvGrpSpPr/>
          <p:nvPr/>
        </p:nvGrpSpPr>
        <p:grpSpPr>
          <a:xfrm>
            <a:off x="7010400" y="4648200"/>
            <a:ext cx="838200" cy="533400"/>
            <a:chOff x="7010400" y="4648200"/>
            <a:chExt cx="838200" cy="533400"/>
          </a:xfrm>
          <a:solidFill>
            <a:schemeClr val="accent4">
              <a:lumMod val="75000"/>
            </a:schemeClr>
          </a:solidFill>
        </p:grpSpPr>
        <p:sp>
          <p:nvSpPr>
            <p:cNvPr id="74" name="Rectangle 73"/>
            <p:cNvSpPr/>
            <p:nvPr/>
          </p:nvSpPr>
          <p:spPr>
            <a:xfrm>
              <a:off x="7010400" y="4800600"/>
              <a:ext cx="838200" cy="381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NADH</a:t>
              </a:r>
              <a:endParaRPr lang="en-US" sz="1600" dirty="0"/>
            </a:p>
          </p:txBody>
        </p:sp>
        <p:sp>
          <p:nvSpPr>
            <p:cNvPr id="75" name="Oval 74"/>
            <p:cNvSpPr/>
            <p:nvPr/>
          </p:nvSpPr>
          <p:spPr>
            <a:xfrm>
              <a:off x="7620000" y="4648200"/>
              <a:ext cx="228600" cy="2286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7315200" y="4724400"/>
              <a:ext cx="76200" cy="762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 flipH="1">
              <a:off x="7467600" y="4724400"/>
              <a:ext cx="76200" cy="762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4419600" y="1219200"/>
            <a:ext cx="1295400" cy="482517"/>
            <a:chOff x="5257800" y="914400"/>
            <a:chExt cx="1295400" cy="482516"/>
          </a:xfrm>
        </p:grpSpPr>
        <p:sp>
          <p:nvSpPr>
            <p:cNvPr id="80" name="Oval 79"/>
            <p:cNvSpPr/>
            <p:nvPr/>
          </p:nvSpPr>
          <p:spPr>
            <a:xfrm>
              <a:off x="5562600" y="9144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5867400" y="9144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5715000" y="9144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257800" y="1143000"/>
              <a:ext cx="12954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Carbon Dioxide CO</a:t>
              </a:r>
              <a:r>
                <a:rPr lang="en-US" sz="1050" baseline="30000" dirty="0" smtClean="0"/>
                <a:t>2</a:t>
              </a:r>
              <a:endParaRPr lang="en-US" sz="1050" baseline="30000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6781800" y="3200400"/>
            <a:ext cx="1295400" cy="482517"/>
            <a:chOff x="5257800" y="914400"/>
            <a:chExt cx="1295400" cy="482516"/>
          </a:xfrm>
        </p:grpSpPr>
        <p:sp>
          <p:nvSpPr>
            <p:cNvPr id="85" name="Oval 84"/>
            <p:cNvSpPr/>
            <p:nvPr/>
          </p:nvSpPr>
          <p:spPr>
            <a:xfrm>
              <a:off x="5562600" y="9144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5867400" y="9144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5715000" y="9144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257800" y="1143000"/>
              <a:ext cx="12954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Carbon Dioxide CO</a:t>
              </a:r>
              <a:r>
                <a:rPr lang="en-US" sz="1050" baseline="30000" dirty="0" smtClean="0"/>
                <a:t>2</a:t>
              </a:r>
              <a:endParaRPr lang="en-US" sz="1050" baseline="30000" dirty="0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6934200" y="5638800"/>
            <a:ext cx="1295400" cy="482517"/>
            <a:chOff x="5257800" y="914400"/>
            <a:chExt cx="1295400" cy="482516"/>
          </a:xfrm>
        </p:grpSpPr>
        <p:sp>
          <p:nvSpPr>
            <p:cNvPr id="90" name="Oval 89"/>
            <p:cNvSpPr/>
            <p:nvPr/>
          </p:nvSpPr>
          <p:spPr>
            <a:xfrm>
              <a:off x="5562600" y="9144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5867400" y="9144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5715000" y="9144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257800" y="1143000"/>
              <a:ext cx="12954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Carbon Dioxide CO</a:t>
              </a:r>
              <a:r>
                <a:rPr lang="en-US" sz="1050" baseline="30000" dirty="0" smtClean="0"/>
                <a:t>2</a:t>
              </a:r>
              <a:endParaRPr lang="en-US" sz="1050" baseline="30000" dirty="0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6019800" y="6172200"/>
            <a:ext cx="838200" cy="533400"/>
            <a:chOff x="6705600" y="838200"/>
            <a:chExt cx="838200" cy="533400"/>
          </a:xfrm>
          <a:solidFill>
            <a:schemeClr val="accent4">
              <a:lumMod val="75000"/>
            </a:schemeClr>
          </a:solidFill>
        </p:grpSpPr>
        <p:sp>
          <p:nvSpPr>
            <p:cNvPr id="95" name="Rectangle 94"/>
            <p:cNvSpPr/>
            <p:nvPr/>
          </p:nvSpPr>
          <p:spPr>
            <a:xfrm>
              <a:off x="6705600" y="990600"/>
              <a:ext cx="838200" cy="381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NADH</a:t>
              </a:r>
              <a:endParaRPr lang="en-US" sz="1600" dirty="0"/>
            </a:p>
          </p:txBody>
        </p:sp>
        <p:sp>
          <p:nvSpPr>
            <p:cNvPr id="96" name="Oval 95"/>
            <p:cNvSpPr/>
            <p:nvPr/>
          </p:nvSpPr>
          <p:spPr>
            <a:xfrm>
              <a:off x="7315200" y="838200"/>
              <a:ext cx="228600" cy="2286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7010400" y="914400"/>
              <a:ext cx="76200" cy="762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 flipH="1">
              <a:off x="7162800" y="914400"/>
              <a:ext cx="76200" cy="762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9" name="Explosion 1 98"/>
          <p:cNvSpPr/>
          <p:nvPr/>
        </p:nvSpPr>
        <p:spPr>
          <a:xfrm>
            <a:off x="4191000" y="6172200"/>
            <a:ext cx="838200" cy="685800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ATP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1676400" y="5715000"/>
            <a:ext cx="1066800" cy="685800"/>
            <a:chOff x="1676400" y="5715000"/>
            <a:chExt cx="1066800" cy="685800"/>
          </a:xfrm>
          <a:solidFill>
            <a:schemeClr val="accent3">
              <a:lumMod val="75000"/>
            </a:schemeClr>
          </a:solidFill>
        </p:grpSpPr>
        <p:sp>
          <p:nvSpPr>
            <p:cNvPr id="100" name="Rectangle 99"/>
            <p:cNvSpPr/>
            <p:nvPr/>
          </p:nvSpPr>
          <p:spPr>
            <a:xfrm>
              <a:off x="1676400" y="5943600"/>
              <a:ext cx="10668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FADH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sp>
          <p:nvSpPr>
            <p:cNvPr id="101" name="Oval 100"/>
            <p:cNvSpPr/>
            <p:nvPr/>
          </p:nvSpPr>
          <p:spPr>
            <a:xfrm>
              <a:off x="2514600" y="5715000"/>
              <a:ext cx="228600" cy="2286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2286000" y="5715000"/>
              <a:ext cx="228600" cy="2286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2133600" y="5867400"/>
              <a:ext cx="76200" cy="762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1981200" y="5867400"/>
              <a:ext cx="76200" cy="762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1636020" y="3009900"/>
            <a:ext cx="838200" cy="533400"/>
            <a:chOff x="6705600" y="838200"/>
            <a:chExt cx="838200" cy="533400"/>
          </a:xfrm>
          <a:solidFill>
            <a:schemeClr val="accent4">
              <a:lumMod val="75000"/>
            </a:schemeClr>
          </a:solidFill>
        </p:grpSpPr>
        <p:sp>
          <p:nvSpPr>
            <p:cNvPr id="108" name="Rectangle 107"/>
            <p:cNvSpPr/>
            <p:nvPr/>
          </p:nvSpPr>
          <p:spPr>
            <a:xfrm>
              <a:off x="6705600" y="990600"/>
              <a:ext cx="838200" cy="381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NADH</a:t>
              </a:r>
              <a:endParaRPr lang="en-US" sz="1600" dirty="0"/>
            </a:p>
          </p:txBody>
        </p:sp>
        <p:sp>
          <p:nvSpPr>
            <p:cNvPr id="109" name="Oval 108"/>
            <p:cNvSpPr/>
            <p:nvPr/>
          </p:nvSpPr>
          <p:spPr>
            <a:xfrm>
              <a:off x="7315200" y="838200"/>
              <a:ext cx="228600" cy="2286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7010400" y="914400"/>
              <a:ext cx="76200" cy="762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 flipH="1">
              <a:off x="7162800" y="914400"/>
              <a:ext cx="76200" cy="762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" name="Down Arrow 111"/>
          <p:cNvSpPr/>
          <p:nvPr/>
        </p:nvSpPr>
        <p:spPr>
          <a:xfrm>
            <a:off x="3962400" y="1371601"/>
            <a:ext cx="228600" cy="461513"/>
          </a:xfrm>
          <a:prstGeom prst="downArrow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Bent Arrow 112"/>
          <p:cNvSpPr/>
          <p:nvPr/>
        </p:nvSpPr>
        <p:spPr>
          <a:xfrm rot="10800000" flipH="1">
            <a:off x="3962400" y="2362200"/>
            <a:ext cx="685800" cy="609600"/>
          </a:xfrm>
          <a:prstGeom prst="bentArrow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4" name="Right Arrow 113"/>
          <p:cNvSpPr/>
          <p:nvPr/>
        </p:nvSpPr>
        <p:spPr>
          <a:xfrm rot="2674433">
            <a:off x="5336637" y="3281641"/>
            <a:ext cx="762000" cy="304800"/>
          </a:xfrm>
          <a:prstGeom prst="rightArrow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ight Arrow 114"/>
          <p:cNvSpPr/>
          <p:nvPr/>
        </p:nvSpPr>
        <p:spPr>
          <a:xfrm rot="5400000">
            <a:off x="6098522" y="4417079"/>
            <a:ext cx="452158" cy="304800"/>
          </a:xfrm>
          <a:prstGeom prst="rightArrow">
            <a:avLst>
              <a:gd name="adj1" fmla="val 55825"/>
              <a:gd name="adj2" fmla="val 50000"/>
            </a:avLst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ight Arrow 115"/>
          <p:cNvSpPr/>
          <p:nvPr/>
        </p:nvSpPr>
        <p:spPr>
          <a:xfrm rot="8513568">
            <a:off x="5423044" y="5536646"/>
            <a:ext cx="762000" cy="304800"/>
          </a:xfrm>
          <a:prstGeom prst="rightArrow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ight Arrow 116"/>
          <p:cNvSpPr/>
          <p:nvPr/>
        </p:nvSpPr>
        <p:spPr>
          <a:xfrm rot="10800000">
            <a:off x="4267201" y="5791200"/>
            <a:ext cx="452159" cy="304800"/>
          </a:xfrm>
          <a:prstGeom prst="rightArrow">
            <a:avLst>
              <a:gd name="adj1" fmla="val 55825"/>
              <a:gd name="adj2" fmla="val 50000"/>
            </a:avLst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ight Arrow 117"/>
          <p:cNvSpPr/>
          <p:nvPr/>
        </p:nvSpPr>
        <p:spPr>
          <a:xfrm rot="12513278">
            <a:off x="3150703" y="5573779"/>
            <a:ext cx="762000" cy="304800"/>
          </a:xfrm>
          <a:prstGeom prst="rightArrow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ight Arrow 118"/>
          <p:cNvSpPr/>
          <p:nvPr/>
        </p:nvSpPr>
        <p:spPr>
          <a:xfrm rot="16200000">
            <a:off x="2898122" y="4645679"/>
            <a:ext cx="452158" cy="304800"/>
          </a:xfrm>
          <a:prstGeom prst="rightArrow">
            <a:avLst>
              <a:gd name="adj1" fmla="val 55825"/>
              <a:gd name="adj2" fmla="val 50000"/>
            </a:avLst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ight Arrow 119"/>
          <p:cNvSpPr/>
          <p:nvPr/>
        </p:nvSpPr>
        <p:spPr>
          <a:xfrm rot="18321328">
            <a:off x="2895179" y="3457206"/>
            <a:ext cx="762000" cy="304800"/>
          </a:xfrm>
          <a:prstGeom prst="rightArrow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3733800" y="327198"/>
            <a:ext cx="762000" cy="762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2" name="Group 121"/>
          <p:cNvGrpSpPr/>
          <p:nvPr/>
        </p:nvGrpSpPr>
        <p:grpSpPr>
          <a:xfrm>
            <a:off x="8001000" y="4648200"/>
            <a:ext cx="838200" cy="533400"/>
            <a:chOff x="7010400" y="4648200"/>
            <a:chExt cx="838200" cy="533400"/>
          </a:xfrm>
          <a:solidFill>
            <a:schemeClr val="accent4">
              <a:lumMod val="75000"/>
            </a:schemeClr>
          </a:solidFill>
        </p:grpSpPr>
        <p:sp>
          <p:nvSpPr>
            <p:cNvPr id="123" name="Rectangle 122"/>
            <p:cNvSpPr/>
            <p:nvPr/>
          </p:nvSpPr>
          <p:spPr>
            <a:xfrm>
              <a:off x="7010400" y="4800600"/>
              <a:ext cx="838200" cy="381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NADH</a:t>
              </a:r>
              <a:endParaRPr lang="en-US" sz="1600" dirty="0"/>
            </a:p>
          </p:txBody>
        </p:sp>
        <p:sp>
          <p:nvSpPr>
            <p:cNvPr id="124" name="Oval 123"/>
            <p:cNvSpPr/>
            <p:nvPr/>
          </p:nvSpPr>
          <p:spPr>
            <a:xfrm>
              <a:off x="7620000" y="4648200"/>
              <a:ext cx="228600" cy="2286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7315200" y="4724400"/>
              <a:ext cx="76200" cy="762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 flipH="1">
              <a:off x="7467600" y="4724400"/>
              <a:ext cx="76200" cy="762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4724400" y="1651084"/>
            <a:ext cx="1295400" cy="482517"/>
            <a:chOff x="5257800" y="914400"/>
            <a:chExt cx="1295400" cy="482516"/>
          </a:xfrm>
        </p:grpSpPr>
        <p:sp>
          <p:nvSpPr>
            <p:cNvPr id="128" name="Oval 127"/>
            <p:cNvSpPr/>
            <p:nvPr/>
          </p:nvSpPr>
          <p:spPr>
            <a:xfrm>
              <a:off x="5562600" y="9144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5867400" y="9144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5715000" y="9144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257800" y="1143000"/>
              <a:ext cx="12954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Carbon Dioxide CO</a:t>
              </a:r>
              <a:r>
                <a:rPr lang="en-US" sz="1050" baseline="30000" dirty="0" smtClean="0"/>
                <a:t>2</a:t>
              </a:r>
              <a:endParaRPr lang="en-US" sz="1050" baseline="30000" dirty="0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7086600" y="3708483"/>
            <a:ext cx="1295400" cy="482517"/>
            <a:chOff x="5257800" y="914400"/>
            <a:chExt cx="1295400" cy="482516"/>
          </a:xfrm>
        </p:grpSpPr>
        <p:sp>
          <p:nvSpPr>
            <p:cNvPr id="133" name="Oval 132"/>
            <p:cNvSpPr/>
            <p:nvPr/>
          </p:nvSpPr>
          <p:spPr>
            <a:xfrm>
              <a:off x="5562600" y="9144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5867400" y="9144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5715000" y="9144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5257800" y="1143000"/>
              <a:ext cx="12954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Carbon Dioxide CO</a:t>
              </a:r>
              <a:r>
                <a:rPr lang="en-US" sz="1050" baseline="30000" dirty="0" smtClean="0"/>
                <a:t>2</a:t>
              </a:r>
              <a:endParaRPr lang="en-US" sz="1050" baseline="30000" dirty="0"/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7848600" y="6019800"/>
            <a:ext cx="1295400" cy="482517"/>
            <a:chOff x="5257800" y="914400"/>
            <a:chExt cx="1295400" cy="482516"/>
          </a:xfrm>
        </p:grpSpPr>
        <p:sp>
          <p:nvSpPr>
            <p:cNvPr id="138" name="Oval 137"/>
            <p:cNvSpPr/>
            <p:nvPr/>
          </p:nvSpPr>
          <p:spPr>
            <a:xfrm>
              <a:off x="5562600" y="9144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5867400" y="9144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5715000" y="9144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5257800" y="1143000"/>
              <a:ext cx="12954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Carbon Dioxide CO</a:t>
              </a:r>
              <a:r>
                <a:rPr lang="en-US" sz="1050" baseline="30000" dirty="0" smtClean="0"/>
                <a:t>2</a:t>
              </a:r>
              <a:endParaRPr lang="en-US" sz="1050" baseline="30000" dirty="0"/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7010400" y="6172200"/>
            <a:ext cx="838200" cy="533400"/>
            <a:chOff x="6705600" y="838200"/>
            <a:chExt cx="838200" cy="533400"/>
          </a:xfrm>
          <a:solidFill>
            <a:schemeClr val="accent4">
              <a:lumMod val="75000"/>
            </a:schemeClr>
          </a:solidFill>
        </p:grpSpPr>
        <p:sp>
          <p:nvSpPr>
            <p:cNvPr id="143" name="Rectangle 142"/>
            <p:cNvSpPr/>
            <p:nvPr/>
          </p:nvSpPr>
          <p:spPr>
            <a:xfrm>
              <a:off x="6705600" y="990600"/>
              <a:ext cx="838200" cy="381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NADH</a:t>
              </a:r>
              <a:endParaRPr lang="en-US" sz="1600" dirty="0"/>
            </a:p>
          </p:txBody>
        </p:sp>
        <p:sp>
          <p:nvSpPr>
            <p:cNvPr id="144" name="Oval 143"/>
            <p:cNvSpPr/>
            <p:nvPr/>
          </p:nvSpPr>
          <p:spPr>
            <a:xfrm>
              <a:off x="7315200" y="838200"/>
              <a:ext cx="228600" cy="2286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7010400" y="914400"/>
              <a:ext cx="76200" cy="762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 flipH="1">
              <a:off x="7162800" y="914400"/>
              <a:ext cx="76200" cy="762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7" name="Explosion 1 146"/>
          <p:cNvSpPr/>
          <p:nvPr/>
        </p:nvSpPr>
        <p:spPr>
          <a:xfrm>
            <a:off x="5029200" y="6172200"/>
            <a:ext cx="838200" cy="685800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ATP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48" name="Group 147"/>
          <p:cNvGrpSpPr/>
          <p:nvPr/>
        </p:nvGrpSpPr>
        <p:grpSpPr>
          <a:xfrm>
            <a:off x="381000" y="5715000"/>
            <a:ext cx="1066800" cy="685800"/>
            <a:chOff x="1676400" y="5715000"/>
            <a:chExt cx="1066800" cy="685800"/>
          </a:xfrm>
          <a:solidFill>
            <a:schemeClr val="accent3">
              <a:lumMod val="75000"/>
            </a:schemeClr>
          </a:solidFill>
        </p:grpSpPr>
        <p:sp>
          <p:nvSpPr>
            <p:cNvPr id="149" name="Rectangle 148"/>
            <p:cNvSpPr/>
            <p:nvPr/>
          </p:nvSpPr>
          <p:spPr>
            <a:xfrm>
              <a:off x="1676400" y="5943600"/>
              <a:ext cx="10668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FADH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sp>
          <p:nvSpPr>
            <p:cNvPr id="150" name="Oval 149"/>
            <p:cNvSpPr/>
            <p:nvPr/>
          </p:nvSpPr>
          <p:spPr>
            <a:xfrm>
              <a:off x="2514600" y="5715000"/>
              <a:ext cx="228600" cy="2286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/>
          </p:nvSpPr>
          <p:spPr>
            <a:xfrm>
              <a:off x="2286000" y="5715000"/>
              <a:ext cx="228600" cy="2286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2133600" y="5867400"/>
              <a:ext cx="76200" cy="762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>
              <a:off x="1981200" y="5867400"/>
              <a:ext cx="76200" cy="762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609600" y="3048000"/>
            <a:ext cx="838200" cy="533400"/>
            <a:chOff x="6705600" y="838200"/>
            <a:chExt cx="838200" cy="533400"/>
          </a:xfrm>
          <a:solidFill>
            <a:schemeClr val="accent4">
              <a:lumMod val="75000"/>
            </a:schemeClr>
          </a:solidFill>
        </p:grpSpPr>
        <p:sp>
          <p:nvSpPr>
            <p:cNvPr id="155" name="Rectangle 154"/>
            <p:cNvSpPr/>
            <p:nvPr/>
          </p:nvSpPr>
          <p:spPr>
            <a:xfrm>
              <a:off x="6705600" y="990600"/>
              <a:ext cx="838200" cy="381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NADH</a:t>
              </a:r>
              <a:endParaRPr lang="en-US" sz="1600" dirty="0"/>
            </a:p>
          </p:txBody>
        </p:sp>
        <p:sp>
          <p:nvSpPr>
            <p:cNvPr id="156" name="Oval 155"/>
            <p:cNvSpPr/>
            <p:nvPr/>
          </p:nvSpPr>
          <p:spPr>
            <a:xfrm>
              <a:off x="7315200" y="838200"/>
              <a:ext cx="228600" cy="2286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>
              <a:off x="7010400" y="914400"/>
              <a:ext cx="76200" cy="762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/>
          </p:nvSpPr>
          <p:spPr>
            <a:xfrm flipH="1">
              <a:off x="7162800" y="914400"/>
              <a:ext cx="76200" cy="762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9" name="TextBox 158"/>
          <p:cNvSpPr txBox="1"/>
          <p:nvPr/>
        </p:nvSpPr>
        <p:spPr>
          <a:xfrm>
            <a:off x="171029" y="14478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Input: </a:t>
            </a:r>
            <a:r>
              <a:rPr lang="en-US" dirty="0"/>
              <a:t>	</a:t>
            </a:r>
            <a:r>
              <a:rPr lang="en-US" dirty="0" smtClean="0"/>
              <a:t>2 Pyruvic Acids</a:t>
            </a:r>
            <a:endParaRPr lang="en-US" dirty="0"/>
          </a:p>
        </p:txBody>
      </p:sp>
      <p:sp>
        <p:nvSpPr>
          <p:cNvPr id="160" name="TextBox 159"/>
          <p:cNvSpPr txBox="1"/>
          <p:nvPr/>
        </p:nvSpPr>
        <p:spPr>
          <a:xfrm>
            <a:off x="6134100" y="817911"/>
            <a:ext cx="342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Output:</a:t>
            </a:r>
          </a:p>
          <a:p>
            <a:r>
              <a:rPr lang="en-US" dirty="0" smtClean="0"/>
              <a:t>6 Carbon Dioxides (CO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8 </a:t>
            </a:r>
            <a:r>
              <a:rPr lang="en-US" dirty="0" smtClean="0"/>
              <a:t>NADH</a:t>
            </a:r>
          </a:p>
          <a:p>
            <a:r>
              <a:rPr lang="en-US" dirty="0" smtClean="0"/>
              <a:t>2 ATP</a:t>
            </a:r>
          </a:p>
          <a:p>
            <a:r>
              <a:rPr lang="en-US" dirty="0" smtClean="0"/>
              <a:t>2 FADH</a:t>
            </a:r>
            <a:r>
              <a:rPr lang="en-US" baseline="-25000" dirty="0" smtClean="0"/>
              <a:t>2</a:t>
            </a:r>
          </a:p>
          <a:p>
            <a:endParaRPr lang="en-US" dirty="0"/>
          </a:p>
        </p:txBody>
      </p:sp>
      <p:sp>
        <p:nvSpPr>
          <p:cNvPr id="161" name="TextBox 160"/>
          <p:cNvSpPr txBox="1"/>
          <p:nvPr/>
        </p:nvSpPr>
        <p:spPr>
          <a:xfrm>
            <a:off x="2895600" y="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are now inside the matrix.</a:t>
            </a:r>
            <a:endParaRPr lang="en-US" dirty="0"/>
          </a:p>
        </p:txBody>
      </p:sp>
      <p:grpSp>
        <p:nvGrpSpPr>
          <p:cNvPr id="162" name="Group 161"/>
          <p:cNvGrpSpPr/>
          <p:nvPr/>
        </p:nvGrpSpPr>
        <p:grpSpPr>
          <a:xfrm>
            <a:off x="866775" y="4286250"/>
            <a:ext cx="838200" cy="533400"/>
            <a:chOff x="7010400" y="4648200"/>
            <a:chExt cx="838200" cy="533400"/>
          </a:xfrm>
          <a:solidFill>
            <a:schemeClr val="accent4">
              <a:lumMod val="75000"/>
            </a:schemeClr>
          </a:solidFill>
        </p:grpSpPr>
        <p:sp>
          <p:nvSpPr>
            <p:cNvPr id="163" name="Rectangle 162"/>
            <p:cNvSpPr/>
            <p:nvPr/>
          </p:nvSpPr>
          <p:spPr>
            <a:xfrm>
              <a:off x="7010400" y="4800600"/>
              <a:ext cx="838200" cy="381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NADH</a:t>
              </a:r>
              <a:endParaRPr lang="en-US" sz="1600" dirty="0"/>
            </a:p>
          </p:txBody>
        </p:sp>
        <p:sp>
          <p:nvSpPr>
            <p:cNvPr id="164" name="Oval 163"/>
            <p:cNvSpPr/>
            <p:nvPr/>
          </p:nvSpPr>
          <p:spPr>
            <a:xfrm>
              <a:off x="7620000" y="4648200"/>
              <a:ext cx="228600" cy="2286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/>
            <p:cNvSpPr/>
            <p:nvPr/>
          </p:nvSpPr>
          <p:spPr>
            <a:xfrm>
              <a:off x="7315200" y="4724400"/>
              <a:ext cx="76200" cy="762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/>
            <p:cNvSpPr/>
            <p:nvPr/>
          </p:nvSpPr>
          <p:spPr>
            <a:xfrm flipH="1">
              <a:off x="7467600" y="4724400"/>
              <a:ext cx="76200" cy="762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1857375" y="4286250"/>
            <a:ext cx="838200" cy="533400"/>
            <a:chOff x="7010400" y="4648200"/>
            <a:chExt cx="838200" cy="533400"/>
          </a:xfrm>
          <a:solidFill>
            <a:schemeClr val="accent4">
              <a:lumMod val="75000"/>
            </a:schemeClr>
          </a:solidFill>
        </p:grpSpPr>
        <p:sp>
          <p:nvSpPr>
            <p:cNvPr id="168" name="Rectangle 167"/>
            <p:cNvSpPr/>
            <p:nvPr/>
          </p:nvSpPr>
          <p:spPr>
            <a:xfrm>
              <a:off x="7010400" y="4800600"/>
              <a:ext cx="838200" cy="381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NADH</a:t>
              </a:r>
              <a:endParaRPr lang="en-US" sz="1600" dirty="0"/>
            </a:p>
          </p:txBody>
        </p:sp>
        <p:sp>
          <p:nvSpPr>
            <p:cNvPr id="169" name="Oval 168"/>
            <p:cNvSpPr/>
            <p:nvPr/>
          </p:nvSpPr>
          <p:spPr>
            <a:xfrm>
              <a:off x="7620000" y="4648200"/>
              <a:ext cx="228600" cy="2286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/>
            <p:cNvSpPr/>
            <p:nvPr/>
          </p:nvSpPr>
          <p:spPr>
            <a:xfrm>
              <a:off x="7315200" y="4724400"/>
              <a:ext cx="76200" cy="762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/>
            <p:cNvSpPr/>
            <p:nvPr/>
          </p:nvSpPr>
          <p:spPr>
            <a:xfrm flipH="1">
              <a:off x="7467600" y="4724400"/>
              <a:ext cx="76200" cy="762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7758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64631E-6 C -0.00417 0.00532 -0.00399 0.01111 -0.0059 0.01805 C -0.00521 0.04442 -0.00503 0.04974 -0.00295 0.06986 C -0.00243 0.08536 -0.00312 0.10572 -8.33333E-7 0.12145 C 0.00035 0.13695 0.00035 0.15268 0.00087 0.16817 C 0.00139 0.18784 -0.00121 0.18275 0.00382 0.19015 C 0.00451 0.19339 0.0066 0.19593 0.00677 0.19917 C 0.00799 0.21953 0.00451 0.2385 0.00972 0.25723 C 0.01007 0.26487 0.01215 0.27551 0.01059 0.28291 C 0.01615 0.29471 0.02552 0.29586 0.0349 0.29864 C 0.04149 0.30488 0.03368 0.29794 0.04271 0.30257 C 0.0474 0.30488 0.05122 0.30859 0.05625 0.31044 C 0.0592 0.31298 0.06181 0.31367 0.06493 0.31529 C 0.07622 0.32223 0.08542 0.32663 0.09809 0.32825 C 0.10538 0.33195 0.11285 0.33426 0.12031 0.33727 C 0.12396 0.34236 0.13004 0.3493 0.1349 0.35161 C 0.14011 0.35832 0.14479 0.3604 0.15139 0.36341 C 0.15886 0.37058 0.15608 0.36734 0.16024 0.37243 C 0.16233 0.38168 0.16684 0.38839 0.17083 0.39579 C 0.17552 0.40458 0.17014 0.39741 0.17465 0.40481 C 0.17813 0.4106 0.18299 0.41476 0.18646 0.42031 C 0.1875 0.42193 0.18837 0.42378 0.18924 0.4254 C 0.18993 0.42679 0.19045 0.42818 0.19115 0.42933 C 0.19392 0.43396 0.19618 0.44067 0.2 0.44368 C 0.2033 0.44622 0.20972 0.45131 0.20972 0.45131 C 0.21372 0.45964 0.2191 0.46611 0.22326 0.47467 C 0.22517 0.47861 0.22726 0.48231 0.22917 0.48624 C 0.22986 0.48763 0.23108 0.49017 0.23108 0.49017 C 0.23594 0.51862 0.23698 0.46866 0.23299 0.54846 C 0.23281 0.55147 0.23108 0.55749 0.23108 0.55749 C 0.22986 0.57368 0.22587 0.58802 0.22326 0.60375 C 0.22222 0.61046 0.2217 0.61694 0.22031 0.62341 C 0.21997 0.63614 0.22083 0.65881 0.21545 0.67245 C 0.2132 0.67824 0.20886 0.68309 0.20573 0.68818 C 0.2033 0.69212 0.20226 0.6942 0.19896 0.6972 C 0.19462 0.70599 0.19722 0.70391 0.19219 0.70623 C 0.18889 0.71178 0.18767 0.71825 0.18247 0.72011 C 0.17622 0.72589 0.1724 0.72704 0.16493 0.72959 C 0.16563 0.7282 0.16823 0.72566 0.16701 0.72566 C 0.16528 0.72566 0.16337 0.7319 0.16215 0.73329 C 0.16024 0.73514 0.15747 0.73514 0.15538 0.73722 C 0.15451 0.73792 0.15417 0.7393 0.1533 0.73954 C 0.14757 0.74231 0.13872 0.74393 0.13299 0.74509 C 0.12969 0.74648 0.12743 0.74833 0.12431 0.74995 C 0.11806 0.75388 0.10972 0.75411 0.10295 0.75665 C 0.08368 0.7548 0.07222 0.75457 0.05139 0.75527 C 0.04271 0.75457 0.03386 0.75573 0.02517 0.75411 C 0.02413 0.75388 0.02517 0.75087 0.02431 0.74995 C 0.02292 0.74879 0.02101 0.74925 0.01945 0.74856 C 0.0125 0.74416 0.0066 0.74231 -0.00104 0.74092 C -0.00955 0.73722 -0.01614 0.73583 -0.02535 0.73468 C -0.0309 0.7319 -0.03715 0.73075 -0.04271 0.7282 C -0.0441 0.72728 -0.04549 0.72658 -0.0467 0.72566 C -0.04809 0.72427 -0.04913 0.72265 -0.05052 0.72149 C -0.05625 0.71825 -0.06389 0.71895 -0.06996 0.71664 C -0.07691 0.71386 -0.08281 0.71108 -0.09028 0.71016 C -0.09167 0.70137 -0.08941 0.69975 -0.09323 0.69188 C -0.09358 0.68286 -0.09375 0.67384 -0.09427 0.66482 C -0.09479 0.65557 -0.09792 0.64562 -0.09913 0.63637 C -0.1 0.6292 -0.09983 0.61948 -0.10399 0.61439 C -0.1059 0.60583 -0.10781 0.59704 -0.10972 0.58848 C -0.11059 0.57923 -0.11094 0.57113 -0.11354 0.56258 C -0.11823 0.52834 -0.12239 0.48763 -0.10781 0.45779 C -0.1066 0.45038 -0.10642 0.44576 -0.10295 0.43974 C -0.10191 0.43466 -0.10139 0.42933 -0.1 0.42425 C -0.09878 0.41291 -0.09792 0.4143 -0.09219 0.40736 C -0.08958 0.39579 -0.0941 0.41222 -0.0875 0.40088 C -0.08628 0.3988 -0.0868 0.39533 -0.08542 0.39325 C -0.0809 0.38677 -0.08663 0.39487 -0.08055 0.38677 C -0.0783 0.38376 -0.07292 0.37891 -0.07292 0.37891 C -0.06962 0.36642 -0.05816 0.36063 -0.05156 0.35161 C -0.04496 0.34305 -0.04028 0.33264 -0.03108 0.32825 C -0.01979 0.31321 -0.01128 0.30928 0.00295 0.30257 C 0.00538 0.29887 0.00764 0.29633 0.01059 0.29355 C 0.01181 0.28892 0.01163 0.291 0.01163 0.28823 " pathEditMode="relative" ptsTypes="ffffffffffffffffffffffffffffffffffffffffffffffffffffffffffffffffffffffffffA">
                                      <p:cBhvr>
                                        <p:cTn id="11" dur="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64631E-6 C -0.00417 0.00532 -0.00399 0.01111 -0.0059 0.01805 C -0.00521 0.04442 -0.00503 0.04974 -0.00295 0.06986 C -0.00243 0.08536 -0.00312 0.10572 -8.33333E-7 0.12145 C 0.00035 0.13695 0.00035 0.15268 0.00087 0.16817 C 0.00139 0.18784 -0.00121 0.18275 0.00382 0.19015 C 0.00451 0.19339 0.0066 0.19593 0.00677 0.19917 C 0.00799 0.21953 0.00451 0.2385 0.00972 0.25723 C 0.01007 0.26487 0.01215 0.27551 0.01059 0.28291 C 0.01615 0.29471 0.02552 0.29586 0.0349 0.29864 C 0.04149 0.30488 0.03368 0.29794 0.04271 0.30257 C 0.0474 0.30488 0.05122 0.30859 0.05625 0.31044 C 0.0592 0.31298 0.06181 0.31367 0.06493 0.31529 C 0.07622 0.32223 0.08542 0.32663 0.09809 0.32825 C 0.10538 0.33195 0.11285 0.33426 0.12031 0.33727 C 0.12396 0.34236 0.13004 0.3493 0.1349 0.35161 C 0.14011 0.35832 0.14479 0.3604 0.15139 0.36341 C 0.15886 0.37058 0.15608 0.36734 0.16024 0.37243 C 0.16233 0.38168 0.16684 0.38839 0.17083 0.39579 C 0.17552 0.40458 0.17014 0.39741 0.17465 0.40481 C 0.17813 0.4106 0.18299 0.41476 0.18646 0.42031 C 0.1875 0.42193 0.18837 0.42378 0.18924 0.4254 C 0.18993 0.42679 0.19045 0.42818 0.19115 0.42933 C 0.19392 0.43396 0.19618 0.44067 0.2 0.44368 C 0.2033 0.44622 0.20972 0.45131 0.20972 0.45131 C 0.21372 0.45964 0.2191 0.46611 0.22326 0.47467 C 0.22517 0.47861 0.22726 0.48231 0.22917 0.48624 C 0.22986 0.48763 0.23108 0.49017 0.23108 0.49017 C 0.23594 0.51862 0.23698 0.46866 0.23299 0.54846 C 0.23281 0.55147 0.23108 0.55749 0.23108 0.55749 C 0.22986 0.57368 0.22587 0.58802 0.22326 0.60375 C 0.22222 0.61046 0.2217 0.61694 0.22031 0.62341 C 0.21997 0.63614 0.22083 0.65881 0.21545 0.67245 C 0.2132 0.67824 0.20886 0.68309 0.20573 0.68818 C 0.2033 0.69212 0.20226 0.6942 0.19896 0.6972 C 0.19462 0.70599 0.19722 0.70391 0.19219 0.70623 C 0.18889 0.71178 0.18767 0.71825 0.18247 0.72011 C 0.17622 0.72589 0.1724 0.72704 0.16493 0.72959 C 0.16563 0.7282 0.16823 0.72566 0.16701 0.72566 C 0.16528 0.72566 0.16337 0.7319 0.16215 0.73329 C 0.16024 0.73514 0.15747 0.73514 0.15538 0.73722 C 0.15451 0.73792 0.15417 0.7393 0.1533 0.73954 C 0.14757 0.74231 0.13872 0.74393 0.13299 0.74509 C 0.12969 0.74648 0.12743 0.74833 0.12431 0.74995 C 0.11806 0.75388 0.10972 0.75411 0.10295 0.75665 C 0.08368 0.7548 0.07222 0.75457 0.05139 0.75527 C 0.04271 0.75457 0.03386 0.75573 0.02517 0.75411 C 0.02413 0.75388 0.02517 0.75087 0.02431 0.74995 C 0.02292 0.74879 0.02101 0.74925 0.01945 0.74856 C 0.0125 0.74416 0.0066 0.74231 -0.00104 0.74092 C -0.00955 0.73722 -0.01614 0.73583 -0.02535 0.73468 C -0.0309 0.7319 -0.03715 0.73075 -0.04271 0.7282 C -0.0441 0.72728 -0.04549 0.72658 -0.0467 0.72566 C -0.04809 0.72427 -0.04913 0.72265 -0.05052 0.72149 C -0.05625 0.71825 -0.06389 0.71895 -0.06996 0.71664 C -0.07691 0.71386 -0.08281 0.71108 -0.09028 0.71016 C -0.09167 0.70137 -0.08941 0.69975 -0.09323 0.69188 C -0.09358 0.68286 -0.09375 0.67384 -0.09427 0.66482 C -0.09479 0.65557 -0.09792 0.64562 -0.09913 0.63637 C -0.1 0.6292 -0.09983 0.61948 -0.10399 0.61439 C -0.1059 0.60583 -0.10781 0.59704 -0.10972 0.58848 C -0.11059 0.57923 -0.11094 0.57113 -0.11354 0.56258 C -0.11823 0.52834 -0.12239 0.48763 -0.10781 0.45779 C -0.1066 0.45038 -0.10642 0.44576 -0.10295 0.43974 C -0.10191 0.43466 -0.10139 0.42933 -0.1 0.42425 C -0.09878 0.41291 -0.09792 0.4143 -0.09219 0.40736 C -0.08958 0.39579 -0.0941 0.41222 -0.0875 0.40088 C -0.08628 0.3988 -0.0868 0.39533 -0.08542 0.39325 C -0.0809 0.38677 -0.08663 0.39487 -0.08055 0.38677 C -0.0783 0.38376 -0.07292 0.37891 -0.07292 0.37891 C -0.06962 0.36642 -0.05816 0.36063 -0.05156 0.35161 C -0.04496 0.34305 -0.04028 0.33264 -0.03108 0.32825 C -0.01979 0.31321 -0.01128 0.30928 0.00295 0.30257 C 0.00538 0.29887 0.00764 0.29633 0.01059 0.29355 C 0.01181 0.28892 0.01163 0.291 0.01163 0.28823 " pathEditMode="relative" ptsTypes="ffffffffffffffffffffffffffffffffffffffffffffffffffffffffffffffffffffffffffA">
                                      <p:cBhvr>
                                        <p:cTn id="42" dur="5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6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3" grpId="1" animBg="1"/>
      <p:bldP spid="99" grpId="0" animBg="1"/>
      <p:bldP spid="121" grpId="0" animBg="1"/>
      <p:bldP spid="121" grpId="1" animBg="1"/>
      <p:bldP spid="147" grpId="0" animBg="1"/>
      <p:bldP spid="159" grpId="0"/>
      <p:bldP spid="1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6753" y="1750330"/>
            <a:ext cx="8459236" cy="828675"/>
            <a:chOff x="601380" y="5236610"/>
            <a:chExt cx="8459236" cy="828675"/>
          </a:xfrm>
        </p:grpSpPr>
        <p:sp>
          <p:nvSpPr>
            <p:cNvPr id="5" name="Rounded Rectangle 4"/>
            <p:cNvSpPr/>
            <p:nvPr/>
          </p:nvSpPr>
          <p:spPr>
            <a:xfrm>
              <a:off x="601380" y="5236610"/>
              <a:ext cx="8459236" cy="828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37812" y="5289420"/>
              <a:ext cx="8269612" cy="707886"/>
              <a:chOff x="705812" y="2279520"/>
              <a:chExt cx="8269612" cy="70788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2235205" y="2310298"/>
                <a:ext cx="11160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/>
                  <a:t>6H</a:t>
                </a:r>
                <a:r>
                  <a:rPr lang="en-US" sz="2800" baseline="-25000" dirty="0" smtClean="0"/>
                  <a:t>2</a:t>
                </a:r>
                <a:r>
                  <a:rPr lang="en-US" sz="2800" dirty="0" smtClean="0"/>
                  <a:t>O</a:t>
                </a:r>
                <a:endParaRPr lang="en-US" sz="3200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5812" y="2310298"/>
                <a:ext cx="109677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/>
                  <a:t>6CO</a:t>
                </a:r>
                <a:r>
                  <a:rPr lang="en-US" sz="2800" baseline="-25000" dirty="0" smtClean="0"/>
                  <a:t>2</a:t>
                </a:r>
                <a:endParaRPr lang="en-US" sz="2800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8128717" y="2371853"/>
                <a:ext cx="84670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/>
                  <a:t>6O</a:t>
                </a:r>
                <a:r>
                  <a:rPr lang="en-US" sz="2800" baseline="-25000" dirty="0" smtClean="0"/>
                  <a:t>2</a:t>
                </a:r>
                <a:endParaRPr lang="en-US" sz="2800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236118" y="2310298"/>
                <a:ext cx="15953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C</a:t>
                </a:r>
                <a:r>
                  <a:rPr lang="en-US" sz="2800" baseline="-25000" dirty="0"/>
                  <a:t>6</a:t>
                </a:r>
                <a:r>
                  <a:rPr lang="en-US" sz="2800" dirty="0"/>
                  <a:t>H</a:t>
                </a:r>
                <a:r>
                  <a:rPr lang="en-US" sz="2800" baseline="-25000" dirty="0"/>
                  <a:t>12</a:t>
                </a:r>
                <a:r>
                  <a:rPr lang="en-US" sz="2800" dirty="0"/>
                  <a:t>O</a:t>
                </a:r>
                <a:r>
                  <a:rPr lang="en-US" baseline="-25000" dirty="0"/>
                  <a:t>6 </a:t>
                </a:r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072713" y="2279520"/>
                <a:ext cx="123142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/>
                  <a:t>Radiant </a:t>
                </a:r>
              </a:p>
              <a:p>
                <a:r>
                  <a:rPr lang="en-US" sz="2000" dirty="0" smtClean="0"/>
                  <a:t>Energy</a:t>
                </a:r>
                <a:endParaRPr lang="en-US" sz="2400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840960" y="2310298"/>
                <a:ext cx="43313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 smtClean="0"/>
                  <a:t>+</a:t>
                </a:r>
                <a:endParaRPr lang="en-US" sz="32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476864" y="2310298"/>
                <a:ext cx="43313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 smtClean="0"/>
                  <a:t>+</a:t>
                </a:r>
                <a:endParaRPr lang="en-US" sz="32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569173" y="2288876"/>
                <a:ext cx="58702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 smtClean="0">
                    <a:sym typeface="Wingdings" panose="05000000000000000000" pitchFamily="2" charset="2"/>
                  </a:rPr>
                  <a:t></a:t>
                </a:r>
                <a:endParaRPr lang="en-US" sz="3200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7763506" y="2348661"/>
                <a:ext cx="43313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 smtClean="0"/>
                  <a:t>+</a:t>
                </a:r>
                <a:endParaRPr lang="en-US" sz="3200" dirty="0"/>
              </a:p>
            </p:txBody>
          </p:sp>
        </p:grpSp>
      </p:grpSp>
      <p:sp>
        <p:nvSpPr>
          <p:cNvPr id="17" name="Rounded Rectangle 16"/>
          <p:cNvSpPr/>
          <p:nvPr/>
        </p:nvSpPr>
        <p:spPr>
          <a:xfrm>
            <a:off x="493185" y="4350653"/>
            <a:ext cx="8459236" cy="82867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56753" y="4465020"/>
            <a:ext cx="5793405" cy="603168"/>
            <a:chOff x="633537" y="2341075"/>
            <a:chExt cx="5793405" cy="603168"/>
          </a:xfrm>
        </p:grpSpPr>
        <p:sp>
          <p:nvSpPr>
            <p:cNvPr id="19" name="Rectangle 18"/>
            <p:cNvSpPr/>
            <p:nvPr/>
          </p:nvSpPr>
          <p:spPr>
            <a:xfrm>
              <a:off x="5310931" y="2379437"/>
              <a:ext cx="11160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u="sng" dirty="0" smtClean="0"/>
                <a:t>6H</a:t>
              </a:r>
              <a:r>
                <a:rPr lang="en-US" sz="2800" u="sng" baseline="-25000" dirty="0" smtClean="0"/>
                <a:t>2</a:t>
              </a:r>
              <a:r>
                <a:rPr lang="en-US" sz="2800" u="sng" dirty="0" smtClean="0"/>
                <a:t>O</a:t>
              </a:r>
              <a:endParaRPr lang="en-US" sz="3200" u="sng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083879" y="2379437"/>
              <a:ext cx="112082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u="sng" dirty="0" smtClean="0"/>
                <a:t>6CO</a:t>
              </a:r>
              <a:r>
                <a:rPr lang="en-US" sz="2800" u="sng" baseline="-25000" dirty="0" smtClean="0"/>
                <a:t>2</a:t>
              </a:r>
              <a:endParaRPr lang="en-US" sz="2800" u="sng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408351" y="2371853"/>
              <a:ext cx="84670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u="sng" dirty="0" smtClean="0"/>
                <a:t>6O</a:t>
              </a:r>
              <a:r>
                <a:rPr lang="en-US" sz="2800" u="sng" baseline="-25000" dirty="0" smtClean="0"/>
                <a:t>2</a:t>
              </a:r>
              <a:endParaRPr lang="en-US" sz="2800" u="sng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33537" y="2379437"/>
              <a:ext cx="15953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u="sng" dirty="0"/>
                <a:t>C</a:t>
              </a:r>
              <a:r>
                <a:rPr lang="en-US" sz="2800" u="sng" baseline="-25000" dirty="0"/>
                <a:t>6</a:t>
              </a:r>
              <a:r>
                <a:rPr lang="en-US" sz="2800" u="sng" dirty="0"/>
                <a:t>H</a:t>
              </a:r>
              <a:r>
                <a:rPr lang="en-US" sz="2800" u="sng" baseline="-25000" dirty="0"/>
                <a:t>12</a:t>
              </a:r>
              <a:r>
                <a:rPr lang="en-US" sz="2800" u="sng" dirty="0"/>
                <a:t>O</a:t>
              </a:r>
              <a:r>
                <a:rPr lang="en-US" u="sng" baseline="-25000" dirty="0"/>
                <a:t>6 </a:t>
              </a:r>
              <a:endParaRPr lang="en-US" u="sng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955815" y="2341075"/>
              <a:ext cx="43313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smtClean="0"/>
                <a:t>+</a:t>
              </a:r>
              <a:endParaRPr lang="en-US" sz="32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333475" y="2348659"/>
              <a:ext cx="58702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sym typeface="Wingdings" panose="05000000000000000000" pitchFamily="2" charset="2"/>
                </a:rPr>
                <a:t></a:t>
              </a:r>
              <a:endParaRPr lang="en-US" sz="32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07982" y="2359468"/>
              <a:ext cx="43313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smtClean="0"/>
                <a:t>+</a:t>
              </a:r>
              <a:endParaRPr lang="en-US" sz="3200" dirty="0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6091357" y="4472602"/>
            <a:ext cx="4331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+</a:t>
            </a:r>
            <a:endParaRPr lang="en-US" sz="3200" dirty="0"/>
          </a:p>
        </p:txBody>
      </p:sp>
      <p:sp>
        <p:nvSpPr>
          <p:cNvPr id="29" name="Rectangle 28"/>
          <p:cNvSpPr/>
          <p:nvPr/>
        </p:nvSpPr>
        <p:spPr>
          <a:xfrm>
            <a:off x="6336819" y="4503379"/>
            <a:ext cx="10310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Heat</a:t>
            </a:r>
            <a:endParaRPr lang="en-US" sz="3200" dirty="0"/>
          </a:p>
        </p:txBody>
      </p:sp>
      <p:sp>
        <p:nvSpPr>
          <p:cNvPr id="30" name="Rectangle 29"/>
          <p:cNvSpPr/>
          <p:nvPr/>
        </p:nvSpPr>
        <p:spPr>
          <a:xfrm>
            <a:off x="1964486" y="674272"/>
            <a:ext cx="50497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Photosynthesis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33904" y="3388962"/>
            <a:ext cx="6643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Cellular Respiration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89960" y="5899276"/>
            <a:ext cx="650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Compare and Contrast these two chemical formulas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22295" y="0"/>
            <a:ext cx="195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Discuss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7276427" y="4456258"/>
            <a:ext cx="5006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+</a:t>
            </a:r>
            <a:endParaRPr lang="en-US" sz="3200" dirty="0"/>
          </a:p>
        </p:txBody>
      </p:sp>
      <p:sp>
        <p:nvSpPr>
          <p:cNvPr id="37" name="Rectangle 36"/>
          <p:cNvSpPr/>
          <p:nvPr/>
        </p:nvSpPr>
        <p:spPr>
          <a:xfrm>
            <a:off x="7521889" y="4487035"/>
            <a:ext cx="16759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32 ATP</a:t>
            </a:r>
            <a:endParaRPr lang="en-US" sz="3200" dirty="0"/>
          </a:p>
        </p:txBody>
      </p:sp>
      <p:sp>
        <p:nvSpPr>
          <p:cNvPr id="38" name="Rectangle 37"/>
          <p:cNvSpPr/>
          <p:nvPr/>
        </p:nvSpPr>
        <p:spPr>
          <a:xfrm>
            <a:off x="299099" y="5275072"/>
            <a:ext cx="19052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(Glucose)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1973051" y="5246523"/>
            <a:ext cx="1824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(Oxygen)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789024" y="5145326"/>
            <a:ext cx="190529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(Carbon Dioxide</a:t>
            </a:r>
            <a:r>
              <a:rPr lang="en-US" sz="2800" dirty="0" smtClean="0"/>
              <a:t>)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5260325" y="5129833"/>
            <a:ext cx="19052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(Water)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90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7086600" y="4419600"/>
            <a:ext cx="19812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105400" y="457200"/>
            <a:ext cx="13716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05200" y="3276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Krebs Cycle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33400" y="2209800"/>
            <a:ext cx="1066800" cy="1143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95400" y="3429000"/>
            <a:ext cx="1066800" cy="1143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3886200" y="1600200"/>
            <a:ext cx="228600" cy="461513"/>
          </a:xfrm>
          <a:prstGeom prst="downArrow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Bent Arrow 9"/>
          <p:cNvSpPr/>
          <p:nvPr/>
        </p:nvSpPr>
        <p:spPr>
          <a:xfrm rot="10800000" flipH="1">
            <a:off x="3886200" y="2209800"/>
            <a:ext cx="685800" cy="609600"/>
          </a:xfrm>
          <a:prstGeom prst="bentArrow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2674433">
            <a:off x="4569363" y="2738159"/>
            <a:ext cx="762000" cy="304800"/>
          </a:xfrm>
          <a:prstGeom prst="rightArrow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400000">
            <a:off x="4955521" y="3426479"/>
            <a:ext cx="452158" cy="304800"/>
          </a:xfrm>
          <a:prstGeom prst="rightArrow">
            <a:avLst>
              <a:gd name="adj1" fmla="val 55825"/>
              <a:gd name="adj2" fmla="val 50000"/>
            </a:avLst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8513568">
            <a:off x="4508644" y="4088845"/>
            <a:ext cx="762000" cy="304800"/>
          </a:xfrm>
          <a:prstGeom prst="rightArrow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0800000">
            <a:off x="3962400" y="4343400"/>
            <a:ext cx="452159" cy="304800"/>
          </a:xfrm>
          <a:prstGeom prst="rightArrow">
            <a:avLst>
              <a:gd name="adj1" fmla="val 55825"/>
              <a:gd name="adj2" fmla="val 50000"/>
            </a:avLst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3531847">
            <a:off x="3195057" y="4112453"/>
            <a:ext cx="762000" cy="304800"/>
          </a:xfrm>
          <a:prstGeom prst="rightArrow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6200000">
            <a:off x="3050521" y="3502679"/>
            <a:ext cx="452158" cy="304800"/>
          </a:xfrm>
          <a:prstGeom prst="rightArrow">
            <a:avLst>
              <a:gd name="adj1" fmla="val 55825"/>
              <a:gd name="adj2" fmla="val 50000"/>
            </a:avLst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8321328">
            <a:off x="3164158" y="2837321"/>
            <a:ext cx="762000" cy="304800"/>
          </a:xfrm>
          <a:prstGeom prst="rightArrow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57200" y="8382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Input:  </a:t>
            </a:r>
          </a:p>
          <a:p>
            <a:endParaRPr lang="en-US" dirty="0"/>
          </a:p>
          <a:p>
            <a:r>
              <a:rPr lang="en-US" dirty="0" smtClean="0"/>
              <a:t>2 </a:t>
            </a:r>
            <a:r>
              <a:rPr lang="en-US" dirty="0" err="1" smtClean="0"/>
              <a:t>Pyruvic</a:t>
            </a:r>
            <a:r>
              <a:rPr lang="en-US" dirty="0" smtClean="0"/>
              <a:t> Acids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553200" y="609600"/>
            <a:ext cx="228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</a:t>
            </a:r>
          </a:p>
          <a:p>
            <a:endParaRPr lang="en-US" dirty="0"/>
          </a:p>
          <a:p>
            <a:r>
              <a:rPr lang="en-US" dirty="0" smtClean="0"/>
              <a:t>6 Carbon Dioxide</a:t>
            </a:r>
          </a:p>
          <a:p>
            <a:r>
              <a:rPr lang="en-US" dirty="0" smtClean="0"/>
              <a:t>8 </a:t>
            </a:r>
            <a:r>
              <a:rPr lang="en-US" dirty="0" smtClean="0"/>
              <a:t>NADH</a:t>
            </a:r>
          </a:p>
          <a:p>
            <a:r>
              <a:rPr lang="en-US" dirty="0" smtClean="0"/>
              <a:t>2 FADH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2 ATP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5943600" y="2590800"/>
            <a:ext cx="282388" cy="121024"/>
            <a:chOff x="5562600" y="914400"/>
            <a:chExt cx="533400" cy="228600"/>
          </a:xfrm>
        </p:grpSpPr>
        <p:sp>
          <p:nvSpPr>
            <p:cNvPr id="30" name="Oval 29"/>
            <p:cNvSpPr/>
            <p:nvPr/>
          </p:nvSpPr>
          <p:spPr>
            <a:xfrm>
              <a:off x="5562600" y="9144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867400" y="9144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715000" y="9144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943600" y="2819400"/>
            <a:ext cx="282388" cy="121024"/>
            <a:chOff x="5562600" y="914400"/>
            <a:chExt cx="533400" cy="228600"/>
          </a:xfrm>
        </p:grpSpPr>
        <p:sp>
          <p:nvSpPr>
            <p:cNvPr id="34" name="Oval 33"/>
            <p:cNvSpPr/>
            <p:nvPr/>
          </p:nvSpPr>
          <p:spPr>
            <a:xfrm>
              <a:off x="5562600" y="9144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867400" y="9144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5715000" y="9144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943600" y="2438400"/>
            <a:ext cx="282388" cy="121024"/>
            <a:chOff x="5562600" y="914400"/>
            <a:chExt cx="533400" cy="228600"/>
          </a:xfrm>
        </p:grpSpPr>
        <p:sp>
          <p:nvSpPr>
            <p:cNvPr id="38" name="Oval 37"/>
            <p:cNvSpPr/>
            <p:nvPr/>
          </p:nvSpPr>
          <p:spPr>
            <a:xfrm>
              <a:off x="5562600" y="9144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5867400" y="9144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715000" y="9144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248400" y="2438400"/>
            <a:ext cx="282388" cy="121024"/>
            <a:chOff x="5562600" y="914400"/>
            <a:chExt cx="533400" cy="228600"/>
          </a:xfrm>
        </p:grpSpPr>
        <p:sp>
          <p:nvSpPr>
            <p:cNvPr id="42" name="Oval 41"/>
            <p:cNvSpPr/>
            <p:nvPr/>
          </p:nvSpPr>
          <p:spPr>
            <a:xfrm>
              <a:off x="5562600" y="9144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5867400" y="9144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5715000" y="9144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248400" y="2850776"/>
            <a:ext cx="282388" cy="121024"/>
            <a:chOff x="5562600" y="914400"/>
            <a:chExt cx="533400" cy="228600"/>
          </a:xfrm>
        </p:grpSpPr>
        <p:sp>
          <p:nvSpPr>
            <p:cNvPr id="21" name="Oval 20"/>
            <p:cNvSpPr/>
            <p:nvPr/>
          </p:nvSpPr>
          <p:spPr>
            <a:xfrm>
              <a:off x="5562600" y="9144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867400" y="9144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715000" y="9144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248400" y="2622176"/>
            <a:ext cx="282388" cy="121024"/>
            <a:chOff x="5562600" y="914400"/>
            <a:chExt cx="533400" cy="228600"/>
          </a:xfrm>
        </p:grpSpPr>
        <p:sp>
          <p:nvSpPr>
            <p:cNvPr id="26" name="Oval 25"/>
            <p:cNvSpPr/>
            <p:nvPr/>
          </p:nvSpPr>
          <p:spPr>
            <a:xfrm>
              <a:off x="5562600" y="9144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867400" y="9144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715000" y="9144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4760752" y="4393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Exhaled by body</a:t>
            </a:r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6934200" y="2438400"/>
            <a:ext cx="838200" cy="533400"/>
            <a:chOff x="6705600" y="838200"/>
            <a:chExt cx="838200" cy="533400"/>
          </a:xfrm>
          <a:solidFill>
            <a:schemeClr val="accent4">
              <a:lumMod val="75000"/>
            </a:schemeClr>
          </a:solidFill>
        </p:grpSpPr>
        <p:sp>
          <p:nvSpPr>
            <p:cNvPr id="48" name="Rectangle 47"/>
            <p:cNvSpPr/>
            <p:nvPr/>
          </p:nvSpPr>
          <p:spPr>
            <a:xfrm>
              <a:off x="6705600" y="990600"/>
              <a:ext cx="838200" cy="381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NADH</a:t>
              </a:r>
              <a:endParaRPr lang="en-US" sz="1600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7315200" y="838200"/>
              <a:ext cx="228600" cy="2286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7010400" y="914400"/>
              <a:ext cx="76200" cy="762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 flipH="1">
              <a:off x="7162800" y="914400"/>
              <a:ext cx="76200" cy="762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Rectangle 53"/>
          <p:cNvSpPr/>
          <p:nvPr/>
        </p:nvSpPr>
        <p:spPr>
          <a:xfrm>
            <a:off x="4495800" y="5334000"/>
            <a:ext cx="19812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7620000" y="2971800"/>
            <a:ext cx="1066800" cy="685800"/>
            <a:chOff x="1676400" y="5715000"/>
            <a:chExt cx="1066800" cy="685800"/>
          </a:xfrm>
          <a:solidFill>
            <a:schemeClr val="accent3">
              <a:lumMod val="75000"/>
            </a:schemeClr>
          </a:solidFill>
        </p:grpSpPr>
        <p:sp>
          <p:nvSpPr>
            <p:cNvPr id="56" name="Rectangle 55"/>
            <p:cNvSpPr/>
            <p:nvPr/>
          </p:nvSpPr>
          <p:spPr>
            <a:xfrm>
              <a:off x="1676400" y="5943600"/>
              <a:ext cx="10668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FADH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2514600" y="5715000"/>
              <a:ext cx="228600" cy="2286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2286000" y="5715000"/>
              <a:ext cx="228600" cy="2286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2133600" y="5867400"/>
              <a:ext cx="76200" cy="762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1981200" y="5867400"/>
              <a:ext cx="76200" cy="762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Explosion 1 60"/>
          <p:cNvSpPr/>
          <p:nvPr/>
        </p:nvSpPr>
        <p:spPr>
          <a:xfrm>
            <a:off x="5715000" y="3733800"/>
            <a:ext cx="838200" cy="685800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ATP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86600" y="5525869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Electron Transport Chain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4343400" y="49646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 to the cytoplasm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92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5 -0.26648 " pathEditMode="relative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5 -0.26648 " pathEditMode="relative" ptsTypes="AA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5 -0.26648 " pathEditMode="relative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5 -0.26648 " pathEditMode="relative" ptsTypes="AA">
                                      <p:cBhvr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5 -0.26648 " pathEditMode="relative" ptsTypes="AA">
                                      <p:cBhvr>
                                        <p:cTn id="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5 -0.26648 " pathEditMode="relative" ptsTypes="AA">
                                      <p:cBhvr>
                                        <p:cTn id="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5 -0.00555 L 0.02083 0.3164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0" y="1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1.49896E-6 L 0.04166 0.25537 " pathEditMode="relative" ptsTypes="AA">
                                      <p:cBhvr>
                                        <p:cTn id="2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6666 0.24427 " pathEditMode="relative" ptsTypes="AA">
                                      <p:cBhvr>
                                        <p:cTn id="2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Krebs’s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1" y="2171700"/>
            <a:ext cx="8039100" cy="3777622"/>
          </a:xfrm>
        </p:spPr>
        <p:txBody>
          <a:bodyPr/>
          <a:lstStyle/>
          <a:p>
            <a:r>
              <a:rPr lang="en-US" dirty="0" smtClean="0"/>
              <a:t>Input</a:t>
            </a:r>
          </a:p>
          <a:p>
            <a:pPr lvl="1"/>
            <a:r>
              <a:rPr lang="en-US" dirty="0" smtClean="0"/>
              <a:t>2 pyruvic Acids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Output										</a:t>
            </a:r>
            <a:r>
              <a:rPr lang="en-US" dirty="0"/>
              <a:t>G</a:t>
            </a:r>
            <a:r>
              <a:rPr lang="en-US" dirty="0" smtClean="0"/>
              <a:t>oes to:</a:t>
            </a:r>
          </a:p>
          <a:p>
            <a:pPr lvl="1"/>
            <a:r>
              <a:rPr lang="en-US" dirty="0" smtClean="0"/>
              <a:t>6CO2									Outside the body</a:t>
            </a:r>
          </a:p>
          <a:p>
            <a:pPr lvl="1"/>
            <a:r>
              <a:rPr lang="en-US" dirty="0" smtClean="0"/>
              <a:t>8NADH								Electron Transport Chain</a:t>
            </a:r>
          </a:p>
          <a:p>
            <a:pPr lvl="1"/>
            <a:r>
              <a:rPr lang="en-US" dirty="0" smtClean="0"/>
              <a:t>2FADH2								Electron Transport Chain</a:t>
            </a:r>
          </a:p>
          <a:p>
            <a:pPr lvl="1"/>
            <a:r>
              <a:rPr lang="en-US" dirty="0" smtClean="0"/>
              <a:t>2 ATP									Back to Cytoplasm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153700" y="3686175"/>
            <a:ext cx="3238500" cy="17145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153700" y="4010025"/>
            <a:ext cx="3238500" cy="17145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153700" y="4419600"/>
            <a:ext cx="3238500" cy="17145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153700" y="4774886"/>
            <a:ext cx="3238500" cy="17145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2295" y="0"/>
            <a:ext cx="195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2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ATP is made?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Glycolysis </a:t>
            </a:r>
            <a:r>
              <a:rPr lang="en-US" sz="2800" b="1" u="sng" dirty="0" smtClean="0"/>
              <a:t>Net Gain:</a:t>
            </a:r>
            <a:r>
              <a:rPr lang="en-US" sz="2800" dirty="0" smtClean="0"/>
              <a:t>				</a:t>
            </a:r>
            <a:r>
              <a:rPr lang="en-US" sz="2800" b="1" u="sng" dirty="0" smtClean="0"/>
              <a:t>2 ATP</a:t>
            </a:r>
          </a:p>
          <a:p>
            <a:r>
              <a:rPr lang="en-US" sz="2800" dirty="0" smtClean="0"/>
              <a:t>Krebs Cycle </a:t>
            </a:r>
            <a:r>
              <a:rPr lang="en-US" sz="2800" b="1" u="sng" dirty="0" smtClean="0"/>
              <a:t>produces:</a:t>
            </a:r>
            <a:r>
              <a:rPr lang="en-US" sz="2800" b="1" dirty="0" smtClean="0"/>
              <a:t>			</a:t>
            </a:r>
            <a:r>
              <a:rPr lang="en-US" sz="2800" b="1" u="sng" dirty="0" smtClean="0"/>
              <a:t>2 ATP</a:t>
            </a:r>
          </a:p>
          <a:p>
            <a:endParaRPr lang="en-US" sz="2800" b="1" u="sng" dirty="0"/>
          </a:p>
          <a:p>
            <a:endParaRPr lang="en-US" sz="2800" b="1" u="sng" dirty="0" smtClean="0"/>
          </a:p>
          <a:p>
            <a:r>
              <a:rPr lang="en-US" sz="2800" b="1" u="sng" dirty="0" smtClean="0"/>
              <a:t>Total ATP:</a:t>
            </a:r>
            <a:r>
              <a:rPr lang="en-US" sz="2800" b="1" dirty="0" smtClean="0"/>
              <a:t>								</a:t>
            </a:r>
            <a:r>
              <a:rPr lang="en-US" sz="2800" b="1" u="sng" dirty="0" smtClean="0"/>
              <a:t>4 ATP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286644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Transport 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347" y="1640132"/>
            <a:ext cx="8046653" cy="4970218"/>
          </a:xfrm>
        </p:spPr>
        <p:txBody>
          <a:bodyPr>
            <a:noAutofit/>
          </a:bodyPr>
          <a:lstStyle/>
          <a:p>
            <a:r>
              <a:rPr lang="en-US" sz="2800" dirty="0" smtClean="0"/>
              <a:t>Input</a:t>
            </a:r>
          </a:p>
          <a:p>
            <a:pPr lvl="1"/>
            <a:r>
              <a:rPr lang="en-US" sz="2400" dirty="0" smtClean="0"/>
              <a:t>FADH</a:t>
            </a:r>
            <a:r>
              <a:rPr lang="en-US" sz="2400" baseline="-25000" dirty="0" smtClean="0"/>
              <a:t>2</a:t>
            </a:r>
          </a:p>
          <a:p>
            <a:pPr lvl="1"/>
            <a:r>
              <a:rPr lang="en-US" sz="2400" dirty="0" smtClean="0"/>
              <a:t>NADH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800" dirty="0" smtClean="0"/>
              <a:t>Output</a:t>
            </a:r>
          </a:p>
          <a:p>
            <a:pPr lvl="1"/>
            <a:r>
              <a:rPr lang="en-US" sz="2400" dirty="0" smtClean="0"/>
              <a:t>6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						Outside the body</a:t>
            </a:r>
          </a:p>
          <a:p>
            <a:pPr lvl="1"/>
            <a:r>
              <a:rPr lang="en-US" sz="2400" dirty="0" smtClean="0"/>
              <a:t>32 ATP						Back to Cytoplasm</a:t>
            </a:r>
          </a:p>
          <a:p>
            <a:pPr lvl="1"/>
            <a:r>
              <a:rPr lang="en-US" sz="2400" dirty="0" smtClean="0"/>
              <a:t>NAD</a:t>
            </a:r>
            <a:r>
              <a:rPr lang="en-US" sz="2400" baseline="30000" dirty="0" smtClean="0"/>
              <a:t>+						</a:t>
            </a:r>
            <a:r>
              <a:rPr lang="en-US" sz="2400" dirty="0" smtClean="0"/>
              <a:t>Cytoplasm or Matrix</a:t>
            </a:r>
            <a:endParaRPr lang="en-US" sz="2400" baseline="30000" dirty="0"/>
          </a:p>
          <a:p>
            <a:pPr lvl="1"/>
            <a:r>
              <a:rPr lang="en-US" sz="2400" dirty="0"/>
              <a:t>FAD							Cytoplasm or Matrix</a:t>
            </a:r>
            <a:r>
              <a:rPr lang="en-US" sz="2400" baseline="30000" dirty="0"/>
              <a:t>								</a:t>
            </a:r>
          </a:p>
          <a:p>
            <a:pPr lvl="1"/>
            <a:endParaRPr lang="en-US" sz="24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4942141" y="2126327"/>
            <a:ext cx="3592259" cy="1549566"/>
            <a:chOff x="5486139" y="1064805"/>
            <a:chExt cx="3592259" cy="1549566"/>
          </a:xfrm>
        </p:grpSpPr>
        <p:grpSp>
          <p:nvGrpSpPr>
            <p:cNvPr id="5" name="Group 4"/>
            <p:cNvGrpSpPr/>
            <p:nvPr/>
          </p:nvGrpSpPr>
          <p:grpSpPr>
            <a:xfrm>
              <a:off x="5486139" y="1371600"/>
              <a:ext cx="3592259" cy="506337"/>
              <a:chOff x="10793" y="3003176"/>
              <a:chExt cx="9245265" cy="1798900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10793" y="3003176"/>
                <a:ext cx="345141" cy="1687010"/>
                <a:chOff x="1636058" y="3200400"/>
                <a:chExt cx="345141" cy="1687010"/>
              </a:xfrm>
            </p:grpSpPr>
            <p:grpSp>
              <p:nvGrpSpPr>
                <p:cNvPr id="254" name="Group 253"/>
                <p:cNvGrpSpPr/>
                <p:nvPr/>
              </p:nvGrpSpPr>
              <p:grpSpPr>
                <a:xfrm>
                  <a:off x="1636058" y="3200400"/>
                  <a:ext cx="345141" cy="838200"/>
                  <a:chOff x="1447800" y="2743200"/>
                  <a:chExt cx="533400" cy="1295400"/>
                </a:xfrm>
              </p:grpSpPr>
              <p:sp>
                <p:nvSpPr>
                  <p:cNvPr id="259" name="Oval 258"/>
                  <p:cNvSpPr/>
                  <p:nvPr/>
                </p:nvSpPr>
                <p:spPr>
                  <a:xfrm>
                    <a:off x="15240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0" name="Oval 259"/>
                  <p:cNvSpPr/>
                  <p:nvPr/>
                </p:nvSpPr>
                <p:spPr>
                  <a:xfrm>
                    <a:off x="17145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1" name="Oval 260"/>
                  <p:cNvSpPr/>
                  <p:nvPr/>
                </p:nvSpPr>
                <p:spPr>
                  <a:xfrm>
                    <a:off x="1447800" y="2743200"/>
                    <a:ext cx="533400" cy="6096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55" name="Group 254"/>
                <p:cNvGrpSpPr/>
                <p:nvPr/>
              </p:nvGrpSpPr>
              <p:grpSpPr>
                <a:xfrm rot="10800000">
                  <a:off x="1636058" y="4049210"/>
                  <a:ext cx="345141" cy="838200"/>
                  <a:chOff x="1447800" y="2743200"/>
                  <a:chExt cx="533400" cy="1295400"/>
                </a:xfrm>
              </p:grpSpPr>
              <p:sp>
                <p:nvSpPr>
                  <p:cNvPr id="256" name="Oval 255"/>
                  <p:cNvSpPr/>
                  <p:nvPr/>
                </p:nvSpPr>
                <p:spPr>
                  <a:xfrm>
                    <a:off x="15240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7" name="Oval 256"/>
                  <p:cNvSpPr/>
                  <p:nvPr/>
                </p:nvSpPr>
                <p:spPr>
                  <a:xfrm>
                    <a:off x="17145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8" name="Oval 257"/>
                  <p:cNvSpPr/>
                  <p:nvPr/>
                </p:nvSpPr>
                <p:spPr>
                  <a:xfrm>
                    <a:off x="1447800" y="2743200"/>
                    <a:ext cx="533400" cy="6096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" name="Group 19"/>
              <p:cNvGrpSpPr/>
              <p:nvPr/>
            </p:nvGrpSpPr>
            <p:grpSpPr>
              <a:xfrm>
                <a:off x="355935" y="3012310"/>
                <a:ext cx="345141" cy="1687010"/>
                <a:chOff x="1636058" y="3200400"/>
                <a:chExt cx="345141" cy="1687010"/>
              </a:xfrm>
            </p:grpSpPr>
            <p:grpSp>
              <p:nvGrpSpPr>
                <p:cNvPr id="246" name="Group 245"/>
                <p:cNvGrpSpPr/>
                <p:nvPr/>
              </p:nvGrpSpPr>
              <p:grpSpPr>
                <a:xfrm>
                  <a:off x="1636058" y="3200400"/>
                  <a:ext cx="345141" cy="838200"/>
                  <a:chOff x="1447800" y="2743200"/>
                  <a:chExt cx="533400" cy="1295400"/>
                </a:xfrm>
              </p:grpSpPr>
              <p:sp>
                <p:nvSpPr>
                  <p:cNvPr id="251" name="Oval 250"/>
                  <p:cNvSpPr/>
                  <p:nvPr/>
                </p:nvSpPr>
                <p:spPr>
                  <a:xfrm>
                    <a:off x="15240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2" name="Oval 251"/>
                  <p:cNvSpPr/>
                  <p:nvPr/>
                </p:nvSpPr>
                <p:spPr>
                  <a:xfrm>
                    <a:off x="17145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3" name="Oval 252"/>
                  <p:cNvSpPr/>
                  <p:nvPr/>
                </p:nvSpPr>
                <p:spPr>
                  <a:xfrm>
                    <a:off x="1447800" y="2743200"/>
                    <a:ext cx="533400" cy="6096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7" name="Group 246"/>
                <p:cNvGrpSpPr/>
                <p:nvPr/>
              </p:nvGrpSpPr>
              <p:grpSpPr>
                <a:xfrm rot="10800000">
                  <a:off x="1636058" y="4049210"/>
                  <a:ext cx="345141" cy="838200"/>
                  <a:chOff x="1447800" y="2743200"/>
                  <a:chExt cx="533400" cy="1295400"/>
                </a:xfrm>
              </p:grpSpPr>
              <p:sp>
                <p:nvSpPr>
                  <p:cNvPr id="248" name="Oval 247"/>
                  <p:cNvSpPr/>
                  <p:nvPr/>
                </p:nvSpPr>
                <p:spPr>
                  <a:xfrm>
                    <a:off x="15240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9" name="Oval 248"/>
                  <p:cNvSpPr/>
                  <p:nvPr/>
                </p:nvSpPr>
                <p:spPr>
                  <a:xfrm>
                    <a:off x="17145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0" name="Oval 249"/>
                  <p:cNvSpPr/>
                  <p:nvPr/>
                </p:nvSpPr>
                <p:spPr>
                  <a:xfrm>
                    <a:off x="1447800" y="2743200"/>
                    <a:ext cx="533400" cy="6096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1" name="Group 20"/>
              <p:cNvGrpSpPr/>
              <p:nvPr/>
            </p:nvGrpSpPr>
            <p:grpSpPr>
              <a:xfrm>
                <a:off x="701076" y="3017615"/>
                <a:ext cx="345141" cy="1687010"/>
                <a:chOff x="1636058" y="3200400"/>
                <a:chExt cx="345141" cy="1687010"/>
              </a:xfrm>
            </p:grpSpPr>
            <p:grpSp>
              <p:nvGrpSpPr>
                <p:cNvPr id="238" name="Group 237"/>
                <p:cNvGrpSpPr/>
                <p:nvPr/>
              </p:nvGrpSpPr>
              <p:grpSpPr>
                <a:xfrm>
                  <a:off x="1636058" y="3200400"/>
                  <a:ext cx="345141" cy="838200"/>
                  <a:chOff x="1447800" y="2743200"/>
                  <a:chExt cx="533400" cy="1295400"/>
                </a:xfrm>
              </p:grpSpPr>
              <p:sp>
                <p:nvSpPr>
                  <p:cNvPr id="243" name="Oval 242"/>
                  <p:cNvSpPr/>
                  <p:nvPr/>
                </p:nvSpPr>
                <p:spPr>
                  <a:xfrm>
                    <a:off x="15240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Oval 243"/>
                  <p:cNvSpPr/>
                  <p:nvPr/>
                </p:nvSpPr>
                <p:spPr>
                  <a:xfrm>
                    <a:off x="17145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Oval 244"/>
                  <p:cNvSpPr/>
                  <p:nvPr/>
                </p:nvSpPr>
                <p:spPr>
                  <a:xfrm>
                    <a:off x="1447800" y="2743200"/>
                    <a:ext cx="533400" cy="6096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9" name="Group 238"/>
                <p:cNvGrpSpPr/>
                <p:nvPr/>
              </p:nvGrpSpPr>
              <p:grpSpPr>
                <a:xfrm rot="10800000">
                  <a:off x="1636058" y="4049210"/>
                  <a:ext cx="345141" cy="838200"/>
                  <a:chOff x="1447800" y="2743200"/>
                  <a:chExt cx="533400" cy="1295400"/>
                </a:xfrm>
              </p:grpSpPr>
              <p:sp>
                <p:nvSpPr>
                  <p:cNvPr id="240" name="Oval 239"/>
                  <p:cNvSpPr/>
                  <p:nvPr/>
                </p:nvSpPr>
                <p:spPr>
                  <a:xfrm>
                    <a:off x="15240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>
                  <a:xfrm>
                    <a:off x="17145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2" name="Oval 241"/>
                  <p:cNvSpPr/>
                  <p:nvPr/>
                </p:nvSpPr>
                <p:spPr>
                  <a:xfrm>
                    <a:off x="1447800" y="2743200"/>
                    <a:ext cx="533400" cy="6096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2" name="Group 21"/>
              <p:cNvGrpSpPr/>
              <p:nvPr/>
            </p:nvGrpSpPr>
            <p:grpSpPr>
              <a:xfrm>
                <a:off x="1046218" y="3026749"/>
                <a:ext cx="345141" cy="1687010"/>
                <a:chOff x="1636058" y="3200400"/>
                <a:chExt cx="345141" cy="1687010"/>
              </a:xfrm>
            </p:grpSpPr>
            <p:grpSp>
              <p:nvGrpSpPr>
                <p:cNvPr id="230" name="Group 229"/>
                <p:cNvGrpSpPr/>
                <p:nvPr/>
              </p:nvGrpSpPr>
              <p:grpSpPr>
                <a:xfrm>
                  <a:off x="1636058" y="3200400"/>
                  <a:ext cx="345141" cy="838200"/>
                  <a:chOff x="1447800" y="2743200"/>
                  <a:chExt cx="533400" cy="1295400"/>
                </a:xfrm>
              </p:grpSpPr>
              <p:sp>
                <p:nvSpPr>
                  <p:cNvPr id="235" name="Oval 234"/>
                  <p:cNvSpPr/>
                  <p:nvPr/>
                </p:nvSpPr>
                <p:spPr>
                  <a:xfrm>
                    <a:off x="15240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6" name="Oval 235"/>
                  <p:cNvSpPr/>
                  <p:nvPr/>
                </p:nvSpPr>
                <p:spPr>
                  <a:xfrm>
                    <a:off x="17145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7" name="Oval 236"/>
                  <p:cNvSpPr/>
                  <p:nvPr/>
                </p:nvSpPr>
                <p:spPr>
                  <a:xfrm>
                    <a:off x="1447800" y="2743200"/>
                    <a:ext cx="533400" cy="6096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1" name="Group 230"/>
                <p:cNvGrpSpPr/>
                <p:nvPr/>
              </p:nvGrpSpPr>
              <p:grpSpPr>
                <a:xfrm rot="10800000">
                  <a:off x="1636058" y="4049210"/>
                  <a:ext cx="345141" cy="838200"/>
                  <a:chOff x="1447800" y="2743200"/>
                  <a:chExt cx="533400" cy="1295400"/>
                </a:xfrm>
              </p:grpSpPr>
              <p:sp>
                <p:nvSpPr>
                  <p:cNvPr id="232" name="Oval 231"/>
                  <p:cNvSpPr/>
                  <p:nvPr/>
                </p:nvSpPr>
                <p:spPr>
                  <a:xfrm>
                    <a:off x="15240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3" name="Oval 232"/>
                  <p:cNvSpPr/>
                  <p:nvPr/>
                </p:nvSpPr>
                <p:spPr>
                  <a:xfrm>
                    <a:off x="17145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4" name="Oval 233"/>
                  <p:cNvSpPr/>
                  <p:nvPr/>
                </p:nvSpPr>
                <p:spPr>
                  <a:xfrm>
                    <a:off x="1447800" y="2743200"/>
                    <a:ext cx="533400" cy="6096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3" name="Group 22"/>
              <p:cNvGrpSpPr/>
              <p:nvPr/>
            </p:nvGrpSpPr>
            <p:grpSpPr>
              <a:xfrm>
                <a:off x="1371600" y="3026749"/>
                <a:ext cx="345141" cy="1687010"/>
                <a:chOff x="1636058" y="3200400"/>
                <a:chExt cx="345141" cy="1687010"/>
              </a:xfrm>
            </p:grpSpPr>
            <p:grpSp>
              <p:nvGrpSpPr>
                <p:cNvPr id="222" name="Group 221"/>
                <p:cNvGrpSpPr/>
                <p:nvPr/>
              </p:nvGrpSpPr>
              <p:grpSpPr>
                <a:xfrm>
                  <a:off x="1636058" y="3200400"/>
                  <a:ext cx="345141" cy="838200"/>
                  <a:chOff x="1447800" y="2743200"/>
                  <a:chExt cx="533400" cy="1295400"/>
                </a:xfrm>
              </p:grpSpPr>
              <p:sp>
                <p:nvSpPr>
                  <p:cNvPr id="227" name="Oval 226"/>
                  <p:cNvSpPr/>
                  <p:nvPr/>
                </p:nvSpPr>
                <p:spPr>
                  <a:xfrm>
                    <a:off x="15240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>
                  <a:xfrm>
                    <a:off x="17145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9" name="Oval 228"/>
                  <p:cNvSpPr/>
                  <p:nvPr/>
                </p:nvSpPr>
                <p:spPr>
                  <a:xfrm>
                    <a:off x="1447800" y="2743200"/>
                    <a:ext cx="533400" cy="6096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3" name="Group 222"/>
                <p:cNvGrpSpPr/>
                <p:nvPr/>
              </p:nvGrpSpPr>
              <p:grpSpPr>
                <a:xfrm rot="10800000">
                  <a:off x="1636058" y="4049210"/>
                  <a:ext cx="345141" cy="838200"/>
                  <a:chOff x="1447800" y="2743200"/>
                  <a:chExt cx="533400" cy="1295400"/>
                </a:xfrm>
              </p:grpSpPr>
              <p:sp>
                <p:nvSpPr>
                  <p:cNvPr id="224" name="Oval 223"/>
                  <p:cNvSpPr/>
                  <p:nvPr/>
                </p:nvSpPr>
                <p:spPr>
                  <a:xfrm>
                    <a:off x="15240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5" name="Oval 224"/>
                  <p:cNvSpPr/>
                  <p:nvPr/>
                </p:nvSpPr>
                <p:spPr>
                  <a:xfrm>
                    <a:off x="17145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6" name="Oval 225"/>
                  <p:cNvSpPr/>
                  <p:nvPr/>
                </p:nvSpPr>
                <p:spPr>
                  <a:xfrm>
                    <a:off x="1447800" y="2743200"/>
                    <a:ext cx="533400" cy="6096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4" name="Group 23"/>
              <p:cNvGrpSpPr/>
              <p:nvPr/>
            </p:nvGrpSpPr>
            <p:grpSpPr>
              <a:xfrm>
                <a:off x="1716742" y="3035883"/>
                <a:ext cx="345141" cy="1687010"/>
                <a:chOff x="1636058" y="3200400"/>
                <a:chExt cx="345141" cy="1687010"/>
              </a:xfrm>
            </p:grpSpPr>
            <p:grpSp>
              <p:nvGrpSpPr>
                <p:cNvPr id="214" name="Group 213"/>
                <p:cNvGrpSpPr/>
                <p:nvPr/>
              </p:nvGrpSpPr>
              <p:grpSpPr>
                <a:xfrm>
                  <a:off x="1636058" y="3200400"/>
                  <a:ext cx="345141" cy="838200"/>
                  <a:chOff x="1447800" y="2743200"/>
                  <a:chExt cx="533400" cy="1295400"/>
                </a:xfrm>
              </p:grpSpPr>
              <p:sp>
                <p:nvSpPr>
                  <p:cNvPr id="219" name="Oval 218"/>
                  <p:cNvSpPr/>
                  <p:nvPr/>
                </p:nvSpPr>
                <p:spPr>
                  <a:xfrm>
                    <a:off x="15240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0" name="Oval 219"/>
                  <p:cNvSpPr/>
                  <p:nvPr/>
                </p:nvSpPr>
                <p:spPr>
                  <a:xfrm>
                    <a:off x="17145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1" name="Oval 220"/>
                  <p:cNvSpPr/>
                  <p:nvPr/>
                </p:nvSpPr>
                <p:spPr>
                  <a:xfrm>
                    <a:off x="1447800" y="2743200"/>
                    <a:ext cx="533400" cy="6096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5" name="Group 214"/>
                <p:cNvGrpSpPr/>
                <p:nvPr/>
              </p:nvGrpSpPr>
              <p:grpSpPr>
                <a:xfrm rot="10800000">
                  <a:off x="1636058" y="4049210"/>
                  <a:ext cx="345141" cy="838200"/>
                  <a:chOff x="1447800" y="2743200"/>
                  <a:chExt cx="533400" cy="1295400"/>
                </a:xfrm>
              </p:grpSpPr>
              <p:sp>
                <p:nvSpPr>
                  <p:cNvPr id="216" name="Oval 215"/>
                  <p:cNvSpPr/>
                  <p:nvPr/>
                </p:nvSpPr>
                <p:spPr>
                  <a:xfrm>
                    <a:off x="15240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7" name="Oval 216"/>
                  <p:cNvSpPr/>
                  <p:nvPr/>
                </p:nvSpPr>
                <p:spPr>
                  <a:xfrm>
                    <a:off x="17145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8" name="Oval 217"/>
                  <p:cNvSpPr/>
                  <p:nvPr/>
                </p:nvSpPr>
                <p:spPr>
                  <a:xfrm>
                    <a:off x="1447800" y="2743200"/>
                    <a:ext cx="533400" cy="6096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5" name="Group 24"/>
              <p:cNvGrpSpPr/>
              <p:nvPr/>
            </p:nvGrpSpPr>
            <p:grpSpPr>
              <a:xfrm>
                <a:off x="2061883" y="3041188"/>
                <a:ext cx="345141" cy="1687010"/>
                <a:chOff x="1636058" y="3200400"/>
                <a:chExt cx="345141" cy="1687010"/>
              </a:xfrm>
            </p:grpSpPr>
            <p:grpSp>
              <p:nvGrpSpPr>
                <p:cNvPr id="206" name="Group 205"/>
                <p:cNvGrpSpPr/>
                <p:nvPr/>
              </p:nvGrpSpPr>
              <p:grpSpPr>
                <a:xfrm>
                  <a:off x="1636058" y="3200400"/>
                  <a:ext cx="345141" cy="838200"/>
                  <a:chOff x="1447800" y="2743200"/>
                  <a:chExt cx="533400" cy="1295400"/>
                </a:xfrm>
              </p:grpSpPr>
              <p:sp>
                <p:nvSpPr>
                  <p:cNvPr id="211" name="Oval 210"/>
                  <p:cNvSpPr/>
                  <p:nvPr/>
                </p:nvSpPr>
                <p:spPr>
                  <a:xfrm>
                    <a:off x="15240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2" name="Oval 211"/>
                  <p:cNvSpPr/>
                  <p:nvPr/>
                </p:nvSpPr>
                <p:spPr>
                  <a:xfrm>
                    <a:off x="17145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3" name="Oval 212"/>
                  <p:cNvSpPr/>
                  <p:nvPr/>
                </p:nvSpPr>
                <p:spPr>
                  <a:xfrm>
                    <a:off x="1447800" y="2743200"/>
                    <a:ext cx="533400" cy="6096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7" name="Group 206"/>
                <p:cNvGrpSpPr/>
                <p:nvPr/>
              </p:nvGrpSpPr>
              <p:grpSpPr>
                <a:xfrm rot="10800000">
                  <a:off x="1636058" y="4049210"/>
                  <a:ext cx="345141" cy="838200"/>
                  <a:chOff x="1447800" y="2743200"/>
                  <a:chExt cx="533400" cy="1295400"/>
                </a:xfrm>
              </p:grpSpPr>
              <p:sp>
                <p:nvSpPr>
                  <p:cNvPr id="208" name="Oval 207"/>
                  <p:cNvSpPr/>
                  <p:nvPr/>
                </p:nvSpPr>
                <p:spPr>
                  <a:xfrm>
                    <a:off x="15240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9" name="Oval 208"/>
                  <p:cNvSpPr/>
                  <p:nvPr/>
                </p:nvSpPr>
                <p:spPr>
                  <a:xfrm>
                    <a:off x="17145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0" name="Oval 209"/>
                  <p:cNvSpPr/>
                  <p:nvPr/>
                </p:nvSpPr>
                <p:spPr>
                  <a:xfrm>
                    <a:off x="1447800" y="2743200"/>
                    <a:ext cx="533400" cy="6096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6" name="Group 25"/>
              <p:cNvGrpSpPr/>
              <p:nvPr/>
            </p:nvGrpSpPr>
            <p:grpSpPr>
              <a:xfrm>
                <a:off x="2407025" y="3050322"/>
                <a:ext cx="345141" cy="1687010"/>
                <a:chOff x="1636058" y="3200400"/>
                <a:chExt cx="345141" cy="1687010"/>
              </a:xfrm>
            </p:grpSpPr>
            <p:grpSp>
              <p:nvGrpSpPr>
                <p:cNvPr id="198" name="Group 197"/>
                <p:cNvGrpSpPr/>
                <p:nvPr/>
              </p:nvGrpSpPr>
              <p:grpSpPr>
                <a:xfrm>
                  <a:off x="1636058" y="3200400"/>
                  <a:ext cx="345141" cy="838200"/>
                  <a:chOff x="1447800" y="2743200"/>
                  <a:chExt cx="533400" cy="1295400"/>
                </a:xfrm>
              </p:grpSpPr>
              <p:sp>
                <p:nvSpPr>
                  <p:cNvPr id="203" name="Oval 202"/>
                  <p:cNvSpPr/>
                  <p:nvPr/>
                </p:nvSpPr>
                <p:spPr>
                  <a:xfrm>
                    <a:off x="15240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4" name="Oval 203"/>
                  <p:cNvSpPr/>
                  <p:nvPr/>
                </p:nvSpPr>
                <p:spPr>
                  <a:xfrm>
                    <a:off x="17145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5" name="Oval 204"/>
                  <p:cNvSpPr/>
                  <p:nvPr/>
                </p:nvSpPr>
                <p:spPr>
                  <a:xfrm>
                    <a:off x="1447800" y="2743200"/>
                    <a:ext cx="533400" cy="6096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9" name="Group 198"/>
                <p:cNvGrpSpPr/>
                <p:nvPr/>
              </p:nvGrpSpPr>
              <p:grpSpPr>
                <a:xfrm rot="10800000">
                  <a:off x="1636058" y="4049210"/>
                  <a:ext cx="345141" cy="838200"/>
                  <a:chOff x="1447800" y="2743200"/>
                  <a:chExt cx="533400" cy="1295400"/>
                </a:xfrm>
              </p:grpSpPr>
              <p:sp>
                <p:nvSpPr>
                  <p:cNvPr id="200" name="Oval 199"/>
                  <p:cNvSpPr/>
                  <p:nvPr/>
                </p:nvSpPr>
                <p:spPr>
                  <a:xfrm>
                    <a:off x="15240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1" name="Oval 200"/>
                  <p:cNvSpPr/>
                  <p:nvPr/>
                </p:nvSpPr>
                <p:spPr>
                  <a:xfrm>
                    <a:off x="17145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2" name="Oval 201"/>
                  <p:cNvSpPr/>
                  <p:nvPr/>
                </p:nvSpPr>
                <p:spPr>
                  <a:xfrm>
                    <a:off x="1447800" y="2743200"/>
                    <a:ext cx="533400" cy="6096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7" name="Group 26"/>
              <p:cNvGrpSpPr/>
              <p:nvPr/>
            </p:nvGrpSpPr>
            <p:grpSpPr>
              <a:xfrm>
                <a:off x="2745027" y="3050322"/>
                <a:ext cx="345141" cy="1687010"/>
                <a:chOff x="1636058" y="3200400"/>
                <a:chExt cx="345141" cy="1687010"/>
              </a:xfrm>
            </p:grpSpPr>
            <p:grpSp>
              <p:nvGrpSpPr>
                <p:cNvPr id="190" name="Group 189"/>
                <p:cNvGrpSpPr/>
                <p:nvPr/>
              </p:nvGrpSpPr>
              <p:grpSpPr>
                <a:xfrm>
                  <a:off x="1636058" y="3200400"/>
                  <a:ext cx="345141" cy="838200"/>
                  <a:chOff x="1447800" y="2743200"/>
                  <a:chExt cx="533400" cy="1295400"/>
                </a:xfrm>
              </p:grpSpPr>
              <p:sp>
                <p:nvSpPr>
                  <p:cNvPr id="195" name="Oval 194"/>
                  <p:cNvSpPr/>
                  <p:nvPr/>
                </p:nvSpPr>
                <p:spPr>
                  <a:xfrm>
                    <a:off x="15240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6" name="Oval 195"/>
                  <p:cNvSpPr/>
                  <p:nvPr/>
                </p:nvSpPr>
                <p:spPr>
                  <a:xfrm>
                    <a:off x="17145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7" name="Oval 196"/>
                  <p:cNvSpPr/>
                  <p:nvPr/>
                </p:nvSpPr>
                <p:spPr>
                  <a:xfrm>
                    <a:off x="1447800" y="2743200"/>
                    <a:ext cx="533400" cy="6096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1" name="Group 190"/>
                <p:cNvGrpSpPr/>
                <p:nvPr/>
              </p:nvGrpSpPr>
              <p:grpSpPr>
                <a:xfrm rot="10800000">
                  <a:off x="1636058" y="4049210"/>
                  <a:ext cx="345141" cy="838200"/>
                  <a:chOff x="1447800" y="2743200"/>
                  <a:chExt cx="533400" cy="1295400"/>
                </a:xfrm>
              </p:grpSpPr>
              <p:sp>
                <p:nvSpPr>
                  <p:cNvPr id="192" name="Oval 191"/>
                  <p:cNvSpPr/>
                  <p:nvPr/>
                </p:nvSpPr>
                <p:spPr>
                  <a:xfrm>
                    <a:off x="15240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3" name="Oval 192"/>
                  <p:cNvSpPr/>
                  <p:nvPr/>
                </p:nvSpPr>
                <p:spPr>
                  <a:xfrm>
                    <a:off x="17145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4" name="Oval 193"/>
                  <p:cNvSpPr/>
                  <p:nvPr/>
                </p:nvSpPr>
                <p:spPr>
                  <a:xfrm>
                    <a:off x="1447800" y="2743200"/>
                    <a:ext cx="533400" cy="6096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8" name="Group 27"/>
              <p:cNvGrpSpPr/>
              <p:nvPr/>
            </p:nvGrpSpPr>
            <p:grpSpPr>
              <a:xfrm>
                <a:off x="3090169" y="3059456"/>
                <a:ext cx="345141" cy="1687010"/>
                <a:chOff x="1636058" y="3200400"/>
                <a:chExt cx="345141" cy="1687010"/>
              </a:xfrm>
            </p:grpSpPr>
            <p:grpSp>
              <p:nvGrpSpPr>
                <p:cNvPr id="182" name="Group 181"/>
                <p:cNvGrpSpPr/>
                <p:nvPr/>
              </p:nvGrpSpPr>
              <p:grpSpPr>
                <a:xfrm>
                  <a:off x="1636058" y="3200400"/>
                  <a:ext cx="345141" cy="838200"/>
                  <a:chOff x="1447800" y="2743200"/>
                  <a:chExt cx="533400" cy="1295400"/>
                </a:xfrm>
              </p:grpSpPr>
              <p:sp>
                <p:nvSpPr>
                  <p:cNvPr id="187" name="Oval 186"/>
                  <p:cNvSpPr/>
                  <p:nvPr/>
                </p:nvSpPr>
                <p:spPr>
                  <a:xfrm>
                    <a:off x="15240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8" name="Oval 187"/>
                  <p:cNvSpPr/>
                  <p:nvPr/>
                </p:nvSpPr>
                <p:spPr>
                  <a:xfrm>
                    <a:off x="17145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9" name="Oval 188"/>
                  <p:cNvSpPr/>
                  <p:nvPr/>
                </p:nvSpPr>
                <p:spPr>
                  <a:xfrm>
                    <a:off x="1447800" y="2743200"/>
                    <a:ext cx="533400" cy="6096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3" name="Group 182"/>
                <p:cNvGrpSpPr/>
                <p:nvPr/>
              </p:nvGrpSpPr>
              <p:grpSpPr>
                <a:xfrm rot="10800000">
                  <a:off x="1636058" y="4049210"/>
                  <a:ext cx="345141" cy="838200"/>
                  <a:chOff x="1447800" y="2743200"/>
                  <a:chExt cx="533400" cy="1295400"/>
                </a:xfrm>
              </p:grpSpPr>
              <p:sp>
                <p:nvSpPr>
                  <p:cNvPr id="184" name="Oval 183"/>
                  <p:cNvSpPr/>
                  <p:nvPr/>
                </p:nvSpPr>
                <p:spPr>
                  <a:xfrm>
                    <a:off x="15240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5" name="Oval 184"/>
                  <p:cNvSpPr/>
                  <p:nvPr/>
                </p:nvSpPr>
                <p:spPr>
                  <a:xfrm>
                    <a:off x="17145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6" name="Oval 185"/>
                  <p:cNvSpPr/>
                  <p:nvPr/>
                </p:nvSpPr>
                <p:spPr>
                  <a:xfrm>
                    <a:off x="1447800" y="2743200"/>
                    <a:ext cx="533400" cy="6096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9" name="Group 28"/>
              <p:cNvGrpSpPr/>
              <p:nvPr/>
            </p:nvGrpSpPr>
            <p:grpSpPr>
              <a:xfrm>
                <a:off x="3435310" y="3064761"/>
                <a:ext cx="345141" cy="1687010"/>
                <a:chOff x="1636058" y="3200400"/>
                <a:chExt cx="345141" cy="1687010"/>
              </a:xfrm>
            </p:grpSpPr>
            <p:grpSp>
              <p:nvGrpSpPr>
                <p:cNvPr id="174" name="Group 173"/>
                <p:cNvGrpSpPr/>
                <p:nvPr/>
              </p:nvGrpSpPr>
              <p:grpSpPr>
                <a:xfrm>
                  <a:off x="1636058" y="3200400"/>
                  <a:ext cx="345141" cy="838200"/>
                  <a:chOff x="1447800" y="2743200"/>
                  <a:chExt cx="533400" cy="1295400"/>
                </a:xfrm>
              </p:grpSpPr>
              <p:sp>
                <p:nvSpPr>
                  <p:cNvPr id="179" name="Oval 178"/>
                  <p:cNvSpPr/>
                  <p:nvPr/>
                </p:nvSpPr>
                <p:spPr>
                  <a:xfrm>
                    <a:off x="15240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0" name="Oval 179"/>
                  <p:cNvSpPr/>
                  <p:nvPr/>
                </p:nvSpPr>
                <p:spPr>
                  <a:xfrm>
                    <a:off x="17145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1" name="Oval 180"/>
                  <p:cNvSpPr/>
                  <p:nvPr/>
                </p:nvSpPr>
                <p:spPr>
                  <a:xfrm>
                    <a:off x="1447800" y="2743200"/>
                    <a:ext cx="533400" cy="6096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5" name="Group 174"/>
                <p:cNvGrpSpPr/>
                <p:nvPr/>
              </p:nvGrpSpPr>
              <p:grpSpPr>
                <a:xfrm rot="10800000">
                  <a:off x="1636058" y="4049210"/>
                  <a:ext cx="345141" cy="838200"/>
                  <a:chOff x="1447800" y="2743200"/>
                  <a:chExt cx="533400" cy="1295400"/>
                </a:xfrm>
              </p:grpSpPr>
              <p:sp>
                <p:nvSpPr>
                  <p:cNvPr id="176" name="Oval 175"/>
                  <p:cNvSpPr/>
                  <p:nvPr/>
                </p:nvSpPr>
                <p:spPr>
                  <a:xfrm>
                    <a:off x="15240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7" name="Oval 176"/>
                  <p:cNvSpPr/>
                  <p:nvPr/>
                </p:nvSpPr>
                <p:spPr>
                  <a:xfrm>
                    <a:off x="17145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8" name="Oval 177"/>
                  <p:cNvSpPr/>
                  <p:nvPr/>
                </p:nvSpPr>
                <p:spPr>
                  <a:xfrm>
                    <a:off x="1447800" y="2743200"/>
                    <a:ext cx="533400" cy="6096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0" name="Group 29"/>
              <p:cNvGrpSpPr/>
              <p:nvPr/>
            </p:nvGrpSpPr>
            <p:grpSpPr>
              <a:xfrm>
                <a:off x="3780452" y="3073895"/>
                <a:ext cx="345141" cy="1687010"/>
                <a:chOff x="1636058" y="3200400"/>
                <a:chExt cx="345141" cy="1687010"/>
              </a:xfrm>
            </p:grpSpPr>
            <p:grpSp>
              <p:nvGrpSpPr>
                <p:cNvPr id="166" name="Group 165"/>
                <p:cNvGrpSpPr/>
                <p:nvPr/>
              </p:nvGrpSpPr>
              <p:grpSpPr>
                <a:xfrm>
                  <a:off x="1636058" y="3200400"/>
                  <a:ext cx="345141" cy="838200"/>
                  <a:chOff x="1447800" y="2743200"/>
                  <a:chExt cx="533400" cy="1295400"/>
                </a:xfrm>
              </p:grpSpPr>
              <p:sp>
                <p:nvSpPr>
                  <p:cNvPr id="171" name="Oval 170"/>
                  <p:cNvSpPr/>
                  <p:nvPr/>
                </p:nvSpPr>
                <p:spPr>
                  <a:xfrm>
                    <a:off x="15240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2" name="Oval 171"/>
                  <p:cNvSpPr/>
                  <p:nvPr/>
                </p:nvSpPr>
                <p:spPr>
                  <a:xfrm>
                    <a:off x="17145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3" name="Oval 172"/>
                  <p:cNvSpPr/>
                  <p:nvPr/>
                </p:nvSpPr>
                <p:spPr>
                  <a:xfrm>
                    <a:off x="1447800" y="2743200"/>
                    <a:ext cx="533400" cy="6096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7" name="Group 166"/>
                <p:cNvGrpSpPr/>
                <p:nvPr/>
              </p:nvGrpSpPr>
              <p:grpSpPr>
                <a:xfrm rot="10800000">
                  <a:off x="1636058" y="4049210"/>
                  <a:ext cx="345141" cy="838200"/>
                  <a:chOff x="1447800" y="2743200"/>
                  <a:chExt cx="533400" cy="1295400"/>
                </a:xfrm>
              </p:grpSpPr>
              <p:sp>
                <p:nvSpPr>
                  <p:cNvPr id="168" name="Oval 167"/>
                  <p:cNvSpPr/>
                  <p:nvPr/>
                </p:nvSpPr>
                <p:spPr>
                  <a:xfrm>
                    <a:off x="15240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Oval 168"/>
                  <p:cNvSpPr/>
                  <p:nvPr/>
                </p:nvSpPr>
                <p:spPr>
                  <a:xfrm>
                    <a:off x="17145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0" name="Oval 169"/>
                  <p:cNvSpPr/>
                  <p:nvPr/>
                </p:nvSpPr>
                <p:spPr>
                  <a:xfrm>
                    <a:off x="1447800" y="2743200"/>
                    <a:ext cx="533400" cy="6096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1" name="Group 30"/>
              <p:cNvGrpSpPr/>
              <p:nvPr/>
            </p:nvGrpSpPr>
            <p:grpSpPr>
              <a:xfrm>
                <a:off x="4105834" y="3073895"/>
                <a:ext cx="345141" cy="1687010"/>
                <a:chOff x="1636058" y="3200400"/>
                <a:chExt cx="345141" cy="1687010"/>
              </a:xfrm>
            </p:grpSpPr>
            <p:grpSp>
              <p:nvGrpSpPr>
                <p:cNvPr id="158" name="Group 157"/>
                <p:cNvGrpSpPr/>
                <p:nvPr/>
              </p:nvGrpSpPr>
              <p:grpSpPr>
                <a:xfrm>
                  <a:off x="1636058" y="3200400"/>
                  <a:ext cx="345141" cy="838200"/>
                  <a:chOff x="1447800" y="2743200"/>
                  <a:chExt cx="533400" cy="1295400"/>
                </a:xfrm>
              </p:grpSpPr>
              <p:sp>
                <p:nvSpPr>
                  <p:cNvPr id="163" name="Oval 162"/>
                  <p:cNvSpPr/>
                  <p:nvPr/>
                </p:nvSpPr>
                <p:spPr>
                  <a:xfrm>
                    <a:off x="15240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4" name="Oval 163"/>
                  <p:cNvSpPr/>
                  <p:nvPr/>
                </p:nvSpPr>
                <p:spPr>
                  <a:xfrm>
                    <a:off x="17145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5" name="Oval 164"/>
                  <p:cNvSpPr/>
                  <p:nvPr/>
                </p:nvSpPr>
                <p:spPr>
                  <a:xfrm>
                    <a:off x="1447800" y="2743200"/>
                    <a:ext cx="533400" cy="6096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9" name="Group 158"/>
                <p:cNvGrpSpPr/>
                <p:nvPr/>
              </p:nvGrpSpPr>
              <p:grpSpPr>
                <a:xfrm rot="10800000">
                  <a:off x="1636058" y="4049210"/>
                  <a:ext cx="345141" cy="838200"/>
                  <a:chOff x="1447800" y="2743200"/>
                  <a:chExt cx="533400" cy="1295400"/>
                </a:xfrm>
              </p:grpSpPr>
              <p:sp>
                <p:nvSpPr>
                  <p:cNvPr id="160" name="Oval 159"/>
                  <p:cNvSpPr/>
                  <p:nvPr/>
                </p:nvSpPr>
                <p:spPr>
                  <a:xfrm>
                    <a:off x="15240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" name="Oval 160"/>
                  <p:cNvSpPr/>
                  <p:nvPr/>
                </p:nvSpPr>
                <p:spPr>
                  <a:xfrm>
                    <a:off x="17145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2" name="Oval 161"/>
                  <p:cNvSpPr/>
                  <p:nvPr/>
                </p:nvSpPr>
                <p:spPr>
                  <a:xfrm>
                    <a:off x="1447800" y="2743200"/>
                    <a:ext cx="533400" cy="6096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2" name="Group 31"/>
              <p:cNvGrpSpPr/>
              <p:nvPr/>
            </p:nvGrpSpPr>
            <p:grpSpPr>
              <a:xfrm>
                <a:off x="4450976" y="3083029"/>
                <a:ext cx="345141" cy="1687010"/>
                <a:chOff x="1636058" y="3200400"/>
                <a:chExt cx="345141" cy="1687010"/>
              </a:xfrm>
            </p:grpSpPr>
            <p:grpSp>
              <p:nvGrpSpPr>
                <p:cNvPr id="150" name="Group 149"/>
                <p:cNvGrpSpPr/>
                <p:nvPr/>
              </p:nvGrpSpPr>
              <p:grpSpPr>
                <a:xfrm>
                  <a:off x="1636058" y="3200400"/>
                  <a:ext cx="345141" cy="838200"/>
                  <a:chOff x="1447800" y="2743200"/>
                  <a:chExt cx="533400" cy="1295400"/>
                </a:xfrm>
              </p:grpSpPr>
              <p:sp>
                <p:nvSpPr>
                  <p:cNvPr id="155" name="Oval 154"/>
                  <p:cNvSpPr/>
                  <p:nvPr/>
                </p:nvSpPr>
                <p:spPr>
                  <a:xfrm>
                    <a:off x="15240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Oval 155"/>
                  <p:cNvSpPr/>
                  <p:nvPr/>
                </p:nvSpPr>
                <p:spPr>
                  <a:xfrm>
                    <a:off x="17145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7" name="Oval 156"/>
                  <p:cNvSpPr/>
                  <p:nvPr/>
                </p:nvSpPr>
                <p:spPr>
                  <a:xfrm>
                    <a:off x="1447800" y="2743200"/>
                    <a:ext cx="533400" cy="6096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1" name="Group 150"/>
                <p:cNvGrpSpPr/>
                <p:nvPr/>
              </p:nvGrpSpPr>
              <p:grpSpPr>
                <a:xfrm rot="10800000">
                  <a:off x="1636058" y="4049210"/>
                  <a:ext cx="345141" cy="838200"/>
                  <a:chOff x="1447800" y="2743200"/>
                  <a:chExt cx="533400" cy="1295400"/>
                </a:xfrm>
              </p:grpSpPr>
              <p:sp>
                <p:nvSpPr>
                  <p:cNvPr id="152" name="Oval 151"/>
                  <p:cNvSpPr/>
                  <p:nvPr/>
                </p:nvSpPr>
                <p:spPr>
                  <a:xfrm>
                    <a:off x="15240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3" name="Oval 152"/>
                  <p:cNvSpPr/>
                  <p:nvPr/>
                </p:nvSpPr>
                <p:spPr>
                  <a:xfrm>
                    <a:off x="17145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" name="Oval 153"/>
                  <p:cNvSpPr/>
                  <p:nvPr/>
                </p:nvSpPr>
                <p:spPr>
                  <a:xfrm>
                    <a:off x="1447800" y="2743200"/>
                    <a:ext cx="533400" cy="6096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3" name="Group 32"/>
              <p:cNvGrpSpPr/>
              <p:nvPr/>
            </p:nvGrpSpPr>
            <p:grpSpPr>
              <a:xfrm>
                <a:off x="4796117" y="3088334"/>
                <a:ext cx="345141" cy="1687010"/>
                <a:chOff x="1636058" y="3200400"/>
                <a:chExt cx="345141" cy="1687010"/>
              </a:xfrm>
            </p:grpSpPr>
            <p:grpSp>
              <p:nvGrpSpPr>
                <p:cNvPr id="142" name="Group 141"/>
                <p:cNvGrpSpPr/>
                <p:nvPr/>
              </p:nvGrpSpPr>
              <p:grpSpPr>
                <a:xfrm>
                  <a:off x="1636058" y="3200400"/>
                  <a:ext cx="345141" cy="838200"/>
                  <a:chOff x="1447800" y="2743200"/>
                  <a:chExt cx="533400" cy="1295400"/>
                </a:xfrm>
              </p:grpSpPr>
              <p:sp>
                <p:nvSpPr>
                  <p:cNvPr id="147" name="Oval 146"/>
                  <p:cNvSpPr/>
                  <p:nvPr/>
                </p:nvSpPr>
                <p:spPr>
                  <a:xfrm>
                    <a:off x="15240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8" name="Oval 147"/>
                  <p:cNvSpPr/>
                  <p:nvPr/>
                </p:nvSpPr>
                <p:spPr>
                  <a:xfrm>
                    <a:off x="17145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9" name="Oval 148"/>
                  <p:cNvSpPr/>
                  <p:nvPr/>
                </p:nvSpPr>
                <p:spPr>
                  <a:xfrm>
                    <a:off x="1447800" y="2743200"/>
                    <a:ext cx="533400" cy="6096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3" name="Group 142"/>
                <p:cNvGrpSpPr/>
                <p:nvPr/>
              </p:nvGrpSpPr>
              <p:grpSpPr>
                <a:xfrm rot="10800000">
                  <a:off x="1636058" y="4049210"/>
                  <a:ext cx="345141" cy="838200"/>
                  <a:chOff x="1447800" y="2743200"/>
                  <a:chExt cx="533400" cy="1295400"/>
                </a:xfrm>
              </p:grpSpPr>
              <p:sp>
                <p:nvSpPr>
                  <p:cNvPr id="144" name="Oval 143"/>
                  <p:cNvSpPr/>
                  <p:nvPr/>
                </p:nvSpPr>
                <p:spPr>
                  <a:xfrm>
                    <a:off x="15240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Oval 144"/>
                  <p:cNvSpPr/>
                  <p:nvPr/>
                </p:nvSpPr>
                <p:spPr>
                  <a:xfrm>
                    <a:off x="17145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Oval 145"/>
                  <p:cNvSpPr/>
                  <p:nvPr/>
                </p:nvSpPr>
                <p:spPr>
                  <a:xfrm>
                    <a:off x="1447800" y="2743200"/>
                    <a:ext cx="533400" cy="6096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4" name="Group 33"/>
              <p:cNvGrpSpPr/>
              <p:nvPr/>
            </p:nvGrpSpPr>
            <p:grpSpPr>
              <a:xfrm>
                <a:off x="5141259" y="3097468"/>
                <a:ext cx="345141" cy="1687010"/>
                <a:chOff x="1636058" y="3200400"/>
                <a:chExt cx="345141" cy="1687010"/>
              </a:xfrm>
            </p:grpSpPr>
            <p:grpSp>
              <p:nvGrpSpPr>
                <p:cNvPr id="134" name="Group 133"/>
                <p:cNvGrpSpPr/>
                <p:nvPr/>
              </p:nvGrpSpPr>
              <p:grpSpPr>
                <a:xfrm>
                  <a:off x="1636058" y="3200400"/>
                  <a:ext cx="345141" cy="838200"/>
                  <a:chOff x="1447800" y="2743200"/>
                  <a:chExt cx="533400" cy="1295400"/>
                </a:xfrm>
              </p:grpSpPr>
              <p:sp>
                <p:nvSpPr>
                  <p:cNvPr id="139" name="Oval 138"/>
                  <p:cNvSpPr/>
                  <p:nvPr/>
                </p:nvSpPr>
                <p:spPr>
                  <a:xfrm>
                    <a:off x="15240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" name="Oval 139"/>
                  <p:cNvSpPr/>
                  <p:nvPr/>
                </p:nvSpPr>
                <p:spPr>
                  <a:xfrm>
                    <a:off x="17145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" name="Oval 140"/>
                  <p:cNvSpPr/>
                  <p:nvPr/>
                </p:nvSpPr>
                <p:spPr>
                  <a:xfrm>
                    <a:off x="1447800" y="2743200"/>
                    <a:ext cx="533400" cy="6096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5" name="Group 134"/>
                <p:cNvGrpSpPr/>
                <p:nvPr/>
              </p:nvGrpSpPr>
              <p:grpSpPr>
                <a:xfrm rot="10800000">
                  <a:off x="1636058" y="4049210"/>
                  <a:ext cx="345141" cy="838200"/>
                  <a:chOff x="1447800" y="2743200"/>
                  <a:chExt cx="533400" cy="1295400"/>
                </a:xfrm>
              </p:grpSpPr>
              <p:sp>
                <p:nvSpPr>
                  <p:cNvPr id="136" name="Oval 135"/>
                  <p:cNvSpPr/>
                  <p:nvPr/>
                </p:nvSpPr>
                <p:spPr>
                  <a:xfrm>
                    <a:off x="15240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" name="Oval 136"/>
                  <p:cNvSpPr/>
                  <p:nvPr/>
                </p:nvSpPr>
                <p:spPr>
                  <a:xfrm>
                    <a:off x="17145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" name="Oval 137"/>
                  <p:cNvSpPr/>
                  <p:nvPr/>
                </p:nvSpPr>
                <p:spPr>
                  <a:xfrm>
                    <a:off x="1447800" y="2743200"/>
                    <a:ext cx="533400" cy="6096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5" name="Group 34"/>
              <p:cNvGrpSpPr/>
              <p:nvPr/>
            </p:nvGrpSpPr>
            <p:grpSpPr>
              <a:xfrm>
                <a:off x="5486400" y="3048000"/>
                <a:ext cx="345141" cy="1687010"/>
                <a:chOff x="1636058" y="3200400"/>
                <a:chExt cx="345141" cy="1687010"/>
              </a:xfrm>
            </p:grpSpPr>
            <p:grpSp>
              <p:nvGrpSpPr>
                <p:cNvPr id="126" name="Group 125"/>
                <p:cNvGrpSpPr/>
                <p:nvPr/>
              </p:nvGrpSpPr>
              <p:grpSpPr>
                <a:xfrm>
                  <a:off x="1636058" y="3200400"/>
                  <a:ext cx="345141" cy="838200"/>
                  <a:chOff x="1447800" y="2743200"/>
                  <a:chExt cx="533400" cy="1295400"/>
                </a:xfrm>
              </p:grpSpPr>
              <p:sp>
                <p:nvSpPr>
                  <p:cNvPr id="131" name="Oval 130"/>
                  <p:cNvSpPr/>
                  <p:nvPr/>
                </p:nvSpPr>
                <p:spPr>
                  <a:xfrm>
                    <a:off x="15240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2" name="Oval 131"/>
                  <p:cNvSpPr/>
                  <p:nvPr/>
                </p:nvSpPr>
                <p:spPr>
                  <a:xfrm>
                    <a:off x="17145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3" name="Oval 132"/>
                  <p:cNvSpPr/>
                  <p:nvPr/>
                </p:nvSpPr>
                <p:spPr>
                  <a:xfrm>
                    <a:off x="1447800" y="2743200"/>
                    <a:ext cx="533400" cy="6096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7" name="Group 126"/>
                <p:cNvGrpSpPr/>
                <p:nvPr/>
              </p:nvGrpSpPr>
              <p:grpSpPr>
                <a:xfrm rot="10800000">
                  <a:off x="1636058" y="4049210"/>
                  <a:ext cx="345141" cy="838200"/>
                  <a:chOff x="1447800" y="2743200"/>
                  <a:chExt cx="533400" cy="1295400"/>
                </a:xfrm>
              </p:grpSpPr>
              <p:sp>
                <p:nvSpPr>
                  <p:cNvPr id="128" name="Oval 127"/>
                  <p:cNvSpPr/>
                  <p:nvPr/>
                </p:nvSpPr>
                <p:spPr>
                  <a:xfrm>
                    <a:off x="15240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9" name="Oval 128"/>
                  <p:cNvSpPr/>
                  <p:nvPr/>
                </p:nvSpPr>
                <p:spPr>
                  <a:xfrm>
                    <a:off x="17145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0" name="Oval 129"/>
                  <p:cNvSpPr/>
                  <p:nvPr/>
                </p:nvSpPr>
                <p:spPr>
                  <a:xfrm>
                    <a:off x="1447800" y="2743200"/>
                    <a:ext cx="533400" cy="6096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6" name="Group 35"/>
              <p:cNvGrpSpPr/>
              <p:nvPr/>
            </p:nvGrpSpPr>
            <p:grpSpPr>
              <a:xfrm>
                <a:off x="5831542" y="3062615"/>
                <a:ext cx="345141" cy="1687010"/>
                <a:chOff x="1636058" y="3200400"/>
                <a:chExt cx="345141" cy="1687010"/>
              </a:xfrm>
            </p:grpSpPr>
            <p:grpSp>
              <p:nvGrpSpPr>
                <p:cNvPr id="118" name="Group 117"/>
                <p:cNvGrpSpPr/>
                <p:nvPr/>
              </p:nvGrpSpPr>
              <p:grpSpPr>
                <a:xfrm>
                  <a:off x="1636058" y="3200400"/>
                  <a:ext cx="345141" cy="838200"/>
                  <a:chOff x="1447800" y="2743200"/>
                  <a:chExt cx="533400" cy="1295400"/>
                </a:xfrm>
              </p:grpSpPr>
              <p:sp>
                <p:nvSpPr>
                  <p:cNvPr id="123" name="Oval 122"/>
                  <p:cNvSpPr/>
                  <p:nvPr/>
                </p:nvSpPr>
                <p:spPr>
                  <a:xfrm>
                    <a:off x="15240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" name="Oval 123"/>
                  <p:cNvSpPr/>
                  <p:nvPr/>
                </p:nvSpPr>
                <p:spPr>
                  <a:xfrm>
                    <a:off x="17145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" name="Oval 124"/>
                  <p:cNvSpPr/>
                  <p:nvPr/>
                </p:nvSpPr>
                <p:spPr>
                  <a:xfrm>
                    <a:off x="1447800" y="2743200"/>
                    <a:ext cx="533400" cy="6096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9" name="Group 118"/>
                <p:cNvGrpSpPr/>
                <p:nvPr/>
              </p:nvGrpSpPr>
              <p:grpSpPr>
                <a:xfrm rot="10800000">
                  <a:off x="1636058" y="4049210"/>
                  <a:ext cx="345141" cy="838200"/>
                  <a:chOff x="1447800" y="2743200"/>
                  <a:chExt cx="533400" cy="1295400"/>
                </a:xfrm>
              </p:grpSpPr>
              <p:sp>
                <p:nvSpPr>
                  <p:cNvPr id="120" name="Oval 119"/>
                  <p:cNvSpPr/>
                  <p:nvPr/>
                </p:nvSpPr>
                <p:spPr>
                  <a:xfrm>
                    <a:off x="15240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" name="Oval 120"/>
                  <p:cNvSpPr/>
                  <p:nvPr/>
                </p:nvSpPr>
                <p:spPr>
                  <a:xfrm>
                    <a:off x="17145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" name="Oval 121"/>
                  <p:cNvSpPr/>
                  <p:nvPr/>
                </p:nvSpPr>
                <p:spPr>
                  <a:xfrm>
                    <a:off x="1447800" y="2743200"/>
                    <a:ext cx="533400" cy="6096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" name="Group 36"/>
              <p:cNvGrpSpPr/>
              <p:nvPr/>
            </p:nvGrpSpPr>
            <p:grpSpPr>
              <a:xfrm>
                <a:off x="6176683" y="3067920"/>
                <a:ext cx="345141" cy="1687010"/>
                <a:chOff x="1636058" y="3200400"/>
                <a:chExt cx="345141" cy="1687010"/>
              </a:xfrm>
            </p:grpSpPr>
            <p:grpSp>
              <p:nvGrpSpPr>
                <p:cNvPr id="110" name="Group 109"/>
                <p:cNvGrpSpPr/>
                <p:nvPr/>
              </p:nvGrpSpPr>
              <p:grpSpPr>
                <a:xfrm>
                  <a:off x="1636058" y="3200400"/>
                  <a:ext cx="345141" cy="838200"/>
                  <a:chOff x="1447800" y="2743200"/>
                  <a:chExt cx="533400" cy="1295400"/>
                </a:xfrm>
              </p:grpSpPr>
              <p:sp>
                <p:nvSpPr>
                  <p:cNvPr id="115" name="Oval 114"/>
                  <p:cNvSpPr/>
                  <p:nvPr/>
                </p:nvSpPr>
                <p:spPr>
                  <a:xfrm>
                    <a:off x="15240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" name="Oval 115"/>
                  <p:cNvSpPr/>
                  <p:nvPr/>
                </p:nvSpPr>
                <p:spPr>
                  <a:xfrm>
                    <a:off x="17145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" name="Oval 116"/>
                  <p:cNvSpPr/>
                  <p:nvPr/>
                </p:nvSpPr>
                <p:spPr>
                  <a:xfrm>
                    <a:off x="1447800" y="2743200"/>
                    <a:ext cx="533400" cy="6096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1" name="Group 110"/>
                <p:cNvGrpSpPr/>
                <p:nvPr/>
              </p:nvGrpSpPr>
              <p:grpSpPr>
                <a:xfrm rot="10800000">
                  <a:off x="1636058" y="4049210"/>
                  <a:ext cx="345141" cy="838200"/>
                  <a:chOff x="1447800" y="2743200"/>
                  <a:chExt cx="533400" cy="1295400"/>
                </a:xfrm>
              </p:grpSpPr>
              <p:sp>
                <p:nvSpPr>
                  <p:cNvPr id="112" name="Oval 111"/>
                  <p:cNvSpPr/>
                  <p:nvPr/>
                </p:nvSpPr>
                <p:spPr>
                  <a:xfrm>
                    <a:off x="15240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Oval 112"/>
                  <p:cNvSpPr/>
                  <p:nvPr/>
                </p:nvSpPr>
                <p:spPr>
                  <a:xfrm>
                    <a:off x="17145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" name="Oval 113"/>
                  <p:cNvSpPr/>
                  <p:nvPr/>
                </p:nvSpPr>
                <p:spPr>
                  <a:xfrm>
                    <a:off x="1447800" y="2743200"/>
                    <a:ext cx="533400" cy="6096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" name="Group 37"/>
              <p:cNvGrpSpPr/>
              <p:nvPr/>
            </p:nvGrpSpPr>
            <p:grpSpPr>
              <a:xfrm>
                <a:off x="6521825" y="3077054"/>
                <a:ext cx="345141" cy="1687010"/>
                <a:chOff x="1636058" y="3200400"/>
                <a:chExt cx="345141" cy="1687010"/>
              </a:xfrm>
            </p:grpSpPr>
            <p:grpSp>
              <p:nvGrpSpPr>
                <p:cNvPr id="102" name="Group 101"/>
                <p:cNvGrpSpPr/>
                <p:nvPr/>
              </p:nvGrpSpPr>
              <p:grpSpPr>
                <a:xfrm>
                  <a:off x="1636058" y="3200400"/>
                  <a:ext cx="345141" cy="838200"/>
                  <a:chOff x="1447800" y="2743200"/>
                  <a:chExt cx="533400" cy="1295400"/>
                </a:xfrm>
              </p:grpSpPr>
              <p:sp>
                <p:nvSpPr>
                  <p:cNvPr id="107" name="Oval 106"/>
                  <p:cNvSpPr/>
                  <p:nvPr/>
                </p:nvSpPr>
                <p:spPr>
                  <a:xfrm>
                    <a:off x="15240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" name="Oval 107"/>
                  <p:cNvSpPr/>
                  <p:nvPr/>
                </p:nvSpPr>
                <p:spPr>
                  <a:xfrm>
                    <a:off x="17145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" name="Oval 108"/>
                  <p:cNvSpPr/>
                  <p:nvPr/>
                </p:nvSpPr>
                <p:spPr>
                  <a:xfrm>
                    <a:off x="1447800" y="2743200"/>
                    <a:ext cx="533400" cy="6096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3" name="Group 102"/>
                <p:cNvGrpSpPr/>
                <p:nvPr/>
              </p:nvGrpSpPr>
              <p:grpSpPr>
                <a:xfrm rot="10800000">
                  <a:off x="1636058" y="4049210"/>
                  <a:ext cx="345141" cy="838200"/>
                  <a:chOff x="1447800" y="2743200"/>
                  <a:chExt cx="533400" cy="1295400"/>
                </a:xfrm>
              </p:grpSpPr>
              <p:sp>
                <p:nvSpPr>
                  <p:cNvPr id="104" name="Oval 103"/>
                  <p:cNvSpPr/>
                  <p:nvPr/>
                </p:nvSpPr>
                <p:spPr>
                  <a:xfrm>
                    <a:off x="15240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Oval 104"/>
                  <p:cNvSpPr/>
                  <p:nvPr/>
                </p:nvSpPr>
                <p:spPr>
                  <a:xfrm>
                    <a:off x="17145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Oval 105"/>
                  <p:cNvSpPr/>
                  <p:nvPr/>
                </p:nvSpPr>
                <p:spPr>
                  <a:xfrm>
                    <a:off x="1447800" y="2743200"/>
                    <a:ext cx="533400" cy="6096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9" name="Group 38"/>
              <p:cNvGrpSpPr/>
              <p:nvPr/>
            </p:nvGrpSpPr>
            <p:grpSpPr>
              <a:xfrm>
                <a:off x="6847207" y="3077054"/>
                <a:ext cx="345141" cy="1687010"/>
                <a:chOff x="1636058" y="3200400"/>
                <a:chExt cx="345141" cy="1687010"/>
              </a:xfrm>
            </p:grpSpPr>
            <p:grpSp>
              <p:nvGrpSpPr>
                <p:cNvPr id="94" name="Group 93"/>
                <p:cNvGrpSpPr/>
                <p:nvPr/>
              </p:nvGrpSpPr>
              <p:grpSpPr>
                <a:xfrm>
                  <a:off x="1636058" y="3200400"/>
                  <a:ext cx="345141" cy="838200"/>
                  <a:chOff x="1447800" y="2743200"/>
                  <a:chExt cx="533400" cy="1295400"/>
                </a:xfrm>
              </p:grpSpPr>
              <p:sp>
                <p:nvSpPr>
                  <p:cNvPr id="99" name="Oval 98"/>
                  <p:cNvSpPr/>
                  <p:nvPr/>
                </p:nvSpPr>
                <p:spPr>
                  <a:xfrm>
                    <a:off x="15240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" name="Oval 99"/>
                  <p:cNvSpPr/>
                  <p:nvPr/>
                </p:nvSpPr>
                <p:spPr>
                  <a:xfrm>
                    <a:off x="17145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" name="Oval 100"/>
                  <p:cNvSpPr/>
                  <p:nvPr/>
                </p:nvSpPr>
                <p:spPr>
                  <a:xfrm>
                    <a:off x="1447800" y="2743200"/>
                    <a:ext cx="533400" cy="6096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5" name="Group 94"/>
                <p:cNvGrpSpPr/>
                <p:nvPr/>
              </p:nvGrpSpPr>
              <p:grpSpPr>
                <a:xfrm rot="10800000">
                  <a:off x="1636058" y="4049210"/>
                  <a:ext cx="345141" cy="838200"/>
                  <a:chOff x="1447800" y="2743200"/>
                  <a:chExt cx="533400" cy="1295400"/>
                </a:xfrm>
              </p:grpSpPr>
              <p:sp>
                <p:nvSpPr>
                  <p:cNvPr id="96" name="Oval 95"/>
                  <p:cNvSpPr/>
                  <p:nvPr/>
                </p:nvSpPr>
                <p:spPr>
                  <a:xfrm>
                    <a:off x="15240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" name="Oval 96"/>
                  <p:cNvSpPr/>
                  <p:nvPr/>
                </p:nvSpPr>
                <p:spPr>
                  <a:xfrm>
                    <a:off x="17145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" name="Oval 97"/>
                  <p:cNvSpPr/>
                  <p:nvPr/>
                </p:nvSpPr>
                <p:spPr>
                  <a:xfrm>
                    <a:off x="1447800" y="2743200"/>
                    <a:ext cx="533400" cy="6096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0" name="Group 39"/>
              <p:cNvGrpSpPr/>
              <p:nvPr/>
            </p:nvGrpSpPr>
            <p:grpSpPr>
              <a:xfrm>
                <a:off x="7192349" y="3086188"/>
                <a:ext cx="345141" cy="1687010"/>
                <a:chOff x="1636058" y="3200400"/>
                <a:chExt cx="345141" cy="1687010"/>
              </a:xfrm>
            </p:grpSpPr>
            <p:grpSp>
              <p:nvGrpSpPr>
                <p:cNvPr id="86" name="Group 85"/>
                <p:cNvGrpSpPr/>
                <p:nvPr/>
              </p:nvGrpSpPr>
              <p:grpSpPr>
                <a:xfrm>
                  <a:off x="1636058" y="3200400"/>
                  <a:ext cx="345141" cy="838200"/>
                  <a:chOff x="1447800" y="2743200"/>
                  <a:chExt cx="533400" cy="1295400"/>
                </a:xfrm>
              </p:grpSpPr>
              <p:sp>
                <p:nvSpPr>
                  <p:cNvPr id="91" name="Oval 90"/>
                  <p:cNvSpPr/>
                  <p:nvPr/>
                </p:nvSpPr>
                <p:spPr>
                  <a:xfrm>
                    <a:off x="15240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" name="Oval 91"/>
                  <p:cNvSpPr/>
                  <p:nvPr/>
                </p:nvSpPr>
                <p:spPr>
                  <a:xfrm>
                    <a:off x="17145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Oval 92"/>
                  <p:cNvSpPr/>
                  <p:nvPr/>
                </p:nvSpPr>
                <p:spPr>
                  <a:xfrm>
                    <a:off x="1447800" y="2743200"/>
                    <a:ext cx="533400" cy="6096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7" name="Group 86"/>
                <p:cNvGrpSpPr/>
                <p:nvPr/>
              </p:nvGrpSpPr>
              <p:grpSpPr>
                <a:xfrm rot="10800000">
                  <a:off x="1636058" y="4049210"/>
                  <a:ext cx="345141" cy="838200"/>
                  <a:chOff x="1447800" y="2743200"/>
                  <a:chExt cx="533400" cy="1295400"/>
                </a:xfrm>
              </p:grpSpPr>
              <p:sp>
                <p:nvSpPr>
                  <p:cNvPr id="88" name="Oval 87"/>
                  <p:cNvSpPr/>
                  <p:nvPr/>
                </p:nvSpPr>
                <p:spPr>
                  <a:xfrm>
                    <a:off x="15240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Oval 88"/>
                  <p:cNvSpPr/>
                  <p:nvPr/>
                </p:nvSpPr>
                <p:spPr>
                  <a:xfrm>
                    <a:off x="17145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Oval 89"/>
                  <p:cNvSpPr/>
                  <p:nvPr/>
                </p:nvSpPr>
                <p:spPr>
                  <a:xfrm>
                    <a:off x="1447800" y="2743200"/>
                    <a:ext cx="533400" cy="6096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1" name="Group 40"/>
              <p:cNvGrpSpPr/>
              <p:nvPr/>
            </p:nvGrpSpPr>
            <p:grpSpPr>
              <a:xfrm>
                <a:off x="7537490" y="3091493"/>
                <a:ext cx="345141" cy="1687010"/>
                <a:chOff x="1636058" y="3200400"/>
                <a:chExt cx="345141" cy="1687010"/>
              </a:xfrm>
            </p:grpSpPr>
            <p:grpSp>
              <p:nvGrpSpPr>
                <p:cNvPr id="78" name="Group 77"/>
                <p:cNvGrpSpPr/>
                <p:nvPr/>
              </p:nvGrpSpPr>
              <p:grpSpPr>
                <a:xfrm>
                  <a:off x="1636058" y="3200400"/>
                  <a:ext cx="345141" cy="838200"/>
                  <a:chOff x="1447800" y="2743200"/>
                  <a:chExt cx="533400" cy="1295400"/>
                </a:xfrm>
              </p:grpSpPr>
              <p:sp>
                <p:nvSpPr>
                  <p:cNvPr id="83" name="Oval 82"/>
                  <p:cNvSpPr/>
                  <p:nvPr/>
                </p:nvSpPr>
                <p:spPr>
                  <a:xfrm>
                    <a:off x="15240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Oval 83"/>
                  <p:cNvSpPr/>
                  <p:nvPr/>
                </p:nvSpPr>
                <p:spPr>
                  <a:xfrm>
                    <a:off x="17145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Oval 84"/>
                  <p:cNvSpPr/>
                  <p:nvPr/>
                </p:nvSpPr>
                <p:spPr>
                  <a:xfrm>
                    <a:off x="1447800" y="2743200"/>
                    <a:ext cx="533400" cy="6096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9" name="Group 78"/>
                <p:cNvGrpSpPr/>
                <p:nvPr/>
              </p:nvGrpSpPr>
              <p:grpSpPr>
                <a:xfrm rot="10800000">
                  <a:off x="1636058" y="4049210"/>
                  <a:ext cx="345141" cy="838200"/>
                  <a:chOff x="1447800" y="2743200"/>
                  <a:chExt cx="533400" cy="1295400"/>
                </a:xfrm>
              </p:grpSpPr>
              <p:sp>
                <p:nvSpPr>
                  <p:cNvPr id="80" name="Oval 79"/>
                  <p:cNvSpPr/>
                  <p:nvPr/>
                </p:nvSpPr>
                <p:spPr>
                  <a:xfrm>
                    <a:off x="15240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" name="Oval 80"/>
                  <p:cNvSpPr/>
                  <p:nvPr/>
                </p:nvSpPr>
                <p:spPr>
                  <a:xfrm>
                    <a:off x="17145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" name="Oval 81"/>
                  <p:cNvSpPr/>
                  <p:nvPr/>
                </p:nvSpPr>
                <p:spPr>
                  <a:xfrm>
                    <a:off x="1447800" y="2743200"/>
                    <a:ext cx="533400" cy="6096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2" name="Group 41"/>
              <p:cNvGrpSpPr/>
              <p:nvPr/>
            </p:nvGrpSpPr>
            <p:grpSpPr>
              <a:xfrm>
                <a:off x="7882632" y="3100627"/>
                <a:ext cx="345141" cy="1687010"/>
                <a:chOff x="1636058" y="3200400"/>
                <a:chExt cx="345141" cy="1687010"/>
              </a:xfrm>
            </p:grpSpPr>
            <p:grpSp>
              <p:nvGrpSpPr>
                <p:cNvPr id="70" name="Group 69"/>
                <p:cNvGrpSpPr/>
                <p:nvPr/>
              </p:nvGrpSpPr>
              <p:grpSpPr>
                <a:xfrm>
                  <a:off x="1636058" y="3200400"/>
                  <a:ext cx="345141" cy="838200"/>
                  <a:chOff x="1447800" y="2743200"/>
                  <a:chExt cx="533400" cy="1295400"/>
                </a:xfrm>
              </p:grpSpPr>
              <p:sp>
                <p:nvSpPr>
                  <p:cNvPr id="75" name="Oval 74"/>
                  <p:cNvSpPr/>
                  <p:nvPr/>
                </p:nvSpPr>
                <p:spPr>
                  <a:xfrm>
                    <a:off x="15240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Oval 75"/>
                  <p:cNvSpPr/>
                  <p:nvPr/>
                </p:nvSpPr>
                <p:spPr>
                  <a:xfrm>
                    <a:off x="17145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Oval 76"/>
                  <p:cNvSpPr/>
                  <p:nvPr/>
                </p:nvSpPr>
                <p:spPr>
                  <a:xfrm>
                    <a:off x="1447800" y="2743200"/>
                    <a:ext cx="533400" cy="6096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1" name="Group 70"/>
                <p:cNvGrpSpPr/>
                <p:nvPr/>
              </p:nvGrpSpPr>
              <p:grpSpPr>
                <a:xfrm rot="10800000">
                  <a:off x="1636058" y="4049210"/>
                  <a:ext cx="345141" cy="838200"/>
                  <a:chOff x="1447800" y="2743200"/>
                  <a:chExt cx="533400" cy="1295400"/>
                </a:xfrm>
              </p:grpSpPr>
              <p:sp>
                <p:nvSpPr>
                  <p:cNvPr id="72" name="Oval 71"/>
                  <p:cNvSpPr/>
                  <p:nvPr/>
                </p:nvSpPr>
                <p:spPr>
                  <a:xfrm>
                    <a:off x="15240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Oval 72"/>
                  <p:cNvSpPr/>
                  <p:nvPr/>
                </p:nvSpPr>
                <p:spPr>
                  <a:xfrm>
                    <a:off x="17145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Oval 73"/>
                  <p:cNvSpPr/>
                  <p:nvPr/>
                </p:nvSpPr>
                <p:spPr>
                  <a:xfrm>
                    <a:off x="1447800" y="2743200"/>
                    <a:ext cx="533400" cy="6096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3" name="Group 42"/>
              <p:cNvGrpSpPr/>
              <p:nvPr/>
            </p:nvGrpSpPr>
            <p:grpSpPr>
              <a:xfrm>
                <a:off x="8220634" y="3100627"/>
                <a:ext cx="345141" cy="1687010"/>
                <a:chOff x="1636058" y="3200400"/>
                <a:chExt cx="345141" cy="1687010"/>
              </a:xfrm>
            </p:grpSpPr>
            <p:grpSp>
              <p:nvGrpSpPr>
                <p:cNvPr id="62" name="Group 61"/>
                <p:cNvGrpSpPr/>
                <p:nvPr/>
              </p:nvGrpSpPr>
              <p:grpSpPr>
                <a:xfrm>
                  <a:off x="1636058" y="3200400"/>
                  <a:ext cx="345141" cy="838200"/>
                  <a:chOff x="1447800" y="2743200"/>
                  <a:chExt cx="533400" cy="1295400"/>
                </a:xfrm>
              </p:grpSpPr>
              <p:sp>
                <p:nvSpPr>
                  <p:cNvPr id="67" name="Oval 66"/>
                  <p:cNvSpPr/>
                  <p:nvPr/>
                </p:nvSpPr>
                <p:spPr>
                  <a:xfrm>
                    <a:off x="15240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Oval 67"/>
                  <p:cNvSpPr/>
                  <p:nvPr/>
                </p:nvSpPr>
                <p:spPr>
                  <a:xfrm>
                    <a:off x="17145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Oval 68"/>
                  <p:cNvSpPr/>
                  <p:nvPr/>
                </p:nvSpPr>
                <p:spPr>
                  <a:xfrm>
                    <a:off x="1447800" y="2743200"/>
                    <a:ext cx="533400" cy="6096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3" name="Group 62"/>
                <p:cNvGrpSpPr/>
                <p:nvPr/>
              </p:nvGrpSpPr>
              <p:grpSpPr>
                <a:xfrm rot="10800000">
                  <a:off x="1636058" y="4049210"/>
                  <a:ext cx="345141" cy="838200"/>
                  <a:chOff x="1447800" y="2743200"/>
                  <a:chExt cx="533400" cy="1295400"/>
                </a:xfrm>
              </p:grpSpPr>
              <p:sp>
                <p:nvSpPr>
                  <p:cNvPr id="64" name="Oval 63"/>
                  <p:cNvSpPr/>
                  <p:nvPr/>
                </p:nvSpPr>
                <p:spPr>
                  <a:xfrm>
                    <a:off x="15240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Oval 64"/>
                  <p:cNvSpPr/>
                  <p:nvPr/>
                </p:nvSpPr>
                <p:spPr>
                  <a:xfrm>
                    <a:off x="17145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Oval 65"/>
                  <p:cNvSpPr/>
                  <p:nvPr/>
                </p:nvSpPr>
                <p:spPr>
                  <a:xfrm>
                    <a:off x="1447800" y="2743200"/>
                    <a:ext cx="533400" cy="6096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4" name="Group 43"/>
              <p:cNvGrpSpPr/>
              <p:nvPr/>
            </p:nvGrpSpPr>
            <p:grpSpPr>
              <a:xfrm>
                <a:off x="8565776" y="3109761"/>
                <a:ext cx="345141" cy="1687010"/>
                <a:chOff x="1636058" y="3200400"/>
                <a:chExt cx="345141" cy="1687010"/>
              </a:xfrm>
            </p:grpSpPr>
            <p:grpSp>
              <p:nvGrpSpPr>
                <p:cNvPr id="54" name="Group 53"/>
                <p:cNvGrpSpPr/>
                <p:nvPr/>
              </p:nvGrpSpPr>
              <p:grpSpPr>
                <a:xfrm>
                  <a:off x="1636058" y="3200400"/>
                  <a:ext cx="345141" cy="838200"/>
                  <a:chOff x="1447800" y="2743200"/>
                  <a:chExt cx="533400" cy="1295400"/>
                </a:xfrm>
              </p:grpSpPr>
              <p:sp>
                <p:nvSpPr>
                  <p:cNvPr id="59" name="Oval 58"/>
                  <p:cNvSpPr/>
                  <p:nvPr/>
                </p:nvSpPr>
                <p:spPr>
                  <a:xfrm>
                    <a:off x="15240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Oval 59"/>
                  <p:cNvSpPr/>
                  <p:nvPr/>
                </p:nvSpPr>
                <p:spPr>
                  <a:xfrm>
                    <a:off x="17145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Oval 60"/>
                  <p:cNvSpPr/>
                  <p:nvPr/>
                </p:nvSpPr>
                <p:spPr>
                  <a:xfrm>
                    <a:off x="1447800" y="2743200"/>
                    <a:ext cx="533400" cy="6096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5" name="Group 54"/>
                <p:cNvGrpSpPr/>
                <p:nvPr/>
              </p:nvGrpSpPr>
              <p:grpSpPr>
                <a:xfrm rot="10800000">
                  <a:off x="1636058" y="4049210"/>
                  <a:ext cx="345141" cy="838200"/>
                  <a:chOff x="1447800" y="2743200"/>
                  <a:chExt cx="533400" cy="1295400"/>
                </a:xfrm>
              </p:grpSpPr>
              <p:sp>
                <p:nvSpPr>
                  <p:cNvPr id="56" name="Oval 55"/>
                  <p:cNvSpPr/>
                  <p:nvPr/>
                </p:nvSpPr>
                <p:spPr>
                  <a:xfrm>
                    <a:off x="15240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Oval 56"/>
                  <p:cNvSpPr/>
                  <p:nvPr/>
                </p:nvSpPr>
                <p:spPr>
                  <a:xfrm>
                    <a:off x="17145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Oval 57"/>
                  <p:cNvSpPr/>
                  <p:nvPr/>
                </p:nvSpPr>
                <p:spPr>
                  <a:xfrm>
                    <a:off x="1447800" y="2743200"/>
                    <a:ext cx="533400" cy="6096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5" name="Group 44"/>
              <p:cNvGrpSpPr/>
              <p:nvPr/>
            </p:nvGrpSpPr>
            <p:grpSpPr>
              <a:xfrm>
                <a:off x="8910917" y="3115066"/>
                <a:ext cx="345141" cy="1687010"/>
                <a:chOff x="1636058" y="3200400"/>
                <a:chExt cx="345141" cy="1687010"/>
              </a:xfrm>
            </p:grpSpPr>
            <p:grpSp>
              <p:nvGrpSpPr>
                <p:cNvPr id="46" name="Group 45"/>
                <p:cNvGrpSpPr/>
                <p:nvPr/>
              </p:nvGrpSpPr>
              <p:grpSpPr>
                <a:xfrm>
                  <a:off x="1636058" y="3200400"/>
                  <a:ext cx="345141" cy="838200"/>
                  <a:chOff x="1447800" y="2743200"/>
                  <a:chExt cx="533400" cy="1295400"/>
                </a:xfrm>
              </p:grpSpPr>
              <p:sp>
                <p:nvSpPr>
                  <p:cNvPr id="51" name="Oval 50"/>
                  <p:cNvSpPr/>
                  <p:nvPr/>
                </p:nvSpPr>
                <p:spPr>
                  <a:xfrm>
                    <a:off x="15240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Oval 51"/>
                  <p:cNvSpPr/>
                  <p:nvPr/>
                </p:nvSpPr>
                <p:spPr>
                  <a:xfrm>
                    <a:off x="17145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Oval 52"/>
                  <p:cNvSpPr/>
                  <p:nvPr/>
                </p:nvSpPr>
                <p:spPr>
                  <a:xfrm>
                    <a:off x="1447800" y="2743200"/>
                    <a:ext cx="533400" cy="6096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1636058" y="4049210"/>
                  <a:ext cx="345141" cy="838200"/>
                  <a:chOff x="1447800" y="2743200"/>
                  <a:chExt cx="533400" cy="1295400"/>
                </a:xfrm>
              </p:grpSpPr>
              <p:sp>
                <p:nvSpPr>
                  <p:cNvPr id="48" name="Oval 47"/>
                  <p:cNvSpPr/>
                  <p:nvPr/>
                </p:nvSpPr>
                <p:spPr>
                  <a:xfrm>
                    <a:off x="15240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Oval 48"/>
                  <p:cNvSpPr/>
                  <p:nvPr/>
                </p:nvSpPr>
                <p:spPr>
                  <a:xfrm>
                    <a:off x="1714500" y="3200400"/>
                    <a:ext cx="190500" cy="838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Oval 49"/>
                  <p:cNvSpPr/>
                  <p:nvPr/>
                </p:nvSpPr>
                <p:spPr>
                  <a:xfrm>
                    <a:off x="1447800" y="2743200"/>
                    <a:ext cx="533400" cy="6096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6" name="Oval 5"/>
            <p:cNvSpPr/>
            <p:nvPr/>
          </p:nvSpPr>
          <p:spPr>
            <a:xfrm>
              <a:off x="5715000" y="1143000"/>
              <a:ext cx="451834" cy="884500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6750821" y="1100869"/>
              <a:ext cx="527610" cy="1018460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7701302" y="1129658"/>
              <a:ext cx="404740" cy="953369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8332729" y="1064805"/>
              <a:ext cx="659542" cy="1549566"/>
              <a:chOff x="6561753" y="2363666"/>
              <a:chExt cx="1532669" cy="3600942"/>
            </a:xfrm>
          </p:grpSpPr>
          <p:sp>
            <p:nvSpPr>
              <p:cNvPr id="12" name="Can 11"/>
              <p:cNvSpPr/>
              <p:nvPr/>
            </p:nvSpPr>
            <p:spPr>
              <a:xfrm>
                <a:off x="6697817" y="2363666"/>
                <a:ext cx="1262489" cy="2249545"/>
              </a:xfrm>
              <a:prstGeom prst="can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6561753" y="4191000"/>
                <a:ext cx="1532669" cy="1773608"/>
                <a:chOff x="6561753" y="4191000"/>
                <a:chExt cx="1532669" cy="1773608"/>
              </a:xfrm>
            </p:grpSpPr>
            <p:sp>
              <p:nvSpPr>
                <p:cNvPr id="14" name="Oval 13"/>
                <p:cNvSpPr/>
                <p:nvPr/>
              </p:nvSpPr>
              <p:spPr>
                <a:xfrm>
                  <a:off x="6561753" y="4191000"/>
                  <a:ext cx="448647" cy="1468808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6818782" y="4415042"/>
                  <a:ext cx="448647" cy="1468808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7620000" y="4191000"/>
                  <a:ext cx="474422" cy="1468808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7348820" y="4401936"/>
                  <a:ext cx="484505" cy="1468808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7086600" y="4495800"/>
                  <a:ext cx="491643" cy="1468808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0" name="Oval 9"/>
            <p:cNvSpPr/>
            <p:nvPr/>
          </p:nvSpPr>
          <p:spPr>
            <a:xfrm>
              <a:off x="6161081" y="1658787"/>
              <a:ext cx="323169" cy="349241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211377" y="1138623"/>
              <a:ext cx="323169" cy="349241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2" name="Right Arrow 261"/>
          <p:cNvSpPr/>
          <p:nvPr/>
        </p:nvSpPr>
        <p:spPr>
          <a:xfrm>
            <a:off x="2943241" y="4599255"/>
            <a:ext cx="2247952" cy="17985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ight Arrow 262"/>
          <p:cNvSpPr/>
          <p:nvPr/>
        </p:nvSpPr>
        <p:spPr>
          <a:xfrm>
            <a:off x="2919294" y="5101359"/>
            <a:ext cx="2271899" cy="21279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ight Arrow 263"/>
          <p:cNvSpPr/>
          <p:nvPr/>
        </p:nvSpPr>
        <p:spPr>
          <a:xfrm>
            <a:off x="2888817" y="5536778"/>
            <a:ext cx="2302376" cy="1774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ight Arrow 264"/>
          <p:cNvSpPr/>
          <p:nvPr/>
        </p:nvSpPr>
        <p:spPr>
          <a:xfrm>
            <a:off x="2888817" y="6091298"/>
            <a:ext cx="2302376" cy="13925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TextBox 265"/>
          <p:cNvSpPr txBox="1"/>
          <p:nvPr/>
        </p:nvSpPr>
        <p:spPr>
          <a:xfrm>
            <a:off x="222295" y="0"/>
            <a:ext cx="195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75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everything go?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/>
          <a:lstStyle/>
          <a:p>
            <a:r>
              <a:rPr lang="en-US" dirty="0" smtClean="0"/>
              <a:t>NAD+ and FAD go back to the cytoplasm and the matrix to be recharged into NADH and FADH2.</a:t>
            </a:r>
          </a:p>
          <a:p>
            <a:r>
              <a:rPr lang="en-US" dirty="0" smtClean="0"/>
              <a:t>ATP returns to the cytoplasm to be used.</a:t>
            </a:r>
          </a:p>
          <a:p>
            <a:r>
              <a:rPr lang="en-US" dirty="0" smtClean="0"/>
              <a:t>Water exits the body.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705600" y="4724400"/>
            <a:ext cx="2057400" cy="129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57600" y="4724400"/>
            <a:ext cx="2057400" cy="129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4724400"/>
            <a:ext cx="2057400" cy="129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86600" y="3962400"/>
            <a:ext cx="685800" cy="3048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NAD+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931776" y="4114800"/>
            <a:ext cx="685800" cy="3048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FAD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267200" y="3733800"/>
            <a:ext cx="903752" cy="754203"/>
            <a:chOff x="6030448" y="4974526"/>
            <a:chExt cx="903752" cy="754203"/>
          </a:xfrm>
        </p:grpSpPr>
        <p:sp>
          <p:nvSpPr>
            <p:cNvPr id="10" name="Explosion 2 9"/>
            <p:cNvSpPr/>
            <p:nvPr/>
          </p:nvSpPr>
          <p:spPr>
            <a:xfrm>
              <a:off x="6030448" y="4974526"/>
              <a:ext cx="781963" cy="754203"/>
            </a:xfrm>
            <a:prstGeom prst="irregularSeal2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52738" y="5176243"/>
              <a:ext cx="7814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ATP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90600" y="4009347"/>
            <a:ext cx="985148" cy="486453"/>
            <a:chOff x="2975160" y="5964608"/>
            <a:chExt cx="985148" cy="486453"/>
          </a:xfrm>
        </p:grpSpPr>
        <p:grpSp>
          <p:nvGrpSpPr>
            <p:cNvPr id="13" name="Group 12"/>
            <p:cNvGrpSpPr/>
            <p:nvPr/>
          </p:nvGrpSpPr>
          <p:grpSpPr>
            <a:xfrm>
              <a:off x="3430268" y="6174062"/>
              <a:ext cx="530040" cy="276999"/>
              <a:chOff x="5032560" y="6481233"/>
              <a:chExt cx="530040" cy="276999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5065059" y="6521835"/>
                <a:ext cx="219850" cy="176452"/>
              </a:xfrm>
              <a:prstGeom prst="ellipse">
                <a:avLst/>
              </a:pr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032560" y="6481233"/>
                <a:ext cx="53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bg1"/>
                    </a:solidFill>
                  </a:rPr>
                  <a:t>H</a:t>
                </a:r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2975160" y="6096000"/>
              <a:ext cx="530040" cy="276999"/>
              <a:chOff x="5032560" y="6481233"/>
              <a:chExt cx="530040" cy="276999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5065059" y="6521835"/>
                <a:ext cx="219850" cy="176452"/>
              </a:xfrm>
              <a:prstGeom prst="ellipse">
                <a:avLst/>
              </a:pr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032560" y="6481233"/>
                <a:ext cx="530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bg1"/>
                    </a:solidFill>
                  </a:rPr>
                  <a:t>H</a:t>
                </a:r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" name="Oval 11"/>
            <p:cNvSpPr/>
            <p:nvPr/>
          </p:nvSpPr>
          <p:spPr>
            <a:xfrm>
              <a:off x="3165249" y="5964608"/>
              <a:ext cx="380999" cy="40482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</a:t>
              </a:r>
              <a:endParaRPr lang="en-US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04800" y="6248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 of the body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561021" y="627415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Cytoplasm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553200" y="63362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Matrix and or Cytoplasm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07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6 0.06267 0.00138 0.12488 0.00138 0.18778 " pathEditMode="relative" ptsTypes="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6 0.06267 0.00138 0.12488 0.00138 0.18778 " pathEditMode="relative" ptsTypes="f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41536E-6 L -0.03264 0.2014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2" y="10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78261E-6 L -0.00382 0.1796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89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ATP is made?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345" y="2133600"/>
            <a:ext cx="7578055" cy="377762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Glycolysis </a:t>
            </a:r>
            <a:r>
              <a:rPr lang="en-US" sz="2400" b="1" u="sng" dirty="0" smtClean="0"/>
              <a:t>Net Gain:</a:t>
            </a:r>
            <a:r>
              <a:rPr lang="en-US" sz="2400" dirty="0" smtClean="0"/>
              <a:t>							</a:t>
            </a:r>
            <a:r>
              <a:rPr lang="en-US" sz="2400" b="1" u="sng" dirty="0" smtClean="0"/>
              <a:t>2 ATP</a:t>
            </a:r>
          </a:p>
          <a:p>
            <a:r>
              <a:rPr lang="en-US" sz="2400" dirty="0" smtClean="0"/>
              <a:t>Krebs Cycle </a:t>
            </a:r>
            <a:r>
              <a:rPr lang="en-US" sz="2400" b="1" u="sng" dirty="0" smtClean="0"/>
              <a:t>produces:</a:t>
            </a:r>
            <a:r>
              <a:rPr lang="en-US" sz="2400" b="1" dirty="0" smtClean="0"/>
              <a:t>						</a:t>
            </a:r>
            <a:r>
              <a:rPr lang="en-US" sz="2400" b="1" u="sng" dirty="0" smtClean="0"/>
              <a:t>2 ATP</a:t>
            </a:r>
          </a:p>
          <a:p>
            <a:r>
              <a:rPr lang="en-US" sz="2400" dirty="0" smtClean="0"/>
              <a:t>Electron Transport Chain </a:t>
            </a:r>
            <a:r>
              <a:rPr lang="en-US" sz="2400" b="1" u="sng" dirty="0" smtClean="0"/>
              <a:t>produces:</a:t>
            </a:r>
            <a:r>
              <a:rPr lang="en-US" sz="2400" dirty="0" smtClean="0"/>
              <a:t>		</a:t>
            </a:r>
            <a:r>
              <a:rPr lang="en-US" sz="2400" b="1" u="sng" dirty="0" smtClean="0"/>
              <a:t>32 ATP</a:t>
            </a:r>
          </a:p>
          <a:p>
            <a:endParaRPr lang="en-US" sz="2400" b="1" u="sng" dirty="0"/>
          </a:p>
          <a:p>
            <a:endParaRPr lang="en-US" sz="2400" b="1" u="sng" dirty="0" smtClean="0"/>
          </a:p>
          <a:p>
            <a:r>
              <a:rPr lang="en-US" sz="2400" b="1" u="sng" dirty="0" smtClean="0"/>
              <a:t>Total ATP:</a:t>
            </a:r>
            <a:r>
              <a:rPr lang="en-US" sz="2400" b="1" dirty="0" smtClean="0"/>
              <a:t>											</a:t>
            </a:r>
            <a:r>
              <a:rPr lang="en-US" sz="2400" b="1" u="sng" dirty="0" smtClean="0"/>
              <a:t>36 ATP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91720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Transport 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NADH and FADH</a:t>
            </a:r>
            <a:r>
              <a:rPr lang="en-US" baseline="-25000" dirty="0" smtClean="0"/>
              <a:t>2</a:t>
            </a:r>
            <a:r>
              <a:rPr lang="en-US" dirty="0" smtClean="0"/>
              <a:t> lose their Hydrogen Ions and Electrons and return to NAD</a:t>
            </a:r>
            <a:r>
              <a:rPr lang="en-US" baseline="30000" dirty="0" smtClean="0"/>
              <a:t>+</a:t>
            </a:r>
            <a:r>
              <a:rPr lang="en-US" dirty="0" smtClean="0"/>
              <a:t> and FAD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electrons from FADH2 and NADH travel through the electron transport chain.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This provides energy that pulls hydrogen ions out of the matrix.</a:t>
            </a:r>
          </a:p>
        </p:txBody>
      </p:sp>
    </p:spTree>
    <p:extLst>
      <p:ext uri="{BB962C8B-B14F-4D97-AF65-F5344CB8AC3E}">
        <p14:creationId xmlns:p14="http://schemas.microsoft.com/office/powerpoint/2010/main" val="221754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Transport 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/>
              <a:t>The hydrogen ions return back to the matrix via ATP synthase. 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Every time a hydrogen ion goes through ATP Synthase an ADP and a phosphate combine to create an ATP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  <a:p>
            <a:pPr marL="514350" indent="-514350">
              <a:buFont typeface="+mj-lt"/>
              <a:buAutoNum type="arabicPeriod" startAt="3"/>
            </a:pPr>
            <a:r>
              <a:rPr lang="en-US" dirty="0"/>
              <a:t>The electrons combine with two hydrogen ions and an oxygen to create water.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32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rved Up Arrow 3"/>
          <p:cNvSpPr/>
          <p:nvPr/>
        </p:nvSpPr>
        <p:spPr>
          <a:xfrm flipH="1">
            <a:off x="2571750" y="4572000"/>
            <a:ext cx="3933825" cy="1339222"/>
          </a:xfrm>
          <a:prstGeom prst="curved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urved Down Arrow 4"/>
          <p:cNvSpPr/>
          <p:nvPr/>
        </p:nvSpPr>
        <p:spPr>
          <a:xfrm>
            <a:off x="2876550" y="1295400"/>
            <a:ext cx="3800475" cy="1657350"/>
          </a:xfrm>
          <a:prstGeom prst="curved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9460" y="1389820"/>
            <a:ext cx="1247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Sunlight</a:t>
            </a:r>
          </a:p>
        </p:txBody>
      </p:sp>
      <p:pic>
        <p:nvPicPr>
          <p:cNvPr id="7" name="Picture 2" descr="C:\Documents and Settings\rodeteri\Local Settings\Temporary Internet Files\Content.IE5\VUC5XEA5\dglxasset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" y="-25714"/>
            <a:ext cx="1600200" cy="16002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85775" y="3386822"/>
            <a:ext cx="2876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Carbon Dioxide  (6CO2)</a:t>
            </a:r>
            <a:endParaRPr lang="en-US" dirty="0"/>
          </a:p>
          <a:p>
            <a:r>
              <a:rPr lang="en-US" dirty="0" smtClean="0"/>
              <a:t>Water                   (6 H20)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733364" y="3333080"/>
            <a:ext cx="29248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Glucose (C6H12O6)</a:t>
            </a:r>
          </a:p>
          <a:p>
            <a:r>
              <a:rPr lang="en-US" dirty="0" smtClean="0"/>
              <a:t>Oxygen  (6O2)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071562" y="1389820"/>
            <a:ext cx="1628775" cy="15525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981426" y="5353050"/>
            <a:ext cx="895124" cy="9334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61697" y="6015335"/>
            <a:ext cx="18197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HEAT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76550" y="643235"/>
            <a:ext cx="354494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Photosynthesis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71270" y="5994112"/>
            <a:ext cx="40110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Cellular Respiration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73101" y="273903"/>
            <a:ext cx="195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700337" y="2873379"/>
            <a:ext cx="120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986119" y="4202668"/>
            <a:ext cx="120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900737" y="2913065"/>
            <a:ext cx="120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571750" y="4282039"/>
            <a:ext cx="120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98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065340"/>
              </p:ext>
            </p:extLst>
          </p:nvPr>
        </p:nvGraphicFramePr>
        <p:xfrm>
          <a:off x="361950" y="4089400"/>
          <a:ext cx="8448675" cy="238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6225"/>
                <a:gridCol w="2816225"/>
                <a:gridCol w="2816225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Photosynthesis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Cellular Respiration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Plants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</a:t>
                      </a:r>
                      <a:r>
                        <a:rPr lang="en-US" baseline="0" dirty="0" smtClean="0"/>
                        <a:t> electron Transport Chains to make ATP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Animals and Plants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Chloroplast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ATP</a:t>
                      </a:r>
                      <a:r>
                        <a:rPr lang="en-US" baseline="0" dirty="0" smtClean="0"/>
                        <a:t> Synthase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Mitochondria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Build Glucose (dark</a:t>
                      </a:r>
                      <a:r>
                        <a:rPr lang="en-US" baseline="0" dirty="0" smtClean="0"/>
                        <a:t> reaction)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Breaks Glucose (Krebs’s Cycle)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Sunlight powers ETC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Glucose powers ETC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424" y="666750"/>
            <a:ext cx="3552825" cy="276191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543674" y="2133600"/>
            <a:ext cx="609601" cy="409575"/>
          </a:xfrm>
          <a:prstGeom prst="roundRect">
            <a:avLst/>
          </a:prstGeom>
          <a:solidFill>
            <a:srgbClr val="FFFF00">
              <a:alpha val="3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934073" y="1638131"/>
            <a:ext cx="609601" cy="495469"/>
          </a:xfrm>
          <a:prstGeom prst="roundRect">
            <a:avLst/>
          </a:prstGeom>
          <a:solidFill>
            <a:srgbClr val="FFFF00">
              <a:alpha val="3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005" y="574945"/>
            <a:ext cx="4393818" cy="311731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 rot="5400000">
            <a:off x="2428831" y="1971632"/>
            <a:ext cx="609601" cy="323936"/>
          </a:xfrm>
          <a:prstGeom prst="roundRect">
            <a:avLst/>
          </a:prstGeom>
          <a:solidFill>
            <a:srgbClr val="FFFF00">
              <a:alpha val="3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 rot="2066845">
            <a:off x="1428617" y="1972807"/>
            <a:ext cx="609601" cy="323936"/>
          </a:xfrm>
          <a:prstGeom prst="roundRect">
            <a:avLst/>
          </a:prstGeom>
          <a:solidFill>
            <a:srgbClr val="FFFF00">
              <a:alpha val="3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120465">
            <a:off x="1975581" y="2178160"/>
            <a:ext cx="475499" cy="168743"/>
          </a:xfrm>
          <a:prstGeom prst="roundRect">
            <a:avLst/>
          </a:prstGeom>
          <a:solidFill>
            <a:srgbClr val="FFFF00">
              <a:alpha val="3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012764">
            <a:off x="2019226" y="2341777"/>
            <a:ext cx="609601" cy="323936"/>
          </a:xfrm>
          <a:prstGeom prst="roundRect">
            <a:avLst/>
          </a:prstGeom>
          <a:solidFill>
            <a:srgbClr val="FFFF00">
              <a:alpha val="3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2295" y="0"/>
            <a:ext cx="195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4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Mitochondria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will be able to label and know the parts of the mitochondria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86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Mitochondria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18540" y="1724025"/>
            <a:ext cx="7439710" cy="3448050"/>
          </a:xfrm>
          <a:solidFill>
            <a:schemeClr val="bg1">
              <a:alpha val="70000"/>
            </a:schemeClr>
          </a:solidFill>
          <a:ln>
            <a:solidFill>
              <a:schemeClr val="accent5">
                <a:shade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2400" dirty="0" smtClean="0"/>
              <a:t>Cellular Respiration occurs in the mitochondria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An organelle found in eukaryotic plant and animal cells.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Creates energy by breaking down sugar into ATP.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53412" y="0"/>
            <a:ext cx="120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43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Mitochondria in cells</a:t>
            </a:r>
            <a:endParaRPr lang="en-US" dirty="0"/>
          </a:p>
        </p:txBody>
      </p:sp>
      <p:pic>
        <p:nvPicPr>
          <p:cNvPr id="3074" name="Picture 2" descr="http://hms.harvard.edu/sites/default/files/assets/News/2013/images/Dec/nucleus-mito-Sinclair-Gom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16" y="1673434"/>
            <a:ext cx="7723784" cy="448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53412" y="0"/>
            <a:ext cx="120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30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a Chloroplast</a:t>
            </a:r>
            <a:endParaRPr lang="en-US" dirty="0"/>
          </a:p>
        </p:txBody>
      </p:sp>
      <p:pic>
        <p:nvPicPr>
          <p:cNvPr id="4098" name="Picture 2" descr="http://classconnection.s3.amazonaws.com/718/flashcards/749507/png/pictur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98" y="1802118"/>
            <a:ext cx="6963259" cy="481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1232482" y="3083008"/>
            <a:ext cx="1997279" cy="633315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990850" y="1905000"/>
            <a:ext cx="1104900" cy="350532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095750" y="1886297"/>
            <a:ext cx="1104900" cy="350532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662229" y="1903627"/>
            <a:ext cx="1442528" cy="666403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200650" y="1867594"/>
            <a:ext cx="1333500" cy="702436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253412" y="0"/>
            <a:ext cx="120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43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921</TotalTime>
  <Words>791</Words>
  <Application>Microsoft Office PowerPoint</Application>
  <PresentationFormat>On-screen Show (4:3)</PresentationFormat>
  <Paragraphs>348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Century Gothic</vt:lpstr>
      <vt:lpstr>Wingdings</vt:lpstr>
      <vt:lpstr>Wingdings 3</vt:lpstr>
      <vt:lpstr>Wisp</vt:lpstr>
      <vt:lpstr>Cellular Respiration</vt:lpstr>
      <vt:lpstr>PowerPoint Presentation</vt:lpstr>
      <vt:lpstr>PowerPoint Presentation</vt:lpstr>
      <vt:lpstr>PowerPoint Presentation</vt:lpstr>
      <vt:lpstr>PowerPoint Presentation</vt:lpstr>
      <vt:lpstr>The Mitochondria</vt:lpstr>
      <vt:lpstr>Mitochondria</vt:lpstr>
      <vt:lpstr>Mitochondria in cells</vt:lpstr>
      <vt:lpstr>Anatomy of a Chloroplast</vt:lpstr>
      <vt:lpstr>Anatomy of a Mitochondria</vt:lpstr>
      <vt:lpstr>Finish ATP WS and Color the Mitochondria</vt:lpstr>
      <vt:lpstr>Aerobic and Anaerobic Respiration</vt:lpstr>
      <vt:lpstr>Aerobic Vs Anaerobic</vt:lpstr>
      <vt:lpstr>Metabolic Pathways</vt:lpstr>
      <vt:lpstr>Types of Cellular Respiration</vt:lpstr>
      <vt:lpstr>Cellular Respiration</vt:lpstr>
      <vt:lpstr>PowerPoint Presentation</vt:lpstr>
      <vt:lpstr>NAD+</vt:lpstr>
      <vt:lpstr>FAD</vt:lpstr>
      <vt:lpstr>PowerPoint Presentation</vt:lpstr>
      <vt:lpstr>Glycolysis:  The process of breaking sugar</vt:lpstr>
      <vt:lpstr>Where Does Everything Go?</vt:lpstr>
      <vt:lpstr>How Much ATP is made?</vt:lpstr>
      <vt:lpstr>If oxygen is not Present then</vt:lpstr>
      <vt:lpstr>PowerPoint Presentation</vt:lpstr>
      <vt:lpstr>PowerPoint Presentation</vt:lpstr>
      <vt:lpstr>PowerPoint Presentation</vt:lpstr>
      <vt:lpstr>If oxygen Present then</vt:lpstr>
      <vt:lpstr>PowerPoint Presentation</vt:lpstr>
      <vt:lpstr>PowerPoint Presentation</vt:lpstr>
      <vt:lpstr>Krebs’s Cycle</vt:lpstr>
      <vt:lpstr>How much ATP is made?</vt:lpstr>
      <vt:lpstr>Electron Transport Chain</vt:lpstr>
      <vt:lpstr>Where does everything go?</vt:lpstr>
      <vt:lpstr>How much ATP is made?</vt:lpstr>
      <vt:lpstr>Electron Transport Chain</vt:lpstr>
      <vt:lpstr>Electron Transport Chain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Roderick, Teri</dc:creator>
  <cp:lastModifiedBy>Roderick, Teri</cp:lastModifiedBy>
  <cp:revision>27</cp:revision>
  <dcterms:created xsi:type="dcterms:W3CDTF">2015-11-02T19:49:24Z</dcterms:created>
  <dcterms:modified xsi:type="dcterms:W3CDTF">2015-11-13T17:22:22Z</dcterms:modified>
</cp:coreProperties>
</file>