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7" r:id="rId14"/>
    <p:sldId id="273" r:id="rId15"/>
    <p:sldId id="274" r:id="rId16"/>
    <p:sldId id="275" r:id="rId17"/>
    <p:sldId id="278" r:id="rId18"/>
    <p:sldId id="276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8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0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1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9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1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3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2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0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9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9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5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0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49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Between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Students will Be able to describe active and passive methods of transport between cells.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47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7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Facilitated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</a:p>
          <a:p>
            <a:pPr lvl="1"/>
            <a:r>
              <a:rPr lang="en-US" sz="2400" dirty="0"/>
              <a:t>The movement of large particles (solutes) through protein channels embedded in the membrane</a:t>
            </a:r>
            <a:r>
              <a:rPr lang="en-US" sz="2400" dirty="0" smtClean="0"/>
              <a:t>. (Open Gates)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4" name="Picture 2" descr="http://www.phschool.com/science/biology_place/biocoach/images/biomembrane1/Facilit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7" y="3959693"/>
            <a:ext cx="3432175" cy="26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ream1.gifsoup.com/view3/4642010/facilitated-diffusion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1" y="4448012"/>
            <a:ext cx="3057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047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9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35" y="-92278"/>
            <a:ext cx="7773338" cy="1197133"/>
          </a:xfrm>
        </p:spPr>
        <p:txBody>
          <a:bodyPr/>
          <a:lstStyle/>
          <a:p>
            <a:r>
              <a:rPr lang="en-US" dirty="0" smtClean="0"/>
              <a:t>Facilitated transport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-197787" y="4075893"/>
            <a:ext cx="9348043" cy="237949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Intracellular Fluid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(Cytoplasm)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58438" y="2243235"/>
            <a:ext cx="9360947" cy="12545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Extracellular Fluid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7912" y="3363173"/>
            <a:ext cx="209647" cy="737837"/>
            <a:chOff x="1270000" y="1587500"/>
            <a:chExt cx="520700" cy="3293534"/>
          </a:xfrm>
        </p:grpSpPr>
        <p:grpSp>
          <p:nvGrpSpPr>
            <p:cNvPr id="7" name="Group 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3501" y="3363173"/>
            <a:ext cx="209647" cy="737837"/>
            <a:chOff x="1270000" y="1587500"/>
            <a:chExt cx="520700" cy="3293534"/>
          </a:xfrm>
        </p:grpSpPr>
        <p:grpSp>
          <p:nvGrpSpPr>
            <p:cNvPr id="16" name="Group 1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402059" y="3367654"/>
            <a:ext cx="209647" cy="737837"/>
            <a:chOff x="1270000" y="1587500"/>
            <a:chExt cx="520700" cy="3293534"/>
          </a:xfrm>
        </p:grpSpPr>
        <p:grpSp>
          <p:nvGrpSpPr>
            <p:cNvPr id="25" name="Group 2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167928" y="3363174"/>
            <a:ext cx="209647" cy="737837"/>
            <a:chOff x="1270000" y="1587500"/>
            <a:chExt cx="520700" cy="3293534"/>
          </a:xfrm>
        </p:grpSpPr>
        <p:grpSp>
          <p:nvGrpSpPr>
            <p:cNvPr id="34" name="Group 3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865921" y="3363172"/>
            <a:ext cx="209647" cy="737837"/>
            <a:chOff x="1270000" y="1587500"/>
            <a:chExt cx="520700" cy="3293534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631793" y="3367654"/>
            <a:ext cx="209647" cy="737837"/>
            <a:chOff x="1270000" y="1587500"/>
            <a:chExt cx="520700" cy="3293534"/>
          </a:xfrm>
        </p:grpSpPr>
        <p:grpSp>
          <p:nvGrpSpPr>
            <p:cNvPr id="52" name="Group 5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311387" y="3373884"/>
            <a:ext cx="209647" cy="737837"/>
            <a:chOff x="1270000" y="1587500"/>
            <a:chExt cx="520700" cy="3293534"/>
          </a:xfrm>
        </p:grpSpPr>
        <p:grpSp>
          <p:nvGrpSpPr>
            <p:cNvPr id="61" name="Group 6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2089254" y="3363173"/>
            <a:ext cx="209647" cy="737837"/>
            <a:chOff x="1270000" y="1587500"/>
            <a:chExt cx="520700" cy="3293534"/>
          </a:xfrm>
        </p:grpSpPr>
        <p:grpSp>
          <p:nvGrpSpPr>
            <p:cNvPr id="70" name="Group 69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130189" y="3361183"/>
            <a:ext cx="209647" cy="737837"/>
            <a:chOff x="1270000" y="1587500"/>
            <a:chExt cx="520700" cy="3293534"/>
          </a:xfrm>
        </p:grpSpPr>
        <p:grpSp>
          <p:nvGrpSpPr>
            <p:cNvPr id="79" name="Group 78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2552988" y="3363172"/>
            <a:ext cx="209647" cy="737837"/>
            <a:chOff x="1270000" y="1587500"/>
            <a:chExt cx="520700" cy="3293534"/>
          </a:xfrm>
        </p:grpSpPr>
        <p:grpSp>
          <p:nvGrpSpPr>
            <p:cNvPr id="88" name="Group 87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3541324" y="3363173"/>
            <a:ext cx="209647" cy="737837"/>
            <a:chOff x="1270000" y="1587500"/>
            <a:chExt cx="520700" cy="3293534"/>
          </a:xfrm>
        </p:grpSpPr>
        <p:grpSp>
          <p:nvGrpSpPr>
            <p:cNvPr id="97" name="Group 9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333824" y="3363173"/>
            <a:ext cx="209647" cy="737837"/>
            <a:chOff x="1270000" y="1587500"/>
            <a:chExt cx="520700" cy="3293534"/>
          </a:xfrm>
        </p:grpSpPr>
        <p:grpSp>
          <p:nvGrpSpPr>
            <p:cNvPr id="106" name="Group 10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3991999" y="3363676"/>
            <a:ext cx="209647" cy="737837"/>
            <a:chOff x="1270000" y="1587500"/>
            <a:chExt cx="520700" cy="3293534"/>
          </a:xfrm>
        </p:grpSpPr>
        <p:grpSp>
          <p:nvGrpSpPr>
            <p:cNvPr id="115" name="Group 11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771057" y="3363173"/>
            <a:ext cx="209647" cy="737837"/>
            <a:chOff x="1270000" y="1587500"/>
            <a:chExt cx="520700" cy="3293534"/>
          </a:xfrm>
        </p:grpSpPr>
        <p:grpSp>
          <p:nvGrpSpPr>
            <p:cNvPr id="124" name="Group 12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4602701" y="3363173"/>
            <a:ext cx="209647" cy="737837"/>
            <a:chOff x="1270000" y="1587500"/>
            <a:chExt cx="520700" cy="3293534"/>
          </a:xfrm>
        </p:grpSpPr>
        <p:grpSp>
          <p:nvGrpSpPr>
            <p:cNvPr id="133" name="Group 13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406781" y="3363173"/>
            <a:ext cx="209647" cy="737837"/>
            <a:chOff x="1270000" y="1587500"/>
            <a:chExt cx="520700" cy="3293534"/>
          </a:xfrm>
        </p:grpSpPr>
        <p:grpSp>
          <p:nvGrpSpPr>
            <p:cNvPr id="142" name="Group 14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4832434" y="3363173"/>
            <a:ext cx="209647" cy="737837"/>
            <a:chOff x="1270000" y="1587500"/>
            <a:chExt cx="520700" cy="3293534"/>
          </a:xfrm>
        </p:grpSpPr>
        <p:grpSp>
          <p:nvGrpSpPr>
            <p:cNvPr id="151" name="Group 15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680926" y="3367654"/>
            <a:ext cx="209647" cy="737837"/>
            <a:chOff x="1270000" y="1587500"/>
            <a:chExt cx="520700" cy="3293534"/>
          </a:xfrm>
        </p:grpSpPr>
        <p:grpSp>
          <p:nvGrpSpPr>
            <p:cNvPr id="160" name="Group 159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6144271" y="3367654"/>
            <a:ext cx="209647" cy="737837"/>
            <a:chOff x="1270000" y="1587500"/>
            <a:chExt cx="520700" cy="3293534"/>
          </a:xfrm>
        </p:grpSpPr>
        <p:grpSp>
          <p:nvGrpSpPr>
            <p:cNvPr id="169" name="Group 168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5910659" y="3367654"/>
            <a:ext cx="209647" cy="737837"/>
            <a:chOff x="1270000" y="1587500"/>
            <a:chExt cx="520700" cy="3293534"/>
          </a:xfrm>
        </p:grpSpPr>
        <p:grpSp>
          <p:nvGrpSpPr>
            <p:cNvPr id="178" name="Group 177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6380514" y="3363173"/>
            <a:ext cx="209647" cy="737837"/>
            <a:chOff x="1270000" y="1587500"/>
            <a:chExt cx="520700" cy="3293534"/>
          </a:xfrm>
        </p:grpSpPr>
        <p:grpSp>
          <p:nvGrpSpPr>
            <p:cNvPr id="187" name="Group 18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7853615" y="3363173"/>
            <a:ext cx="209647" cy="737837"/>
            <a:chOff x="1270000" y="1587500"/>
            <a:chExt cx="520700" cy="3293534"/>
          </a:xfrm>
        </p:grpSpPr>
        <p:grpSp>
          <p:nvGrpSpPr>
            <p:cNvPr id="196" name="Group 19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01" name="Oval 20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7607303" y="3363173"/>
            <a:ext cx="209647" cy="737837"/>
            <a:chOff x="1270000" y="1587500"/>
            <a:chExt cx="520700" cy="3293534"/>
          </a:xfrm>
        </p:grpSpPr>
        <p:grpSp>
          <p:nvGrpSpPr>
            <p:cNvPr id="205" name="Group 20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8291561" y="3363173"/>
            <a:ext cx="209647" cy="737837"/>
            <a:chOff x="1270000" y="1587500"/>
            <a:chExt cx="520700" cy="3293534"/>
          </a:xfrm>
        </p:grpSpPr>
        <p:grpSp>
          <p:nvGrpSpPr>
            <p:cNvPr id="214" name="Group 21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19" name="Oval 21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22" name="Group 221"/>
          <p:cNvGrpSpPr/>
          <p:nvPr/>
        </p:nvGrpSpPr>
        <p:grpSpPr>
          <a:xfrm>
            <a:off x="8083348" y="3363173"/>
            <a:ext cx="209647" cy="737837"/>
            <a:chOff x="1270000" y="1587500"/>
            <a:chExt cx="520700" cy="3293534"/>
          </a:xfrm>
        </p:grpSpPr>
        <p:grpSp>
          <p:nvGrpSpPr>
            <p:cNvPr id="223" name="Group 22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8870855" y="3363173"/>
            <a:ext cx="209647" cy="737837"/>
            <a:chOff x="1270000" y="1587500"/>
            <a:chExt cx="520700" cy="3293534"/>
          </a:xfrm>
        </p:grpSpPr>
        <p:grpSp>
          <p:nvGrpSpPr>
            <p:cNvPr id="232" name="Group 23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34" name="Oval 23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8649942" y="3363173"/>
            <a:ext cx="209647" cy="737837"/>
            <a:chOff x="1270000" y="1587500"/>
            <a:chExt cx="520700" cy="3293534"/>
          </a:xfrm>
        </p:grpSpPr>
        <p:grpSp>
          <p:nvGrpSpPr>
            <p:cNvPr id="241" name="Group 24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46" name="Oval 24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43" name="Oval 24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249" name="Can 248"/>
          <p:cNvSpPr/>
          <p:nvPr/>
        </p:nvSpPr>
        <p:spPr>
          <a:xfrm>
            <a:off x="5031812" y="3341259"/>
            <a:ext cx="689126" cy="953971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Aquaporin</a:t>
            </a:r>
          </a:p>
        </p:txBody>
      </p:sp>
      <p:sp>
        <p:nvSpPr>
          <p:cNvPr id="250" name="Cube 249"/>
          <p:cNvSpPr/>
          <p:nvPr/>
        </p:nvSpPr>
        <p:spPr>
          <a:xfrm>
            <a:off x="557558" y="3264153"/>
            <a:ext cx="610370" cy="1012572"/>
          </a:xfrm>
          <a:prstGeom prst="cub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Protein Channel</a:t>
            </a:r>
          </a:p>
        </p:txBody>
      </p:sp>
      <p:sp>
        <p:nvSpPr>
          <p:cNvPr id="251" name="Cube 250"/>
          <p:cNvSpPr/>
          <p:nvPr/>
        </p:nvSpPr>
        <p:spPr>
          <a:xfrm>
            <a:off x="2679359" y="3282658"/>
            <a:ext cx="431352" cy="1012572"/>
          </a:xfrm>
          <a:prstGeom prst="cub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Protein Channel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4189240" y="3366860"/>
            <a:ext cx="209647" cy="737837"/>
            <a:chOff x="1270000" y="1587500"/>
            <a:chExt cx="520700" cy="3293534"/>
          </a:xfrm>
        </p:grpSpPr>
        <p:grpSp>
          <p:nvGrpSpPr>
            <p:cNvPr id="253" name="Group 25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58" name="Oval 25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54" name="Group 25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55" name="Oval 25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7368037" y="3338056"/>
            <a:ext cx="209647" cy="737837"/>
            <a:chOff x="1270000" y="1587500"/>
            <a:chExt cx="520700" cy="3293534"/>
          </a:xfrm>
        </p:grpSpPr>
        <p:grpSp>
          <p:nvGrpSpPr>
            <p:cNvPr id="262" name="Group 26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67" name="Oval 26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6618076" y="3364455"/>
            <a:ext cx="209647" cy="737837"/>
            <a:chOff x="1270000" y="1587500"/>
            <a:chExt cx="520700" cy="3293534"/>
          </a:xfrm>
        </p:grpSpPr>
        <p:grpSp>
          <p:nvGrpSpPr>
            <p:cNvPr id="271" name="Group 27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76" name="Oval 27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72" name="Group 27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73" name="Oval 27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79" name="Group 278"/>
          <p:cNvGrpSpPr/>
          <p:nvPr/>
        </p:nvGrpSpPr>
        <p:grpSpPr>
          <a:xfrm rot="1904303">
            <a:off x="6739570" y="3453223"/>
            <a:ext cx="896259" cy="991373"/>
            <a:chOff x="3261851" y="1099577"/>
            <a:chExt cx="1741949" cy="3462912"/>
          </a:xfrm>
        </p:grpSpPr>
        <p:sp>
          <p:nvSpPr>
            <p:cNvPr id="280" name="Hexagon 279"/>
            <p:cNvSpPr/>
            <p:nvPr/>
          </p:nvSpPr>
          <p:spPr>
            <a:xfrm>
              <a:off x="3930673" y="2590800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1" name="Hexagon 280"/>
            <p:cNvSpPr/>
            <p:nvPr/>
          </p:nvSpPr>
          <p:spPr>
            <a:xfrm>
              <a:off x="3930673" y="2148952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2" name="Hexagon 281"/>
            <p:cNvSpPr/>
            <p:nvPr/>
          </p:nvSpPr>
          <p:spPr>
            <a:xfrm>
              <a:off x="3524839" y="1923004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3" name="Hexagon 282"/>
            <p:cNvSpPr/>
            <p:nvPr/>
          </p:nvSpPr>
          <p:spPr>
            <a:xfrm>
              <a:off x="3524838" y="1471108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3261851" y="1099577"/>
              <a:ext cx="237421" cy="25780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85" name="Straight Connector 284"/>
            <p:cNvCxnSpPr>
              <a:stCxn id="283" idx="4"/>
              <a:endCxn id="284" idx="5"/>
            </p:cNvCxnSpPr>
            <p:nvPr/>
          </p:nvCxnSpPr>
          <p:spPr>
            <a:xfrm flipH="1" flipV="1">
              <a:off x="3464502" y="1319628"/>
              <a:ext cx="168286" cy="15148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Regular Pentagon 285"/>
            <p:cNvSpPr/>
            <p:nvPr/>
          </p:nvSpPr>
          <p:spPr>
            <a:xfrm rot="2652972">
              <a:off x="4352024" y="2776276"/>
              <a:ext cx="457200" cy="441848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87" name="Straight Connector 286"/>
            <p:cNvCxnSpPr>
              <a:endCxn id="286" idx="2"/>
            </p:cNvCxnSpPr>
            <p:nvPr/>
          </p:nvCxnSpPr>
          <p:spPr>
            <a:xfrm flipH="1" flipV="1">
              <a:off x="4325301" y="3057013"/>
              <a:ext cx="335599" cy="3465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4580624" y="3416300"/>
              <a:ext cx="85802" cy="2762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580624" y="3692529"/>
              <a:ext cx="152400" cy="15240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4493100" y="3844931"/>
              <a:ext cx="239924" cy="27622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493100" y="4121159"/>
              <a:ext cx="173326" cy="16510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4493100" y="4286261"/>
              <a:ext cx="173326" cy="27622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4656824" y="4286262"/>
              <a:ext cx="346976" cy="1111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6846675" y="3364457"/>
            <a:ext cx="209647" cy="737837"/>
            <a:chOff x="1270000" y="1587500"/>
            <a:chExt cx="520700" cy="3293534"/>
          </a:xfrm>
        </p:grpSpPr>
        <p:grpSp>
          <p:nvGrpSpPr>
            <p:cNvPr id="295" name="Group 29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00" name="Oval 29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97" name="Oval 29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03" name="Group 302"/>
          <p:cNvGrpSpPr/>
          <p:nvPr/>
        </p:nvGrpSpPr>
        <p:grpSpPr>
          <a:xfrm>
            <a:off x="8458732" y="3363982"/>
            <a:ext cx="209647" cy="737837"/>
            <a:chOff x="1270000" y="1587500"/>
            <a:chExt cx="520700" cy="3293534"/>
          </a:xfrm>
        </p:grpSpPr>
        <p:grpSp>
          <p:nvGrpSpPr>
            <p:cNvPr id="304" name="Group 30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09" name="Oval 30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06" name="Oval 30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12" name="Group 311"/>
          <p:cNvGrpSpPr/>
          <p:nvPr/>
        </p:nvGrpSpPr>
        <p:grpSpPr>
          <a:xfrm>
            <a:off x="9098310" y="3366861"/>
            <a:ext cx="209647" cy="737837"/>
            <a:chOff x="1270000" y="1587500"/>
            <a:chExt cx="520700" cy="3293534"/>
          </a:xfrm>
        </p:grpSpPr>
        <p:grpSp>
          <p:nvGrpSpPr>
            <p:cNvPr id="313" name="Group 31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18" name="Oval 31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15" name="Oval 31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321" name="Hexagon 320"/>
          <p:cNvSpPr/>
          <p:nvPr/>
        </p:nvSpPr>
        <p:spPr>
          <a:xfrm rot="5400000">
            <a:off x="978445" y="2535336"/>
            <a:ext cx="648845" cy="298944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Glucose</a:t>
            </a:r>
          </a:p>
        </p:txBody>
      </p:sp>
      <p:sp>
        <p:nvSpPr>
          <p:cNvPr id="349" name="Hexagon 348"/>
          <p:cNvSpPr/>
          <p:nvPr/>
        </p:nvSpPr>
        <p:spPr>
          <a:xfrm rot="5400000">
            <a:off x="2587684" y="2676209"/>
            <a:ext cx="648845" cy="298944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Glucose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30143" y="64570"/>
            <a:ext cx="1297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Watch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4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2755 L 0.01016 0.09792 L 0.0207 0.02755 L 0.03203 0.09792 L 0.04336 0.02755 L 0.05404 0.09792 L 0.06536 0.02755 L 0.07591 0.09792 L 0.08737 0.02755 L 0.0987 0.09792 L 0.10924 0.02755 L 0.12057 0.09792 L 0.13125 0.02755 L 0.14258 0.09792 L 0.15391 0.02755 L 0.16445 0.09792 L 0.17591 0.02755 " pathEditMode="relative" rAng="0" ptsTypes="AAAAAAAAAAAAAAAAA">
                                      <p:cBhvr>
                                        <p:cTn id="206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1367 0.3879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1" grpId="1" animBg="1"/>
      <p:bldP spid="349" grpId="0" animBg="1"/>
      <p:bldP spid="3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2222287"/>
            <a:ext cx="8743167" cy="3636510"/>
          </a:xfrm>
        </p:spPr>
        <p:txBody>
          <a:bodyPr anchor="t"/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The movement of water (solvent) between two solutions until equilibrium is met</a:t>
            </a:r>
            <a:r>
              <a:rPr lang="en-US" sz="2400" dirty="0" smtClean="0"/>
              <a:t>.  Occurs when solutes cannot pass through the cell membrane. (HYPOTONIC </a:t>
            </a:r>
            <a:r>
              <a:rPr lang="en-US" sz="2400" dirty="0" smtClean="0">
                <a:sym typeface="Wingdings" panose="05000000000000000000" pitchFamily="2" charset="2"/>
              </a:rPr>
              <a:t> HYPERTONIC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pic>
        <p:nvPicPr>
          <p:cNvPr id="2050" name="Picture 2" descr="http://peer.tamu.edu/curriculum_modules/Cell_Biology/images/osm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50" y="4434596"/>
            <a:ext cx="56769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047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7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7336" y="2096524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Hypertonic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0337" y="2096524"/>
            <a:ext cx="3637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Hypotonic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900" y="3698740"/>
            <a:ext cx="2401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High Solute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660" y="4588258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Low Water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0947" y="4588258"/>
            <a:ext cx="2351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High Water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1255" y="3698740"/>
            <a:ext cx="2279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Low Solute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87583" y="3764054"/>
            <a:ext cx="1943608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3337519" y="4757127"/>
            <a:ext cx="1934277" cy="5411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13" name="Curved Down Arrow 12"/>
          <p:cNvSpPr/>
          <p:nvPr/>
        </p:nvSpPr>
        <p:spPr>
          <a:xfrm>
            <a:off x="2722860" y="2965368"/>
            <a:ext cx="3473053" cy="7184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0003" y="3212498"/>
            <a:ext cx="8787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Solutes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7711" y="5416618"/>
            <a:ext cx="7633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Water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Curved Down Arrow 15"/>
          <p:cNvSpPr/>
          <p:nvPr/>
        </p:nvSpPr>
        <p:spPr>
          <a:xfrm flipH="1" flipV="1">
            <a:off x="2722859" y="5395943"/>
            <a:ext cx="3473053" cy="7184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2979" y="2286001"/>
            <a:ext cx="2201779" cy="427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119129" y="4088869"/>
            <a:ext cx="830225" cy="710227"/>
            <a:chOff x="1227413" y="4702477"/>
            <a:chExt cx="830225" cy="710227"/>
          </a:xfrm>
        </p:grpSpPr>
        <p:sp>
          <p:nvSpPr>
            <p:cNvPr id="19" name="Explosion 2 18"/>
            <p:cNvSpPr/>
            <p:nvPr/>
          </p:nvSpPr>
          <p:spPr>
            <a:xfrm>
              <a:off x="1227413" y="4702477"/>
              <a:ext cx="830225" cy="710227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xplosion 2 20"/>
            <p:cNvSpPr/>
            <p:nvPr/>
          </p:nvSpPr>
          <p:spPr>
            <a:xfrm>
              <a:off x="1420173" y="4913030"/>
              <a:ext cx="396575" cy="339255"/>
            </a:xfrm>
            <a:prstGeom prst="irregularSeal2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and Animal Cells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52600" y="2286001"/>
            <a:ext cx="2201779" cy="427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32221" y="2286001"/>
            <a:ext cx="2201779" cy="427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97" y="2442412"/>
            <a:ext cx="21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 Extracellular Fluid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6918" y="2442411"/>
            <a:ext cx="21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Isotonic Extracellular Fluid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6539" y="2442411"/>
            <a:ext cx="21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 Extracellular Fluid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10261" y="4064987"/>
            <a:ext cx="886456" cy="757989"/>
            <a:chOff x="1072799" y="4064987"/>
            <a:chExt cx="886456" cy="757989"/>
          </a:xfrm>
        </p:grpSpPr>
        <p:sp>
          <p:nvSpPr>
            <p:cNvPr id="14" name="Oval 13"/>
            <p:cNvSpPr/>
            <p:nvPr/>
          </p:nvSpPr>
          <p:spPr>
            <a:xfrm>
              <a:off x="1072799" y="4064987"/>
              <a:ext cx="886456" cy="7579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57396" y="4299602"/>
              <a:ext cx="487279" cy="28875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041" y="4042611"/>
            <a:ext cx="886456" cy="757989"/>
            <a:chOff x="1072799" y="4064987"/>
            <a:chExt cx="886456" cy="757989"/>
          </a:xfrm>
        </p:grpSpPr>
        <p:sp>
          <p:nvSpPr>
            <p:cNvPr id="17" name="Oval 16"/>
            <p:cNvSpPr/>
            <p:nvPr/>
          </p:nvSpPr>
          <p:spPr>
            <a:xfrm>
              <a:off x="1072799" y="4064987"/>
              <a:ext cx="886456" cy="7579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7396" y="4299602"/>
              <a:ext cx="487279" cy="28875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99278" y="3815053"/>
            <a:ext cx="1551981" cy="1501860"/>
            <a:chOff x="1072799" y="4064987"/>
            <a:chExt cx="886456" cy="757989"/>
          </a:xfrm>
        </p:grpSpPr>
        <p:sp>
          <p:nvSpPr>
            <p:cNvPr id="24" name="Oval 23"/>
            <p:cNvSpPr/>
            <p:nvPr/>
          </p:nvSpPr>
          <p:spPr>
            <a:xfrm>
              <a:off x="1072799" y="4064987"/>
              <a:ext cx="886456" cy="7579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57396" y="4299602"/>
              <a:ext cx="487279" cy="28875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Up Arrow 25"/>
          <p:cNvSpPr/>
          <p:nvPr/>
        </p:nvSpPr>
        <p:spPr>
          <a:xfrm rot="10800000">
            <a:off x="1123225" y="5139686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5400000">
            <a:off x="2198484" y="3924200"/>
            <a:ext cx="113944" cy="27244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5400000">
            <a:off x="2210978" y="4216654"/>
            <a:ext cx="113944" cy="27244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5400000">
            <a:off x="2198484" y="4509107"/>
            <a:ext cx="113944" cy="27244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rot="10800000">
            <a:off x="1443826" y="5139685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10800000">
            <a:off x="1792217" y="5139684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16200000">
            <a:off x="646186" y="4008723"/>
            <a:ext cx="121600" cy="22500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16200000">
            <a:off x="655744" y="4357981"/>
            <a:ext cx="121600" cy="22500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6200000">
            <a:off x="655743" y="4650603"/>
            <a:ext cx="121600" cy="22500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0800000" flipV="1">
            <a:off x="1120754" y="3475589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 flipV="1">
            <a:off x="1443826" y="3486946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10800000" flipV="1">
            <a:off x="1790580" y="3486945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6918642" y="3452221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10800000">
            <a:off x="7241714" y="3463578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rot="10800000">
            <a:off x="7588468" y="3463577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 rot="10800000" flipV="1">
            <a:off x="6870959" y="5325201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 rot="10800000" flipV="1">
            <a:off x="7194031" y="5336558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 rot="10800000" flipV="1">
            <a:off x="7540785" y="5336557"/>
            <a:ext cx="95365" cy="28113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 rot="5400000">
            <a:off x="6262136" y="4137305"/>
            <a:ext cx="113944" cy="27244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 rot="5400000">
            <a:off x="6274630" y="4429759"/>
            <a:ext cx="113944" cy="27244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5400000">
            <a:off x="6262136" y="4722212"/>
            <a:ext cx="113944" cy="27244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 rot="16200000">
            <a:off x="8106067" y="4190088"/>
            <a:ext cx="121600" cy="22500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16200000">
            <a:off x="8115625" y="4539346"/>
            <a:ext cx="121600" cy="22500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 rot="16200000">
            <a:off x="8115624" y="4831968"/>
            <a:ext cx="121600" cy="22500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7289" y="5598348"/>
            <a:ext cx="211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moves out of the cell. </a:t>
            </a:r>
          </a:p>
          <a:p>
            <a:r>
              <a:rPr lang="en-US" dirty="0" smtClean="0"/>
              <a:t>     </a:t>
            </a:r>
            <a:r>
              <a:rPr lang="en-US" b="1" dirty="0" smtClean="0"/>
              <a:t>Cell Shrinks.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466043" y="5293672"/>
            <a:ext cx="200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water movement.</a:t>
            </a:r>
          </a:p>
          <a:p>
            <a:r>
              <a:rPr lang="en-US" b="1" dirty="0" smtClean="0"/>
              <a:t>Cell stays the same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132221" y="5599211"/>
            <a:ext cx="239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moves into the cell.</a:t>
            </a:r>
          </a:p>
          <a:p>
            <a:r>
              <a:rPr lang="en-US" dirty="0" smtClean="0"/>
              <a:t>     </a:t>
            </a:r>
            <a:r>
              <a:rPr lang="en-US" b="1" dirty="0" smtClean="0"/>
              <a:t>Cell expands.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2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2979" y="2286001"/>
            <a:ext cx="2201779" cy="427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2 18"/>
          <p:cNvSpPr/>
          <p:nvPr/>
        </p:nvSpPr>
        <p:spPr>
          <a:xfrm>
            <a:off x="941401" y="3815053"/>
            <a:ext cx="1103967" cy="1178052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and Plant Cells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52600" y="2308375"/>
            <a:ext cx="2201779" cy="427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32221" y="2286001"/>
            <a:ext cx="2201779" cy="427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97" y="2442412"/>
            <a:ext cx="21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Hypertonic Extracellular Fluid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6918" y="2442411"/>
            <a:ext cx="21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Isotonic Extracellular Fluid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6539" y="2442411"/>
            <a:ext cx="211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Hypotonic Extracellular Fluid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773013" y="3854955"/>
            <a:ext cx="1130968" cy="11381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14400" y="3815053"/>
            <a:ext cx="1130968" cy="117805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773013" y="3854954"/>
            <a:ext cx="1130968" cy="117805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09785" y="4033922"/>
            <a:ext cx="1130968" cy="117805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09785" y="4033922"/>
            <a:ext cx="1130968" cy="11780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67852" y="4207239"/>
            <a:ext cx="252153" cy="2485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55939" y="4155522"/>
            <a:ext cx="252153" cy="2485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31680" y="4207239"/>
            <a:ext cx="252153" cy="2485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1147251" y="5113184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2222510" y="3897698"/>
            <a:ext cx="113944" cy="27244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5400000">
            <a:off x="2235004" y="4190152"/>
            <a:ext cx="113944" cy="27244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5400000">
            <a:off x="2222510" y="4482605"/>
            <a:ext cx="113944" cy="27244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 rot="10800000">
            <a:off x="1467852" y="5113183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 rot="10800000">
            <a:off x="1816243" y="5113182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 rot="16200000">
            <a:off x="670212" y="3982221"/>
            <a:ext cx="121600" cy="225001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 rot="16200000">
            <a:off x="679770" y="4331479"/>
            <a:ext cx="121600" cy="225001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16200000">
            <a:off x="679769" y="4624101"/>
            <a:ext cx="121600" cy="225001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10800000" flipV="1">
            <a:off x="1144780" y="3449087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 rot="10800000" flipV="1">
            <a:off x="1467852" y="3460444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 rot="10800000" flipV="1">
            <a:off x="1814606" y="3460443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 rot="10800000">
            <a:off x="6918642" y="3452221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Arrow 66"/>
          <p:cNvSpPr/>
          <p:nvPr/>
        </p:nvSpPr>
        <p:spPr>
          <a:xfrm rot="10800000">
            <a:off x="7241714" y="3463578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Up Arrow 67"/>
          <p:cNvSpPr/>
          <p:nvPr/>
        </p:nvSpPr>
        <p:spPr>
          <a:xfrm rot="10800000">
            <a:off x="7588468" y="3463577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Up Arrow 71"/>
          <p:cNvSpPr/>
          <p:nvPr/>
        </p:nvSpPr>
        <p:spPr>
          <a:xfrm rot="10800000" flipV="1">
            <a:off x="6870959" y="5325201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10800000" flipV="1">
            <a:off x="7194031" y="5336558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10800000" flipV="1">
            <a:off x="7540785" y="5336557"/>
            <a:ext cx="95365" cy="28113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 rot="5400000">
            <a:off x="6357785" y="4136821"/>
            <a:ext cx="113944" cy="27244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Up Arrow 75"/>
          <p:cNvSpPr/>
          <p:nvPr/>
        </p:nvSpPr>
        <p:spPr>
          <a:xfrm rot="5400000">
            <a:off x="6370279" y="4429275"/>
            <a:ext cx="113944" cy="27244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 rot="5400000">
            <a:off x="6357785" y="4721728"/>
            <a:ext cx="113944" cy="27244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 rot="16200000">
            <a:off x="8012241" y="4202683"/>
            <a:ext cx="121600" cy="225001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p Arrow 78"/>
          <p:cNvSpPr/>
          <p:nvPr/>
        </p:nvSpPr>
        <p:spPr>
          <a:xfrm rot="16200000">
            <a:off x="8021799" y="4551941"/>
            <a:ext cx="121600" cy="225001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Up Arrow 79"/>
          <p:cNvSpPr/>
          <p:nvPr/>
        </p:nvSpPr>
        <p:spPr>
          <a:xfrm rot="16200000">
            <a:off x="8021798" y="4844563"/>
            <a:ext cx="121600" cy="225001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37289" y="5598348"/>
            <a:ext cx="211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moves out of the cell. </a:t>
            </a:r>
          </a:p>
          <a:p>
            <a:r>
              <a:rPr lang="en-US" dirty="0" smtClean="0"/>
              <a:t>     </a:t>
            </a:r>
            <a:r>
              <a:rPr lang="en-US" b="1" dirty="0" smtClean="0"/>
              <a:t>Cell Shrinks.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3466043" y="5293672"/>
            <a:ext cx="200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water movement.</a:t>
            </a:r>
          </a:p>
          <a:p>
            <a:r>
              <a:rPr lang="en-US" b="1" dirty="0" smtClean="0"/>
              <a:t>Cell stays the same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132221" y="5599211"/>
            <a:ext cx="239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moves into the cell.</a:t>
            </a:r>
          </a:p>
          <a:p>
            <a:r>
              <a:rPr lang="en-US" dirty="0" smtClean="0"/>
              <a:t>     </a:t>
            </a:r>
            <a:r>
              <a:rPr lang="en-US" b="1" dirty="0" smtClean="0"/>
              <a:t>Cell expands.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3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Get out a piece of paper</a:t>
            </a:r>
          </a:p>
          <a:p>
            <a:r>
              <a:rPr lang="en-US" sz="3200" dirty="0" smtClean="0"/>
              <a:t>Come to the front of the room and observe the set up of the Osmosis Lab</a:t>
            </a:r>
          </a:p>
          <a:p>
            <a:r>
              <a:rPr lang="en-US" sz="3200" dirty="0" smtClean="0"/>
              <a:t>Write down what is on the board onto your piece of paper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kscience.co.uk/as/module1/pictures/endoe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3" y="1186251"/>
            <a:ext cx="7710131" cy="53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9888" y="5565605"/>
            <a:ext cx="3651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Exocytosis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682" y="2914263"/>
            <a:ext cx="4136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Endocytosis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3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34" y="2450887"/>
            <a:ext cx="7524003" cy="363651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Endocytosis</a:t>
            </a:r>
            <a:r>
              <a:rPr lang="en-US" sz="2800" dirty="0" smtClean="0"/>
              <a:t> – moving things into the cell with the help of </a:t>
            </a:r>
            <a:r>
              <a:rPr lang="en-US" sz="2800" dirty="0" smtClean="0"/>
              <a:t>energy via vesicles or protein channels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Exocytosis</a:t>
            </a:r>
            <a:r>
              <a:rPr lang="en-US" sz="2800" dirty="0" smtClean="0"/>
              <a:t> – moving things out of the cell with the help of </a:t>
            </a:r>
            <a:r>
              <a:rPr lang="en-US" sz="2800" dirty="0"/>
              <a:t>energy vesicles or protein channels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12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8376" y="2509935"/>
            <a:ext cx="6242179" cy="3236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Active Transport Mechanisms</a:t>
            </a:r>
            <a:endParaRPr lang="en-US" dirty="0"/>
          </a:p>
        </p:txBody>
      </p:sp>
      <p:pic>
        <p:nvPicPr>
          <p:cNvPr id="2050" name="Picture 2" descr="http://hyperphysics.phy-astr.gsu.edu/hbase/biology/imgbio/nakpum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36" y="2222287"/>
            <a:ext cx="56959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64734" y="4865615"/>
            <a:ext cx="7524925" cy="19923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Movement of things in and out of the cell occurs between two solutions.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Extracellular Fluid = Solution outside of the cell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Intercellular Fluid = Solution inside of the cell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69360" y="5131769"/>
            <a:ext cx="1409349" cy="1328048"/>
            <a:chOff x="4563611" y="5194773"/>
            <a:chExt cx="1409349" cy="1328048"/>
          </a:xfrm>
        </p:grpSpPr>
        <p:sp>
          <p:nvSpPr>
            <p:cNvPr id="4" name="Oval 3"/>
            <p:cNvSpPr/>
            <p:nvPr/>
          </p:nvSpPr>
          <p:spPr>
            <a:xfrm>
              <a:off x="4563611" y="5194773"/>
              <a:ext cx="1317072" cy="1328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63611" y="5486329"/>
              <a:ext cx="1409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Intercellular Fluid</a:t>
              </a:r>
              <a:endParaRPr lang="en-US" sz="16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63318" y="6522821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Extracellular Fluid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49960" y="5114692"/>
            <a:ext cx="1409349" cy="1328048"/>
            <a:chOff x="4563611" y="5194773"/>
            <a:chExt cx="1409349" cy="1328048"/>
          </a:xfrm>
        </p:grpSpPr>
        <p:sp>
          <p:nvSpPr>
            <p:cNvPr id="10" name="Oval 9"/>
            <p:cNvSpPr/>
            <p:nvPr/>
          </p:nvSpPr>
          <p:spPr>
            <a:xfrm>
              <a:off x="4563611" y="5194773"/>
              <a:ext cx="1317072" cy="1328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3611" y="5486329"/>
              <a:ext cx="1409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Intercellular Fluid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86432" y="5148846"/>
            <a:ext cx="1409349" cy="1328048"/>
            <a:chOff x="4563611" y="5194773"/>
            <a:chExt cx="1409349" cy="1328048"/>
          </a:xfrm>
        </p:grpSpPr>
        <p:sp>
          <p:nvSpPr>
            <p:cNvPr id="13" name="Oval 12"/>
            <p:cNvSpPr/>
            <p:nvPr/>
          </p:nvSpPr>
          <p:spPr>
            <a:xfrm>
              <a:off x="4563611" y="5194773"/>
              <a:ext cx="1317072" cy="1328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611" y="5486329"/>
              <a:ext cx="1409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Intercellular Fluid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26347" y="5194773"/>
            <a:ext cx="1409349" cy="1328048"/>
            <a:chOff x="4563611" y="5194773"/>
            <a:chExt cx="1409349" cy="1328048"/>
          </a:xfrm>
        </p:grpSpPr>
        <p:sp>
          <p:nvSpPr>
            <p:cNvPr id="16" name="Oval 15"/>
            <p:cNvSpPr/>
            <p:nvPr/>
          </p:nvSpPr>
          <p:spPr>
            <a:xfrm>
              <a:off x="4563611" y="5194773"/>
              <a:ext cx="1317072" cy="1328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3611" y="5486329"/>
              <a:ext cx="1409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Intercellular Fluid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4135" y="5194773"/>
            <a:ext cx="1409349" cy="1328048"/>
            <a:chOff x="4563611" y="5194773"/>
            <a:chExt cx="1409349" cy="1328048"/>
          </a:xfrm>
        </p:grpSpPr>
        <p:sp>
          <p:nvSpPr>
            <p:cNvPr id="19" name="Oval 18"/>
            <p:cNvSpPr/>
            <p:nvPr/>
          </p:nvSpPr>
          <p:spPr>
            <a:xfrm>
              <a:off x="4563611" y="5194773"/>
              <a:ext cx="1317072" cy="1328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3611" y="5486329"/>
              <a:ext cx="1409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Intercellular Fluid</a:t>
              </a:r>
              <a:endParaRPr lang="en-US" sz="1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87237" y="6220447"/>
            <a:ext cx="527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Cell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47" y="6171493"/>
            <a:ext cx="527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Cell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344224" y="6155390"/>
            <a:ext cx="527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Cell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5667350" y="6188421"/>
            <a:ext cx="527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Cell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6984422" y="6137404"/>
            <a:ext cx="527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Cell</a:t>
            </a:r>
            <a:endParaRPr lang="en-US" sz="900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7393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6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ounded Rectangle 405"/>
          <p:cNvSpPr/>
          <p:nvPr/>
        </p:nvSpPr>
        <p:spPr>
          <a:xfrm>
            <a:off x="-83503" y="3854023"/>
            <a:ext cx="9348043" cy="225463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Intracellular Fluid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(Cytoplasm)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-114300" y="742950"/>
            <a:ext cx="9360947" cy="225463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Extracellular Fluid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912" y="2774951"/>
            <a:ext cx="209647" cy="1326059"/>
            <a:chOff x="1270000" y="1587500"/>
            <a:chExt cx="520700" cy="3293534"/>
          </a:xfrm>
        </p:grpSpPr>
        <p:grpSp>
          <p:nvGrpSpPr>
            <p:cNvPr id="7" name="Group 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3501" y="2774951"/>
            <a:ext cx="209647" cy="1326059"/>
            <a:chOff x="1270000" y="1587500"/>
            <a:chExt cx="520700" cy="3293534"/>
          </a:xfrm>
        </p:grpSpPr>
        <p:grpSp>
          <p:nvGrpSpPr>
            <p:cNvPr id="14" name="Group 1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402059" y="2779432"/>
            <a:ext cx="209647" cy="1326059"/>
            <a:chOff x="1270000" y="1587500"/>
            <a:chExt cx="520700" cy="3293534"/>
          </a:xfrm>
        </p:grpSpPr>
        <p:grpSp>
          <p:nvGrpSpPr>
            <p:cNvPr id="41" name="Group 4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167928" y="2774952"/>
            <a:ext cx="209647" cy="1326059"/>
            <a:chOff x="1270000" y="1587500"/>
            <a:chExt cx="520700" cy="3293534"/>
          </a:xfrm>
        </p:grpSpPr>
        <p:grpSp>
          <p:nvGrpSpPr>
            <p:cNvPr id="50" name="Group 49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865921" y="2774950"/>
            <a:ext cx="209647" cy="1326059"/>
            <a:chOff x="1270000" y="1587500"/>
            <a:chExt cx="520700" cy="3293534"/>
          </a:xfrm>
        </p:grpSpPr>
        <p:grpSp>
          <p:nvGrpSpPr>
            <p:cNvPr id="59" name="Group 58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631793" y="2779432"/>
            <a:ext cx="209647" cy="1326059"/>
            <a:chOff x="1270000" y="1587500"/>
            <a:chExt cx="520700" cy="3293534"/>
          </a:xfrm>
        </p:grpSpPr>
        <p:grpSp>
          <p:nvGrpSpPr>
            <p:cNvPr id="68" name="Group 67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311387" y="2785662"/>
            <a:ext cx="209647" cy="1326059"/>
            <a:chOff x="1270000" y="1587500"/>
            <a:chExt cx="520700" cy="3293534"/>
          </a:xfrm>
        </p:grpSpPr>
        <p:grpSp>
          <p:nvGrpSpPr>
            <p:cNvPr id="77" name="Group 7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089254" y="2774951"/>
            <a:ext cx="209647" cy="1326059"/>
            <a:chOff x="1270000" y="1587500"/>
            <a:chExt cx="520700" cy="3293534"/>
          </a:xfrm>
        </p:grpSpPr>
        <p:grpSp>
          <p:nvGrpSpPr>
            <p:cNvPr id="86" name="Group 8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3130189" y="2772961"/>
            <a:ext cx="209647" cy="1326059"/>
            <a:chOff x="1270000" y="1587500"/>
            <a:chExt cx="520700" cy="3293534"/>
          </a:xfrm>
        </p:grpSpPr>
        <p:grpSp>
          <p:nvGrpSpPr>
            <p:cNvPr id="95" name="Group 9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2552988" y="2774950"/>
            <a:ext cx="209647" cy="1326059"/>
            <a:chOff x="1270000" y="1587500"/>
            <a:chExt cx="520700" cy="3293534"/>
          </a:xfrm>
        </p:grpSpPr>
        <p:grpSp>
          <p:nvGrpSpPr>
            <p:cNvPr id="104" name="Group 10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3541324" y="2774951"/>
            <a:ext cx="209647" cy="1326059"/>
            <a:chOff x="1270000" y="1587500"/>
            <a:chExt cx="520700" cy="3293534"/>
          </a:xfrm>
        </p:grpSpPr>
        <p:grpSp>
          <p:nvGrpSpPr>
            <p:cNvPr id="113" name="Group 11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3333824" y="2774951"/>
            <a:ext cx="209647" cy="1326059"/>
            <a:chOff x="1270000" y="1587500"/>
            <a:chExt cx="520700" cy="3293534"/>
          </a:xfrm>
        </p:grpSpPr>
        <p:grpSp>
          <p:nvGrpSpPr>
            <p:cNvPr id="122" name="Group 12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3991999" y="2775454"/>
            <a:ext cx="209647" cy="1326059"/>
            <a:chOff x="1270000" y="1587500"/>
            <a:chExt cx="520700" cy="3293534"/>
          </a:xfrm>
        </p:grpSpPr>
        <p:grpSp>
          <p:nvGrpSpPr>
            <p:cNvPr id="131" name="Group 13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3771057" y="2774951"/>
            <a:ext cx="209647" cy="1326059"/>
            <a:chOff x="1270000" y="1587500"/>
            <a:chExt cx="520700" cy="3293534"/>
          </a:xfrm>
        </p:grpSpPr>
        <p:grpSp>
          <p:nvGrpSpPr>
            <p:cNvPr id="140" name="Group 139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602701" y="2774951"/>
            <a:ext cx="209647" cy="1326059"/>
            <a:chOff x="1270000" y="1587500"/>
            <a:chExt cx="520700" cy="3293534"/>
          </a:xfrm>
        </p:grpSpPr>
        <p:grpSp>
          <p:nvGrpSpPr>
            <p:cNvPr id="149" name="Group 148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4406781" y="2774951"/>
            <a:ext cx="209647" cy="1326059"/>
            <a:chOff x="1270000" y="1587500"/>
            <a:chExt cx="520700" cy="3293534"/>
          </a:xfrm>
        </p:grpSpPr>
        <p:grpSp>
          <p:nvGrpSpPr>
            <p:cNvPr id="158" name="Group 157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4832434" y="2774951"/>
            <a:ext cx="209647" cy="1326059"/>
            <a:chOff x="1270000" y="1587500"/>
            <a:chExt cx="520700" cy="3293534"/>
          </a:xfrm>
        </p:grpSpPr>
        <p:grpSp>
          <p:nvGrpSpPr>
            <p:cNvPr id="176" name="Group 17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5680926" y="2779432"/>
            <a:ext cx="209647" cy="1326059"/>
            <a:chOff x="1270000" y="1587500"/>
            <a:chExt cx="520700" cy="3293534"/>
          </a:xfrm>
        </p:grpSpPr>
        <p:grpSp>
          <p:nvGrpSpPr>
            <p:cNvPr id="185" name="Group 18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6144271" y="2779432"/>
            <a:ext cx="209647" cy="1326059"/>
            <a:chOff x="1270000" y="1587500"/>
            <a:chExt cx="520700" cy="3293534"/>
          </a:xfrm>
        </p:grpSpPr>
        <p:grpSp>
          <p:nvGrpSpPr>
            <p:cNvPr id="203" name="Group 20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11" name="Group 210"/>
          <p:cNvGrpSpPr/>
          <p:nvPr/>
        </p:nvGrpSpPr>
        <p:grpSpPr>
          <a:xfrm>
            <a:off x="5910659" y="2779432"/>
            <a:ext cx="209647" cy="1326059"/>
            <a:chOff x="1270000" y="1587500"/>
            <a:chExt cx="520700" cy="3293534"/>
          </a:xfrm>
        </p:grpSpPr>
        <p:grpSp>
          <p:nvGrpSpPr>
            <p:cNvPr id="212" name="Group 21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6380514" y="2774951"/>
            <a:ext cx="209647" cy="1326059"/>
            <a:chOff x="1270000" y="1587500"/>
            <a:chExt cx="520700" cy="3293534"/>
          </a:xfrm>
        </p:grpSpPr>
        <p:grpSp>
          <p:nvGrpSpPr>
            <p:cNvPr id="230" name="Group 229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32" name="Oval 23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56" name="Group 255"/>
          <p:cNvGrpSpPr/>
          <p:nvPr/>
        </p:nvGrpSpPr>
        <p:grpSpPr>
          <a:xfrm>
            <a:off x="7853615" y="2774951"/>
            <a:ext cx="209647" cy="1326059"/>
            <a:chOff x="1270000" y="1587500"/>
            <a:chExt cx="520700" cy="3293534"/>
          </a:xfrm>
        </p:grpSpPr>
        <p:grpSp>
          <p:nvGrpSpPr>
            <p:cNvPr id="257" name="Group 25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59" name="Oval 25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65" name="Group 264"/>
          <p:cNvGrpSpPr/>
          <p:nvPr/>
        </p:nvGrpSpPr>
        <p:grpSpPr>
          <a:xfrm>
            <a:off x="7607303" y="2774951"/>
            <a:ext cx="209647" cy="1326059"/>
            <a:chOff x="1270000" y="1587500"/>
            <a:chExt cx="520700" cy="3293534"/>
          </a:xfrm>
        </p:grpSpPr>
        <p:grpSp>
          <p:nvGrpSpPr>
            <p:cNvPr id="266" name="Group 26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71" name="Oval 27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68" name="Oval 26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74" name="Group 273"/>
          <p:cNvGrpSpPr/>
          <p:nvPr/>
        </p:nvGrpSpPr>
        <p:grpSpPr>
          <a:xfrm>
            <a:off x="8291561" y="2774951"/>
            <a:ext cx="209647" cy="1326059"/>
            <a:chOff x="1270000" y="1587500"/>
            <a:chExt cx="520700" cy="3293534"/>
          </a:xfrm>
        </p:grpSpPr>
        <p:grpSp>
          <p:nvGrpSpPr>
            <p:cNvPr id="275" name="Group 27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80" name="Oval 27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77" name="Oval 27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83" name="Group 282"/>
          <p:cNvGrpSpPr/>
          <p:nvPr/>
        </p:nvGrpSpPr>
        <p:grpSpPr>
          <a:xfrm>
            <a:off x="8083348" y="2774951"/>
            <a:ext cx="209647" cy="1326059"/>
            <a:chOff x="1270000" y="1587500"/>
            <a:chExt cx="520700" cy="3293534"/>
          </a:xfrm>
        </p:grpSpPr>
        <p:grpSp>
          <p:nvGrpSpPr>
            <p:cNvPr id="284" name="Group 28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86" name="Oval 28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92" name="Group 291"/>
          <p:cNvGrpSpPr/>
          <p:nvPr/>
        </p:nvGrpSpPr>
        <p:grpSpPr>
          <a:xfrm>
            <a:off x="8870855" y="2774951"/>
            <a:ext cx="209647" cy="1326059"/>
            <a:chOff x="1270000" y="1587500"/>
            <a:chExt cx="520700" cy="3293534"/>
          </a:xfrm>
        </p:grpSpPr>
        <p:grpSp>
          <p:nvGrpSpPr>
            <p:cNvPr id="293" name="Group 29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98" name="Oval 29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95" name="Oval 29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01" name="Group 300"/>
          <p:cNvGrpSpPr/>
          <p:nvPr/>
        </p:nvGrpSpPr>
        <p:grpSpPr>
          <a:xfrm>
            <a:off x="8649942" y="2774951"/>
            <a:ext cx="209647" cy="1326059"/>
            <a:chOff x="1270000" y="1587500"/>
            <a:chExt cx="520700" cy="3293534"/>
          </a:xfrm>
        </p:grpSpPr>
        <p:grpSp>
          <p:nvGrpSpPr>
            <p:cNvPr id="302" name="Group 30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07" name="Oval 30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03" name="Group 30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04" name="Oval 30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328" name="Can 327"/>
          <p:cNvSpPr/>
          <p:nvPr/>
        </p:nvSpPr>
        <p:spPr>
          <a:xfrm>
            <a:off x="5031812" y="2580730"/>
            <a:ext cx="689126" cy="171450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Aquaporin</a:t>
            </a:r>
          </a:p>
        </p:txBody>
      </p:sp>
      <p:sp>
        <p:nvSpPr>
          <p:cNvPr id="329" name="Cube 328"/>
          <p:cNvSpPr/>
          <p:nvPr/>
        </p:nvSpPr>
        <p:spPr>
          <a:xfrm>
            <a:off x="557558" y="2580730"/>
            <a:ext cx="610370" cy="1819820"/>
          </a:xfrm>
          <a:prstGeom prst="cube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Protein Channel</a:t>
            </a:r>
          </a:p>
        </p:txBody>
      </p:sp>
      <p:sp>
        <p:nvSpPr>
          <p:cNvPr id="330" name="Cube 329"/>
          <p:cNvSpPr/>
          <p:nvPr/>
        </p:nvSpPr>
        <p:spPr>
          <a:xfrm>
            <a:off x="2679359" y="2475410"/>
            <a:ext cx="431352" cy="1819820"/>
          </a:xfrm>
          <a:prstGeom prst="cub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Protein Channel</a:t>
            </a:r>
          </a:p>
        </p:txBody>
      </p:sp>
      <p:grpSp>
        <p:nvGrpSpPr>
          <p:cNvPr id="331" name="Group 330"/>
          <p:cNvGrpSpPr/>
          <p:nvPr/>
        </p:nvGrpSpPr>
        <p:grpSpPr>
          <a:xfrm>
            <a:off x="4189240" y="2778638"/>
            <a:ext cx="209647" cy="1326059"/>
            <a:chOff x="1270000" y="1587500"/>
            <a:chExt cx="520700" cy="3293534"/>
          </a:xfrm>
        </p:grpSpPr>
        <p:grpSp>
          <p:nvGrpSpPr>
            <p:cNvPr id="332" name="Group 33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37" name="Oval 33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34" name="Oval 33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87" name="Group 386"/>
          <p:cNvGrpSpPr/>
          <p:nvPr/>
        </p:nvGrpSpPr>
        <p:grpSpPr>
          <a:xfrm>
            <a:off x="7368037" y="2749834"/>
            <a:ext cx="209647" cy="1326059"/>
            <a:chOff x="1270000" y="1587500"/>
            <a:chExt cx="520700" cy="3293534"/>
          </a:xfrm>
        </p:grpSpPr>
        <p:grpSp>
          <p:nvGrpSpPr>
            <p:cNvPr id="388" name="Group 387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93" name="Oval 39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90" name="Oval 38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96" name="Group 395"/>
          <p:cNvGrpSpPr/>
          <p:nvPr/>
        </p:nvGrpSpPr>
        <p:grpSpPr>
          <a:xfrm>
            <a:off x="6618076" y="2776233"/>
            <a:ext cx="209647" cy="1326059"/>
            <a:chOff x="1270000" y="1587500"/>
            <a:chExt cx="520700" cy="3293534"/>
          </a:xfrm>
        </p:grpSpPr>
        <p:grpSp>
          <p:nvGrpSpPr>
            <p:cNvPr id="397" name="Group 39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402" name="Oval 40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99" name="Oval 39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57" name="Group 356"/>
          <p:cNvGrpSpPr/>
          <p:nvPr/>
        </p:nvGrpSpPr>
        <p:grpSpPr>
          <a:xfrm rot="1266368">
            <a:off x="6700895" y="2689387"/>
            <a:ext cx="896259" cy="1781720"/>
            <a:chOff x="3261851" y="1099577"/>
            <a:chExt cx="1741949" cy="3462912"/>
          </a:xfrm>
        </p:grpSpPr>
        <p:sp>
          <p:nvSpPr>
            <p:cNvPr id="358" name="Hexagon 357"/>
            <p:cNvSpPr/>
            <p:nvPr/>
          </p:nvSpPr>
          <p:spPr>
            <a:xfrm>
              <a:off x="3930673" y="2590800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9" name="Hexagon 358"/>
            <p:cNvSpPr/>
            <p:nvPr/>
          </p:nvSpPr>
          <p:spPr>
            <a:xfrm>
              <a:off x="3930673" y="2148952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0" name="Hexagon 359"/>
            <p:cNvSpPr/>
            <p:nvPr/>
          </p:nvSpPr>
          <p:spPr>
            <a:xfrm>
              <a:off x="3524839" y="1923004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1" name="Hexagon 360"/>
            <p:cNvSpPr/>
            <p:nvPr/>
          </p:nvSpPr>
          <p:spPr>
            <a:xfrm>
              <a:off x="3524838" y="1471108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2" name="Oval 361"/>
            <p:cNvSpPr/>
            <p:nvPr/>
          </p:nvSpPr>
          <p:spPr>
            <a:xfrm>
              <a:off x="3261851" y="1099577"/>
              <a:ext cx="237421" cy="25780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63" name="Straight Connector 362"/>
            <p:cNvCxnSpPr>
              <a:stCxn id="361" idx="4"/>
              <a:endCxn id="362" idx="5"/>
            </p:cNvCxnSpPr>
            <p:nvPr/>
          </p:nvCxnSpPr>
          <p:spPr>
            <a:xfrm flipH="1" flipV="1">
              <a:off x="3464502" y="1319628"/>
              <a:ext cx="168286" cy="151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Regular Pentagon 363"/>
            <p:cNvSpPr/>
            <p:nvPr/>
          </p:nvSpPr>
          <p:spPr>
            <a:xfrm rot="2652972">
              <a:off x="4352024" y="2776276"/>
              <a:ext cx="457200" cy="441848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65" name="Straight Connector 364"/>
            <p:cNvCxnSpPr>
              <a:endCxn id="364" idx="2"/>
            </p:cNvCxnSpPr>
            <p:nvPr/>
          </p:nvCxnSpPr>
          <p:spPr>
            <a:xfrm flipH="1" flipV="1">
              <a:off x="4325301" y="3057013"/>
              <a:ext cx="335599" cy="346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V="1">
              <a:off x="4580624" y="3416300"/>
              <a:ext cx="85802" cy="276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 flipV="1">
              <a:off x="4580624" y="3692529"/>
              <a:ext cx="152400" cy="1524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V="1">
              <a:off x="4493100" y="3844931"/>
              <a:ext cx="239924" cy="2762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 flipV="1">
              <a:off x="4493100" y="4121159"/>
              <a:ext cx="173326" cy="1651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V="1">
              <a:off x="4493100" y="4286261"/>
              <a:ext cx="173326" cy="2762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 flipV="1">
              <a:off x="4656824" y="4286262"/>
              <a:ext cx="346976" cy="1111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 406"/>
          <p:cNvGrpSpPr/>
          <p:nvPr/>
        </p:nvGrpSpPr>
        <p:grpSpPr>
          <a:xfrm>
            <a:off x="6846675" y="2776235"/>
            <a:ext cx="209647" cy="1326059"/>
            <a:chOff x="1270000" y="1587500"/>
            <a:chExt cx="520700" cy="3293534"/>
          </a:xfrm>
        </p:grpSpPr>
        <p:grpSp>
          <p:nvGrpSpPr>
            <p:cNvPr id="408" name="Group 407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413" name="Oval 41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09" name="Group 408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410" name="Oval 40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416" name="Group 415"/>
          <p:cNvGrpSpPr/>
          <p:nvPr/>
        </p:nvGrpSpPr>
        <p:grpSpPr>
          <a:xfrm>
            <a:off x="8458732" y="2775760"/>
            <a:ext cx="209647" cy="1326059"/>
            <a:chOff x="1270000" y="1587500"/>
            <a:chExt cx="520700" cy="3293534"/>
          </a:xfrm>
        </p:grpSpPr>
        <p:grpSp>
          <p:nvGrpSpPr>
            <p:cNvPr id="417" name="Group 41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422" name="Oval 42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419" name="Oval 41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9098310" y="2778639"/>
            <a:ext cx="209647" cy="1326059"/>
            <a:chOff x="1270000" y="1587500"/>
            <a:chExt cx="520700" cy="3293534"/>
          </a:xfrm>
        </p:grpSpPr>
        <p:grpSp>
          <p:nvGrpSpPr>
            <p:cNvPr id="426" name="Group 42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431" name="Oval 43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27" name="Group 42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428" name="Oval 42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319" name="Rectangle 318"/>
          <p:cNvSpPr/>
          <p:nvPr/>
        </p:nvSpPr>
        <p:spPr>
          <a:xfrm>
            <a:off x="-46486" y="0"/>
            <a:ext cx="1140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9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417638"/>
            <a:ext cx="8915399" cy="534410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5" y="221433"/>
            <a:ext cx="7524003" cy="970450"/>
          </a:xfrm>
        </p:spPr>
        <p:txBody>
          <a:bodyPr/>
          <a:lstStyle/>
          <a:p>
            <a:r>
              <a:rPr lang="en-US" dirty="0" smtClean="0"/>
              <a:t>A cell in the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35994" y="2128616"/>
            <a:ext cx="3872007" cy="3922151"/>
            <a:chOff x="2562726" y="2334814"/>
            <a:chExt cx="3872007" cy="39221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9285" b="10010"/>
            <a:stretch/>
          </p:blipFill>
          <p:spPr>
            <a:xfrm>
              <a:off x="2562726" y="2334814"/>
              <a:ext cx="3872007" cy="3922151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236495" y="2988697"/>
              <a:ext cx="2460501" cy="25401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02871" y="3489526"/>
            <a:ext cx="27382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Intercellular </a:t>
            </a:r>
          </a:p>
          <a:p>
            <a:pPr algn="ctr"/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Fluid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37104" y="3551082"/>
            <a:ext cx="28264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Extracellular </a:t>
            </a:r>
          </a:p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Fluid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6512885" y="3626791"/>
            <a:ext cx="28264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Extracellular </a:t>
            </a:r>
          </a:p>
          <a:p>
            <a:pPr algn="ctr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Fluid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6486" y="0"/>
            <a:ext cx="1140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0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 Transport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61347" y="1455822"/>
            <a:ext cx="1648327" cy="10226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1348" y="1797887"/>
            <a:ext cx="164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Transport</a:t>
            </a:r>
            <a:endParaRPr 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385510" y="2490537"/>
            <a:ext cx="1" cy="19250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658977" y="2707106"/>
            <a:ext cx="344103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658977" y="2731170"/>
            <a:ext cx="2" cy="204537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882943" y="2935707"/>
            <a:ext cx="1648327" cy="10226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275842" y="2934309"/>
            <a:ext cx="1648327" cy="10226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8880" y="3020047"/>
            <a:ext cx="164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</a:p>
          <a:p>
            <a:pPr algn="ctr"/>
            <a:endParaRPr lang="en-US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*Needs Energy</a:t>
            </a:r>
            <a:endParaRPr 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1778" y="3014443"/>
            <a:ext cx="164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</a:p>
          <a:p>
            <a:pPr algn="ctr"/>
            <a:endParaRPr lang="en-US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*No Energy</a:t>
            </a:r>
            <a:endParaRPr 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100006" y="2729772"/>
            <a:ext cx="2" cy="204537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58975" y="3970543"/>
            <a:ext cx="2" cy="204537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731550" y="4187233"/>
            <a:ext cx="1799720" cy="1215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144122" y="3970543"/>
            <a:ext cx="2" cy="204537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84393" y="4181156"/>
            <a:ext cx="1542046" cy="1683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731550" y="4199387"/>
            <a:ext cx="1" cy="19250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555331" y="4211834"/>
            <a:ext cx="1" cy="19250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70354" y="4197739"/>
            <a:ext cx="1" cy="19250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026439" y="4210141"/>
            <a:ext cx="1" cy="19250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67751" y="4390496"/>
            <a:ext cx="1648327" cy="10226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467474" y="4402647"/>
            <a:ext cx="1648327" cy="10226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46697" y="4732561"/>
            <a:ext cx="164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Endocytosis</a:t>
            </a:r>
            <a:endParaRPr 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67474" y="4746394"/>
            <a:ext cx="164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Exocytosis</a:t>
            </a:r>
            <a:endParaRPr 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60229" y="4402647"/>
            <a:ext cx="1648327" cy="1022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639168" y="5652533"/>
            <a:ext cx="1648327" cy="1022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639169" y="4705011"/>
            <a:ext cx="16483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</a:p>
          <a:p>
            <a:pPr algn="ctr"/>
            <a:r>
              <a:rPr lang="en-US" sz="1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Solutes</a:t>
            </a:r>
            <a:endParaRPr lang="en-US" sz="11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1998" y="5865022"/>
            <a:ext cx="164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Facilitated Diffusion</a:t>
            </a:r>
            <a:endParaRPr 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454305" y="5449765"/>
            <a:ext cx="1" cy="19250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460145" y="4418460"/>
            <a:ext cx="1648327" cy="1022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439084" y="4746394"/>
            <a:ext cx="16483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Osmosis</a:t>
            </a:r>
          </a:p>
          <a:p>
            <a:pPr algn="ctr"/>
            <a:r>
              <a:rPr lang="en-US" sz="1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Solvent(water)</a:t>
            </a:r>
            <a:endParaRPr lang="en-US" sz="11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047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1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and 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08" y="2150097"/>
            <a:ext cx="7524003" cy="363651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Transport</a:t>
            </a:r>
            <a:r>
              <a:rPr lang="en-US" sz="2800" dirty="0" smtClean="0"/>
              <a:t>:  Transport into or out of the cell that requires energy.</a:t>
            </a:r>
          </a:p>
          <a:p>
            <a:endParaRPr lang="en-US" sz="2800" dirty="0"/>
          </a:p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Transport</a:t>
            </a:r>
            <a:r>
              <a:rPr lang="en-US" sz="2800" dirty="0" smtClean="0"/>
              <a:t>:  Transport into or out of the cell that does not require energy.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47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1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Brownian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57" y="1294240"/>
            <a:ext cx="7524003" cy="36365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Brownian Motion</a:t>
            </a:r>
          </a:p>
          <a:p>
            <a:pPr lvl="1"/>
            <a:r>
              <a:rPr lang="en-US" sz="3000" dirty="0" smtClean="0"/>
              <a:t>The random </a:t>
            </a:r>
            <a:r>
              <a:rPr lang="en-US" sz="3000" dirty="0"/>
              <a:t>motion </a:t>
            </a:r>
            <a:r>
              <a:rPr lang="en-US" sz="3000" dirty="0" smtClean="0"/>
              <a:t>of particles</a:t>
            </a:r>
            <a:r>
              <a:rPr lang="en-US" sz="3000" dirty="0"/>
              <a:t> suspended in </a:t>
            </a:r>
            <a:r>
              <a:rPr lang="en-US" sz="3000" dirty="0" smtClean="0"/>
              <a:t>a fluid</a:t>
            </a:r>
            <a:endParaRPr lang="en-US" sz="3000" dirty="0"/>
          </a:p>
        </p:txBody>
      </p:sp>
      <p:pic>
        <p:nvPicPr>
          <p:cNvPr id="1026" name="Picture 2" descr="Translational 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60" y="4185574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6486" y="0"/>
            <a:ext cx="1140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9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47" y="1864895"/>
            <a:ext cx="9143999" cy="4860758"/>
          </a:xfrm>
        </p:spPr>
        <p:txBody>
          <a:bodyPr anchor="t"/>
          <a:lstStyle/>
          <a:p>
            <a:endParaRPr lang="en-US" dirty="0" smtClean="0"/>
          </a:p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</a:p>
          <a:p>
            <a:pPr lvl="1"/>
            <a:r>
              <a:rPr lang="en-US" sz="2400" dirty="0" smtClean="0"/>
              <a:t>The movement of particles (solutes) from an area of high concentration to low concentration until equilibrium is met. (HYPERTONIC </a:t>
            </a:r>
            <a:r>
              <a:rPr lang="en-US" sz="2400" dirty="0" smtClean="0">
                <a:sym typeface="Wingdings" panose="05000000000000000000" pitchFamily="2" charset="2"/>
              </a:rPr>
              <a:t> HYPOTONIC)</a:t>
            </a:r>
            <a:endParaRPr lang="en-US" sz="2400" dirty="0"/>
          </a:p>
        </p:txBody>
      </p:sp>
      <p:pic>
        <p:nvPicPr>
          <p:cNvPr id="1026" name="Picture 2" descr="http://leavingbio.net/OSMOSIS%20AND%20DIFFUSION_files/image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48" y="4246323"/>
            <a:ext cx="2479330" cy="247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ronodon.com/images/Diffusion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6" y="4194270"/>
            <a:ext cx="2531383" cy="25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898" y="5000364"/>
            <a:ext cx="3124200" cy="1466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047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4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7" y="283700"/>
            <a:ext cx="7773338" cy="1197133"/>
          </a:xfrm>
        </p:spPr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-191719" y="3939699"/>
            <a:ext cx="9348043" cy="252213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Intracellular Fluid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(Cytoplasm)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22448" y="1346150"/>
            <a:ext cx="9360947" cy="216503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Extracellular Fluid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7912" y="3363173"/>
            <a:ext cx="209647" cy="737837"/>
            <a:chOff x="1270000" y="1587500"/>
            <a:chExt cx="520700" cy="3293534"/>
          </a:xfrm>
        </p:grpSpPr>
        <p:grpSp>
          <p:nvGrpSpPr>
            <p:cNvPr id="7" name="Group 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3501" y="3363173"/>
            <a:ext cx="209647" cy="737837"/>
            <a:chOff x="1270000" y="1587500"/>
            <a:chExt cx="520700" cy="3293534"/>
          </a:xfrm>
        </p:grpSpPr>
        <p:grpSp>
          <p:nvGrpSpPr>
            <p:cNvPr id="16" name="Group 1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402059" y="3367654"/>
            <a:ext cx="209647" cy="737837"/>
            <a:chOff x="1270000" y="1587500"/>
            <a:chExt cx="520700" cy="3293534"/>
          </a:xfrm>
        </p:grpSpPr>
        <p:grpSp>
          <p:nvGrpSpPr>
            <p:cNvPr id="25" name="Group 2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167928" y="3363174"/>
            <a:ext cx="209647" cy="737837"/>
            <a:chOff x="1270000" y="1587500"/>
            <a:chExt cx="520700" cy="3293534"/>
          </a:xfrm>
        </p:grpSpPr>
        <p:grpSp>
          <p:nvGrpSpPr>
            <p:cNvPr id="34" name="Group 3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865921" y="3363172"/>
            <a:ext cx="209647" cy="737837"/>
            <a:chOff x="1270000" y="1587500"/>
            <a:chExt cx="520700" cy="3293534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631793" y="3367654"/>
            <a:ext cx="209647" cy="737837"/>
            <a:chOff x="1270000" y="1587500"/>
            <a:chExt cx="520700" cy="3293534"/>
          </a:xfrm>
        </p:grpSpPr>
        <p:grpSp>
          <p:nvGrpSpPr>
            <p:cNvPr id="52" name="Group 5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311387" y="3373884"/>
            <a:ext cx="209647" cy="737837"/>
            <a:chOff x="1270000" y="1587500"/>
            <a:chExt cx="520700" cy="3293534"/>
          </a:xfrm>
        </p:grpSpPr>
        <p:grpSp>
          <p:nvGrpSpPr>
            <p:cNvPr id="61" name="Group 6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2089254" y="3363173"/>
            <a:ext cx="209647" cy="737837"/>
            <a:chOff x="1270000" y="1587500"/>
            <a:chExt cx="520700" cy="3293534"/>
          </a:xfrm>
        </p:grpSpPr>
        <p:grpSp>
          <p:nvGrpSpPr>
            <p:cNvPr id="70" name="Group 69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130189" y="3361183"/>
            <a:ext cx="209647" cy="737837"/>
            <a:chOff x="1270000" y="1587500"/>
            <a:chExt cx="520700" cy="3293534"/>
          </a:xfrm>
        </p:grpSpPr>
        <p:grpSp>
          <p:nvGrpSpPr>
            <p:cNvPr id="79" name="Group 78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2552988" y="3363172"/>
            <a:ext cx="209647" cy="737837"/>
            <a:chOff x="1270000" y="1587500"/>
            <a:chExt cx="520700" cy="3293534"/>
          </a:xfrm>
        </p:grpSpPr>
        <p:grpSp>
          <p:nvGrpSpPr>
            <p:cNvPr id="88" name="Group 87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3541324" y="3363173"/>
            <a:ext cx="209647" cy="737837"/>
            <a:chOff x="1270000" y="1587500"/>
            <a:chExt cx="520700" cy="3293534"/>
          </a:xfrm>
        </p:grpSpPr>
        <p:grpSp>
          <p:nvGrpSpPr>
            <p:cNvPr id="97" name="Group 9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333824" y="3363173"/>
            <a:ext cx="209647" cy="737837"/>
            <a:chOff x="1270000" y="1587500"/>
            <a:chExt cx="520700" cy="3293534"/>
          </a:xfrm>
        </p:grpSpPr>
        <p:grpSp>
          <p:nvGrpSpPr>
            <p:cNvPr id="106" name="Group 10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3991999" y="3363676"/>
            <a:ext cx="209647" cy="737837"/>
            <a:chOff x="1270000" y="1587500"/>
            <a:chExt cx="520700" cy="3293534"/>
          </a:xfrm>
        </p:grpSpPr>
        <p:grpSp>
          <p:nvGrpSpPr>
            <p:cNvPr id="115" name="Group 11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771057" y="3363173"/>
            <a:ext cx="209647" cy="737837"/>
            <a:chOff x="1270000" y="1587500"/>
            <a:chExt cx="520700" cy="3293534"/>
          </a:xfrm>
        </p:grpSpPr>
        <p:grpSp>
          <p:nvGrpSpPr>
            <p:cNvPr id="124" name="Group 12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4602701" y="3363173"/>
            <a:ext cx="209647" cy="737837"/>
            <a:chOff x="1270000" y="1587500"/>
            <a:chExt cx="520700" cy="3293534"/>
          </a:xfrm>
        </p:grpSpPr>
        <p:grpSp>
          <p:nvGrpSpPr>
            <p:cNvPr id="133" name="Group 13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406781" y="3363173"/>
            <a:ext cx="209647" cy="737837"/>
            <a:chOff x="1270000" y="1587500"/>
            <a:chExt cx="520700" cy="3293534"/>
          </a:xfrm>
        </p:grpSpPr>
        <p:grpSp>
          <p:nvGrpSpPr>
            <p:cNvPr id="142" name="Group 14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4832434" y="3363173"/>
            <a:ext cx="209647" cy="737837"/>
            <a:chOff x="1270000" y="1587500"/>
            <a:chExt cx="520700" cy="3293534"/>
          </a:xfrm>
        </p:grpSpPr>
        <p:grpSp>
          <p:nvGrpSpPr>
            <p:cNvPr id="151" name="Group 15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680926" y="3367654"/>
            <a:ext cx="209647" cy="737837"/>
            <a:chOff x="1270000" y="1587500"/>
            <a:chExt cx="520700" cy="3293534"/>
          </a:xfrm>
        </p:grpSpPr>
        <p:grpSp>
          <p:nvGrpSpPr>
            <p:cNvPr id="160" name="Group 159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6144271" y="3367654"/>
            <a:ext cx="209647" cy="737837"/>
            <a:chOff x="1270000" y="1587500"/>
            <a:chExt cx="520700" cy="3293534"/>
          </a:xfrm>
        </p:grpSpPr>
        <p:grpSp>
          <p:nvGrpSpPr>
            <p:cNvPr id="169" name="Group 168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5910659" y="3367654"/>
            <a:ext cx="209647" cy="737837"/>
            <a:chOff x="1270000" y="1587500"/>
            <a:chExt cx="520700" cy="3293534"/>
          </a:xfrm>
        </p:grpSpPr>
        <p:grpSp>
          <p:nvGrpSpPr>
            <p:cNvPr id="178" name="Group 177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6380514" y="3363173"/>
            <a:ext cx="209647" cy="737837"/>
            <a:chOff x="1270000" y="1587500"/>
            <a:chExt cx="520700" cy="3293534"/>
          </a:xfrm>
        </p:grpSpPr>
        <p:grpSp>
          <p:nvGrpSpPr>
            <p:cNvPr id="187" name="Group 186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7853615" y="3363173"/>
            <a:ext cx="209647" cy="737837"/>
            <a:chOff x="1270000" y="1587500"/>
            <a:chExt cx="520700" cy="3293534"/>
          </a:xfrm>
        </p:grpSpPr>
        <p:grpSp>
          <p:nvGrpSpPr>
            <p:cNvPr id="196" name="Group 195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01" name="Oval 200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7607303" y="3363173"/>
            <a:ext cx="209647" cy="737837"/>
            <a:chOff x="1270000" y="1587500"/>
            <a:chExt cx="520700" cy="3293534"/>
          </a:xfrm>
        </p:grpSpPr>
        <p:grpSp>
          <p:nvGrpSpPr>
            <p:cNvPr id="205" name="Group 20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8291561" y="3363173"/>
            <a:ext cx="209647" cy="737837"/>
            <a:chOff x="1270000" y="1587500"/>
            <a:chExt cx="520700" cy="3293534"/>
          </a:xfrm>
        </p:grpSpPr>
        <p:grpSp>
          <p:nvGrpSpPr>
            <p:cNvPr id="214" name="Group 21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19" name="Oval 21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22" name="Group 221"/>
          <p:cNvGrpSpPr/>
          <p:nvPr/>
        </p:nvGrpSpPr>
        <p:grpSpPr>
          <a:xfrm>
            <a:off x="8083348" y="3363173"/>
            <a:ext cx="209647" cy="737837"/>
            <a:chOff x="1270000" y="1587500"/>
            <a:chExt cx="520700" cy="3293534"/>
          </a:xfrm>
        </p:grpSpPr>
        <p:grpSp>
          <p:nvGrpSpPr>
            <p:cNvPr id="223" name="Group 22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8870855" y="3363173"/>
            <a:ext cx="209647" cy="737837"/>
            <a:chOff x="1270000" y="1587500"/>
            <a:chExt cx="520700" cy="3293534"/>
          </a:xfrm>
        </p:grpSpPr>
        <p:grpSp>
          <p:nvGrpSpPr>
            <p:cNvPr id="232" name="Group 23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34" name="Oval 23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8649942" y="3363173"/>
            <a:ext cx="209647" cy="737837"/>
            <a:chOff x="1270000" y="1587500"/>
            <a:chExt cx="520700" cy="3293534"/>
          </a:xfrm>
        </p:grpSpPr>
        <p:grpSp>
          <p:nvGrpSpPr>
            <p:cNvPr id="241" name="Group 24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46" name="Oval 24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43" name="Oval 24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249" name="Can 248"/>
          <p:cNvSpPr/>
          <p:nvPr/>
        </p:nvSpPr>
        <p:spPr>
          <a:xfrm>
            <a:off x="5031812" y="3341259"/>
            <a:ext cx="689126" cy="953971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Aquaporin</a:t>
            </a:r>
          </a:p>
        </p:txBody>
      </p:sp>
      <p:sp>
        <p:nvSpPr>
          <p:cNvPr id="250" name="Cube 249"/>
          <p:cNvSpPr/>
          <p:nvPr/>
        </p:nvSpPr>
        <p:spPr>
          <a:xfrm>
            <a:off x="557558" y="3264153"/>
            <a:ext cx="610370" cy="1012572"/>
          </a:xfrm>
          <a:prstGeom prst="cub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Protein Channel</a:t>
            </a:r>
          </a:p>
        </p:txBody>
      </p:sp>
      <p:sp>
        <p:nvSpPr>
          <p:cNvPr id="251" name="Cube 250"/>
          <p:cNvSpPr/>
          <p:nvPr/>
        </p:nvSpPr>
        <p:spPr>
          <a:xfrm>
            <a:off x="2679359" y="3282658"/>
            <a:ext cx="431352" cy="1012572"/>
          </a:xfrm>
          <a:prstGeom prst="cub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Protein Channel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4189240" y="3366860"/>
            <a:ext cx="209647" cy="737837"/>
            <a:chOff x="1270000" y="1587500"/>
            <a:chExt cx="520700" cy="3293534"/>
          </a:xfrm>
        </p:grpSpPr>
        <p:grpSp>
          <p:nvGrpSpPr>
            <p:cNvPr id="253" name="Group 25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58" name="Oval 25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54" name="Group 25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55" name="Oval 25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7368037" y="3338056"/>
            <a:ext cx="209647" cy="737837"/>
            <a:chOff x="1270000" y="1587500"/>
            <a:chExt cx="520700" cy="3293534"/>
          </a:xfrm>
        </p:grpSpPr>
        <p:grpSp>
          <p:nvGrpSpPr>
            <p:cNvPr id="262" name="Group 261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67" name="Oval 26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6618076" y="3364455"/>
            <a:ext cx="209647" cy="737837"/>
            <a:chOff x="1270000" y="1587500"/>
            <a:chExt cx="520700" cy="3293534"/>
          </a:xfrm>
        </p:grpSpPr>
        <p:grpSp>
          <p:nvGrpSpPr>
            <p:cNvPr id="271" name="Group 270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276" name="Oval 27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72" name="Group 271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73" name="Oval 272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279" name="Group 278"/>
          <p:cNvGrpSpPr/>
          <p:nvPr/>
        </p:nvGrpSpPr>
        <p:grpSpPr>
          <a:xfrm rot="1904303">
            <a:off x="6739570" y="3453223"/>
            <a:ext cx="896259" cy="991373"/>
            <a:chOff x="3261851" y="1099577"/>
            <a:chExt cx="1741949" cy="3462912"/>
          </a:xfrm>
        </p:grpSpPr>
        <p:sp>
          <p:nvSpPr>
            <p:cNvPr id="280" name="Hexagon 279"/>
            <p:cNvSpPr/>
            <p:nvPr/>
          </p:nvSpPr>
          <p:spPr>
            <a:xfrm>
              <a:off x="3930673" y="2590800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1" name="Hexagon 280"/>
            <p:cNvSpPr/>
            <p:nvPr/>
          </p:nvSpPr>
          <p:spPr>
            <a:xfrm>
              <a:off x="3930673" y="2148952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2" name="Hexagon 281"/>
            <p:cNvSpPr/>
            <p:nvPr/>
          </p:nvSpPr>
          <p:spPr>
            <a:xfrm>
              <a:off x="3524839" y="1923004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3" name="Hexagon 282"/>
            <p:cNvSpPr/>
            <p:nvPr/>
          </p:nvSpPr>
          <p:spPr>
            <a:xfrm>
              <a:off x="3524838" y="1471108"/>
              <a:ext cx="518801" cy="43180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3261851" y="1099577"/>
              <a:ext cx="237421" cy="25780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85" name="Straight Connector 284"/>
            <p:cNvCxnSpPr>
              <a:stCxn id="283" idx="4"/>
              <a:endCxn id="284" idx="5"/>
            </p:cNvCxnSpPr>
            <p:nvPr/>
          </p:nvCxnSpPr>
          <p:spPr>
            <a:xfrm flipH="1" flipV="1">
              <a:off x="3464502" y="1319628"/>
              <a:ext cx="168286" cy="15148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Regular Pentagon 285"/>
            <p:cNvSpPr/>
            <p:nvPr/>
          </p:nvSpPr>
          <p:spPr>
            <a:xfrm rot="2652972">
              <a:off x="4352024" y="2776276"/>
              <a:ext cx="457200" cy="441848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87" name="Straight Connector 286"/>
            <p:cNvCxnSpPr>
              <a:endCxn id="286" idx="2"/>
            </p:cNvCxnSpPr>
            <p:nvPr/>
          </p:nvCxnSpPr>
          <p:spPr>
            <a:xfrm flipH="1" flipV="1">
              <a:off x="4325301" y="3057013"/>
              <a:ext cx="335599" cy="3465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4580624" y="3416300"/>
              <a:ext cx="85802" cy="2762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580624" y="3692529"/>
              <a:ext cx="152400" cy="15240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4493100" y="3844931"/>
              <a:ext cx="239924" cy="27622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493100" y="4121159"/>
              <a:ext cx="173326" cy="16510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4493100" y="4286261"/>
              <a:ext cx="173326" cy="27622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4656824" y="4286262"/>
              <a:ext cx="346976" cy="1111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6846675" y="3364457"/>
            <a:ext cx="209647" cy="737837"/>
            <a:chOff x="1270000" y="1587500"/>
            <a:chExt cx="520700" cy="3293534"/>
          </a:xfrm>
        </p:grpSpPr>
        <p:grpSp>
          <p:nvGrpSpPr>
            <p:cNvPr id="295" name="Group 294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00" name="Oval 299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297" name="Oval 296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03" name="Group 302"/>
          <p:cNvGrpSpPr/>
          <p:nvPr/>
        </p:nvGrpSpPr>
        <p:grpSpPr>
          <a:xfrm>
            <a:off x="8458732" y="3363982"/>
            <a:ext cx="209647" cy="737837"/>
            <a:chOff x="1270000" y="1587500"/>
            <a:chExt cx="520700" cy="3293534"/>
          </a:xfrm>
        </p:grpSpPr>
        <p:grpSp>
          <p:nvGrpSpPr>
            <p:cNvPr id="304" name="Group 303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09" name="Oval 308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06" name="Oval 305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12" name="Group 311"/>
          <p:cNvGrpSpPr/>
          <p:nvPr/>
        </p:nvGrpSpPr>
        <p:grpSpPr>
          <a:xfrm>
            <a:off x="9098310" y="3366861"/>
            <a:ext cx="209647" cy="737837"/>
            <a:chOff x="1270000" y="1587500"/>
            <a:chExt cx="520700" cy="3293534"/>
          </a:xfrm>
        </p:grpSpPr>
        <p:grpSp>
          <p:nvGrpSpPr>
            <p:cNvPr id="313" name="Group 312"/>
            <p:cNvGrpSpPr/>
            <p:nvPr/>
          </p:nvGrpSpPr>
          <p:grpSpPr>
            <a:xfrm>
              <a:off x="1270000" y="1587500"/>
              <a:ext cx="520700" cy="1646767"/>
              <a:chOff x="1270000" y="1587500"/>
              <a:chExt cx="520700" cy="1646767"/>
            </a:xfrm>
          </p:grpSpPr>
          <p:sp>
            <p:nvSpPr>
              <p:cNvPr id="318" name="Oval 317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 rot="10800000">
              <a:off x="1270000" y="3234267"/>
              <a:ext cx="520700" cy="1646767"/>
              <a:chOff x="1270000" y="1587500"/>
              <a:chExt cx="520700" cy="1646767"/>
            </a:xfrm>
          </p:grpSpPr>
          <p:sp>
            <p:nvSpPr>
              <p:cNvPr id="315" name="Oval 314"/>
              <p:cNvSpPr/>
              <p:nvPr/>
            </p:nvSpPr>
            <p:spPr>
              <a:xfrm>
                <a:off x="1394885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1570570" y="1866446"/>
                <a:ext cx="95250" cy="136782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1270000" y="1587500"/>
                <a:ext cx="520700" cy="55789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322" name="Oval 321"/>
          <p:cNvSpPr/>
          <p:nvPr/>
        </p:nvSpPr>
        <p:spPr>
          <a:xfrm>
            <a:off x="1288942" y="2832354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4" name="Oval 323"/>
          <p:cNvSpPr/>
          <p:nvPr/>
        </p:nvSpPr>
        <p:spPr>
          <a:xfrm>
            <a:off x="1807347" y="2541659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6" name="Oval 325"/>
          <p:cNvSpPr/>
          <p:nvPr/>
        </p:nvSpPr>
        <p:spPr>
          <a:xfrm>
            <a:off x="7942842" y="2839982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7" name="Oval 326"/>
          <p:cNvSpPr/>
          <p:nvPr/>
        </p:nvSpPr>
        <p:spPr>
          <a:xfrm>
            <a:off x="8454700" y="2563457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8" name="Oval 327"/>
          <p:cNvSpPr/>
          <p:nvPr/>
        </p:nvSpPr>
        <p:spPr>
          <a:xfrm>
            <a:off x="113779" y="2615790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9" name="Oval 328"/>
          <p:cNvSpPr/>
          <p:nvPr/>
        </p:nvSpPr>
        <p:spPr>
          <a:xfrm>
            <a:off x="6695742" y="2714333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0" name="Oval 329"/>
          <p:cNvSpPr/>
          <p:nvPr/>
        </p:nvSpPr>
        <p:spPr>
          <a:xfrm>
            <a:off x="6112851" y="2367093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1" name="Oval 330"/>
          <p:cNvSpPr/>
          <p:nvPr/>
        </p:nvSpPr>
        <p:spPr>
          <a:xfrm>
            <a:off x="679053" y="2437226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2" name="Oval 331"/>
          <p:cNvSpPr/>
          <p:nvPr/>
        </p:nvSpPr>
        <p:spPr>
          <a:xfrm>
            <a:off x="2947315" y="2495646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3" name="Oval 332"/>
          <p:cNvSpPr/>
          <p:nvPr/>
        </p:nvSpPr>
        <p:spPr>
          <a:xfrm>
            <a:off x="842449" y="4584590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4" name="Oval 333"/>
          <p:cNvSpPr/>
          <p:nvPr/>
        </p:nvSpPr>
        <p:spPr>
          <a:xfrm>
            <a:off x="1889045" y="4330686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5" name="Oval 334"/>
          <p:cNvSpPr/>
          <p:nvPr/>
        </p:nvSpPr>
        <p:spPr>
          <a:xfrm>
            <a:off x="6696891" y="4735466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6" name="Oval 335"/>
          <p:cNvSpPr/>
          <p:nvPr/>
        </p:nvSpPr>
        <p:spPr>
          <a:xfrm>
            <a:off x="7822233" y="4454093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7" name="Oval 336"/>
          <p:cNvSpPr/>
          <p:nvPr/>
        </p:nvSpPr>
        <p:spPr>
          <a:xfrm>
            <a:off x="2471288" y="2843608"/>
            <a:ext cx="163397" cy="1508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1" name="TextBox 320"/>
          <p:cNvSpPr txBox="1"/>
          <p:nvPr/>
        </p:nvSpPr>
        <p:spPr>
          <a:xfrm>
            <a:off x="7285421" y="1480833"/>
            <a:ext cx="157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Hypertonic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7368036" y="5823482"/>
            <a:ext cx="157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Hypotonic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7293478" y="1681004"/>
            <a:ext cx="157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Isotonic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7383344" y="6035053"/>
            <a:ext cx="157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Isotonic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-46486" y="0"/>
            <a:ext cx="1140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9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0117 0.3261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01289 0.3824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2379 0.44537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7" grpId="0" animBg="1"/>
      <p:bldP spid="330" grpId="0" animBg="1"/>
      <p:bldP spid="321" grpId="0"/>
      <p:bldP spid="321" grpId="1"/>
      <p:bldP spid="338" grpId="0"/>
      <p:bldP spid="338" grpId="1"/>
      <p:bldP spid="339" grpId="0"/>
      <p:bldP spid="3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388</TotalTime>
  <Words>451</Words>
  <Application>Microsoft Office PowerPoint</Application>
  <PresentationFormat>On-screen Show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Trebuchet MS</vt:lpstr>
      <vt:lpstr>Wingdings</vt:lpstr>
      <vt:lpstr>Wingdings 2</vt:lpstr>
      <vt:lpstr>Quotable</vt:lpstr>
      <vt:lpstr>Transport Between Cells</vt:lpstr>
      <vt:lpstr>Cell Transport</vt:lpstr>
      <vt:lpstr>PowerPoint Presentation</vt:lpstr>
      <vt:lpstr>A cell in the </vt:lpstr>
      <vt:lpstr>Types of Cell Transport</vt:lpstr>
      <vt:lpstr>Active and Passive Transport</vt:lpstr>
      <vt:lpstr>Brownian Motion</vt:lpstr>
      <vt:lpstr>Passive Transport</vt:lpstr>
      <vt:lpstr>Diffusion</vt:lpstr>
      <vt:lpstr>Passive Transport</vt:lpstr>
      <vt:lpstr>Facilitated transport</vt:lpstr>
      <vt:lpstr>Passive Transport</vt:lpstr>
      <vt:lpstr>PowerPoint Presentation</vt:lpstr>
      <vt:lpstr>Osmosis and Animal Cells</vt:lpstr>
      <vt:lpstr>Osmosis and Plant Cells</vt:lpstr>
      <vt:lpstr>Osmosis Lab</vt:lpstr>
      <vt:lpstr>PowerPoint Presentation</vt:lpstr>
      <vt:lpstr>Active Transport</vt:lpstr>
      <vt:lpstr>Other Active Transport Mechanisms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Between Cells</dc:title>
  <dc:creator>Roderick, Teri</dc:creator>
  <cp:lastModifiedBy>Roderick, Teri</cp:lastModifiedBy>
  <cp:revision>8</cp:revision>
  <dcterms:created xsi:type="dcterms:W3CDTF">2014-11-17T21:52:00Z</dcterms:created>
  <dcterms:modified xsi:type="dcterms:W3CDTF">2015-10-19T20:06:06Z</dcterms:modified>
</cp:coreProperties>
</file>