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B6F03-655A-423F-A35D-12776BB0536A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B9133-F61B-47A2-9FDC-8C6F653F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13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8AEAE-939E-43BA-B708-371D1F93C4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1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1139-9584-49AA-8A78-2BCF9F6432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2632-75D6-4BC0-9410-EE6EB6FE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08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1139-9584-49AA-8A78-2BCF9F6432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2632-75D6-4BC0-9410-EE6EB6FE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2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1139-9584-49AA-8A78-2BCF9F6432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2632-75D6-4BC0-9410-EE6EB6FE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0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1139-9584-49AA-8A78-2BCF9F6432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2632-75D6-4BC0-9410-EE6EB6FE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5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1139-9584-49AA-8A78-2BCF9F6432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2632-75D6-4BC0-9410-EE6EB6FE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7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1139-9584-49AA-8A78-2BCF9F6432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2632-75D6-4BC0-9410-EE6EB6FE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1139-9584-49AA-8A78-2BCF9F6432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2632-75D6-4BC0-9410-EE6EB6FE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1139-9584-49AA-8A78-2BCF9F6432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2632-75D6-4BC0-9410-EE6EB6FE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2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1139-9584-49AA-8A78-2BCF9F6432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2632-75D6-4BC0-9410-EE6EB6FE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0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1139-9584-49AA-8A78-2BCF9F6432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2632-75D6-4BC0-9410-EE6EB6FE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1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1139-9584-49AA-8A78-2BCF9F6432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2632-75D6-4BC0-9410-EE6EB6FE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9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1139-9584-49AA-8A78-2BCF9F6432E2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92632-75D6-4BC0-9410-EE6EB6FEB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8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4SP8Tw3htE" TargetMode="External"/><Relationship Id="rId2" Type="http://schemas.openxmlformats.org/officeDocument/2006/relationships/hyperlink" Target="https://www.youtube.com/watch?v=lm-dAvbl33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Cell Membrane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Structure:  Lipids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Function:  Makes up majority of the Cell membrane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0063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5826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228053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0800000">
            <a:off x="82290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0800000">
            <a:off x="4548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085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848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2022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0800000">
            <a:off x="640075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0800000">
            <a:off x="494312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0800000">
            <a:off x="416570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12594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58357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2531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10800000">
            <a:off x="1050584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0800000">
            <a:off x="904821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10800000">
            <a:off x="827079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323103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468866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33040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10800000">
            <a:off x="1461093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0800000">
            <a:off x="1315330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10800000">
            <a:off x="1237588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735125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80888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645062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10800000">
            <a:off x="1873115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0800000">
            <a:off x="1727352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10800000">
            <a:off x="1649610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45634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291397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055571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10800000">
            <a:off x="2283624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10800000">
            <a:off x="2137861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10800000">
            <a:off x="2060119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67981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113744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877918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10800000">
            <a:off x="3105971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10800000">
            <a:off x="2960208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10800000">
            <a:off x="2882466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378490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24253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88427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10800000">
            <a:off x="3516480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10800000">
            <a:off x="3370717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10800000">
            <a:off x="3292975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788999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934762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698936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10800000">
            <a:off x="3926989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10800000">
            <a:off x="3781226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10800000">
            <a:off x="3703484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201021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346784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110958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10800000">
            <a:off x="4339011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10800000">
            <a:off x="4193248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10800000">
            <a:off x="4115506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11530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757293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521467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10800000">
            <a:off x="4749520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10800000">
            <a:off x="4603757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10800000">
            <a:off x="4526015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004546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150309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914483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10800000">
            <a:off x="5142536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0800000">
            <a:off x="4996773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0800000">
            <a:off x="4919031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416568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562331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326505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10800000">
            <a:off x="5554558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rot="10800000">
            <a:off x="5408795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 rot="10800000">
            <a:off x="5331053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827077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972840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737014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 rot="10800000">
            <a:off x="5965067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rot="10800000">
            <a:off x="5819304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rot="10800000">
            <a:off x="5741562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237586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6383349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147523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 rot="10800000">
            <a:off x="6375576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rot="10800000">
            <a:off x="6229813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10800000">
            <a:off x="6152071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649608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795371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559545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10800000">
            <a:off x="6787598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rot="10800000">
            <a:off x="6641835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rot="10800000">
            <a:off x="6564093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060117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205880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970054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0800000">
            <a:off x="7198107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0800000">
            <a:off x="7052344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rot="10800000">
            <a:off x="6974602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470442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616205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380379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rot="10800000">
            <a:off x="7608432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rot="10800000">
            <a:off x="7462669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rot="10800000">
            <a:off x="738492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882464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8028227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792401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rot="10800000">
            <a:off x="8020454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rot="10800000">
            <a:off x="7874691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rot="10800000">
            <a:off x="777490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8703482" y="421290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8849245" y="422068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8613419" y="385919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rot="10800000">
            <a:off x="8841472" y="508748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10800000">
            <a:off x="8695709" y="507971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rot="10800000">
            <a:off x="8595925" y="587266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7360415" y="6150590"/>
            <a:ext cx="0" cy="14964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5" name="Oval 124"/>
          <p:cNvSpPr/>
          <p:nvPr/>
        </p:nvSpPr>
        <p:spPr>
          <a:xfrm>
            <a:off x="8292973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438736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8202910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rot="10800000">
            <a:off x="8430963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rot="10800000">
            <a:off x="8285200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 rot="10800000">
            <a:off x="8185416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557470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703233" y="422456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67407" y="386307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rot="10800000">
            <a:off x="2695460" y="509137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 rot="10800000">
            <a:off x="2549697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 rot="10800000">
            <a:off x="2471955" y="587655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4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Cholesterol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Structure:  Lipids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Function:  Stabilizes the cell membrane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0063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5826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228053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0800000">
            <a:off x="82290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0800000">
            <a:off x="4548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085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848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2022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0800000">
            <a:off x="640075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0800000">
            <a:off x="494312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0800000">
            <a:off x="416570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12594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58357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2531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10800000">
            <a:off x="1050584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0800000">
            <a:off x="904821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10800000">
            <a:off x="827079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323103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468866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33040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10800000">
            <a:off x="1461093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0800000">
            <a:off x="1315330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10800000">
            <a:off x="1237588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735125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80888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645062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10800000">
            <a:off x="1873115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0800000">
            <a:off x="1727352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10800000">
            <a:off x="1649610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45634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291397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055571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10800000">
            <a:off x="2283624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10800000">
            <a:off x="2137861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10800000">
            <a:off x="2060119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67981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113744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877918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10800000">
            <a:off x="3105971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10800000">
            <a:off x="2960208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10800000">
            <a:off x="2882466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378490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24253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88427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10800000">
            <a:off x="3516480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10800000">
            <a:off x="3370717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10800000">
            <a:off x="3292975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788999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934762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698936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10800000">
            <a:off x="3926989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10800000">
            <a:off x="3781226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10800000">
            <a:off x="3703484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201021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346784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110958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10800000">
            <a:off x="4339011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10800000">
            <a:off x="4193248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10800000">
            <a:off x="4115506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11530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757293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521467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10800000">
            <a:off x="4749520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10800000">
            <a:off x="4603757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10800000">
            <a:off x="4526015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004546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150309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914483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10800000">
            <a:off x="5142536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0800000">
            <a:off x="4996773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0800000">
            <a:off x="4919031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416568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562331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326505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10800000">
            <a:off x="5554558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rot="10800000">
            <a:off x="5408795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 rot="10800000">
            <a:off x="5331053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827077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972840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737014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 rot="10800000">
            <a:off x="5965067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rot="10800000">
            <a:off x="5819304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rot="10800000">
            <a:off x="5741562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237586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6383349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147523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 rot="10800000">
            <a:off x="6375576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rot="10800000">
            <a:off x="6229813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10800000">
            <a:off x="6152071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649608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795371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559545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10800000">
            <a:off x="6787598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rot="10800000">
            <a:off x="6641835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rot="10800000">
            <a:off x="6564093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060117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205880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970054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0800000">
            <a:off x="7198107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0800000">
            <a:off x="7052344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rot="10800000">
            <a:off x="6974602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470442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616205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380379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rot="10800000">
            <a:off x="7608432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rot="10800000">
            <a:off x="7462669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rot="10800000">
            <a:off x="738492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882464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8028227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792401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rot="10800000">
            <a:off x="8020454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rot="10800000">
            <a:off x="7874691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rot="10800000">
            <a:off x="777490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8703482" y="421290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8849245" y="422068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8613419" y="385919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rot="10800000">
            <a:off x="8841472" y="508748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10800000">
            <a:off x="8695709" y="507971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rot="10800000">
            <a:off x="8595925" y="587266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7360415" y="6150590"/>
            <a:ext cx="0" cy="14964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5" name="Oval 124"/>
          <p:cNvSpPr/>
          <p:nvPr/>
        </p:nvSpPr>
        <p:spPr>
          <a:xfrm>
            <a:off x="8292973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438736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8202910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rot="10800000">
            <a:off x="8430963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rot="10800000">
            <a:off x="8285200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 rot="10800000">
            <a:off x="8185416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557470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703233" y="422456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67407" y="386307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rot="10800000">
            <a:off x="2695460" y="509137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 rot="10800000">
            <a:off x="2549697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 rot="10800000">
            <a:off x="2471955" y="587655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350841" y="4347766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38" name="Oval 137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>
              <a:stCxn id="138" idx="4"/>
              <a:endCxn id="140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Hexagon 139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Hexagon 140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Hexagon 141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3" name="Picture 142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44" name="Straight Connector 143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1685234" y="4694723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46" name="Oval 145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4"/>
              <a:endCxn id="148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Hexagon 147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Hexagon 148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Hexagon 149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1" name="Picture 150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52" name="Straight Connector 151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7307572" y="4557842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54" name="Oval 153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5" name="Straight Connector 154"/>
            <p:cNvCxnSpPr>
              <a:stCxn id="154" idx="4"/>
              <a:endCxn id="156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Hexagon 155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Hexagon 156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Hexagon 157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9" name="Picture 158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60" name="Straight Connector 159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4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Channel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Structure:  Proteins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Function:  Allow molecules that cannot pass through the phospholipid bilayer into the cell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0063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5826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228053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0800000">
            <a:off x="82290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0800000">
            <a:off x="4548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085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848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2022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0800000">
            <a:off x="640075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0800000">
            <a:off x="494312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0800000">
            <a:off x="416570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12594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58357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2531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10800000">
            <a:off x="1050584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0800000">
            <a:off x="904821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10800000">
            <a:off x="827079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323103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468866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33040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10800000">
            <a:off x="1461093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0800000">
            <a:off x="1315330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10800000">
            <a:off x="1237588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735125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80888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645062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10800000">
            <a:off x="1873115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0800000">
            <a:off x="1727352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10800000">
            <a:off x="1649610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45634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291397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10800000">
            <a:off x="2283624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10800000">
            <a:off x="2137861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67981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113744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877918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10800000">
            <a:off x="3105971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10800000">
            <a:off x="2960208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10800000">
            <a:off x="2882466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378490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24253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10800000">
            <a:off x="3516480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10800000">
            <a:off x="3370717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788999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934762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698936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10800000">
            <a:off x="3926989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10800000">
            <a:off x="3781226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10800000">
            <a:off x="3703484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201021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346784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110958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10800000">
            <a:off x="4339011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10800000">
            <a:off x="4193248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10800000">
            <a:off x="4115506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11530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757293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521467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10800000">
            <a:off x="4749520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10800000">
            <a:off x="4603757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10800000">
            <a:off x="4526015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004546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150309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914483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10800000">
            <a:off x="5142536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0800000">
            <a:off x="4996773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0800000">
            <a:off x="4919031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416568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562331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326505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10800000">
            <a:off x="5554558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rot="10800000">
            <a:off x="5408795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 rot="10800000">
            <a:off x="5331053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827077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972840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737014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 rot="10800000">
            <a:off x="5965067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rot="10800000">
            <a:off x="5819304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rot="10800000">
            <a:off x="5741562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237586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6383349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147523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 rot="10800000">
            <a:off x="6375576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rot="10800000">
            <a:off x="6229813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10800000">
            <a:off x="6152071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649608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795371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559545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10800000">
            <a:off x="6787598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rot="10800000">
            <a:off x="6641835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rot="10800000">
            <a:off x="6564093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060117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205880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970054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0800000">
            <a:off x="7198107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0800000">
            <a:off x="7052344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rot="10800000">
            <a:off x="6974602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470442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616205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380379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rot="10800000">
            <a:off x="7608432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rot="10800000">
            <a:off x="7462669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rot="10800000">
            <a:off x="738492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882464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8028227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792401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rot="10800000">
            <a:off x="8020454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rot="10800000">
            <a:off x="7874691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rot="10800000">
            <a:off x="777490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8703482" y="421290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8849245" y="422068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8613419" y="385919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rot="10800000">
            <a:off x="8841472" y="508748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10800000">
            <a:off x="8695709" y="507971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rot="10800000">
            <a:off x="8595925" y="587266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7360415" y="6150590"/>
            <a:ext cx="0" cy="14964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5" name="Oval 124"/>
          <p:cNvSpPr/>
          <p:nvPr/>
        </p:nvSpPr>
        <p:spPr>
          <a:xfrm>
            <a:off x="8292973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438736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8202910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rot="10800000">
            <a:off x="8430963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rot="10800000">
            <a:off x="8285200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 rot="10800000">
            <a:off x="8185416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557470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703233" y="422456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67407" y="386307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rot="10800000">
            <a:off x="2695460" y="509137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 rot="10800000">
            <a:off x="2549697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 rot="10800000">
            <a:off x="2471955" y="587655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350841" y="4347766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38" name="Oval 137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>
              <a:stCxn id="138" idx="4"/>
              <a:endCxn id="140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Hexagon 139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Hexagon 140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Hexagon 141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3" name="Picture 142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44" name="Straight Connector 143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1685234" y="4694723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46" name="Oval 145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4"/>
              <a:endCxn id="148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Hexagon 147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Hexagon 148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Hexagon 149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1" name="Picture 150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52" name="Straight Connector 151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7307572" y="4557842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54" name="Oval 153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5" name="Straight Connector 154"/>
            <p:cNvCxnSpPr>
              <a:stCxn id="154" idx="4"/>
              <a:endCxn id="156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Hexagon 155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Hexagon 156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Hexagon 157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9" name="Picture 158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60" name="Straight Connector 159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pic>
        <p:nvPicPr>
          <p:cNvPr id="162" name="Picture 1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30" y="3533196"/>
            <a:ext cx="1322952" cy="3261360"/>
          </a:xfrm>
          <a:prstGeom prst="rect">
            <a:avLst/>
          </a:prstGeom>
        </p:spPr>
      </p:pic>
      <p:sp>
        <p:nvSpPr>
          <p:cNvPr id="36" name="Oval 35"/>
          <p:cNvSpPr/>
          <p:nvPr/>
        </p:nvSpPr>
        <p:spPr>
          <a:xfrm>
            <a:off x="2055571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10800000">
            <a:off x="2060119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10800000">
            <a:off x="3292975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88427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36" grpId="0" animBg="1"/>
      <p:bldP spid="39" grpId="0" animBg="1"/>
      <p:bldP spid="51" grpId="0" animBg="1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Channel Protein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75" y="1264187"/>
            <a:ext cx="7886700" cy="4351338"/>
          </a:xfrm>
        </p:spPr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Aquaporins</a:t>
            </a:r>
            <a:endParaRPr lang="en-US" dirty="0" smtClean="0"/>
          </a:p>
          <a:p>
            <a:pPr lvl="1"/>
            <a:r>
              <a:rPr lang="en-US" dirty="0" smtClean="0"/>
              <a:t>Water is a polar molecule and cannot pass through the phospholipid bilayer due to the hydrophobic tails.  Instead it moves in and out of the cells through a type of open channel protein called an aquaporin.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0063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5826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228053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0800000">
            <a:off x="82290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0800000">
            <a:off x="4548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085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848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2022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0800000">
            <a:off x="640075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0800000">
            <a:off x="494312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0800000">
            <a:off x="416570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12594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58357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2531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10800000">
            <a:off x="1050584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0800000">
            <a:off x="904821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10800000">
            <a:off x="827079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323103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468866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33040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10800000">
            <a:off x="1461093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0800000">
            <a:off x="1315330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10800000">
            <a:off x="1237588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735125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80888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645062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10800000">
            <a:off x="1873115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0800000">
            <a:off x="1727352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10800000">
            <a:off x="1649610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45634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291397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055571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10800000">
            <a:off x="2283624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10800000">
            <a:off x="2137861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10800000">
            <a:off x="2060119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67981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113744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877918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10800000">
            <a:off x="3105971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10800000">
            <a:off x="2960208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10800000">
            <a:off x="2882466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378490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24253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88427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10800000">
            <a:off x="3516480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10800000">
            <a:off x="3370717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10800000">
            <a:off x="3292975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788999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934762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698936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10800000">
            <a:off x="3926989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10800000">
            <a:off x="3781226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10800000">
            <a:off x="3703484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201021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346784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110958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10800000">
            <a:off x="4339011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10800000">
            <a:off x="4193248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10800000">
            <a:off x="4115506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11530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757293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521467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10800000">
            <a:off x="4749520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10800000">
            <a:off x="4603757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10800000">
            <a:off x="4526015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004546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150309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914483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10800000">
            <a:off x="5142536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0800000">
            <a:off x="4996773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0800000">
            <a:off x="4919031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416568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562331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326505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10800000">
            <a:off x="5554558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rot="10800000">
            <a:off x="5408795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 rot="10800000">
            <a:off x="5331053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827077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972840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737014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 rot="10800000">
            <a:off x="5965067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rot="10800000">
            <a:off x="5819304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rot="10800000">
            <a:off x="5741562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237586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6383349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147523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 rot="10800000">
            <a:off x="6375576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rot="10800000">
            <a:off x="6229813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10800000">
            <a:off x="6152071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649608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795371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559545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10800000">
            <a:off x="6787598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rot="10800000">
            <a:off x="6641835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rot="10800000">
            <a:off x="6564093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060117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205880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970054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0800000">
            <a:off x="7198107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0800000">
            <a:off x="7052344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rot="10800000">
            <a:off x="6974602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470442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616205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380379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rot="10800000">
            <a:off x="7608432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rot="10800000">
            <a:off x="7462669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rot="10800000">
            <a:off x="738492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882464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8028227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792401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rot="10800000">
            <a:off x="8020454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rot="10800000">
            <a:off x="7874691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rot="10800000">
            <a:off x="777490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8703482" y="421290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8849245" y="422068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8613419" y="385919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rot="10800000">
            <a:off x="8841472" y="508748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10800000">
            <a:off x="8695709" y="507971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rot="10800000">
            <a:off x="8595925" y="587266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7360415" y="6150590"/>
            <a:ext cx="0" cy="14964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5" name="Oval 124"/>
          <p:cNvSpPr/>
          <p:nvPr/>
        </p:nvSpPr>
        <p:spPr>
          <a:xfrm>
            <a:off x="8292973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438736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8202910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rot="10800000">
            <a:off x="8430963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rot="10800000">
            <a:off x="8285200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 rot="10800000">
            <a:off x="8185416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557470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703233" y="422456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67407" y="386307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rot="10800000">
            <a:off x="2695460" y="509137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 rot="10800000">
            <a:off x="2549697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 rot="10800000">
            <a:off x="2471955" y="587655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350841" y="4347766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38" name="Oval 137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>
              <a:stCxn id="138" idx="4"/>
              <a:endCxn id="140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Hexagon 139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Hexagon 140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Hexagon 141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3" name="Picture 142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44" name="Straight Connector 143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1685234" y="4694723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46" name="Oval 145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4"/>
              <a:endCxn id="148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Hexagon 147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Hexagon 148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Hexagon 149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1" name="Picture 150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52" name="Straight Connector 151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7307572" y="4557842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54" name="Oval 153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5" name="Straight Connector 154"/>
            <p:cNvCxnSpPr>
              <a:stCxn id="154" idx="4"/>
              <a:endCxn id="156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Hexagon 155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Hexagon 156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Hexagon 157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9" name="Picture 158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60" name="Straight Connector 159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  <p:pic>
        <p:nvPicPr>
          <p:cNvPr id="163" name="Picture 1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88" y="3392407"/>
            <a:ext cx="1322952" cy="326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0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Gated Channel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182" y="1308604"/>
            <a:ext cx="7886700" cy="4351338"/>
          </a:xfrm>
        </p:spPr>
        <p:txBody>
          <a:bodyPr/>
          <a:lstStyle/>
          <a:p>
            <a:r>
              <a:rPr lang="en-US" dirty="0" smtClean="0"/>
              <a:t>Structure:  Proteins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Function:  Allow molecules that cannot pass through the phospholipid bilayer to pass only if certain conditions are met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0063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5826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228053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0800000">
            <a:off x="82290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0800000">
            <a:off x="4548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085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848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2022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0800000">
            <a:off x="640075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0800000">
            <a:off x="494312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0800000">
            <a:off x="416570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12594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58357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2531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10800000">
            <a:off x="1050584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0800000">
            <a:off x="904821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10800000">
            <a:off x="827079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323103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468866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33040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10800000">
            <a:off x="1461093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0800000">
            <a:off x="1315330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10800000">
            <a:off x="1237588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735125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80888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645062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10800000">
            <a:off x="1873115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0800000">
            <a:off x="1727352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10800000">
            <a:off x="1649610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45634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291397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055571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10800000">
            <a:off x="2283624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10800000">
            <a:off x="2137861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10800000">
            <a:off x="2060119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67981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113744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877918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10800000">
            <a:off x="3105971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10800000">
            <a:off x="2960208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10800000">
            <a:off x="2882466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378490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24253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88427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10800000">
            <a:off x="3516480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10800000">
            <a:off x="3370717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10800000">
            <a:off x="3292975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788999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934762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698936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10800000">
            <a:off x="3926989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10800000">
            <a:off x="3781226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10800000">
            <a:off x="3703484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201021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346784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110958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10800000">
            <a:off x="4339011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10800000">
            <a:off x="4193248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10800000">
            <a:off x="4115506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11530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757293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521467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10800000">
            <a:off x="4749520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10800000">
            <a:off x="4603757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10800000">
            <a:off x="4526015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004546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150309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914483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10800000">
            <a:off x="5142536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0800000">
            <a:off x="4996773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0800000">
            <a:off x="4919031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416568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562331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326505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10800000">
            <a:off x="5554558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rot="10800000">
            <a:off x="5408795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 rot="10800000">
            <a:off x="5331053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827077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972840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737014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 rot="10800000">
            <a:off x="5965067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rot="10800000">
            <a:off x="5819304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rot="10800000">
            <a:off x="5741562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237586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6383349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147523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 rot="10800000">
            <a:off x="6375576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rot="10800000">
            <a:off x="6229813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10800000">
            <a:off x="6152071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649608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795371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559545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10800000">
            <a:off x="6787598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rot="10800000">
            <a:off x="6641835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rot="10800000">
            <a:off x="6564093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060117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205880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970054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0800000">
            <a:off x="7198107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0800000">
            <a:off x="7052344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rot="10800000">
            <a:off x="6974602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470442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616205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380379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rot="10800000">
            <a:off x="7608432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rot="10800000">
            <a:off x="7462669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rot="10800000">
            <a:off x="738492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882464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8028227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792401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rot="10800000">
            <a:off x="8020454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rot="10800000">
            <a:off x="7874691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rot="10800000">
            <a:off x="777490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8703482" y="421290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8849245" y="422068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8613419" y="385919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rot="10800000">
            <a:off x="8841472" y="508748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10800000">
            <a:off x="8695709" y="507971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rot="10800000">
            <a:off x="8595925" y="587266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7360415" y="6150590"/>
            <a:ext cx="0" cy="14964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5" name="Oval 124"/>
          <p:cNvSpPr/>
          <p:nvPr/>
        </p:nvSpPr>
        <p:spPr>
          <a:xfrm>
            <a:off x="8292973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438736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8202910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rot="10800000">
            <a:off x="8430963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rot="10800000">
            <a:off x="8285200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 rot="10800000">
            <a:off x="8185416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557470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703233" y="422456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67407" y="386307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rot="10800000">
            <a:off x="2695460" y="509137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 rot="10800000">
            <a:off x="2549697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 rot="10800000">
            <a:off x="2471955" y="587655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350841" y="4347766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38" name="Oval 137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>
              <a:stCxn id="138" idx="4"/>
              <a:endCxn id="140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Hexagon 139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Hexagon 140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Hexagon 141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3" name="Picture 142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44" name="Straight Connector 143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1685234" y="4694723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46" name="Oval 145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4"/>
              <a:endCxn id="148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Hexagon 147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Hexagon 148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Hexagon 149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1" name="Picture 150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52" name="Straight Connector 151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7307572" y="4557842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54" name="Oval 153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5" name="Straight Connector 154"/>
            <p:cNvCxnSpPr>
              <a:stCxn id="154" idx="4"/>
              <a:endCxn id="156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Hexagon 155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Hexagon 156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Hexagon 157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9" name="Picture 158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60" name="Straight Connector 159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pic>
        <p:nvPicPr>
          <p:cNvPr id="162" name="Picture 1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87" y="3424103"/>
            <a:ext cx="1631437" cy="319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5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Gated Channel Protein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75" y="1264187"/>
            <a:ext cx="7886700" cy="4351338"/>
          </a:xfrm>
        </p:spPr>
        <p:txBody>
          <a:bodyPr/>
          <a:lstStyle/>
          <a:p>
            <a:r>
              <a:rPr lang="en-US" dirty="0" smtClean="0"/>
              <a:t>Example:  Insulin and Glucose</a:t>
            </a:r>
          </a:p>
          <a:p>
            <a:pPr lvl="1"/>
            <a:r>
              <a:rPr lang="en-US" dirty="0" smtClean="0"/>
              <a:t>Before Glucose can go through a gated protein channel, insulin must first signal the gated protein channel to open.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0063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5826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228053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0800000">
            <a:off x="82290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0800000">
            <a:off x="4548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085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848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2022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0800000">
            <a:off x="640075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0800000">
            <a:off x="494312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0800000">
            <a:off x="416570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12594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58357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2531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10800000">
            <a:off x="1050584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0800000">
            <a:off x="904821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10800000">
            <a:off x="827079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323103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468866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33040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10800000">
            <a:off x="1461093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0800000">
            <a:off x="1315330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10800000">
            <a:off x="1237588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735125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80888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645062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10800000">
            <a:off x="1873115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0800000">
            <a:off x="1727352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10800000">
            <a:off x="1649610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45634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291397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055571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10800000">
            <a:off x="2283624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10800000">
            <a:off x="2137861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10800000">
            <a:off x="2060119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67981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113744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877918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10800000">
            <a:off x="3105971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10800000">
            <a:off x="2960208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10800000">
            <a:off x="2882466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378490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24253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88427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10800000">
            <a:off x="3516480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10800000">
            <a:off x="3370717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10800000">
            <a:off x="3292975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788999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934762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698936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10800000">
            <a:off x="3926989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10800000">
            <a:off x="3781226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10800000">
            <a:off x="3703484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201021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346784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110958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10800000">
            <a:off x="4339011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10800000">
            <a:off x="4193248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10800000">
            <a:off x="4115506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11530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757293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521467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10800000">
            <a:off x="4749520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10800000">
            <a:off x="4603757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10800000">
            <a:off x="4526015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004546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150309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914483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10800000">
            <a:off x="5142536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0800000">
            <a:off x="4996773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0800000">
            <a:off x="4919031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416568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562331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326505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10800000">
            <a:off x="5554558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rot="10800000">
            <a:off x="5408795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 rot="10800000">
            <a:off x="5331053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827077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972840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737014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 rot="10800000">
            <a:off x="5965067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rot="10800000">
            <a:off x="5819304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rot="10800000">
            <a:off x="5741562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237586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6383349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147523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 rot="10800000">
            <a:off x="6375576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rot="10800000">
            <a:off x="6229813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10800000">
            <a:off x="6152071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649608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795371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559545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10800000">
            <a:off x="6787598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rot="10800000">
            <a:off x="6641835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rot="10800000">
            <a:off x="6564093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060117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205880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970054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0800000">
            <a:off x="7198107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0800000">
            <a:off x="7052344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rot="10800000">
            <a:off x="6974602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470442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616205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380379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rot="10800000">
            <a:off x="7608432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rot="10800000">
            <a:off x="7462669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rot="10800000">
            <a:off x="738492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882464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8028227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792401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rot="10800000">
            <a:off x="8020454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rot="10800000">
            <a:off x="7874691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rot="10800000">
            <a:off x="777490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8703482" y="421290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8849245" y="422068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8613419" y="385919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rot="10800000">
            <a:off x="8841472" y="508748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10800000">
            <a:off x="8695709" y="507971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rot="10800000">
            <a:off x="8595925" y="587266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7360415" y="6150590"/>
            <a:ext cx="0" cy="14964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5" name="Oval 124"/>
          <p:cNvSpPr/>
          <p:nvPr/>
        </p:nvSpPr>
        <p:spPr>
          <a:xfrm>
            <a:off x="8292973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438736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8202910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rot="10800000">
            <a:off x="8430963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rot="10800000">
            <a:off x="8285200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 rot="10800000">
            <a:off x="8185416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557470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703233" y="422456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67407" y="386307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rot="10800000">
            <a:off x="2695460" y="509137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 rot="10800000">
            <a:off x="2549697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 rot="10800000">
            <a:off x="2471955" y="587655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350841" y="4347766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38" name="Oval 137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>
              <a:stCxn id="138" idx="4"/>
              <a:endCxn id="140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Hexagon 139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Hexagon 140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Hexagon 141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3" name="Picture 142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44" name="Straight Connector 143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1685234" y="4694723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46" name="Oval 145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4"/>
              <a:endCxn id="148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Hexagon 147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Hexagon 148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Hexagon 149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1" name="Picture 150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52" name="Straight Connector 151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7307572" y="4557842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54" name="Oval 153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5" name="Straight Connector 154"/>
            <p:cNvCxnSpPr>
              <a:stCxn id="154" idx="4"/>
              <a:endCxn id="156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Hexagon 155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Hexagon 156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Hexagon 157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9" name="Picture 158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60" name="Straight Connector 159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  <p:pic>
        <p:nvPicPr>
          <p:cNvPr id="162" name="Picture 1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87" y="3424103"/>
            <a:ext cx="1631437" cy="319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63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roup 170"/>
          <p:cNvGrpSpPr/>
          <p:nvPr/>
        </p:nvGrpSpPr>
        <p:grpSpPr>
          <a:xfrm>
            <a:off x="6244146" y="2514415"/>
            <a:ext cx="1113655" cy="1742186"/>
            <a:chOff x="6127595" y="2797365"/>
            <a:chExt cx="1113655" cy="1742186"/>
          </a:xfrm>
        </p:grpSpPr>
        <p:sp>
          <p:nvSpPr>
            <p:cNvPr id="161" name="Cloud 160"/>
            <p:cNvSpPr/>
            <p:nvPr/>
          </p:nvSpPr>
          <p:spPr>
            <a:xfrm>
              <a:off x="6127595" y="3742713"/>
              <a:ext cx="988580" cy="796838"/>
            </a:xfrm>
            <a:prstGeom prst="cloud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2" name="Group 161"/>
            <p:cNvGrpSpPr/>
            <p:nvPr/>
          </p:nvGrpSpPr>
          <p:grpSpPr>
            <a:xfrm>
              <a:off x="6427325" y="2797365"/>
              <a:ext cx="813925" cy="1012419"/>
              <a:chOff x="4869614" y="1255019"/>
              <a:chExt cx="813925" cy="1012419"/>
            </a:xfrm>
            <a:solidFill>
              <a:schemeClr val="accent6"/>
            </a:solidFill>
          </p:grpSpPr>
          <p:sp>
            <p:nvSpPr>
              <p:cNvPr id="163" name="Hexagon 162"/>
              <p:cNvSpPr/>
              <p:nvPr/>
            </p:nvSpPr>
            <p:spPr>
              <a:xfrm rot="19296037">
                <a:off x="4956825" y="1960901"/>
                <a:ext cx="272431" cy="202328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4" name="Straight Connector 163"/>
              <p:cNvCxnSpPr>
                <a:endCxn id="163" idx="3"/>
              </p:cNvCxnSpPr>
              <p:nvPr/>
            </p:nvCxnSpPr>
            <p:spPr>
              <a:xfrm flipV="1">
                <a:off x="4869614" y="2146674"/>
                <a:ext cx="116674" cy="120764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V="1">
                <a:off x="5177116" y="1850427"/>
                <a:ext cx="116674" cy="120764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6" name="Hexagon 165"/>
              <p:cNvSpPr/>
              <p:nvPr/>
            </p:nvSpPr>
            <p:spPr>
              <a:xfrm rot="19296037">
                <a:off x="5194501" y="1741008"/>
                <a:ext cx="272431" cy="202328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7" name="Straight Connector 166"/>
              <p:cNvCxnSpPr/>
              <p:nvPr/>
            </p:nvCxnSpPr>
            <p:spPr>
              <a:xfrm flipV="1">
                <a:off x="5435570" y="1628117"/>
                <a:ext cx="116674" cy="120764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8" name="Hexagon 167"/>
              <p:cNvSpPr/>
              <p:nvPr/>
            </p:nvSpPr>
            <p:spPr>
              <a:xfrm rot="17228493">
                <a:off x="5437696" y="1484024"/>
                <a:ext cx="282144" cy="209542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9" name="Straight Connector 168"/>
              <p:cNvCxnSpPr/>
              <p:nvPr/>
            </p:nvCxnSpPr>
            <p:spPr>
              <a:xfrm flipH="1" flipV="1">
                <a:off x="5293790" y="1488812"/>
                <a:ext cx="114603" cy="244108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0" name="Hexagon 169"/>
              <p:cNvSpPr/>
              <p:nvPr/>
            </p:nvSpPr>
            <p:spPr>
              <a:xfrm rot="13896291">
                <a:off x="5017815" y="1296605"/>
                <a:ext cx="323226" cy="240053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182" y="1308604"/>
            <a:ext cx="7886700" cy="4351338"/>
          </a:xfrm>
        </p:spPr>
        <p:txBody>
          <a:bodyPr/>
          <a:lstStyle/>
          <a:p>
            <a:r>
              <a:rPr lang="en-US" dirty="0" smtClean="0"/>
              <a:t>Structure:  Proteins + Carbohydrate Chains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Function:  Tag and identify the cell.  Important for immune system function.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0063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5826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228053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0800000">
            <a:off x="82290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0800000">
            <a:off x="4548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085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848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2022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0800000">
            <a:off x="640075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0800000">
            <a:off x="494312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0800000">
            <a:off x="416570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12594" y="420513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58357" y="421290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22531" y="385141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10800000">
            <a:off x="1050584" y="507971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10800000">
            <a:off x="904821" y="507194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10800000">
            <a:off x="827079" y="586489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323103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468866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33040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 rot="10800000">
            <a:off x="1461093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0800000">
            <a:off x="1315330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10800000">
            <a:off x="1237588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735125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80888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645062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10800000">
            <a:off x="1873115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0800000">
            <a:off x="1727352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10800000">
            <a:off x="1649610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45634" y="420902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291397" y="421679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055571" y="385530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10800000">
            <a:off x="2283624" y="508360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rot="10800000">
            <a:off x="2137861" y="507582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10800000">
            <a:off x="2060119" y="586878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67981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113744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877918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10800000">
            <a:off x="3105971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10800000">
            <a:off x="2960208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 rot="10800000">
            <a:off x="2882466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378490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24253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88427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10800000">
            <a:off x="3516480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10800000">
            <a:off x="3370717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10800000">
            <a:off x="3292975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788999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934762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698936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10800000">
            <a:off x="3926989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 rot="10800000">
            <a:off x="3781226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10800000">
            <a:off x="3703484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201021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346784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110958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10800000">
            <a:off x="4339011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10800000">
            <a:off x="4193248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10800000">
            <a:off x="4115506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611530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757293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521467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10800000">
            <a:off x="4749520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10800000">
            <a:off x="4603757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10800000">
            <a:off x="4526015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004546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5150309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914483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10800000">
            <a:off x="5142536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0800000">
            <a:off x="4996773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0800000">
            <a:off x="4919031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416568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5562331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5326505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10800000">
            <a:off x="5554558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rot="10800000">
            <a:off x="5408795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 rot="10800000">
            <a:off x="5331053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5827077" y="420707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5972840" y="421485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5737014" y="385336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 rot="10800000">
            <a:off x="5965067" y="508165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rot="10800000">
            <a:off x="5819304" y="507388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rot="10800000">
            <a:off x="5741562" y="586683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6237586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6383349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147523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 rot="10800000">
            <a:off x="6375576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rot="10800000">
            <a:off x="6229813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10800000">
            <a:off x="6152071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649608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6795371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559545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10800000">
            <a:off x="6787598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rot="10800000">
            <a:off x="6641835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rot="10800000">
            <a:off x="6564093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7060117" y="421096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205880" y="421873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970054" y="385724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0800000">
            <a:off x="7198107" y="508554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0800000">
            <a:off x="7052344" y="507777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rot="10800000">
            <a:off x="6974602" y="587072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7470442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616205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7380379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rot="10800000">
            <a:off x="7608432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rot="10800000">
            <a:off x="7462669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rot="10800000">
            <a:off x="738492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882464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8028227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792401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rot="10800000">
            <a:off x="8020454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rot="10800000">
            <a:off x="7874691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rot="10800000">
            <a:off x="7774907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8703482" y="421290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8849245" y="422068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8613419" y="3859190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rot="10800000">
            <a:off x="8841472" y="5087488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10800000">
            <a:off x="8695709" y="507971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rot="10800000">
            <a:off x="8595925" y="5872666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7360415" y="6150590"/>
            <a:ext cx="0" cy="14964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5" name="Oval 124"/>
          <p:cNvSpPr/>
          <p:nvPr/>
        </p:nvSpPr>
        <p:spPr>
          <a:xfrm>
            <a:off x="8292973" y="420902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8438736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8202910" y="385530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 rot="10800000">
            <a:off x="8430963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rot="10800000">
            <a:off x="8285200" y="507582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 rot="10800000">
            <a:off x="8185416" y="586877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557470" y="421679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703233" y="422456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67407" y="3863077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rot="10800000">
            <a:off x="2695460" y="5091375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 rot="10800000">
            <a:off x="2549697" y="508360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 rot="10800000">
            <a:off x="2471955" y="5876553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350841" y="4347766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38" name="Oval 137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>
              <a:stCxn id="138" idx="4"/>
              <a:endCxn id="140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Hexagon 139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Hexagon 140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Hexagon 141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3" name="Picture 142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44" name="Straight Connector 143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1685234" y="4694723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46" name="Oval 145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4"/>
              <a:endCxn id="148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Hexagon 147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Hexagon 148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Hexagon 149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1" name="Picture 150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52" name="Straight Connector 151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7307572" y="4557842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54" name="Oval 153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5" name="Straight Connector 154"/>
            <p:cNvCxnSpPr>
              <a:stCxn id="154" idx="4"/>
              <a:endCxn id="156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Hexagon 155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Hexagon 156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Hexagon 157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9" name="Picture 158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60" name="Straight Connector 159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2" name="TextBox 171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0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75" y="1264187"/>
            <a:ext cx="7886700" cy="32742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Example:  Blood Types</a:t>
            </a:r>
          </a:p>
          <a:p>
            <a:pPr lvl="1"/>
            <a:r>
              <a:rPr lang="en-US" dirty="0" smtClean="0"/>
              <a:t>Blood Types are determined by the type of carbohydrate chains you have on your red blood cells.</a:t>
            </a:r>
          </a:p>
          <a:p>
            <a:pPr lvl="2"/>
            <a:r>
              <a:rPr lang="en-US" dirty="0" smtClean="0"/>
              <a:t>If you are Type O you have do not have A or B carbohydrate chains</a:t>
            </a:r>
          </a:p>
          <a:p>
            <a:pPr lvl="3"/>
            <a:r>
              <a:rPr lang="en-US" dirty="0" smtClean="0"/>
              <a:t>Your body will attack any cell that has A or B carbohydrate Chains</a:t>
            </a:r>
          </a:p>
          <a:p>
            <a:pPr lvl="2"/>
            <a:r>
              <a:rPr lang="en-US" dirty="0" smtClean="0"/>
              <a:t>If you are Type A you have A carbohydrate Chains </a:t>
            </a:r>
          </a:p>
          <a:p>
            <a:pPr lvl="3"/>
            <a:r>
              <a:rPr lang="en-US" dirty="0" smtClean="0"/>
              <a:t>Your body will attack any cells that have B carbohydrate chains</a:t>
            </a:r>
          </a:p>
          <a:p>
            <a:pPr lvl="2"/>
            <a:r>
              <a:rPr lang="en-US" dirty="0" smtClean="0"/>
              <a:t>If you are type B you have B carbohydrate chains</a:t>
            </a:r>
          </a:p>
          <a:p>
            <a:pPr lvl="3"/>
            <a:r>
              <a:rPr lang="en-US" dirty="0" smtClean="0"/>
              <a:t>Your body will attack any cells that have A carbohydrate chains</a:t>
            </a:r>
          </a:p>
          <a:p>
            <a:pPr lvl="2"/>
            <a:r>
              <a:rPr lang="en-US" dirty="0" smtClean="0"/>
              <a:t>If you are Type AB you have both A and B carbohydrate chains</a:t>
            </a:r>
          </a:p>
          <a:p>
            <a:pPr lvl="3"/>
            <a:r>
              <a:rPr lang="en-US" dirty="0" smtClean="0"/>
              <a:t>Your body will not attack A or B chains </a:t>
            </a:r>
            <a:endParaRPr lang="en-US" dirty="0"/>
          </a:p>
        </p:txBody>
      </p:sp>
      <p:pic>
        <p:nvPicPr>
          <p:cNvPr id="188" name="Picture 1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527995">
            <a:off x="7246326" y="4235139"/>
            <a:ext cx="640720" cy="774396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201" y="5528392"/>
            <a:ext cx="744687" cy="894696"/>
          </a:xfrm>
          <a:prstGeom prst="rect">
            <a:avLst/>
          </a:prstGeom>
        </p:spPr>
      </p:pic>
      <p:grpSp>
        <p:nvGrpSpPr>
          <p:cNvPr id="216" name="Group 215"/>
          <p:cNvGrpSpPr/>
          <p:nvPr/>
        </p:nvGrpSpPr>
        <p:grpSpPr>
          <a:xfrm>
            <a:off x="382901" y="5566833"/>
            <a:ext cx="1098958" cy="964734"/>
            <a:chOff x="386960" y="5684349"/>
            <a:chExt cx="1098958" cy="964734"/>
          </a:xfrm>
        </p:grpSpPr>
        <p:grpSp>
          <p:nvGrpSpPr>
            <p:cNvPr id="203" name="Group 202"/>
            <p:cNvGrpSpPr/>
            <p:nvPr/>
          </p:nvGrpSpPr>
          <p:grpSpPr>
            <a:xfrm>
              <a:off x="386960" y="5684349"/>
              <a:ext cx="1098958" cy="964734"/>
              <a:chOff x="427838" y="5176008"/>
              <a:chExt cx="1744910" cy="1493240"/>
            </a:xfrm>
          </p:grpSpPr>
          <p:sp>
            <p:nvSpPr>
              <p:cNvPr id="204" name="Oval 203"/>
              <p:cNvSpPr/>
              <p:nvPr/>
            </p:nvSpPr>
            <p:spPr>
              <a:xfrm>
                <a:off x="427838" y="5176008"/>
                <a:ext cx="1744910" cy="149324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780874" y="5531840"/>
                <a:ext cx="1038837" cy="78157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6" name="TextBox 205"/>
            <p:cNvSpPr txBox="1"/>
            <p:nvPr/>
          </p:nvSpPr>
          <p:spPr>
            <a:xfrm>
              <a:off x="748905" y="5982050"/>
              <a:ext cx="366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843079" y="5362950"/>
            <a:ext cx="1470708" cy="1188783"/>
            <a:chOff x="1757274" y="5505635"/>
            <a:chExt cx="1470708" cy="1188783"/>
          </a:xfrm>
        </p:grpSpPr>
        <p:grpSp>
          <p:nvGrpSpPr>
            <p:cNvPr id="163" name="Group 162"/>
            <p:cNvGrpSpPr/>
            <p:nvPr/>
          </p:nvGrpSpPr>
          <p:grpSpPr>
            <a:xfrm>
              <a:off x="1982315" y="5729684"/>
              <a:ext cx="1098958" cy="964734"/>
              <a:chOff x="427838" y="5176008"/>
              <a:chExt cx="1744910" cy="1493240"/>
            </a:xfrm>
          </p:grpSpPr>
          <p:sp>
            <p:nvSpPr>
              <p:cNvPr id="161" name="Oval 160"/>
              <p:cNvSpPr/>
              <p:nvPr/>
            </p:nvSpPr>
            <p:spPr>
              <a:xfrm>
                <a:off x="427838" y="5176008"/>
                <a:ext cx="1744910" cy="149324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780874" y="5531840"/>
                <a:ext cx="1038837" cy="78157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87" name="Picture 18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9527995">
              <a:off x="2410409" y="5505635"/>
              <a:ext cx="242770" cy="293420"/>
            </a:xfrm>
            <a:prstGeom prst="rect">
              <a:avLst/>
            </a:prstGeom>
          </p:spPr>
        </p:pic>
        <p:pic>
          <p:nvPicPr>
            <p:cNvPr id="201" name="Picture 20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3673558">
              <a:off x="2959887" y="6370692"/>
              <a:ext cx="242770" cy="293420"/>
            </a:xfrm>
            <a:prstGeom prst="rect">
              <a:avLst/>
            </a:prstGeom>
          </p:spPr>
        </p:pic>
        <p:pic>
          <p:nvPicPr>
            <p:cNvPr id="202" name="Picture 20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2394262">
              <a:off x="1757274" y="6259530"/>
              <a:ext cx="242770" cy="293420"/>
            </a:xfrm>
            <a:prstGeom prst="rect">
              <a:avLst/>
            </a:prstGeom>
          </p:spPr>
        </p:pic>
        <p:sp>
          <p:nvSpPr>
            <p:cNvPr id="207" name="TextBox 206"/>
            <p:cNvSpPr txBox="1"/>
            <p:nvPr/>
          </p:nvSpPr>
          <p:spPr>
            <a:xfrm>
              <a:off x="2388493" y="6007219"/>
              <a:ext cx="366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3626891" y="5378762"/>
            <a:ext cx="1530152" cy="1206576"/>
            <a:chOff x="4061815" y="5442507"/>
            <a:chExt cx="1530152" cy="1206576"/>
          </a:xfrm>
        </p:grpSpPr>
        <p:grpSp>
          <p:nvGrpSpPr>
            <p:cNvPr id="208" name="Group 207"/>
            <p:cNvGrpSpPr/>
            <p:nvPr/>
          </p:nvGrpSpPr>
          <p:grpSpPr>
            <a:xfrm>
              <a:off x="4288188" y="5684349"/>
              <a:ext cx="1098958" cy="964734"/>
              <a:chOff x="427838" y="5176008"/>
              <a:chExt cx="1744910" cy="1493240"/>
            </a:xfrm>
          </p:grpSpPr>
          <p:sp>
            <p:nvSpPr>
              <p:cNvPr id="209" name="Oval 208"/>
              <p:cNvSpPr/>
              <p:nvPr/>
            </p:nvSpPr>
            <p:spPr>
              <a:xfrm>
                <a:off x="427838" y="5176008"/>
                <a:ext cx="1744910" cy="149324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780874" y="5531840"/>
                <a:ext cx="1038837" cy="78157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4" name="TextBox 213"/>
            <p:cNvSpPr txBox="1"/>
            <p:nvPr/>
          </p:nvSpPr>
          <p:spPr>
            <a:xfrm>
              <a:off x="4694366" y="5961884"/>
              <a:ext cx="3668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pic>
          <p:nvPicPr>
            <p:cNvPr id="217" name="Picture 2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94723" y="5442507"/>
              <a:ext cx="255170" cy="306571"/>
            </a:xfrm>
            <a:prstGeom prst="rect">
              <a:avLst/>
            </a:prstGeom>
          </p:spPr>
        </p:pic>
        <p:pic>
          <p:nvPicPr>
            <p:cNvPr id="218" name="Picture 2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131070">
              <a:off x="5336797" y="6129215"/>
              <a:ext cx="255170" cy="306571"/>
            </a:xfrm>
            <a:prstGeom prst="rect">
              <a:avLst/>
            </a:prstGeom>
          </p:spPr>
        </p:pic>
        <p:pic>
          <p:nvPicPr>
            <p:cNvPr id="219" name="Picture 2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602510">
              <a:off x="4087516" y="5984596"/>
              <a:ext cx="255170" cy="306571"/>
            </a:xfrm>
            <a:prstGeom prst="rect">
              <a:avLst/>
            </a:prstGeom>
          </p:spPr>
        </p:pic>
      </p:grpSp>
      <p:grpSp>
        <p:nvGrpSpPr>
          <p:cNvPr id="221" name="Group 220"/>
          <p:cNvGrpSpPr/>
          <p:nvPr/>
        </p:nvGrpSpPr>
        <p:grpSpPr>
          <a:xfrm>
            <a:off x="5575151" y="5319989"/>
            <a:ext cx="1472694" cy="1188783"/>
            <a:chOff x="1757274" y="5505635"/>
            <a:chExt cx="1472694" cy="1188783"/>
          </a:xfrm>
        </p:grpSpPr>
        <p:grpSp>
          <p:nvGrpSpPr>
            <p:cNvPr id="222" name="Group 221"/>
            <p:cNvGrpSpPr/>
            <p:nvPr/>
          </p:nvGrpSpPr>
          <p:grpSpPr>
            <a:xfrm>
              <a:off x="1982315" y="5729684"/>
              <a:ext cx="1098958" cy="964734"/>
              <a:chOff x="427838" y="5176008"/>
              <a:chExt cx="1744910" cy="1493240"/>
            </a:xfrm>
          </p:grpSpPr>
          <p:sp>
            <p:nvSpPr>
              <p:cNvPr id="227" name="Oval 226"/>
              <p:cNvSpPr/>
              <p:nvPr/>
            </p:nvSpPr>
            <p:spPr>
              <a:xfrm>
                <a:off x="427838" y="5176008"/>
                <a:ext cx="1744910" cy="149324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748568" y="5531841"/>
                <a:ext cx="1038837" cy="78157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23" name="Picture 2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9527995">
              <a:off x="2410409" y="5505635"/>
              <a:ext cx="242770" cy="293420"/>
            </a:xfrm>
            <a:prstGeom prst="rect">
              <a:avLst/>
            </a:prstGeom>
          </p:spPr>
        </p:pic>
        <p:pic>
          <p:nvPicPr>
            <p:cNvPr id="224" name="Picture 2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3673558">
              <a:off x="2957748" y="6374308"/>
              <a:ext cx="251020" cy="293420"/>
            </a:xfrm>
            <a:prstGeom prst="rect">
              <a:avLst/>
            </a:prstGeom>
          </p:spPr>
        </p:pic>
        <p:pic>
          <p:nvPicPr>
            <p:cNvPr id="225" name="Picture 2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2394262">
              <a:off x="1757274" y="6259530"/>
              <a:ext cx="242770" cy="293420"/>
            </a:xfrm>
            <a:prstGeom prst="rect">
              <a:avLst/>
            </a:prstGeom>
          </p:spPr>
        </p:pic>
        <p:sp>
          <p:nvSpPr>
            <p:cNvPr id="226" name="TextBox 225"/>
            <p:cNvSpPr txBox="1"/>
            <p:nvPr/>
          </p:nvSpPr>
          <p:spPr>
            <a:xfrm>
              <a:off x="2235907" y="6007219"/>
              <a:ext cx="5194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AB</a:t>
              </a:r>
              <a:endParaRPr lang="en-US" dirty="0"/>
            </a:p>
          </p:txBody>
        </p:sp>
      </p:grpSp>
      <p:pic>
        <p:nvPicPr>
          <p:cNvPr id="229" name="Picture 2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5372" y="5394755"/>
            <a:ext cx="255170" cy="306571"/>
          </a:xfrm>
          <a:prstGeom prst="rect">
            <a:avLst/>
          </a:prstGeom>
        </p:spPr>
      </p:pic>
      <p:pic>
        <p:nvPicPr>
          <p:cNvPr id="230" name="Picture 2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805953">
            <a:off x="5967656" y="6461792"/>
            <a:ext cx="255170" cy="306571"/>
          </a:xfrm>
          <a:prstGeom prst="rect">
            <a:avLst/>
          </a:prstGeom>
        </p:spPr>
      </p:pic>
      <p:pic>
        <p:nvPicPr>
          <p:cNvPr id="231" name="Picture 2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602510">
            <a:off x="5656689" y="5518987"/>
            <a:ext cx="255170" cy="306571"/>
          </a:xfrm>
          <a:prstGeom prst="rect">
            <a:avLst/>
          </a:prstGeom>
        </p:spPr>
      </p:pic>
      <p:sp>
        <p:nvSpPr>
          <p:cNvPr id="232" name="Rectangle 231"/>
          <p:cNvSpPr/>
          <p:nvPr/>
        </p:nvSpPr>
        <p:spPr>
          <a:xfrm>
            <a:off x="7838856" y="4253833"/>
            <a:ext cx="930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=A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8095619" y="5656370"/>
            <a:ext cx="9300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=B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1" name="Group 360"/>
          <p:cNvGrpSpPr/>
          <p:nvPr/>
        </p:nvGrpSpPr>
        <p:grpSpPr>
          <a:xfrm rot="10800000">
            <a:off x="55739" y="4852582"/>
            <a:ext cx="9032521" cy="1464128"/>
            <a:chOff x="0" y="3784672"/>
            <a:chExt cx="9032521" cy="1464128"/>
          </a:xfrm>
        </p:grpSpPr>
        <p:grpSp>
          <p:nvGrpSpPr>
            <p:cNvPr id="362" name="Group 361"/>
            <p:cNvGrpSpPr/>
            <p:nvPr/>
          </p:nvGrpSpPr>
          <p:grpSpPr>
            <a:xfrm>
              <a:off x="350841" y="4347766"/>
              <a:ext cx="438416" cy="901034"/>
              <a:chOff x="1404868" y="370736"/>
              <a:chExt cx="1825341" cy="3751449"/>
            </a:xfrm>
            <a:solidFill>
              <a:schemeClr val="tx1"/>
            </a:solidFill>
          </p:grpSpPr>
          <p:sp>
            <p:nvSpPr>
              <p:cNvPr id="468" name="Oval 467"/>
              <p:cNvSpPr/>
              <p:nvPr/>
            </p:nvSpPr>
            <p:spPr>
              <a:xfrm>
                <a:off x="1404868" y="370736"/>
                <a:ext cx="535866" cy="545911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9" name="Straight Connector 468"/>
              <p:cNvCxnSpPr>
                <a:stCxn id="468" idx="4"/>
                <a:endCxn id="470" idx="4"/>
              </p:cNvCxnSpPr>
              <p:nvPr/>
            </p:nvCxnSpPr>
            <p:spPr>
              <a:xfrm>
                <a:off x="1672801" y="916647"/>
                <a:ext cx="42033" cy="121188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0" name="Hexagon 469"/>
              <p:cNvSpPr/>
              <p:nvPr/>
            </p:nvSpPr>
            <p:spPr>
              <a:xfrm>
                <a:off x="1503445" y="1037835"/>
                <a:ext cx="943030" cy="845556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Hexagon 470"/>
              <p:cNvSpPr/>
              <p:nvPr/>
            </p:nvSpPr>
            <p:spPr>
              <a:xfrm>
                <a:off x="1519327" y="1901272"/>
                <a:ext cx="943030" cy="845556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Hexagon 471"/>
              <p:cNvSpPr/>
              <p:nvPr/>
            </p:nvSpPr>
            <p:spPr>
              <a:xfrm>
                <a:off x="2256850" y="2336877"/>
                <a:ext cx="943030" cy="845556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3" name="Picture 472"/>
              <p:cNvPicPr>
                <a:picLocks noChangeAspect="1"/>
              </p:cNvPicPr>
              <p:nvPr/>
            </p:nvPicPr>
            <p:blipFill rotWithShape="1">
              <a:blip r:embed="rId2"/>
              <a:srcRect l="25825" r="-2816"/>
              <a:stretch/>
            </p:blipFill>
            <p:spPr>
              <a:xfrm>
                <a:off x="2483893" y="3190953"/>
                <a:ext cx="746316" cy="859611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</p:pic>
          <p:cxnSp>
            <p:nvCxnSpPr>
              <p:cNvPr id="474" name="Straight Connector 473"/>
              <p:cNvCxnSpPr/>
              <p:nvPr/>
            </p:nvCxnSpPr>
            <p:spPr>
              <a:xfrm flipH="1">
                <a:off x="2463967" y="3190953"/>
                <a:ext cx="19926" cy="931232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3" name="Group 362"/>
            <p:cNvGrpSpPr/>
            <p:nvPr/>
          </p:nvGrpSpPr>
          <p:grpSpPr>
            <a:xfrm>
              <a:off x="0" y="3833393"/>
              <a:ext cx="2460423" cy="1246322"/>
              <a:chOff x="0" y="3833393"/>
              <a:chExt cx="2460423" cy="1246322"/>
            </a:xfrm>
          </p:grpSpPr>
          <p:grpSp>
            <p:nvGrpSpPr>
              <p:cNvPr id="442" name="Group 441"/>
              <p:cNvGrpSpPr/>
              <p:nvPr/>
            </p:nvGrpSpPr>
            <p:grpSpPr>
              <a:xfrm>
                <a:off x="0" y="3842405"/>
                <a:ext cx="1231323" cy="1237310"/>
                <a:chOff x="0" y="3842405"/>
                <a:chExt cx="1231323" cy="1237310"/>
              </a:xfrm>
            </p:grpSpPr>
            <p:grpSp>
              <p:nvGrpSpPr>
                <p:cNvPr id="456" name="Group 455"/>
                <p:cNvGrpSpPr/>
                <p:nvPr/>
              </p:nvGrpSpPr>
              <p:grpSpPr>
                <a:xfrm>
                  <a:off x="0" y="3851417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65" name="Oval 464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6" name="Oval 465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7" name="Oval 466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7" name="Group 456"/>
                <p:cNvGrpSpPr/>
                <p:nvPr/>
              </p:nvGrpSpPr>
              <p:grpSpPr>
                <a:xfrm>
                  <a:off x="408538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62" name="Oval 461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3" name="Oval 462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4" name="Oval 463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8" name="Group 457"/>
                <p:cNvGrpSpPr/>
                <p:nvPr/>
              </p:nvGrpSpPr>
              <p:grpSpPr>
                <a:xfrm>
                  <a:off x="819299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59" name="Oval 458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0" name="Oval 459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1" name="Oval 460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43" name="Group 442"/>
              <p:cNvGrpSpPr/>
              <p:nvPr/>
            </p:nvGrpSpPr>
            <p:grpSpPr>
              <a:xfrm>
                <a:off x="1229100" y="3833393"/>
                <a:ext cx="1231323" cy="1237310"/>
                <a:chOff x="0" y="3842405"/>
                <a:chExt cx="1231323" cy="1237310"/>
              </a:xfrm>
            </p:grpSpPr>
            <p:grpSp>
              <p:nvGrpSpPr>
                <p:cNvPr id="444" name="Group 443"/>
                <p:cNvGrpSpPr/>
                <p:nvPr/>
              </p:nvGrpSpPr>
              <p:grpSpPr>
                <a:xfrm>
                  <a:off x="0" y="3851417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53" name="Oval 452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Oval 453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5" name="Oval 454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5" name="Group 444"/>
                <p:cNvGrpSpPr/>
                <p:nvPr/>
              </p:nvGrpSpPr>
              <p:grpSpPr>
                <a:xfrm>
                  <a:off x="408538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50" name="Oval 449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1" name="Oval 450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2" name="Oval 451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6" name="Group 445"/>
                <p:cNvGrpSpPr/>
                <p:nvPr/>
              </p:nvGrpSpPr>
              <p:grpSpPr>
                <a:xfrm>
                  <a:off x="819299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47" name="Oval 446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8" name="Oval 447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9" name="Oval 448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364" name="Group 363"/>
            <p:cNvGrpSpPr/>
            <p:nvPr/>
          </p:nvGrpSpPr>
          <p:grpSpPr>
            <a:xfrm>
              <a:off x="2458200" y="3796076"/>
              <a:ext cx="2460423" cy="1246322"/>
              <a:chOff x="0" y="3833393"/>
              <a:chExt cx="2460423" cy="1246322"/>
            </a:xfrm>
          </p:grpSpPr>
          <p:grpSp>
            <p:nvGrpSpPr>
              <p:cNvPr id="416" name="Group 415"/>
              <p:cNvGrpSpPr/>
              <p:nvPr/>
            </p:nvGrpSpPr>
            <p:grpSpPr>
              <a:xfrm>
                <a:off x="0" y="3842405"/>
                <a:ext cx="1231323" cy="1237310"/>
                <a:chOff x="0" y="3842405"/>
                <a:chExt cx="1231323" cy="1237310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0" y="3851417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39" name="Oval 438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0" name="Oval 439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1" name="Oval 440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1" name="Group 430"/>
                <p:cNvGrpSpPr/>
                <p:nvPr/>
              </p:nvGrpSpPr>
              <p:grpSpPr>
                <a:xfrm>
                  <a:off x="408538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36" name="Oval 435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7" name="Oval 436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8" name="Oval 437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2" name="Group 431"/>
                <p:cNvGrpSpPr/>
                <p:nvPr/>
              </p:nvGrpSpPr>
              <p:grpSpPr>
                <a:xfrm>
                  <a:off x="819299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33" name="Oval 432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4" name="Oval 433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5" name="Oval 434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17" name="Group 416"/>
              <p:cNvGrpSpPr/>
              <p:nvPr/>
            </p:nvGrpSpPr>
            <p:grpSpPr>
              <a:xfrm>
                <a:off x="1229100" y="3833393"/>
                <a:ext cx="1231323" cy="1237310"/>
                <a:chOff x="0" y="3842405"/>
                <a:chExt cx="1231323" cy="1237310"/>
              </a:xfrm>
            </p:grpSpPr>
            <p:grpSp>
              <p:nvGrpSpPr>
                <p:cNvPr id="418" name="Group 417"/>
                <p:cNvGrpSpPr/>
                <p:nvPr/>
              </p:nvGrpSpPr>
              <p:grpSpPr>
                <a:xfrm>
                  <a:off x="0" y="3851417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27" name="Oval 426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8" name="Oval 427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9" name="Oval 428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19" name="Group 418"/>
                <p:cNvGrpSpPr/>
                <p:nvPr/>
              </p:nvGrpSpPr>
              <p:grpSpPr>
                <a:xfrm>
                  <a:off x="408538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24" name="Oval 423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5" name="Oval 424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6" name="Oval 425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0" name="Group 419"/>
                <p:cNvGrpSpPr/>
                <p:nvPr/>
              </p:nvGrpSpPr>
              <p:grpSpPr>
                <a:xfrm>
                  <a:off x="819299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21" name="Oval 420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2" name="Oval 421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3" name="Oval 422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365" name="Group 364"/>
            <p:cNvGrpSpPr/>
            <p:nvPr/>
          </p:nvGrpSpPr>
          <p:grpSpPr>
            <a:xfrm>
              <a:off x="5274011" y="4299045"/>
              <a:ext cx="438416" cy="901034"/>
              <a:chOff x="1404868" y="370736"/>
              <a:chExt cx="1825341" cy="3751449"/>
            </a:xfrm>
            <a:solidFill>
              <a:schemeClr val="tx1"/>
            </a:solidFill>
          </p:grpSpPr>
          <p:sp>
            <p:nvSpPr>
              <p:cNvPr id="409" name="Oval 408"/>
              <p:cNvSpPr/>
              <p:nvPr/>
            </p:nvSpPr>
            <p:spPr>
              <a:xfrm>
                <a:off x="1404868" y="370736"/>
                <a:ext cx="535866" cy="545911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0" name="Straight Connector 409"/>
              <p:cNvCxnSpPr>
                <a:stCxn id="409" idx="4"/>
                <a:endCxn id="411" idx="4"/>
              </p:cNvCxnSpPr>
              <p:nvPr/>
            </p:nvCxnSpPr>
            <p:spPr>
              <a:xfrm>
                <a:off x="1672801" y="916647"/>
                <a:ext cx="42033" cy="121188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1" name="Hexagon 410"/>
              <p:cNvSpPr/>
              <p:nvPr/>
            </p:nvSpPr>
            <p:spPr>
              <a:xfrm>
                <a:off x="1503445" y="1037835"/>
                <a:ext cx="943030" cy="845556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Hexagon 411"/>
              <p:cNvSpPr/>
              <p:nvPr/>
            </p:nvSpPr>
            <p:spPr>
              <a:xfrm>
                <a:off x="1519327" y="1901272"/>
                <a:ext cx="943030" cy="845556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Hexagon 412"/>
              <p:cNvSpPr/>
              <p:nvPr/>
            </p:nvSpPr>
            <p:spPr>
              <a:xfrm>
                <a:off x="2256850" y="2336877"/>
                <a:ext cx="943030" cy="845556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14" name="Picture 413"/>
              <p:cNvPicPr>
                <a:picLocks noChangeAspect="1"/>
              </p:cNvPicPr>
              <p:nvPr/>
            </p:nvPicPr>
            <p:blipFill rotWithShape="1">
              <a:blip r:embed="rId2"/>
              <a:srcRect l="25825" r="-2816"/>
              <a:stretch/>
            </p:blipFill>
            <p:spPr>
              <a:xfrm>
                <a:off x="2483893" y="3190953"/>
                <a:ext cx="746316" cy="859611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</p:pic>
          <p:cxnSp>
            <p:nvCxnSpPr>
              <p:cNvPr id="415" name="Straight Connector 414"/>
              <p:cNvCxnSpPr/>
              <p:nvPr/>
            </p:nvCxnSpPr>
            <p:spPr>
              <a:xfrm flipH="1">
                <a:off x="2463967" y="3190953"/>
                <a:ext cx="19926" cy="931232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6" name="Group 365"/>
            <p:cNvGrpSpPr/>
            <p:nvPr/>
          </p:nvGrpSpPr>
          <p:grpSpPr>
            <a:xfrm>
              <a:off x="4923170" y="3784672"/>
              <a:ext cx="2460423" cy="1246322"/>
              <a:chOff x="0" y="3833393"/>
              <a:chExt cx="2460423" cy="1246322"/>
            </a:xfrm>
          </p:grpSpPr>
          <p:grpSp>
            <p:nvGrpSpPr>
              <p:cNvPr id="383" name="Group 382"/>
              <p:cNvGrpSpPr/>
              <p:nvPr/>
            </p:nvGrpSpPr>
            <p:grpSpPr>
              <a:xfrm>
                <a:off x="0" y="3842405"/>
                <a:ext cx="1231323" cy="1237310"/>
                <a:chOff x="0" y="3842405"/>
                <a:chExt cx="1231323" cy="1237310"/>
              </a:xfrm>
            </p:grpSpPr>
            <p:grpSp>
              <p:nvGrpSpPr>
                <p:cNvPr id="397" name="Group 396"/>
                <p:cNvGrpSpPr/>
                <p:nvPr/>
              </p:nvGrpSpPr>
              <p:grpSpPr>
                <a:xfrm>
                  <a:off x="0" y="3851417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06" name="Oval 405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7" name="Oval 406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8" name="Oval 407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8" name="Group 397"/>
                <p:cNvGrpSpPr/>
                <p:nvPr/>
              </p:nvGrpSpPr>
              <p:grpSpPr>
                <a:xfrm>
                  <a:off x="408538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03" name="Oval 402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Oval 403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5" name="Oval 404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9" name="Group 398"/>
                <p:cNvGrpSpPr/>
                <p:nvPr/>
              </p:nvGrpSpPr>
              <p:grpSpPr>
                <a:xfrm>
                  <a:off x="819299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00" name="Oval 399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1" name="Oval 400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2" name="Oval 401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84" name="Group 383"/>
              <p:cNvGrpSpPr/>
              <p:nvPr/>
            </p:nvGrpSpPr>
            <p:grpSpPr>
              <a:xfrm>
                <a:off x="1229100" y="3833393"/>
                <a:ext cx="1231323" cy="1237310"/>
                <a:chOff x="0" y="3842405"/>
                <a:chExt cx="1231323" cy="1237310"/>
              </a:xfrm>
            </p:grpSpPr>
            <p:grpSp>
              <p:nvGrpSpPr>
                <p:cNvPr id="385" name="Group 384"/>
                <p:cNvGrpSpPr/>
                <p:nvPr/>
              </p:nvGrpSpPr>
              <p:grpSpPr>
                <a:xfrm>
                  <a:off x="0" y="3851417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394" name="Oval 393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5" name="Oval 394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6" name="Oval 395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6" name="Group 385"/>
                <p:cNvGrpSpPr/>
                <p:nvPr/>
              </p:nvGrpSpPr>
              <p:grpSpPr>
                <a:xfrm>
                  <a:off x="408538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391" name="Oval 390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2" name="Oval 391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3" name="Oval 392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7" name="Group 386"/>
                <p:cNvGrpSpPr/>
                <p:nvPr/>
              </p:nvGrpSpPr>
              <p:grpSpPr>
                <a:xfrm>
                  <a:off x="819299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388" name="Oval 387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9" name="Oval 388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0" name="Oval 389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367" name="Group 366"/>
            <p:cNvGrpSpPr/>
            <p:nvPr/>
          </p:nvGrpSpPr>
          <p:grpSpPr>
            <a:xfrm>
              <a:off x="7384136" y="3802696"/>
              <a:ext cx="412024" cy="1228298"/>
              <a:chOff x="0" y="3851417"/>
              <a:chExt cx="412024" cy="1228298"/>
            </a:xfrm>
          </p:grpSpPr>
          <p:sp>
            <p:nvSpPr>
              <p:cNvPr id="380" name="Oval 379"/>
              <p:cNvSpPr/>
              <p:nvPr/>
            </p:nvSpPr>
            <p:spPr>
              <a:xfrm>
                <a:off x="90063" y="4205135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235826" y="4212909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Oval 381"/>
              <p:cNvSpPr/>
              <p:nvPr/>
            </p:nvSpPr>
            <p:spPr>
              <a:xfrm>
                <a:off x="0" y="3851417"/>
                <a:ext cx="412024" cy="435346"/>
              </a:xfrm>
              <a:prstGeom prst="ellipse">
                <a:avLst/>
              </a:prstGeom>
              <a:solidFill>
                <a:schemeClr val="accent5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8" name="Group 367"/>
            <p:cNvGrpSpPr/>
            <p:nvPr/>
          </p:nvGrpSpPr>
          <p:grpSpPr>
            <a:xfrm>
              <a:off x="7792674" y="3793684"/>
              <a:ext cx="412024" cy="1228298"/>
              <a:chOff x="0" y="3851417"/>
              <a:chExt cx="412024" cy="1228298"/>
            </a:xfrm>
          </p:grpSpPr>
          <p:sp>
            <p:nvSpPr>
              <p:cNvPr id="377" name="Oval 376"/>
              <p:cNvSpPr/>
              <p:nvPr/>
            </p:nvSpPr>
            <p:spPr>
              <a:xfrm>
                <a:off x="90063" y="4205135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Oval 377"/>
              <p:cNvSpPr/>
              <p:nvPr/>
            </p:nvSpPr>
            <p:spPr>
              <a:xfrm>
                <a:off x="235826" y="4212909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Oval 378"/>
              <p:cNvSpPr/>
              <p:nvPr/>
            </p:nvSpPr>
            <p:spPr>
              <a:xfrm>
                <a:off x="0" y="3851417"/>
                <a:ext cx="412024" cy="435346"/>
              </a:xfrm>
              <a:prstGeom prst="ellipse">
                <a:avLst/>
              </a:prstGeom>
              <a:solidFill>
                <a:schemeClr val="accent5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9" name="Group 368"/>
            <p:cNvGrpSpPr/>
            <p:nvPr/>
          </p:nvGrpSpPr>
          <p:grpSpPr>
            <a:xfrm>
              <a:off x="8203435" y="3793684"/>
              <a:ext cx="412024" cy="1228298"/>
              <a:chOff x="0" y="3851417"/>
              <a:chExt cx="412024" cy="1228298"/>
            </a:xfrm>
          </p:grpSpPr>
          <p:sp>
            <p:nvSpPr>
              <p:cNvPr id="374" name="Oval 373"/>
              <p:cNvSpPr/>
              <p:nvPr/>
            </p:nvSpPr>
            <p:spPr>
              <a:xfrm>
                <a:off x="90063" y="4205135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Oval 374"/>
              <p:cNvSpPr/>
              <p:nvPr/>
            </p:nvSpPr>
            <p:spPr>
              <a:xfrm>
                <a:off x="235826" y="4212909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Oval 375"/>
              <p:cNvSpPr/>
              <p:nvPr/>
            </p:nvSpPr>
            <p:spPr>
              <a:xfrm>
                <a:off x="0" y="3851417"/>
                <a:ext cx="412024" cy="435346"/>
              </a:xfrm>
              <a:prstGeom prst="ellipse">
                <a:avLst/>
              </a:prstGeom>
              <a:solidFill>
                <a:schemeClr val="accent5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0" name="Group 369"/>
            <p:cNvGrpSpPr/>
            <p:nvPr/>
          </p:nvGrpSpPr>
          <p:grpSpPr>
            <a:xfrm>
              <a:off x="8620497" y="3784672"/>
              <a:ext cx="412024" cy="1228298"/>
              <a:chOff x="0" y="3851417"/>
              <a:chExt cx="412024" cy="1228298"/>
            </a:xfrm>
          </p:grpSpPr>
          <p:sp>
            <p:nvSpPr>
              <p:cNvPr id="371" name="Oval 370"/>
              <p:cNvSpPr/>
              <p:nvPr/>
            </p:nvSpPr>
            <p:spPr>
              <a:xfrm>
                <a:off x="90063" y="4205135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Oval 371"/>
              <p:cNvSpPr/>
              <p:nvPr/>
            </p:nvSpPr>
            <p:spPr>
              <a:xfrm>
                <a:off x="235826" y="4212909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Oval 372"/>
              <p:cNvSpPr/>
              <p:nvPr/>
            </p:nvSpPr>
            <p:spPr>
              <a:xfrm>
                <a:off x="0" y="3851417"/>
                <a:ext cx="412024" cy="435346"/>
              </a:xfrm>
              <a:prstGeom prst="ellipse">
                <a:avLst/>
              </a:prstGeom>
              <a:solidFill>
                <a:schemeClr val="accent5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0" name="Group 359"/>
          <p:cNvGrpSpPr/>
          <p:nvPr/>
        </p:nvGrpSpPr>
        <p:grpSpPr>
          <a:xfrm>
            <a:off x="0" y="3784672"/>
            <a:ext cx="9032521" cy="1464128"/>
            <a:chOff x="0" y="3784672"/>
            <a:chExt cx="9032521" cy="1464128"/>
          </a:xfrm>
        </p:grpSpPr>
        <p:grpSp>
          <p:nvGrpSpPr>
            <p:cNvPr id="137" name="Group 136"/>
            <p:cNvGrpSpPr/>
            <p:nvPr/>
          </p:nvGrpSpPr>
          <p:grpSpPr>
            <a:xfrm>
              <a:off x="350841" y="4347766"/>
              <a:ext cx="438416" cy="901034"/>
              <a:chOff x="1404868" y="370736"/>
              <a:chExt cx="1825341" cy="3751449"/>
            </a:xfrm>
            <a:solidFill>
              <a:schemeClr val="tx1"/>
            </a:solidFill>
          </p:grpSpPr>
          <p:sp>
            <p:nvSpPr>
              <p:cNvPr id="138" name="Oval 137"/>
              <p:cNvSpPr/>
              <p:nvPr/>
            </p:nvSpPr>
            <p:spPr>
              <a:xfrm>
                <a:off x="1404868" y="370736"/>
                <a:ext cx="535866" cy="545911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9" name="Straight Connector 138"/>
              <p:cNvCxnSpPr>
                <a:stCxn id="138" idx="4"/>
                <a:endCxn id="140" idx="4"/>
              </p:cNvCxnSpPr>
              <p:nvPr/>
            </p:nvCxnSpPr>
            <p:spPr>
              <a:xfrm>
                <a:off x="1672801" y="916647"/>
                <a:ext cx="42033" cy="121188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Hexagon 139"/>
              <p:cNvSpPr/>
              <p:nvPr/>
            </p:nvSpPr>
            <p:spPr>
              <a:xfrm>
                <a:off x="1503445" y="1037835"/>
                <a:ext cx="943030" cy="845556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Hexagon 140"/>
              <p:cNvSpPr/>
              <p:nvPr/>
            </p:nvSpPr>
            <p:spPr>
              <a:xfrm>
                <a:off x="1519327" y="1901272"/>
                <a:ext cx="943030" cy="845556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Hexagon 141"/>
              <p:cNvSpPr/>
              <p:nvPr/>
            </p:nvSpPr>
            <p:spPr>
              <a:xfrm>
                <a:off x="2256850" y="2336877"/>
                <a:ext cx="943030" cy="845556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3" name="Picture 142"/>
              <p:cNvPicPr>
                <a:picLocks noChangeAspect="1"/>
              </p:cNvPicPr>
              <p:nvPr/>
            </p:nvPicPr>
            <p:blipFill rotWithShape="1">
              <a:blip r:embed="rId2"/>
              <a:srcRect l="25825" r="-2816"/>
              <a:stretch/>
            </p:blipFill>
            <p:spPr>
              <a:xfrm>
                <a:off x="2483893" y="3190953"/>
                <a:ext cx="746316" cy="859611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</p:pic>
          <p:cxnSp>
            <p:nvCxnSpPr>
              <p:cNvPr id="144" name="Straight Connector 143"/>
              <p:cNvCxnSpPr/>
              <p:nvPr/>
            </p:nvCxnSpPr>
            <p:spPr>
              <a:xfrm flipH="1">
                <a:off x="2463967" y="3190953"/>
                <a:ext cx="19926" cy="931232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Group 195"/>
            <p:cNvGrpSpPr/>
            <p:nvPr/>
          </p:nvGrpSpPr>
          <p:grpSpPr>
            <a:xfrm>
              <a:off x="0" y="3833393"/>
              <a:ext cx="2460423" cy="1246322"/>
              <a:chOff x="0" y="3833393"/>
              <a:chExt cx="2460423" cy="1246322"/>
            </a:xfrm>
          </p:grpSpPr>
          <p:grpSp>
            <p:nvGrpSpPr>
              <p:cNvPr id="182" name="Group 181"/>
              <p:cNvGrpSpPr/>
              <p:nvPr/>
            </p:nvGrpSpPr>
            <p:grpSpPr>
              <a:xfrm>
                <a:off x="0" y="3842405"/>
                <a:ext cx="1231323" cy="1237310"/>
                <a:chOff x="0" y="3842405"/>
                <a:chExt cx="1231323" cy="1237310"/>
              </a:xfrm>
            </p:grpSpPr>
            <p:grpSp>
              <p:nvGrpSpPr>
                <p:cNvPr id="173" name="Group 172"/>
                <p:cNvGrpSpPr/>
                <p:nvPr/>
              </p:nvGrpSpPr>
              <p:grpSpPr>
                <a:xfrm>
                  <a:off x="0" y="3851417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4" name="Oval 3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" name="Oval 4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4" name="Group 173"/>
                <p:cNvGrpSpPr/>
                <p:nvPr/>
              </p:nvGrpSpPr>
              <p:grpSpPr>
                <a:xfrm>
                  <a:off x="408538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175" name="Oval 174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Oval 175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Oval 176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8" name="Group 177"/>
                <p:cNvGrpSpPr/>
                <p:nvPr/>
              </p:nvGrpSpPr>
              <p:grpSpPr>
                <a:xfrm>
                  <a:off x="819299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179" name="Oval 178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0" name="Oval 179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Oval 180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83" name="Group 182"/>
              <p:cNvGrpSpPr/>
              <p:nvPr/>
            </p:nvGrpSpPr>
            <p:grpSpPr>
              <a:xfrm>
                <a:off x="1229100" y="3833393"/>
                <a:ext cx="1231323" cy="1237310"/>
                <a:chOff x="0" y="3842405"/>
                <a:chExt cx="1231323" cy="1237310"/>
              </a:xfrm>
            </p:grpSpPr>
            <p:grpSp>
              <p:nvGrpSpPr>
                <p:cNvPr id="184" name="Group 183"/>
                <p:cNvGrpSpPr/>
                <p:nvPr/>
              </p:nvGrpSpPr>
              <p:grpSpPr>
                <a:xfrm>
                  <a:off x="0" y="3851417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193" name="Oval 192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Oval 193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Oval 194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5" name="Group 184"/>
                <p:cNvGrpSpPr/>
                <p:nvPr/>
              </p:nvGrpSpPr>
              <p:grpSpPr>
                <a:xfrm>
                  <a:off x="408538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190" name="Oval 189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Oval 190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Oval 191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6" name="Group 185"/>
                <p:cNvGrpSpPr/>
                <p:nvPr/>
              </p:nvGrpSpPr>
              <p:grpSpPr>
                <a:xfrm>
                  <a:off x="819299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187" name="Oval 186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Oval 187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Oval 188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97" name="Group 196"/>
            <p:cNvGrpSpPr/>
            <p:nvPr/>
          </p:nvGrpSpPr>
          <p:grpSpPr>
            <a:xfrm>
              <a:off x="2458200" y="3796076"/>
              <a:ext cx="2460423" cy="1246322"/>
              <a:chOff x="0" y="3833393"/>
              <a:chExt cx="2460423" cy="1246322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0" y="3842405"/>
                <a:ext cx="1231323" cy="1237310"/>
                <a:chOff x="0" y="3842405"/>
                <a:chExt cx="1231323" cy="1237310"/>
              </a:xfrm>
            </p:grpSpPr>
            <p:grpSp>
              <p:nvGrpSpPr>
                <p:cNvPr id="212" name="Group 211"/>
                <p:cNvGrpSpPr/>
                <p:nvPr/>
              </p:nvGrpSpPr>
              <p:grpSpPr>
                <a:xfrm>
                  <a:off x="0" y="3851417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221" name="Oval 220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2" name="Oval 221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3" name="Oval 222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3" name="Group 212"/>
                <p:cNvGrpSpPr/>
                <p:nvPr/>
              </p:nvGrpSpPr>
              <p:grpSpPr>
                <a:xfrm>
                  <a:off x="408538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218" name="Oval 217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9" name="Oval 218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0" name="Oval 219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4" name="Group 213"/>
                <p:cNvGrpSpPr/>
                <p:nvPr/>
              </p:nvGrpSpPr>
              <p:grpSpPr>
                <a:xfrm>
                  <a:off x="819299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215" name="Oval 214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6" name="Oval 215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Oval 216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99" name="Group 198"/>
              <p:cNvGrpSpPr/>
              <p:nvPr/>
            </p:nvGrpSpPr>
            <p:grpSpPr>
              <a:xfrm>
                <a:off x="1229100" y="3833393"/>
                <a:ext cx="1231323" cy="1237310"/>
                <a:chOff x="0" y="3842405"/>
                <a:chExt cx="1231323" cy="1237310"/>
              </a:xfrm>
            </p:grpSpPr>
            <p:grpSp>
              <p:nvGrpSpPr>
                <p:cNvPr id="200" name="Group 199"/>
                <p:cNvGrpSpPr/>
                <p:nvPr/>
              </p:nvGrpSpPr>
              <p:grpSpPr>
                <a:xfrm>
                  <a:off x="0" y="3851417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209" name="Oval 208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0" name="Oval 209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1" name="Oval 210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1" name="Group 200"/>
                <p:cNvGrpSpPr/>
                <p:nvPr/>
              </p:nvGrpSpPr>
              <p:grpSpPr>
                <a:xfrm>
                  <a:off x="408538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206" name="Oval 205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7" name="Oval 206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Oval 207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2" name="Group 201"/>
                <p:cNvGrpSpPr/>
                <p:nvPr/>
              </p:nvGrpSpPr>
              <p:grpSpPr>
                <a:xfrm>
                  <a:off x="819299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203" name="Oval 202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4" name="Oval 203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5" name="Oval 204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86" name="Group 285"/>
            <p:cNvGrpSpPr/>
            <p:nvPr/>
          </p:nvGrpSpPr>
          <p:grpSpPr>
            <a:xfrm>
              <a:off x="5274011" y="4299045"/>
              <a:ext cx="438416" cy="901034"/>
              <a:chOff x="1404868" y="370736"/>
              <a:chExt cx="1825341" cy="3751449"/>
            </a:xfrm>
            <a:solidFill>
              <a:schemeClr val="tx1"/>
            </a:solidFill>
          </p:grpSpPr>
          <p:sp>
            <p:nvSpPr>
              <p:cNvPr id="287" name="Oval 286"/>
              <p:cNvSpPr/>
              <p:nvPr/>
            </p:nvSpPr>
            <p:spPr>
              <a:xfrm>
                <a:off x="1404868" y="370736"/>
                <a:ext cx="535866" cy="545911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8" name="Straight Connector 287"/>
              <p:cNvCxnSpPr>
                <a:stCxn id="287" idx="4"/>
                <a:endCxn id="289" idx="4"/>
              </p:cNvCxnSpPr>
              <p:nvPr/>
            </p:nvCxnSpPr>
            <p:spPr>
              <a:xfrm>
                <a:off x="1672801" y="916647"/>
                <a:ext cx="42033" cy="121188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9" name="Hexagon 288"/>
              <p:cNvSpPr/>
              <p:nvPr/>
            </p:nvSpPr>
            <p:spPr>
              <a:xfrm>
                <a:off x="1503445" y="1037835"/>
                <a:ext cx="943030" cy="845556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Hexagon 289"/>
              <p:cNvSpPr/>
              <p:nvPr/>
            </p:nvSpPr>
            <p:spPr>
              <a:xfrm>
                <a:off x="1519327" y="1901272"/>
                <a:ext cx="943030" cy="845556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Hexagon 290"/>
              <p:cNvSpPr/>
              <p:nvPr/>
            </p:nvSpPr>
            <p:spPr>
              <a:xfrm>
                <a:off x="2256850" y="2336877"/>
                <a:ext cx="943030" cy="845556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2" name="Picture 291"/>
              <p:cNvPicPr>
                <a:picLocks noChangeAspect="1"/>
              </p:cNvPicPr>
              <p:nvPr/>
            </p:nvPicPr>
            <p:blipFill rotWithShape="1">
              <a:blip r:embed="rId2"/>
              <a:srcRect l="25825" r="-2816"/>
              <a:stretch/>
            </p:blipFill>
            <p:spPr>
              <a:xfrm>
                <a:off x="2483893" y="3190953"/>
                <a:ext cx="746316" cy="859611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</p:pic>
          <p:cxnSp>
            <p:nvCxnSpPr>
              <p:cNvPr id="293" name="Straight Connector 292"/>
              <p:cNvCxnSpPr/>
              <p:nvPr/>
            </p:nvCxnSpPr>
            <p:spPr>
              <a:xfrm flipH="1">
                <a:off x="2463967" y="3190953"/>
                <a:ext cx="19926" cy="931232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94" name="Group 293"/>
            <p:cNvGrpSpPr/>
            <p:nvPr/>
          </p:nvGrpSpPr>
          <p:grpSpPr>
            <a:xfrm>
              <a:off x="4923170" y="3784672"/>
              <a:ext cx="2460423" cy="1246322"/>
              <a:chOff x="0" y="3833393"/>
              <a:chExt cx="2460423" cy="1246322"/>
            </a:xfrm>
          </p:grpSpPr>
          <p:grpSp>
            <p:nvGrpSpPr>
              <p:cNvPr id="295" name="Group 294"/>
              <p:cNvGrpSpPr/>
              <p:nvPr/>
            </p:nvGrpSpPr>
            <p:grpSpPr>
              <a:xfrm>
                <a:off x="0" y="3842405"/>
                <a:ext cx="1231323" cy="1237310"/>
                <a:chOff x="0" y="3842405"/>
                <a:chExt cx="1231323" cy="1237310"/>
              </a:xfrm>
            </p:grpSpPr>
            <p:grpSp>
              <p:nvGrpSpPr>
                <p:cNvPr id="309" name="Group 308"/>
                <p:cNvGrpSpPr/>
                <p:nvPr/>
              </p:nvGrpSpPr>
              <p:grpSpPr>
                <a:xfrm>
                  <a:off x="0" y="3851417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318" name="Oval 317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9" name="Oval 318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Oval 319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0" name="Group 309"/>
                <p:cNvGrpSpPr/>
                <p:nvPr/>
              </p:nvGrpSpPr>
              <p:grpSpPr>
                <a:xfrm>
                  <a:off x="408538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315" name="Oval 314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6" name="Oval 315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7" name="Oval 316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11" name="Group 310"/>
                <p:cNvGrpSpPr/>
                <p:nvPr/>
              </p:nvGrpSpPr>
              <p:grpSpPr>
                <a:xfrm>
                  <a:off x="819299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312" name="Oval 311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Oval 312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Oval 313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96" name="Group 295"/>
              <p:cNvGrpSpPr/>
              <p:nvPr/>
            </p:nvGrpSpPr>
            <p:grpSpPr>
              <a:xfrm>
                <a:off x="1229100" y="3833393"/>
                <a:ext cx="1231323" cy="1237310"/>
                <a:chOff x="0" y="3842405"/>
                <a:chExt cx="1231323" cy="1237310"/>
              </a:xfrm>
            </p:grpSpPr>
            <p:grpSp>
              <p:nvGrpSpPr>
                <p:cNvPr id="297" name="Group 296"/>
                <p:cNvGrpSpPr/>
                <p:nvPr/>
              </p:nvGrpSpPr>
              <p:grpSpPr>
                <a:xfrm>
                  <a:off x="0" y="3851417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306" name="Oval 305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7" name="Oval 306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8" name="Oval 307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8" name="Group 297"/>
                <p:cNvGrpSpPr/>
                <p:nvPr/>
              </p:nvGrpSpPr>
              <p:grpSpPr>
                <a:xfrm>
                  <a:off x="408538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303" name="Oval 302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4" name="Oval 303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5" name="Oval 304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9" name="Group 298"/>
                <p:cNvGrpSpPr/>
                <p:nvPr/>
              </p:nvGrpSpPr>
              <p:grpSpPr>
                <a:xfrm>
                  <a:off x="819299" y="3842405"/>
                  <a:ext cx="412024" cy="1228298"/>
                  <a:chOff x="0" y="3851417"/>
                  <a:chExt cx="412024" cy="1228298"/>
                </a:xfrm>
              </p:grpSpPr>
              <p:sp>
                <p:nvSpPr>
                  <p:cNvPr id="300" name="Oval 299"/>
                  <p:cNvSpPr/>
                  <p:nvPr/>
                </p:nvSpPr>
                <p:spPr>
                  <a:xfrm>
                    <a:off x="90063" y="4205135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Oval 300"/>
                  <p:cNvSpPr/>
                  <p:nvPr/>
                </p:nvSpPr>
                <p:spPr>
                  <a:xfrm>
                    <a:off x="235826" y="4212909"/>
                    <a:ext cx="120497" cy="866806"/>
                  </a:xfrm>
                  <a:prstGeom prst="ellipse">
                    <a:avLst/>
                  </a:prstGeom>
                  <a:solidFill>
                    <a:schemeClr val="accent4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Oval 301"/>
                  <p:cNvSpPr/>
                  <p:nvPr/>
                </p:nvSpPr>
                <p:spPr>
                  <a:xfrm>
                    <a:off x="0" y="3851417"/>
                    <a:ext cx="412024" cy="435346"/>
                  </a:xfrm>
                  <a:prstGeom prst="ellipse">
                    <a:avLst/>
                  </a:prstGeom>
                  <a:solidFill>
                    <a:schemeClr val="accent5"/>
                  </a:solidFill>
                  <a:ln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344" name="Group 343"/>
            <p:cNvGrpSpPr/>
            <p:nvPr/>
          </p:nvGrpSpPr>
          <p:grpSpPr>
            <a:xfrm>
              <a:off x="7384136" y="3802696"/>
              <a:ext cx="412024" cy="1228298"/>
              <a:chOff x="0" y="3851417"/>
              <a:chExt cx="412024" cy="1228298"/>
            </a:xfrm>
          </p:grpSpPr>
          <p:sp>
            <p:nvSpPr>
              <p:cNvPr id="353" name="Oval 352"/>
              <p:cNvSpPr/>
              <p:nvPr/>
            </p:nvSpPr>
            <p:spPr>
              <a:xfrm>
                <a:off x="90063" y="4205135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235826" y="4212909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0" y="3851417"/>
                <a:ext cx="412024" cy="435346"/>
              </a:xfrm>
              <a:prstGeom prst="ellipse">
                <a:avLst/>
              </a:prstGeom>
              <a:solidFill>
                <a:schemeClr val="accent5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5" name="Group 344"/>
            <p:cNvGrpSpPr/>
            <p:nvPr/>
          </p:nvGrpSpPr>
          <p:grpSpPr>
            <a:xfrm>
              <a:off x="7792674" y="3793684"/>
              <a:ext cx="412024" cy="1228298"/>
              <a:chOff x="0" y="3851417"/>
              <a:chExt cx="412024" cy="1228298"/>
            </a:xfrm>
          </p:grpSpPr>
          <p:sp>
            <p:nvSpPr>
              <p:cNvPr id="350" name="Oval 349"/>
              <p:cNvSpPr/>
              <p:nvPr/>
            </p:nvSpPr>
            <p:spPr>
              <a:xfrm>
                <a:off x="90063" y="4205135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Oval 350"/>
              <p:cNvSpPr/>
              <p:nvPr/>
            </p:nvSpPr>
            <p:spPr>
              <a:xfrm>
                <a:off x="235826" y="4212909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Oval 351"/>
              <p:cNvSpPr/>
              <p:nvPr/>
            </p:nvSpPr>
            <p:spPr>
              <a:xfrm>
                <a:off x="0" y="3851417"/>
                <a:ext cx="412024" cy="435346"/>
              </a:xfrm>
              <a:prstGeom prst="ellipse">
                <a:avLst/>
              </a:prstGeom>
              <a:solidFill>
                <a:schemeClr val="accent5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6" name="Group 345"/>
            <p:cNvGrpSpPr/>
            <p:nvPr/>
          </p:nvGrpSpPr>
          <p:grpSpPr>
            <a:xfrm>
              <a:off x="8203435" y="3793684"/>
              <a:ext cx="412024" cy="1228298"/>
              <a:chOff x="0" y="3851417"/>
              <a:chExt cx="412024" cy="1228298"/>
            </a:xfrm>
          </p:grpSpPr>
          <p:sp>
            <p:nvSpPr>
              <p:cNvPr id="347" name="Oval 346"/>
              <p:cNvSpPr/>
              <p:nvPr/>
            </p:nvSpPr>
            <p:spPr>
              <a:xfrm>
                <a:off x="90063" y="4205135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Oval 347"/>
              <p:cNvSpPr/>
              <p:nvPr/>
            </p:nvSpPr>
            <p:spPr>
              <a:xfrm>
                <a:off x="235826" y="4212909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0" y="3851417"/>
                <a:ext cx="412024" cy="435346"/>
              </a:xfrm>
              <a:prstGeom prst="ellipse">
                <a:avLst/>
              </a:prstGeom>
              <a:solidFill>
                <a:schemeClr val="accent5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6" name="Group 355"/>
            <p:cNvGrpSpPr/>
            <p:nvPr/>
          </p:nvGrpSpPr>
          <p:grpSpPr>
            <a:xfrm>
              <a:off x="8620497" y="3784672"/>
              <a:ext cx="412024" cy="1228298"/>
              <a:chOff x="0" y="3851417"/>
              <a:chExt cx="412024" cy="1228298"/>
            </a:xfrm>
          </p:grpSpPr>
          <p:sp>
            <p:nvSpPr>
              <p:cNvPr id="357" name="Oval 356"/>
              <p:cNvSpPr/>
              <p:nvPr/>
            </p:nvSpPr>
            <p:spPr>
              <a:xfrm>
                <a:off x="90063" y="4205135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Oval 357"/>
              <p:cNvSpPr/>
              <p:nvPr/>
            </p:nvSpPr>
            <p:spPr>
              <a:xfrm>
                <a:off x="235826" y="4212909"/>
                <a:ext cx="120497" cy="866806"/>
              </a:xfrm>
              <a:prstGeom prst="ellipse">
                <a:avLst/>
              </a:prstGeom>
              <a:solidFill>
                <a:schemeClr val="accent4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Oval 358"/>
              <p:cNvSpPr/>
              <p:nvPr/>
            </p:nvSpPr>
            <p:spPr>
              <a:xfrm>
                <a:off x="0" y="3851417"/>
                <a:ext cx="412024" cy="435346"/>
              </a:xfrm>
              <a:prstGeom prst="ellipse">
                <a:avLst/>
              </a:prstGeom>
              <a:solidFill>
                <a:schemeClr val="accent5"/>
              </a:solidFill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1" name="Group 170"/>
          <p:cNvGrpSpPr/>
          <p:nvPr/>
        </p:nvGrpSpPr>
        <p:grpSpPr>
          <a:xfrm>
            <a:off x="6244146" y="2514415"/>
            <a:ext cx="1113655" cy="1742186"/>
            <a:chOff x="6127595" y="2797365"/>
            <a:chExt cx="1113655" cy="1742186"/>
          </a:xfrm>
        </p:grpSpPr>
        <p:sp>
          <p:nvSpPr>
            <p:cNvPr id="161" name="Cloud 160"/>
            <p:cNvSpPr/>
            <p:nvPr/>
          </p:nvSpPr>
          <p:spPr>
            <a:xfrm>
              <a:off x="6127595" y="3742713"/>
              <a:ext cx="988580" cy="796838"/>
            </a:xfrm>
            <a:prstGeom prst="cloud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2" name="Group 161"/>
            <p:cNvGrpSpPr/>
            <p:nvPr/>
          </p:nvGrpSpPr>
          <p:grpSpPr>
            <a:xfrm>
              <a:off x="6427325" y="2797365"/>
              <a:ext cx="813925" cy="1012419"/>
              <a:chOff x="4869614" y="1255019"/>
              <a:chExt cx="813925" cy="1012419"/>
            </a:xfrm>
            <a:solidFill>
              <a:schemeClr val="accent6"/>
            </a:solidFill>
          </p:grpSpPr>
          <p:sp>
            <p:nvSpPr>
              <p:cNvPr id="163" name="Hexagon 162"/>
              <p:cNvSpPr/>
              <p:nvPr/>
            </p:nvSpPr>
            <p:spPr>
              <a:xfrm rot="19296037">
                <a:off x="4956825" y="1960901"/>
                <a:ext cx="272431" cy="202328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4" name="Straight Connector 163"/>
              <p:cNvCxnSpPr>
                <a:endCxn id="163" idx="3"/>
              </p:cNvCxnSpPr>
              <p:nvPr/>
            </p:nvCxnSpPr>
            <p:spPr>
              <a:xfrm flipV="1">
                <a:off x="4869614" y="2146674"/>
                <a:ext cx="116674" cy="120764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V="1">
                <a:off x="5177116" y="1850427"/>
                <a:ext cx="116674" cy="120764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6" name="Hexagon 165"/>
              <p:cNvSpPr/>
              <p:nvPr/>
            </p:nvSpPr>
            <p:spPr>
              <a:xfrm rot="19296037">
                <a:off x="5194501" y="1741008"/>
                <a:ext cx="272431" cy="202328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7" name="Straight Connector 166"/>
              <p:cNvCxnSpPr/>
              <p:nvPr/>
            </p:nvCxnSpPr>
            <p:spPr>
              <a:xfrm flipV="1">
                <a:off x="5435570" y="1628117"/>
                <a:ext cx="116674" cy="120764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8" name="Hexagon 167"/>
              <p:cNvSpPr/>
              <p:nvPr/>
            </p:nvSpPr>
            <p:spPr>
              <a:xfrm rot="17228493">
                <a:off x="5437696" y="1484024"/>
                <a:ext cx="282144" cy="209542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9" name="Straight Connector 168"/>
              <p:cNvCxnSpPr/>
              <p:nvPr/>
            </p:nvCxnSpPr>
            <p:spPr>
              <a:xfrm flipH="1" flipV="1">
                <a:off x="5293790" y="1488812"/>
                <a:ext cx="114603" cy="244108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0" name="Hexagon 169"/>
              <p:cNvSpPr/>
              <p:nvPr/>
            </p:nvSpPr>
            <p:spPr>
              <a:xfrm rot="13896291">
                <a:off x="5017815" y="1296605"/>
                <a:ext cx="323226" cy="240053"/>
              </a:xfrm>
              <a:prstGeom prst="hexagon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182" y="1308604"/>
            <a:ext cx="7886700" cy="4351338"/>
          </a:xfrm>
        </p:spPr>
        <p:txBody>
          <a:bodyPr/>
          <a:lstStyle/>
          <a:p>
            <a:r>
              <a:rPr lang="en-US" dirty="0" smtClean="0"/>
              <a:t>Structure:  Proteins + Carbohydrate Chains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Function:  Tag and identify the cell.  Important for immune system function.</a:t>
            </a:r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1685234" y="4694723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46" name="Oval 145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>
              <a:stCxn id="146" idx="4"/>
              <a:endCxn id="148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Hexagon 147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Hexagon 148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Hexagon 149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1" name="Picture 150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52" name="Straight Connector 151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7307572" y="4557842"/>
            <a:ext cx="438416" cy="901034"/>
            <a:chOff x="1404868" y="370736"/>
            <a:chExt cx="1825341" cy="3751449"/>
          </a:xfrm>
          <a:solidFill>
            <a:schemeClr val="tx1"/>
          </a:solidFill>
        </p:grpSpPr>
        <p:sp>
          <p:nvSpPr>
            <p:cNvPr id="154" name="Oval 153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5" name="Straight Connector 154"/>
            <p:cNvCxnSpPr>
              <a:stCxn id="154" idx="4"/>
              <a:endCxn id="156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Hexagon 155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Hexagon 156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Hexagon 157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9" name="Picture 158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cxnSp>
          <p:nvCxnSpPr>
            <p:cNvPr id="160" name="Straight Connector 159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2" name="TextBox 171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grpSp>
        <p:nvGrpSpPr>
          <p:cNvPr id="475" name="Group 474"/>
          <p:cNvGrpSpPr/>
          <p:nvPr/>
        </p:nvGrpSpPr>
        <p:grpSpPr>
          <a:xfrm>
            <a:off x="2446803" y="4275165"/>
            <a:ext cx="438416" cy="901034"/>
            <a:chOff x="1934041" y="2824347"/>
            <a:chExt cx="438416" cy="901034"/>
          </a:xfrm>
        </p:grpSpPr>
        <p:sp>
          <p:nvSpPr>
            <p:cNvPr id="322" name="Oval 321"/>
            <p:cNvSpPr/>
            <p:nvPr/>
          </p:nvSpPr>
          <p:spPr>
            <a:xfrm>
              <a:off x="1934041" y="2824347"/>
              <a:ext cx="128706" cy="1311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3" name="Straight Connector 322"/>
            <p:cNvCxnSpPr>
              <a:stCxn id="322" idx="4"/>
              <a:endCxn id="324" idx="4"/>
            </p:cNvCxnSpPr>
            <p:nvPr/>
          </p:nvCxnSpPr>
          <p:spPr>
            <a:xfrm>
              <a:off x="1998394" y="2955466"/>
              <a:ext cx="10096" cy="29107"/>
            </a:xfrm>
            <a:prstGeom prst="lin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Hexagon 323"/>
            <p:cNvSpPr/>
            <p:nvPr/>
          </p:nvSpPr>
          <p:spPr>
            <a:xfrm>
              <a:off x="1957718" y="2984573"/>
              <a:ext cx="226500" cy="203088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Hexagon 324"/>
            <p:cNvSpPr/>
            <p:nvPr/>
          </p:nvSpPr>
          <p:spPr>
            <a:xfrm>
              <a:off x="1961532" y="3191956"/>
              <a:ext cx="226500" cy="203088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Hexagon 325"/>
            <p:cNvSpPr/>
            <p:nvPr/>
          </p:nvSpPr>
          <p:spPr>
            <a:xfrm>
              <a:off x="2138673" y="3296580"/>
              <a:ext cx="226500" cy="203088"/>
            </a:xfrm>
            <a:prstGeom prst="hexagon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7" name="Picture 326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193205" y="3501715"/>
              <a:ext cx="179252" cy="20646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</p:pic>
        <p:cxnSp>
          <p:nvCxnSpPr>
            <p:cNvPr id="328" name="Straight Connector 327"/>
            <p:cNvCxnSpPr/>
            <p:nvPr/>
          </p:nvCxnSpPr>
          <p:spPr>
            <a:xfrm flipH="1">
              <a:off x="2188419" y="3501715"/>
              <a:ext cx="4786" cy="223666"/>
            </a:xfrm>
            <a:prstGeom prst="lin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66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membrane of the cell has many different names.  You may hear it called:</a:t>
            </a:r>
          </a:p>
          <a:p>
            <a:pPr lvl="1"/>
            <a:r>
              <a:rPr lang="en-US" sz="2400" dirty="0" smtClean="0"/>
              <a:t>The phospholipid bilayer</a:t>
            </a:r>
          </a:p>
          <a:p>
            <a:pPr lvl="1"/>
            <a:r>
              <a:rPr lang="en-US" sz="2400" dirty="0" smtClean="0"/>
              <a:t>The semi-permeable membrane</a:t>
            </a:r>
          </a:p>
          <a:p>
            <a:pPr lvl="1"/>
            <a:r>
              <a:rPr lang="en-US" sz="2400" dirty="0" smtClean="0"/>
              <a:t>Fluid Mosaic Model</a:t>
            </a:r>
          </a:p>
          <a:p>
            <a:pPr lvl="1"/>
            <a:r>
              <a:rPr lang="en-US" sz="2400" dirty="0" smtClean="0"/>
              <a:t>Plasma membrane</a:t>
            </a:r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Semi-permeable </a:t>
            </a:r>
          </a:p>
          <a:p>
            <a:pPr lvl="1"/>
            <a:r>
              <a:rPr lang="en-US" sz="2400" dirty="0" smtClean="0"/>
              <a:t>Some things can move in and out of the cell membrane freely, while others cannot.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  <p:pic>
        <p:nvPicPr>
          <p:cNvPr id="3074" name="Picture 2" descr="https://upload.wikimedia.org/wikipedia/commons/thumb/f/fe/Semipermeable_membrane_(svg).svg/250px-Semipermeable_membrane_(svg)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3398837"/>
            <a:ext cx="4064000" cy="308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3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 Bilayers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6383" y="1690689"/>
            <a:ext cx="7524003" cy="4367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major component of Cell membranes are phospholipids that combine to make a phospholipid bilayer.</a:t>
            </a:r>
          </a:p>
          <a:p>
            <a:endParaRPr lang="en-US" sz="2400" dirty="0"/>
          </a:p>
          <a:p>
            <a:r>
              <a:rPr lang="en-US" sz="2400" dirty="0" smtClean="0"/>
              <a:t>Phospholipid –  a type of lipid</a:t>
            </a:r>
          </a:p>
          <a:p>
            <a:r>
              <a:rPr lang="en-US" sz="2400" dirty="0" smtClean="0"/>
              <a:t>Bi – two</a:t>
            </a:r>
          </a:p>
          <a:p>
            <a:r>
              <a:rPr lang="en-US" sz="2400" dirty="0" smtClean="0"/>
              <a:t>Layer – a sheet of material</a:t>
            </a:r>
          </a:p>
          <a:p>
            <a:endParaRPr lang="en-US" sz="2400" dirty="0"/>
          </a:p>
          <a:p>
            <a:r>
              <a:rPr lang="en-US" sz="2400" dirty="0" smtClean="0"/>
              <a:t>Two layers of phospholipids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6369843" y="2907195"/>
            <a:ext cx="842715" cy="2839958"/>
            <a:chOff x="1712793" y="1774209"/>
            <a:chExt cx="723331" cy="2156346"/>
          </a:xfrm>
        </p:grpSpPr>
        <p:sp>
          <p:nvSpPr>
            <p:cNvPr id="7" name="Oval 6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accent4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accent4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 Bilayer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This is a phospholipid </a:t>
            </a:r>
          </a:p>
          <a:p>
            <a:pPr lvl="1"/>
            <a:r>
              <a:rPr lang="en-US" sz="2400" dirty="0" smtClean="0"/>
              <a:t>It has a phosphate head and two tails (fatty acid chains)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260340" y="3050781"/>
            <a:ext cx="952644" cy="2839958"/>
            <a:chOff x="1712793" y="1774209"/>
            <a:chExt cx="723331" cy="2156346"/>
          </a:xfrm>
        </p:grpSpPr>
        <p:sp>
          <p:nvSpPr>
            <p:cNvPr id="5" name="Oval 4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accent4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accent4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781642" y="3369398"/>
            <a:ext cx="4096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Head = Hydrophilic</a:t>
            </a:r>
          </a:p>
          <a:p>
            <a:r>
              <a:rPr lang="en-US" sz="2800" dirty="0" smtClean="0"/>
              <a:t>(Loves water)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846379" y="5099745"/>
            <a:ext cx="42752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Tails = Hydrophobic</a:t>
            </a:r>
          </a:p>
          <a:p>
            <a:r>
              <a:rPr lang="en-US" sz="3200" dirty="0" smtClean="0"/>
              <a:t>(Fears Water)</a:t>
            </a:r>
            <a:endParaRPr lang="en-US" sz="3200" dirty="0"/>
          </a:p>
        </p:txBody>
      </p:sp>
      <p:cxnSp>
        <p:nvCxnSpPr>
          <p:cNvPr id="13" name="Straight Arrow Connector 12"/>
          <p:cNvCxnSpPr>
            <a:stCxn id="10" idx="1"/>
          </p:cNvCxnSpPr>
          <p:nvPr/>
        </p:nvCxnSpPr>
        <p:spPr>
          <a:xfrm flipH="1" flipV="1">
            <a:off x="3312306" y="3554068"/>
            <a:ext cx="469336" cy="2923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02864" y="5284411"/>
            <a:ext cx="46933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and Label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 Bilayer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1305841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This is a phospholipid Bilayer</a:t>
            </a:r>
          </a:p>
          <a:p>
            <a:r>
              <a:rPr lang="en-US" sz="2800" dirty="0" smtClean="0"/>
              <a:t>There are two layers of phospholipids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85515" y="397970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1278" y="398747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-4548" y="3625982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0800000">
            <a:off x="223505" y="485428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0800000">
            <a:off x="77742" y="484650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0800000">
            <a:off x="0" y="563945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7537" y="397970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43300" y="398747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7474" y="3625982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10800000">
            <a:off x="635527" y="485428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10800000">
            <a:off x="489764" y="484650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0800000">
            <a:off x="412022" y="563945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08046" y="397970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53809" y="398747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17983" y="3625982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0800000">
            <a:off x="1046036" y="485428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10800000">
            <a:off x="900273" y="484650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10800000">
            <a:off x="822531" y="563945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318555" y="398358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464318" y="399136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228492" y="362986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10800000">
            <a:off x="1456545" y="485816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rot="10800000">
            <a:off x="1310782" y="485039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10800000">
            <a:off x="1233040" y="5643345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730577" y="398358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876340" y="399136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640514" y="362986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rot="10800000">
            <a:off x="1868567" y="485816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10800000">
            <a:off x="1722804" y="485039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rot="10800000">
            <a:off x="1645062" y="5643345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141086" y="398358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286849" y="3991361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051023" y="3629869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10800000">
            <a:off x="2279076" y="485816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10800000">
            <a:off x="2133313" y="485039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10800000">
            <a:off x="2055571" y="5643345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963433" y="398164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109196" y="398941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873370" y="3627925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rot="10800000">
            <a:off x="3101423" y="485622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10800000">
            <a:off x="2955660" y="484844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0800000">
            <a:off x="2877918" y="5641401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373942" y="398164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519705" y="398941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283879" y="3627925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 rot="10800000">
            <a:off x="3511932" y="485622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 rot="10800000">
            <a:off x="3366169" y="484844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 rot="10800000">
            <a:off x="3288427" y="5641401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784451" y="398553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930214" y="399330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694388" y="3631812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rot="10800000">
            <a:off x="3922441" y="486011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10800000">
            <a:off x="3776678" y="485233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 rot="10800000">
            <a:off x="3698936" y="564528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4196473" y="398553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4342236" y="399330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4106410" y="3631812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rot="10800000">
            <a:off x="4334463" y="486011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0800000">
            <a:off x="4188700" y="485233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0800000">
            <a:off x="4110958" y="564528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606982" y="398553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752745" y="399330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4516919" y="3631812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 rot="10800000">
            <a:off x="4744972" y="486011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rot="10800000">
            <a:off x="4599209" y="485233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 rot="10800000">
            <a:off x="4521467" y="564528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4999998" y="398164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145761" y="398941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4909935" y="3627925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 rot="10800000">
            <a:off x="5137988" y="485622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 rot="10800000">
            <a:off x="4992225" y="484844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 rot="10800000">
            <a:off x="4914483" y="5641401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5412020" y="398164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5557783" y="398941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5321957" y="3627925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 rot="10800000">
            <a:off x="5550010" y="485622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 rot="10800000">
            <a:off x="5404247" y="484844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 rot="10800000">
            <a:off x="5326505" y="5641401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5822529" y="398164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5968292" y="398941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5732466" y="3627925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 rot="10800000">
            <a:off x="5960519" y="485622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 rot="10800000">
            <a:off x="5814756" y="484844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 rot="10800000">
            <a:off x="5737014" y="5641401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233038" y="398553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6378801" y="399330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142975" y="3631812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 rot="10800000">
            <a:off x="6371028" y="486011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 rot="10800000">
            <a:off x="6225265" y="485233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 rot="10800000">
            <a:off x="6147523" y="564528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6645060" y="398553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6790823" y="399330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6554997" y="3631812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 rot="10800000">
            <a:off x="6783050" y="486011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 rot="10800000">
            <a:off x="6637287" y="485233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 rot="10800000">
            <a:off x="6559545" y="564528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7055569" y="398553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7201332" y="399330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6965506" y="3631812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 rot="10800000">
            <a:off x="7193559" y="486011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 rot="10800000">
            <a:off x="7047796" y="485233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 rot="10800000">
            <a:off x="6970054" y="564528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7465894" y="398358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7611657" y="399136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7375831" y="362986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 rot="10800000">
            <a:off x="7603884" y="485816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 rot="10800000">
            <a:off x="7458121" y="485039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 rot="10800000">
            <a:off x="7380379" y="564334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7877916" y="398358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8023679" y="399136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7787853" y="362986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 rot="10800000">
            <a:off x="8015906" y="485816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 rot="10800000">
            <a:off x="7870143" y="485039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 rot="10800000">
            <a:off x="7770359" y="564334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8698934" y="398747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8844697" y="3995247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8608871" y="3633755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 rot="10800000">
            <a:off x="8836924" y="4862053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 rot="10800000">
            <a:off x="8691161" y="4854279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 rot="10800000">
            <a:off x="8591377" y="5647231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0" name="Straight Connector 239"/>
          <p:cNvCxnSpPr/>
          <p:nvPr/>
        </p:nvCxnSpPr>
        <p:spPr>
          <a:xfrm flipV="1">
            <a:off x="7355867" y="5925155"/>
            <a:ext cx="0" cy="149649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2" name="Oval 241"/>
          <p:cNvSpPr/>
          <p:nvPr/>
        </p:nvSpPr>
        <p:spPr>
          <a:xfrm>
            <a:off x="8288425" y="398358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8434188" y="399136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8198362" y="362986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 rot="10800000">
            <a:off x="8426415" y="485816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 rot="10800000">
            <a:off x="8280652" y="4850392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 rot="10800000">
            <a:off x="8180868" y="5643344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2552922" y="399136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2698685" y="3999134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2462859" y="3637642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 rot="10800000">
            <a:off x="2690912" y="4865940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 rot="10800000">
            <a:off x="2545149" y="4858166"/>
            <a:ext cx="120497" cy="866806"/>
          </a:xfrm>
          <a:prstGeom prst="ellipse">
            <a:avLst/>
          </a:prstGeom>
          <a:solidFill>
            <a:schemeClr val="accent4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 rot="10800000">
            <a:off x="2467407" y="5651118"/>
            <a:ext cx="412024" cy="435346"/>
          </a:xfrm>
          <a:prstGeom prst="ellipse">
            <a:avLst/>
          </a:prstGeom>
          <a:solidFill>
            <a:schemeClr val="accent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and Label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8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  <p:bldP spid="52" grpId="0" animBg="1"/>
      <p:bldP spid="53" grpId="0" animBg="1"/>
      <p:bldP spid="54" grpId="0" animBg="1"/>
      <p:bldP spid="57" grpId="0" animBg="1"/>
      <p:bldP spid="58" grpId="0" animBg="1"/>
      <p:bldP spid="59" grpId="0" animBg="1"/>
      <p:bldP spid="62" grpId="0" animBg="1"/>
      <p:bldP spid="63" grpId="0" animBg="1"/>
      <p:bldP spid="64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 animBg="1"/>
      <p:bldP spid="77" grpId="0" animBg="1"/>
      <p:bldP spid="78" grpId="0" animBg="1"/>
      <p:bldP spid="79" grpId="0" animBg="1"/>
      <p:bldP spid="82" grpId="0" animBg="1"/>
      <p:bldP spid="83" grpId="0" animBg="1"/>
      <p:bldP spid="84" grpId="0" animBg="1"/>
      <p:bldP spid="87" grpId="0" animBg="1"/>
      <p:bldP spid="88" grpId="0" animBg="1"/>
      <p:bldP spid="89" grpId="0" animBg="1"/>
      <p:bldP spid="92" grpId="0" animBg="1"/>
      <p:bldP spid="93" grpId="0" animBg="1"/>
      <p:bldP spid="94" grpId="0" animBg="1"/>
      <p:bldP spid="97" grpId="0" animBg="1"/>
      <p:bldP spid="98" grpId="0" animBg="1"/>
      <p:bldP spid="99" grpId="0" animBg="1"/>
      <p:bldP spid="102" grpId="0" animBg="1"/>
      <p:bldP spid="103" grpId="0" animBg="1"/>
      <p:bldP spid="104" grpId="0" animBg="1"/>
      <p:bldP spid="107" grpId="0" animBg="1"/>
      <p:bldP spid="108" grpId="0" animBg="1"/>
      <p:bldP spid="109" grpId="0" animBg="1"/>
      <p:bldP spid="112" grpId="0" animBg="1"/>
      <p:bldP spid="113" grpId="0" animBg="1"/>
      <p:bldP spid="114" grpId="0" animBg="1"/>
      <p:bldP spid="117" grpId="0" animBg="1"/>
      <p:bldP spid="118" grpId="0" animBg="1"/>
      <p:bldP spid="119" grpId="0" animBg="1"/>
      <p:bldP spid="122" grpId="0" animBg="1"/>
      <p:bldP spid="123" grpId="0" animBg="1"/>
      <p:bldP spid="124" grpId="0" animBg="1"/>
      <p:bldP spid="127" grpId="0" animBg="1"/>
      <p:bldP spid="128" grpId="0" animBg="1"/>
      <p:bldP spid="129" grpId="0" animBg="1"/>
      <p:bldP spid="132" grpId="0" animBg="1"/>
      <p:bldP spid="133" grpId="0" animBg="1"/>
      <p:bldP spid="134" grpId="0" animBg="1"/>
      <p:bldP spid="137" grpId="0" animBg="1"/>
      <p:bldP spid="138" grpId="0" animBg="1"/>
      <p:bldP spid="139" grpId="0" animBg="1"/>
      <p:bldP spid="142" grpId="0" animBg="1"/>
      <p:bldP spid="143" grpId="0" animBg="1"/>
      <p:bldP spid="144" grpId="0" animBg="1"/>
      <p:bldP spid="147" grpId="0" animBg="1"/>
      <p:bldP spid="148" grpId="0" animBg="1"/>
      <p:bldP spid="149" grpId="0" animBg="1"/>
      <p:bldP spid="152" grpId="0" animBg="1"/>
      <p:bldP spid="153" grpId="0" animBg="1"/>
      <p:bldP spid="154" grpId="0" animBg="1"/>
      <p:bldP spid="157" grpId="0" animBg="1"/>
      <p:bldP spid="158" grpId="0" animBg="1"/>
      <p:bldP spid="159" grpId="0" animBg="1"/>
      <p:bldP spid="162" grpId="0" animBg="1"/>
      <p:bldP spid="163" grpId="0" animBg="1"/>
      <p:bldP spid="164" grpId="0" animBg="1"/>
      <p:bldP spid="167" grpId="0" animBg="1"/>
      <p:bldP spid="168" grpId="0" animBg="1"/>
      <p:bldP spid="169" grpId="0" animBg="1"/>
      <p:bldP spid="172" grpId="0" animBg="1"/>
      <p:bldP spid="173" grpId="0" animBg="1"/>
      <p:bldP spid="174" grpId="0" animBg="1"/>
      <p:bldP spid="177" grpId="0" animBg="1"/>
      <p:bldP spid="178" grpId="0" animBg="1"/>
      <p:bldP spid="179" grpId="0" animBg="1"/>
      <p:bldP spid="182" grpId="0" animBg="1"/>
      <p:bldP spid="183" grpId="0" animBg="1"/>
      <p:bldP spid="184" grpId="0" animBg="1"/>
      <p:bldP spid="187" grpId="0" animBg="1"/>
      <p:bldP spid="188" grpId="0" animBg="1"/>
      <p:bldP spid="189" grpId="0" animBg="1"/>
      <p:bldP spid="192" grpId="0" animBg="1"/>
      <p:bldP spid="193" grpId="0" animBg="1"/>
      <p:bldP spid="194" grpId="0" animBg="1"/>
      <p:bldP spid="242" grpId="0" animBg="1"/>
      <p:bldP spid="243" grpId="0" animBg="1"/>
      <p:bldP spid="244" grpId="0" animBg="1"/>
      <p:bldP spid="247" grpId="0" animBg="1"/>
      <p:bldP spid="248" grpId="0" animBg="1"/>
      <p:bldP spid="249" grpId="0" animBg="1"/>
      <p:bldP spid="274" grpId="0" animBg="1"/>
      <p:bldP spid="275" grpId="0" animBg="1"/>
      <p:bldP spid="276" grpId="0" animBg="1"/>
      <p:bldP spid="270" grpId="0" animBg="1"/>
      <p:bldP spid="271" grpId="0" animBg="1"/>
      <p:bldP spid="2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 Bilayer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put into water, phospholipids will arrange themselves so that their heads are in the water.  This allows the tails to group together and stay away from the water.</a:t>
            </a:r>
          </a:p>
          <a:p>
            <a:endParaRPr lang="en-US" dirty="0"/>
          </a:p>
          <a:p>
            <a:endParaRPr lang="en-US" sz="2800" dirty="0" smtClean="0"/>
          </a:p>
          <a:p>
            <a:r>
              <a:rPr lang="en-US" dirty="0">
                <a:hlinkClick r:id="rId2"/>
              </a:rPr>
              <a:t>https://www.youtube.com/watch?v=lm-dAvbl330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https://www.youtube.com/watch?v=04SP8Tw3htE</a:t>
            </a:r>
            <a:r>
              <a:rPr lang="en-US" dirty="0"/>
              <a:t> 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4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 Bilayer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549833"/>
            <a:ext cx="3434832" cy="363651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Bilayer creates a sphere that is known as a liposome.  Our cell membranes are a large liposome.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872" y="2318352"/>
            <a:ext cx="4286250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7188"/>
            <a:ext cx="8334000" cy="970450"/>
          </a:xfrm>
        </p:spPr>
        <p:txBody>
          <a:bodyPr/>
          <a:lstStyle/>
          <a:p>
            <a:r>
              <a:rPr lang="en-US" dirty="0" smtClean="0"/>
              <a:t>Things in the Phospholipid Bilayer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Phospholipids</a:t>
            </a:r>
          </a:p>
          <a:p>
            <a:r>
              <a:rPr lang="en-US" dirty="0" smtClean="0"/>
              <a:t>Cholesterol</a:t>
            </a:r>
          </a:p>
          <a:p>
            <a:r>
              <a:rPr lang="en-US" dirty="0" smtClean="0"/>
              <a:t>Open Channel Proteins</a:t>
            </a:r>
          </a:p>
          <a:p>
            <a:r>
              <a:rPr lang="en-US" dirty="0" smtClean="0"/>
              <a:t>Gated Channel Proteins</a:t>
            </a:r>
          </a:p>
          <a:p>
            <a:r>
              <a:rPr lang="en-US" dirty="0" smtClean="0"/>
              <a:t>Protein/Sugar Markers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781" y="180460"/>
            <a:ext cx="304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469</Words>
  <Application>Microsoft Office PowerPoint</Application>
  <PresentationFormat>On-screen Show (4:3)</PresentationFormat>
  <Paragraphs>102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The Cell Membrane</vt:lpstr>
      <vt:lpstr>Cell Membrane</vt:lpstr>
      <vt:lpstr>Cell Membrane Properties</vt:lpstr>
      <vt:lpstr>Phospholipid Bilayers</vt:lpstr>
      <vt:lpstr>Phospholipid Bilayer</vt:lpstr>
      <vt:lpstr>Phospholipid Bilayer</vt:lpstr>
      <vt:lpstr>Phospholipid Bilayer Formation</vt:lpstr>
      <vt:lpstr>Phospholipid Bilayer</vt:lpstr>
      <vt:lpstr>Things in the Phospholipid Bilayer</vt:lpstr>
      <vt:lpstr>Phospholipids</vt:lpstr>
      <vt:lpstr>Cholesterol</vt:lpstr>
      <vt:lpstr>Open Channel Proteins</vt:lpstr>
      <vt:lpstr>Open Channel Protein Example</vt:lpstr>
      <vt:lpstr>Gated Channel Proteins</vt:lpstr>
      <vt:lpstr>Gated Channel Protein Example</vt:lpstr>
      <vt:lpstr>Markers</vt:lpstr>
      <vt:lpstr>Markers</vt:lpstr>
      <vt:lpstr>Markers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Membrane</dc:title>
  <dc:creator>Roderick, Teri</dc:creator>
  <cp:lastModifiedBy>Roderick, Teri</cp:lastModifiedBy>
  <cp:revision>6</cp:revision>
  <dcterms:created xsi:type="dcterms:W3CDTF">2015-10-05T15:16:36Z</dcterms:created>
  <dcterms:modified xsi:type="dcterms:W3CDTF">2015-10-13T21:05:43Z</dcterms:modified>
</cp:coreProperties>
</file>