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8" r:id="rId2"/>
    <p:sldId id="260" r:id="rId3"/>
    <p:sldId id="259" r:id="rId4"/>
    <p:sldId id="261" r:id="rId5"/>
    <p:sldId id="262" r:id="rId6"/>
    <p:sldId id="264" r:id="rId7"/>
    <p:sldId id="263" r:id="rId8"/>
    <p:sldId id="265" r:id="rId9"/>
    <p:sldId id="270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57CB1-D4D1-4E7D-856F-0AB890F082A9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9F021-6D5F-4854-956F-6D0C19A39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9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9D40-25DE-4CD6-888A-9AD7492C190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3E8F-BE4A-4109-9BC4-7C39F473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8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9D40-25DE-4CD6-888A-9AD7492C190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3E8F-BE4A-4109-9BC4-7C39F473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1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9D40-25DE-4CD6-888A-9AD7492C190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3E8F-BE4A-4109-9BC4-7C39F473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9D40-25DE-4CD6-888A-9AD7492C190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3E8F-BE4A-4109-9BC4-7C39F473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3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9D40-25DE-4CD6-888A-9AD7492C190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3E8F-BE4A-4109-9BC4-7C39F473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0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9D40-25DE-4CD6-888A-9AD7492C190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3E8F-BE4A-4109-9BC4-7C39F473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8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9D40-25DE-4CD6-888A-9AD7492C190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3E8F-BE4A-4109-9BC4-7C39F473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1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9D40-25DE-4CD6-888A-9AD7492C190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3E8F-BE4A-4109-9BC4-7C39F473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1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9D40-25DE-4CD6-888A-9AD7492C190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3E8F-BE4A-4109-9BC4-7C39F473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7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9D40-25DE-4CD6-888A-9AD7492C190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3E8F-BE4A-4109-9BC4-7C39F473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9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9D40-25DE-4CD6-888A-9AD7492C190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3E8F-BE4A-4109-9BC4-7C39F473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7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C9D40-25DE-4CD6-888A-9AD7492C190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B3E8F-BE4A-4109-9BC4-7C39F473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9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2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631" y="-297656"/>
            <a:ext cx="7886700" cy="1325563"/>
          </a:xfrm>
        </p:spPr>
        <p:txBody>
          <a:bodyPr/>
          <a:lstStyle/>
          <a:p>
            <a:r>
              <a:rPr lang="en-US" dirty="0" smtClean="0"/>
              <a:t>Comparing Solutions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1867419"/>
            <a:ext cx="2669059" cy="545196"/>
            <a:chOff x="1721180" y="5190524"/>
            <a:chExt cx="2669059" cy="54519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1180" y="5190524"/>
              <a:ext cx="417182" cy="452437"/>
            </a:xfrm>
            <a:prstGeom prst="rect">
              <a:avLst/>
            </a:prstGeom>
          </p:spPr>
        </p:pic>
        <p:sp>
          <p:nvSpPr>
            <p:cNvPr id="8" name="Rounded Rectangle 7"/>
            <p:cNvSpPr/>
            <p:nvPr/>
          </p:nvSpPr>
          <p:spPr>
            <a:xfrm>
              <a:off x="2138362" y="5244414"/>
              <a:ext cx="2251877" cy="491306"/>
            </a:xfrm>
            <a:prstGeom prst="roundRect">
              <a:avLst/>
            </a:prstGeom>
            <a:solidFill>
              <a:schemeClr val="accent6">
                <a:lumMod val="75000"/>
                <a:alpha val="5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0" y="3272126"/>
            <a:ext cx="2360141" cy="545196"/>
            <a:chOff x="1721180" y="5190524"/>
            <a:chExt cx="2360141" cy="54519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1180" y="5190524"/>
              <a:ext cx="417182" cy="452437"/>
            </a:xfrm>
            <a:prstGeom prst="rect">
              <a:avLst/>
            </a:prstGeom>
          </p:spPr>
        </p:pic>
        <p:sp>
          <p:nvSpPr>
            <p:cNvPr id="11" name="Rounded Rectangle 10"/>
            <p:cNvSpPr/>
            <p:nvPr/>
          </p:nvSpPr>
          <p:spPr>
            <a:xfrm>
              <a:off x="2138362" y="5244414"/>
              <a:ext cx="1942959" cy="491306"/>
            </a:xfrm>
            <a:prstGeom prst="roundRect">
              <a:avLst/>
            </a:prstGeom>
            <a:solidFill>
              <a:schemeClr val="accent6">
                <a:lumMod val="75000"/>
                <a:alpha val="5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193" y="4789334"/>
            <a:ext cx="2360141" cy="545196"/>
            <a:chOff x="1721180" y="5190524"/>
            <a:chExt cx="2360141" cy="54519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1180" y="5190524"/>
              <a:ext cx="417182" cy="452437"/>
            </a:xfrm>
            <a:prstGeom prst="rect">
              <a:avLst/>
            </a:prstGeom>
          </p:spPr>
        </p:pic>
        <p:sp>
          <p:nvSpPr>
            <p:cNvPr id="14" name="Rounded Rectangle 13"/>
            <p:cNvSpPr/>
            <p:nvPr/>
          </p:nvSpPr>
          <p:spPr>
            <a:xfrm>
              <a:off x="2138362" y="5244414"/>
              <a:ext cx="1942959" cy="491306"/>
            </a:xfrm>
            <a:prstGeom prst="roundRect">
              <a:avLst/>
            </a:prstGeom>
            <a:solidFill>
              <a:schemeClr val="accent6">
                <a:lumMod val="75000"/>
                <a:alpha val="5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182" y="666349"/>
            <a:ext cx="8724550" cy="6301946"/>
          </a:xfrm>
        </p:spPr>
        <p:txBody>
          <a:bodyPr anchor="t">
            <a:normAutofit/>
          </a:bodyPr>
          <a:lstStyle/>
          <a:p>
            <a:r>
              <a:rPr lang="en-US" sz="2400" dirty="0" smtClean="0"/>
              <a:t>When we compare two solutions together we use three terms to describe the solutions.</a:t>
            </a:r>
          </a:p>
          <a:p>
            <a:endParaRPr lang="en-US" sz="2400" dirty="0"/>
          </a:p>
          <a:p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tonic</a:t>
            </a:r>
            <a:r>
              <a:rPr lang="en-US" sz="3200" dirty="0" smtClean="0"/>
              <a:t> – a solution that has a 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concentration (amount of 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solute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tonic</a:t>
            </a:r>
            <a:r>
              <a:rPr lang="en-US" sz="3200" dirty="0" smtClean="0"/>
              <a:t> – a solution that has the 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</a:t>
            </a:r>
            <a:r>
              <a:rPr lang="en-US" sz="3200" dirty="0" smtClean="0"/>
              <a:t>concentration (amount of 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solute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tonic</a:t>
            </a:r>
            <a:r>
              <a:rPr lang="en-US" sz="3200" dirty="0" smtClean="0"/>
              <a:t> – a solution that has a 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</a:t>
            </a:r>
            <a:r>
              <a:rPr lang="en-US" sz="3200" dirty="0" smtClean="0"/>
              <a:t> concentration (amount of 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solute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897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563" y="2320387"/>
            <a:ext cx="7772870" cy="1123250"/>
          </a:xfrm>
          <a:prstGeom prst="rect">
            <a:avLst/>
          </a:prstGeom>
        </p:spPr>
        <p:txBody>
          <a:bodyPr>
            <a:noAutofit/>
          </a:bodyPr>
          <a:lstStyle/>
          <a:p>
            <a:pPr lvl="1"/>
            <a:r>
              <a:rPr lang="en-US" sz="2400" dirty="0"/>
              <a:t>A solution that has the same amount of solutes (concentration) when compared to another solution.</a:t>
            </a:r>
            <a:endParaRPr lang="en-US" sz="2400" b="1" i="1" u="sng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3119435" y="4544603"/>
            <a:ext cx="1028700" cy="1307805"/>
          </a:xfrm>
          <a:prstGeom prst="can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50% H2O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50% Solute</a:t>
            </a:r>
          </a:p>
        </p:txBody>
      </p:sp>
      <p:sp>
        <p:nvSpPr>
          <p:cNvPr id="5" name="Can 4"/>
          <p:cNvSpPr/>
          <p:nvPr/>
        </p:nvSpPr>
        <p:spPr>
          <a:xfrm>
            <a:off x="4314823" y="4569829"/>
            <a:ext cx="1028700" cy="1307805"/>
          </a:xfrm>
          <a:prstGeom prst="can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50% H2O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50% Solute</a:t>
            </a:r>
          </a:p>
        </p:txBody>
      </p:sp>
      <p:sp>
        <p:nvSpPr>
          <p:cNvPr id="6" name="Left Brace 5"/>
          <p:cNvSpPr/>
          <p:nvPr/>
        </p:nvSpPr>
        <p:spPr>
          <a:xfrm rot="16200000">
            <a:off x="3960958" y="4667250"/>
            <a:ext cx="523875" cy="2574630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3633785" y="6216502"/>
            <a:ext cx="18764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Have the same concentration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1985" y="3859830"/>
            <a:ext cx="20764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Isotonic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9925" y="3886732"/>
            <a:ext cx="20764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Isotonic</a:t>
            </a:r>
          </a:p>
        </p:txBody>
      </p:sp>
    </p:spTree>
    <p:extLst>
      <p:ext uri="{BB962C8B-B14F-4D97-AF65-F5344CB8AC3E}">
        <p14:creationId xmlns:p14="http://schemas.microsoft.com/office/powerpoint/2010/main" val="366938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31" y="2340610"/>
            <a:ext cx="7772870" cy="2568080"/>
          </a:xfrm>
          <a:prstGeom prst="rect">
            <a:avLst/>
          </a:prstGeom>
        </p:spPr>
        <p:txBody>
          <a:bodyPr/>
          <a:lstStyle/>
          <a:p>
            <a:pPr marL="171450" lvl="1">
              <a:spcBef>
                <a:spcPts val="750"/>
              </a:spcBef>
            </a:pPr>
            <a:r>
              <a:rPr lang="en-US" dirty="0"/>
              <a:t>A solution that has a lower amount of solutes (concentration) when compared to another solution.</a:t>
            </a:r>
            <a:endParaRPr lang="en-US" b="1" i="1" u="sng" dirty="0"/>
          </a:p>
          <a:p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3348166" y="3803796"/>
            <a:ext cx="1028700" cy="1307805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63% H2O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37% Solute</a:t>
            </a:r>
          </a:p>
        </p:txBody>
      </p:sp>
      <p:sp>
        <p:nvSpPr>
          <p:cNvPr id="5" name="Can 4"/>
          <p:cNvSpPr/>
          <p:nvPr/>
        </p:nvSpPr>
        <p:spPr>
          <a:xfrm>
            <a:off x="2121694" y="3803797"/>
            <a:ext cx="1028700" cy="1307805"/>
          </a:xfrm>
          <a:prstGeom prst="ca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90% H2O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10% Solute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1694" y="3450843"/>
            <a:ext cx="20764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Hypotonic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34792" y="3397971"/>
            <a:ext cx="20764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Hypertonic</a:t>
            </a:r>
          </a:p>
        </p:txBody>
      </p:sp>
    </p:spTree>
    <p:extLst>
      <p:ext uri="{BB962C8B-B14F-4D97-AF65-F5344CB8AC3E}">
        <p14:creationId xmlns:p14="http://schemas.microsoft.com/office/powerpoint/2010/main" val="327700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31" y="2232520"/>
            <a:ext cx="7772870" cy="2568080"/>
          </a:xfrm>
          <a:prstGeom prst="rect">
            <a:avLst/>
          </a:prstGeom>
        </p:spPr>
        <p:txBody>
          <a:bodyPr/>
          <a:lstStyle/>
          <a:p>
            <a:pPr marL="171450" lvl="1">
              <a:spcBef>
                <a:spcPts val="750"/>
              </a:spcBef>
            </a:pPr>
            <a:r>
              <a:rPr lang="en-US" dirty="0"/>
              <a:t>A solution that has a higher amount of solutes (concentration) when compared to another solution.</a:t>
            </a:r>
            <a:endParaRPr lang="en-US" b="1" i="1" u="sng" dirty="0"/>
          </a:p>
          <a:p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2730329" y="3915927"/>
            <a:ext cx="1028700" cy="1307805"/>
          </a:xfrm>
          <a:prstGeom prst="ca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90% H2O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10% Solute</a:t>
            </a:r>
          </a:p>
        </p:txBody>
      </p:sp>
      <p:sp>
        <p:nvSpPr>
          <p:cNvPr id="5" name="Can 4"/>
          <p:cNvSpPr/>
          <p:nvPr/>
        </p:nvSpPr>
        <p:spPr>
          <a:xfrm>
            <a:off x="1531723" y="3917472"/>
            <a:ext cx="1028700" cy="1307805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40% H2O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60% Solute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18711" y="5342431"/>
            <a:ext cx="20764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Hypertonic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1669" y="5342431"/>
            <a:ext cx="20764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Hypotonic</a:t>
            </a:r>
          </a:p>
        </p:txBody>
      </p:sp>
    </p:spTree>
    <p:extLst>
      <p:ext uri="{BB962C8B-B14F-4D97-AF65-F5344CB8AC3E}">
        <p14:creationId xmlns:p14="http://schemas.microsoft.com/office/powerpoint/2010/main" val="419955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5629013" y="3476323"/>
            <a:ext cx="2231471" cy="2382474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5629013" y="4269995"/>
            <a:ext cx="2231471" cy="1588802"/>
          </a:xfrm>
          <a:prstGeom prst="can">
            <a:avLst>
              <a:gd name="adj" fmla="val 283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56851" y="4915949"/>
            <a:ext cx="1233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Water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585517" y="4269995"/>
            <a:ext cx="728444" cy="447356"/>
            <a:chOff x="1585517" y="4269995"/>
            <a:chExt cx="728444" cy="447356"/>
          </a:xfrm>
        </p:grpSpPr>
        <p:sp>
          <p:nvSpPr>
            <p:cNvPr id="7" name="Oval 6"/>
            <p:cNvSpPr/>
            <p:nvPr/>
          </p:nvSpPr>
          <p:spPr>
            <a:xfrm>
              <a:off x="1635853" y="4287687"/>
              <a:ext cx="159391" cy="15939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788253" y="4440087"/>
              <a:ext cx="159391" cy="15939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867948" y="4269995"/>
              <a:ext cx="159391" cy="15939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947643" y="4481547"/>
              <a:ext cx="159391" cy="15939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100043" y="4322156"/>
              <a:ext cx="159391" cy="15939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154570" y="4557960"/>
              <a:ext cx="159391" cy="15939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585517" y="4557960"/>
              <a:ext cx="159391" cy="15939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060889" y="5858797"/>
            <a:ext cx="3367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Solvent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8695" y="5840664"/>
            <a:ext cx="3367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Solute</a:t>
            </a:r>
            <a:endParaRPr lang="en-US" dirty="0"/>
          </a:p>
        </p:txBody>
      </p:sp>
      <p:sp>
        <p:nvSpPr>
          <p:cNvPr id="18" name="Can 17"/>
          <p:cNvSpPr/>
          <p:nvPr/>
        </p:nvSpPr>
        <p:spPr>
          <a:xfrm>
            <a:off x="5629013" y="4269995"/>
            <a:ext cx="2231471" cy="1588802"/>
          </a:xfrm>
          <a:prstGeom prst="can">
            <a:avLst>
              <a:gd name="adj" fmla="val 283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1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8.14815E-6 L 8.88889E-6 8.14815E-6 C 0.00122 -0.00347 0.00209 -0.00671 0.00365 -0.00995 C 0.00435 -0.01134 0.00556 -0.01226 0.00626 -0.01365 C 0.0073 -0.01504 0.00834 -0.01666 0.00903 -0.01851 C 0.01094 -0.02245 0.01233 -0.02708 0.01459 -0.03078 C 0.01771 -0.03564 0.02119 -0.04004 0.02379 -0.04536 C 0.02431 -0.04652 0.02483 -0.04791 0.02553 -0.04907 C 0.02639 -0.05046 0.02744 -0.05138 0.0283 -0.05277 C 0.02969 -0.05462 0.03073 -0.05694 0.03195 -0.05879 C 0.03577 -0.06458 0.03455 -0.06087 0.03837 -0.06851 C 0.03924 -0.07013 0.03924 -0.07245 0.04028 -0.07361 C 0.0415 -0.07499 0.04341 -0.07476 0.0448 -0.07592 C 0.04792 -0.07823 0.0507 -0.0824 0.05313 -0.08564 C 0.05348 -0.08703 0.05348 -0.08842 0.054 -0.08935 C 0.05556 -0.09259 0.06372 -0.10023 0.06407 -0.10046 C 0.06511 -0.10092 0.06598 -0.10115 0.06685 -0.10161 C 0.07188 -0.10509 0.06876 -0.10624 0.07692 -0.10902 C 0.07813 -0.10948 0.07952 -0.10972 0.08073 -0.11018 C 0.08247 -0.11087 0.08421 -0.11203 0.08612 -0.11273 C 0.09028 -0.11411 0.0915 -0.11435 0.09619 -0.11643 C 0.0981 -0.11712 0.10001 -0.11782 0.10174 -0.11874 C 0.1033 -0.11967 0.10469 -0.12175 0.10643 -0.12245 C 0.10869 -0.12337 0.11129 -0.12337 0.11372 -0.12361 C 0.11459 -0.12407 0.11563 -0.1243 0.1165 -0.12499 C 0.11771 -0.12569 0.11876 -0.12685 0.12014 -0.12731 C 0.12153 -0.128 0.1231 -0.12823 0.12466 -0.12847 C 0.12587 -0.12893 0.12709 -0.12939 0.1283 -0.12986 L 0.13664 -0.13217 C 0.14497 -0.13773 0.13455 -0.13148 0.14758 -0.13703 C 0.15834 -0.14189 0.14063 -0.13796 0.15955 -0.14073 C 0.16164 -0.14212 0.16372 -0.14351 0.16598 -0.14444 C 0.17119 -0.14698 0.18073 -0.14652 0.18438 -0.14698 C 0.18594 -0.14745 0.18733 -0.14768 0.18889 -0.14814 C 0.19133 -0.14884 0.19376 -0.14999 0.19619 -0.15069 C 0.20226 -0.15208 0.2099 -0.15254 0.21546 -0.153 C 0.22067 -0.15486 0.22275 -0.15555 0.22935 -0.15671 C 0.23299 -0.1574 0.23664 -0.1574 0.24028 -0.15786 C 0.24619 -0.15879 0.25209 -0.15995 0.25764 -0.16157 C 0.25869 -0.1618 0.25955 -0.16249 0.26042 -0.16273 L 0.33751 -0.16041 C 0.33889 -0.16041 0.33994 -0.15948 0.34115 -0.15925 C 0.34271 -0.15879 0.34428 -0.15856 0.34584 -0.15786 C 0.34792 -0.15717 0.35001 -0.15601 0.35226 -0.15555 C 0.35643 -0.15439 0.36077 -0.15416 0.36511 -0.153 C 0.37014 -0.15185 0.37205 -0.14999 0.37692 -0.14814 C 0.37848 -0.14768 0.38004 -0.14745 0.3816 -0.14698 C 0.39098 -0.13865 0.37553 -0.15208 0.38889 -0.14212 C 0.39028 -0.14097 0.39133 -0.13958 0.39254 -0.13842 C 0.39341 -0.13749 0.39445 -0.1368 0.39532 -0.13587 C 0.39671 -0.13448 0.39775 -0.13263 0.39896 -0.13101 C 0.39983 -0.13009 0.40087 -0.12962 0.40174 -0.12847 C 0.40886 -0.12083 0.40053 -0.12847 0.4073 -0.12245 C 0.40782 -0.12129 0.40834 -0.1199 0.40903 -0.11874 C 0.4099 -0.11736 0.41112 -0.11643 0.41181 -0.11504 C 0.41389 -0.11157 0.41528 -0.10763 0.41737 -0.10416 C 0.41858 -0.10208 0.4198 -0.09999 0.42101 -0.09791 C 0.42171 -0.09675 0.4224 -0.0956 0.42292 -0.09421 C 0.42327 -0.09328 0.42327 -0.09166 0.42379 -0.09073 C 0.42448 -0.08911 0.4257 -0.08819 0.42657 -0.08703 C 0.42744 -0.08402 0.42813 -0.08101 0.42935 -0.07847 C 0.43021 -0.07638 0.43178 -0.07523 0.43299 -0.07361 C 0.43369 -0.07245 0.43421 -0.07106 0.43473 -0.0699 C 0.43594 -0.06782 0.43751 -0.06597 0.43855 -0.06365 C 0.44653 -0.04583 0.43924 -0.05648 0.44671 -0.04652 C 0.44896 -0.03448 0.44567 -0.0493 0.45035 -0.0368 C 0.45105 -0.03541 0.45087 -0.03356 0.45139 -0.03194 C 0.45417 -0.02361 0.45383 -0.02847 0.45591 -0.02083 C 0.45643 -0.01944 0.45643 -0.01759 0.45678 -0.01597 C 0.45764 -0.0118 0.45799 -0.0118 0.45955 -0.0074 C 0.46164 0.00672 0.45869 -0.01064 0.4632 0.00718 C 0.46372 0.00927 0.46372 0.01135 0.46424 0.01343 C 0.46546 0.01876 0.46771 0.02385 0.46876 0.02917 C 0.4691 0.03079 0.46928 0.03264 0.46962 0.03427 C 0.46997 0.03542 0.47032 0.03658 0.47067 0.03774 C 0.47119 0.04098 0.47153 0.04445 0.4724 0.04769 C 0.4731 0.05001 0.47396 0.05232 0.47431 0.05487 C 0.47448 0.05741 0.47448 0.05996 0.47518 0.06227 C 0.4757 0.06389 0.47709 0.06482 0.47796 0.06598 C 0.47813 0.06806 0.47883 0.07663 0.47969 0.0794 C 0.48021 0.08079 0.48091 0.08195 0.4816 0.08311 C 0.48264 0.0926 0.4816 0.08913 0.48351 0.09422 L 0.48351 0.09422 " pathEditMode="relative" ptsTypes="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5" grpId="0"/>
      <p:bldP spid="16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7182" y="2222287"/>
            <a:ext cx="8556770" cy="3636510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A solution is made of at least two parts.  The solvent and one or more solutes.</a:t>
            </a:r>
          </a:p>
          <a:p>
            <a:endParaRPr lang="en-US" sz="2800" dirty="0"/>
          </a:p>
          <a:p>
            <a:r>
              <a:rPr lang="en-US" sz="3600" dirty="0" smtClean="0"/>
              <a:t>Solvent:  A liquid, usually water, that dissolves a solute</a:t>
            </a:r>
          </a:p>
          <a:p>
            <a:r>
              <a:rPr lang="en-US" sz="3600" dirty="0" smtClean="0"/>
              <a:t>Solute:  Something that is dissolved by a liquid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3667266"/>
            <a:ext cx="2199502" cy="452437"/>
            <a:chOff x="1721180" y="5190524"/>
            <a:chExt cx="2199502" cy="45243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1180" y="5190524"/>
              <a:ext cx="417182" cy="452437"/>
            </a:xfrm>
            <a:prstGeom prst="rect">
              <a:avLst/>
            </a:prstGeom>
          </p:spPr>
        </p:pic>
        <p:sp>
          <p:nvSpPr>
            <p:cNvPr id="9" name="Rounded Rectangle 8"/>
            <p:cNvSpPr/>
            <p:nvPr/>
          </p:nvSpPr>
          <p:spPr>
            <a:xfrm>
              <a:off x="2209799" y="5219700"/>
              <a:ext cx="1710883" cy="394087"/>
            </a:xfrm>
            <a:prstGeom prst="roundRect">
              <a:avLst/>
            </a:prstGeom>
            <a:solidFill>
              <a:schemeClr val="accent6">
                <a:lumMod val="75000"/>
                <a:alpha val="5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0" y="4808163"/>
            <a:ext cx="2199502" cy="452437"/>
            <a:chOff x="1721180" y="5190524"/>
            <a:chExt cx="2199502" cy="452437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1180" y="5190524"/>
              <a:ext cx="417182" cy="452437"/>
            </a:xfrm>
            <a:prstGeom prst="rect">
              <a:avLst/>
            </a:prstGeom>
          </p:spPr>
        </p:pic>
        <p:sp>
          <p:nvSpPr>
            <p:cNvPr id="15" name="Rounded Rectangle 14"/>
            <p:cNvSpPr/>
            <p:nvPr/>
          </p:nvSpPr>
          <p:spPr>
            <a:xfrm>
              <a:off x="2209799" y="5219700"/>
              <a:ext cx="1710883" cy="394087"/>
            </a:xfrm>
            <a:prstGeom prst="roundRect">
              <a:avLst/>
            </a:prstGeom>
            <a:solidFill>
              <a:schemeClr val="accent6">
                <a:lumMod val="75000"/>
                <a:alpha val="5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878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n 7"/>
          <p:cNvSpPr/>
          <p:nvPr/>
        </p:nvSpPr>
        <p:spPr>
          <a:xfrm>
            <a:off x="538763" y="5117285"/>
            <a:ext cx="1543103" cy="1647524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240" y="2222287"/>
            <a:ext cx="8166220" cy="3636510"/>
          </a:xfrm>
        </p:spPr>
        <p:txBody>
          <a:bodyPr anchor="t">
            <a:normAutofit/>
          </a:bodyPr>
          <a:lstStyle/>
          <a:p>
            <a:r>
              <a:rPr lang="en-US" sz="3200" dirty="0" smtClean="0"/>
              <a:t>Concentration: how much solute is in the solution.</a:t>
            </a:r>
            <a:endParaRPr lang="en-US" sz="3200" dirty="0"/>
          </a:p>
        </p:txBody>
      </p:sp>
      <p:sp>
        <p:nvSpPr>
          <p:cNvPr id="4" name="Can 3"/>
          <p:cNvSpPr/>
          <p:nvPr/>
        </p:nvSpPr>
        <p:spPr>
          <a:xfrm>
            <a:off x="4692481" y="4186107"/>
            <a:ext cx="1543103" cy="1647524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538764" y="5746459"/>
            <a:ext cx="1543103" cy="101835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2568900" y="4597167"/>
            <a:ext cx="1543103" cy="1647524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7005278" y="3773405"/>
            <a:ext cx="1543103" cy="1647524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2568900" y="5226341"/>
            <a:ext cx="1543103" cy="101835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4692481" y="4815281"/>
            <a:ext cx="1543103" cy="101835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7005278" y="4402579"/>
            <a:ext cx="1543103" cy="101835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23457" y="4186107"/>
            <a:ext cx="218114" cy="2164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96268" y="4066108"/>
            <a:ext cx="218114" cy="2164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231394" y="4209964"/>
            <a:ext cx="218114" cy="2164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36129" y="3539925"/>
            <a:ext cx="218114" cy="2164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88529" y="3692325"/>
            <a:ext cx="218114" cy="2164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540929" y="3844725"/>
            <a:ext cx="218114" cy="2164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392099" y="3154609"/>
            <a:ext cx="218114" cy="2164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667772" y="3154609"/>
            <a:ext cx="218114" cy="2164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283042" y="3481290"/>
            <a:ext cx="218114" cy="2164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667772" y="3475853"/>
            <a:ext cx="218114" cy="2164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an 21"/>
          <p:cNvSpPr/>
          <p:nvPr/>
        </p:nvSpPr>
        <p:spPr>
          <a:xfrm>
            <a:off x="538763" y="5747187"/>
            <a:ext cx="1543103" cy="1018350"/>
          </a:xfrm>
          <a:prstGeom prst="ca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n 22"/>
          <p:cNvSpPr/>
          <p:nvPr/>
        </p:nvSpPr>
        <p:spPr>
          <a:xfrm>
            <a:off x="2574028" y="5226341"/>
            <a:ext cx="1543103" cy="1018350"/>
          </a:xfrm>
          <a:prstGeom prst="ca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n 23"/>
          <p:cNvSpPr/>
          <p:nvPr/>
        </p:nvSpPr>
        <p:spPr>
          <a:xfrm>
            <a:off x="4691080" y="4816759"/>
            <a:ext cx="1543103" cy="1018350"/>
          </a:xfrm>
          <a:prstGeom prst="ca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>
            <a:off x="7004357" y="4402579"/>
            <a:ext cx="1543103" cy="1018350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32763" y="2222287"/>
            <a:ext cx="3180221" cy="452437"/>
            <a:chOff x="1721180" y="5190524"/>
            <a:chExt cx="3180221" cy="452437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1180" y="5190524"/>
              <a:ext cx="417182" cy="452437"/>
            </a:xfrm>
            <a:prstGeom prst="rect">
              <a:avLst/>
            </a:prstGeom>
          </p:spPr>
        </p:pic>
        <p:sp>
          <p:nvSpPr>
            <p:cNvPr id="29" name="Rounded Rectangle 28"/>
            <p:cNvSpPr/>
            <p:nvPr/>
          </p:nvSpPr>
          <p:spPr>
            <a:xfrm>
              <a:off x="2209799" y="5244414"/>
              <a:ext cx="2691602" cy="394087"/>
            </a:xfrm>
            <a:prstGeom prst="roundRect">
              <a:avLst/>
            </a:prstGeom>
            <a:solidFill>
              <a:schemeClr val="accent6">
                <a:lumMod val="75000"/>
                <a:alpha val="5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795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0.01198 0.2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1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00087 0.2159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078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0.01389 0.2083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4" y="1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L -0.03299 0.230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9" y="11505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-0.01198 0.2236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" y="1118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L 0.01198 0.2141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1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00643 0.22639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11319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01198 0.2386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11921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0.01371 0.22361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" y="11181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44444E-6 L 0.01198 0.2263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1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Concentrations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78705" y="3573816"/>
            <a:ext cx="848588" cy="906012"/>
            <a:chOff x="538763" y="5117285"/>
            <a:chExt cx="1543103" cy="1647524"/>
          </a:xfrm>
        </p:grpSpPr>
        <p:sp>
          <p:nvSpPr>
            <p:cNvPr id="4" name="Can 3"/>
            <p:cNvSpPr/>
            <p:nvPr/>
          </p:nvSpPr>
          <p:spPr>
            <a:xfrm>
              <a:off x="538763" y="5117285"/>
              <a:ext cx="1543103" cy="1647524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an 4"/>
            <p:cNvSpPr/>
            <p:nvPr/>
          </p:nvSpPr>
          <p:spPr>
            <a:xfrm>
              <a:off x="538763" y="5746459"/>
              <a:ext cx="1543103" cy="1018350"/>
            </a:xfrm>
            <a:prstGeom prst="can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345505" y="3573816"/>
            <a:ext cx="848588" cy="906012"/>
            <a:chOff x="538763" y="5117285"/>
            <a:chExt cx="1543103" cy="1647524"/>
          </a:xfrm>
        </p:grpSpPr>
        <p:sp>
          <p:nvSpPr>
            <p:cNvPr id="9" name="Can 8"/>
            <p:cNvSpPr/>
            <p:nvPr/>
          </p:nvSpPr>
          <p:spPr>
            <a:xfrm>
              <a:off x="538763" y="5117285"/>
              <a:ext cx="1543103" cy="1647524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38763" y="5746459"/>
              <a:ext cx="1543103" cy="1018350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412305" y="3573816"/>
            <a:ext cx="848588" cy="906012"/>
            <a:chOff x="538763" y="5117285"/>
            <a:chExt cx="1543103" cy="1647524"/>
          </a:xfrm>
        </p:grpSpPr>
        <p:sp>
          <p:nvSpPr>
            <p:cNvPr id="12" name="Can 11"/>
            <p:cNvSpPr/>
            <p:nvPr/>
          </p:nvSpPr>
          <p:spPr>
            <a:xfrm>
              <a:off x="538763" y="5117285"/>
              <a:ext cx="1543103" cy="1647524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an 12"/>
            <p:cNvSpPr/>
            <p:nvPr/>
          </p:nvSpPr>
          <p:spPr>
            <a:xfrm>
              <a:off x="538763" y="5746459"/>
              <a:ext cx="1543103" cy="1018350"/>
            </a:xfrm>
            <a:prstGeom prst="ca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479105" y="3573816"/>
            <a:ext cx="848588" cy="906012"/>
            <a:chOff x="538763" y="5117285"/>
            <a:chExt cx="1543103" cy="1647524"/>
          </a:xfrm>
        </p:grpSpPr>
        <p:sp>
          <p:nvSpPr>
            <p:cNvPr id="16" name="Can 15"/>
            <p:cNvSpPr/>
            <p:nvPr/>
          </p:nvSpPr>
          <p:spPr>
            <a:xfrm>
              <a:off x="538763" y="5117285"/>
              <a:ext cx="1543103" cy="1647524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an 16"/>
            <p:cNvSpPr/>
            <p:nvPr/>
          </p:nvSpPr>
          <p:spPr>
            <a:xfrm>
              <a:off x="538763" y="5746459"/>
              <a:ext cx="1543103" cy="1018350"/>
            </a:xfrm>
            <a:prstGeom prst="can">
              <a:avLst/>
            </a:prstGeom>
            <a:solidFill>
              <a:srgbClr val="EFBA6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545905" y="3573816"/>
            <a:ext cx="848588" cy="906012"/>
            <a:chOff x="538763" y="5117285"/>
            <a:chExt cx="1543103" cy="1647524"/>
          </a:xfrm>
        </p:grpSpPr>
        <p:sp>
          <p:nvSpPr>
            <p:cNvPr id="19" name="Can 18"/>
            <p:cNvSpPr/>
            <p:nvPr/>
          </p:nvSpPr>
          <p:spPr>
            <a:xfrm>
              <a:off x="538763" y="5117285"/>
              <a:ext cx="1543103" cy="1647524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an 19"/>
            <p:cNvSpPr/>
            <p:nvPr/>
          </p:nvSpPr>
          <p:spPr>
            <a:xfrm>
              <a:off x="538763" y="5746459"/>
              <a:ext cx="1543103" cy="1018350"/>
            </a:xfrm>
            <a:prstGeom prst="can">
              <a:avLst/>
            </a:prstGeom>
            <a:solidFill>
              <a:srgbClr val="EBA43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582975" y="3573816"/>
            <a:ext cx="848588" cy="906012"/>
            <a:chOff x="538763" y="5117285"/>
            <a:chExt cx="1543103" cy="1647524"/>
          </a:xfrm>
        </p:grpSpPr>
        <p:sp>
          <p:nvSpPr>
            <p:cNvPr id="22" name="Can 21"/>
            <p:cNvSpPr/>
            <p:nvPr/>
          </p:nvSpPr>
          <p:spPr>
            <a:xfrm>
              <a:off x="538763" y="5117285"/>
              <a:ext cx="1543103" cy="1647524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an 22"/>
            <p:cNvSpPr/>
            <p:nvPr/>
          </p:nvSpPr>
          <p:spPr>
            <a:xfrm>
              <a:off x="538763" y="5746459"/>
              <a:ext cx="1543103" cy="1018350"/>
            </a:xfrm>
            <a:prstGeom prst="can">
              <a:avLst/>
            </a:prstGeom>
            <a:solidFill>
              <a:srgbClr val="D28A14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620045" y="3573816"/>
            <a:ext cx="848588" cy="906012"/>
            <a:chOff x="538763" y="5117285"/>
            <a:chExt cx="1543103" cy="1647524"/>
          </a:xfrm>
        </p:grpSpPr>
        <p:sp>
          <p:nvSpPr>
            <p:cNvPr id="25" name="Can 24"/>
            <p:cNvSpPr/>
            <p:nvPr/>
          </p:nvSpPr>
          <p:spPr>
            <a:xfrm>
              <a:off x="538763" y="5117285"/>
              <a:ext cx="1543103" cy="1647524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an 25"/>
            <p:cNvSpPr/>
            <p:nvPr/>
          </p:nvSpPr>
          <p:spPr>
            <a:xfrm>
              <a:off x="538763" y="5746459"/>
              <a:ext cx="1543103" cy="1018350"/>
            </a:xfrm>
            <a:prstGeom prst="can">
              <a:avLst/>
            </a:prstGeom>
            <a:solidFill>
              <a:srgbClr val="B3751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57116" y="3587536"/>
            <a:ext cx="848588" cy="906012"/>
            <a:chOff x="538763" y="5117285"/>
            <a:chExt cx="1543103" cy="1647524"/>
          </a:xfrm>
        </p:grpSpPr>
        <p:sp>
          <p:nvSpPr>
            <p:cNvPr id="28" name="Can 27"/>
            <p:cNvSpPr/>
            <p:nvPr/>
          </p:nvSpPr>
          <p:spPr>
            <a:xfrm>
              <a:off x="538763" y="5117285"/>
              <a:ext cx="1543103" cy="1647524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an 28"/>
            <p:cNvSpPr/>
            <p:nvPr/>
          </p:nvSpPr>
          <p:spPr>
            <a:xfrm>
              <a:off x="538763" y="5746459"/>
              <a:ext cx="1543103" cy="1018350"/>
            </a:xfrm>
            <a:prstGeom prst="can">
              <a:avLst/>
            </a:prstGeom>
            <a:solidFill>
              <a:srgbClr val="6F490B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0" y="5015424"/>
            <a:ext cx="2508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Low Concentration</a:t>
            </a:r>
            <a:endParaRPr lang="en-US" sz="1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795103" y="5184395"/>
            <a:ext cx="5553790" cy="251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330302" y="5030507"/>
            <a:ext cx="2508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High Concentration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1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 Gradients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5426751" y="2048893"/>
            <a:ext cx="1028700" cy="130780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Solution with a low concentration</a:t>
            </a:r>
          </a:p>
        </p:txBody>
      </p:sp>
      <p:sp>
        <p:nvSpPr>
          <p:cNvPr id="5" name="Can 4"/>
          <p:cNvSpPr/>
          <p:nvPr/>
        </p:nvSpPr>
        <p:spPr>
          <a:xfrm>
            <a:off x="4398051" y="2058179"/>
            <a:ext cx="1028700" cy="1307805"/>
          </a:xfrm>
          <a:prstGeom prst="can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Solution with a high concentration</a:t>
            </a:r>
          </a:p>
        </p:txBody>
      </p:sp>
      <p:sp>
        <p:nvSpPr>
          <p:cNvPr id="7" name="Left Brace 6"/>
          <p:cNvSpPr/>
          <p:nvPr/>
        </p:nvSpPr>
        <p:spPr>
          <a:xfrm rot="16200000">
            <a:off x="5313224" y="2104366"/>
            <a:ext cx="523875" cy="2574630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4691062" y="3683638"/>
            <a:ext cx="187642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Concentration Gradient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604133" y="1428089"/>
            <a:ext cx="2762720" cy="2133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90" y="4105668"/>
            <a:ext cx="5064985" cy="237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80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30" y="2367093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b="1" i="1" u="sng" dirty="0" smtClean="0"/>
              <a:t>Concentration Gradient:	</a:t>
            </a:r>
            <a:r>
              <a:rPr lang="en-US" sz="3200" dirty="0" smtClean="0"/>
              <a:t>Concentration is higher in one solution or part of a solution  than another</a:t>
            </a:r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Two Interacting Solutions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pic>
        <p:nvPicPr>
          <p:cNvPr id="1026" name="Picture 2" descr="http://www.mit.edu/~kardar/teaching/projects/chemotaxis(AndreaSchmidt)/grad_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9338" y="4079146"/>
            <a:ext cx="68294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67781" y="2336975"/>
            <a:ext cx="5071483" cy="452437"/>
            <a:chOff x="1721180" y="5190524"/>
            <a:chExt cx="5071483" cy="45243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21180" y="5190524"/>
              <a:ext cx="417182" cy="452437"/>
            </a:xfrm>
            <a:prstGeom prst="rect">
              <a:avLst/>
            </a:prstGeom>
          </p:spPr>
        </p:pic>
        <p:sp>
          <p:nvSpPr>
            <p:cNvPr id="9" name="Rounded Rectangle 8"/>
            <p:cNvSpPr/>
            <p:nvPr/>
          </p:nvSpPr>
          <p:spPr>
            <a:xfrm>
              <a:off x="2209798" y="5244414"/>
              <a:ext cx="4582865" cy="394087"/>
            </a:xfrm>
            <a:prstGeom prst="roundRect">
              <a:avLst/>
            </a:prstGeom>
            <a:solidFill>
              <a:schemeClr val="accent6">
                <a:lumMod val="75000"/>
                <a:alpha val="5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0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88618" y="1652414"/>
            <a:ext cx="7952043" cy="25680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b="1" i="1" u="sng" dirty="0" smtClean="0"/>
              <a:t>Equilibrium: </a:t>
            </a:r>
            <a:r>
              <a:rPr lang="en-US" sz="3200" dirty="0" smtClean="0"/>
              <a:t>The </a:t>
            </a:r>
            <a:r>
              <a:rPr lang="en-US" sz="3200" dirty="0"/>
              <a:t>concentration of particles is equal on both sides of the semi-permeable membrane.</a:t>
            </a:r>
          </a:p>
        </p:txBody>
      </p:sp>
      <p:sp>
        <p:nvSpPr>
          <p:cNvPr id="4" name="Can 3"/>
          <p:cNvSpPr/>
          <p:nvPr/>
        </p:nvSpPr>
        <p:spPr>
          <a:xfrm>
            <a:off x="7486650" y="4693381"/>
            <a:ext cx="1028700" cy="1307805"/>
          </a:xfrm>
          <a:prstGeom prst="can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Equal Concentrations</a:t>
            </a:r>
          </a:p>
        </p:txBody>
      </p:sp>
      <p:sp>
        <p:nvSpPr>
          <p:cNvPr id="5" name="Can 4"/>
          <p:cNvSpPr/>
          <p:nvPr/>
        </p:nvSpPr>
        <p:spPr>
          <a:xfrm>
            <a:off x="6201162" y="4693382"/>
            <a:ext cx="1028700" cy="1307805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Equal Concentrations</a:t>
            </a:r>
          </a:p>
        </p:txBody>
      </p:sp>
      <p:sp>
        <p:nvSpPr>
          <p:cNvPr id="6" name="Left Brace 5"/>
          <p:cNvSpPr/>
          <p:nvPr/>
        </p:nvSpPr>
        <p:spPr>
          <a:xfrm rot="16200000">
            <a:off x="7135126" y="4780031"/>
            <a:ext cx="523875" cy="2574630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6935101" y="6391849"/>
            <a:ext cx="187642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Equilibrium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1652414"/>
            <a:ext cx="2916195" cy="452437"/>
            <a:chOff x="1721180" y="5190524"/>
            <a:chExt cx="2916195" cy="45243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1180" y="5190524"/>
              <a:ext cx="417182" cy="452437"/>
            </a:xfrm>
            <a:prstGeom prst="rect">
              <a:avLst/>
            </a:prstGeom>
          </p:spPr>
        </p:pic>
        <p:sp>
          <p:nvSpPr>
            <p:cNvPr id="11" name="Rounded Rectangle 10"/>
            <p:cNvSpPr/>
            <p:nvPr/>
          </p:nvSpPr>
          <p:spPr>
            <a:xfrm>
              <a:off x="2209798" y="5244414"/>
              <a:ext cx="2427577" cy="394087"/>
            </a:xfrm>
            <a:prstGeom prst="roundRect">
              <a:avLst/>
            </a:prstGeom>
            <a:solidFill>
              <a:schemeClr val="accent6">
                <a:lumMod val="75000"/>
                <a:alpha val="5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http://media.opencurriculum.org/articles_manual/ck12_biology/cell-transport-and-homeostasis/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15" y="3741536"/>
            <a:ext cx="3958160" cy="258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509320" y="3422822"/>
            <a:ext cx="1385956" cy="3119068"/>
          </a:xfrm>
          <a:prstGeom prst="roundRect">
            <a:avLst/>
          </a:prstGeom>
          <a:solidFill>
            <a:schemeClr val="accent1">
              <a:alpha val="2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1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BD8E7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BD8E7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631" y="-297656"/>
            <a:ext cx="7886700" cy="1325563"/>
          </a:xfrm>
        </p:spPr>
        <p:txBody>
          <a:bodyPr/>
          <a:lstStyle/>
          <a:p>
            <a:r>
              <a:rPr lang="en-US" dirty="0" smtClean="0"/>
              <a:t>Comparing Solutions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1867419"/>
            <a:ext cx="2669059" cy="545196"/>
            <a:chOff x="1721180" y="5190524"/>
            <a:chExt cx="2669059" cy="54519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1180" y="5190524"/>
              <a:ext cx="417182" cy="452437"/>
            </a:xfrm>
            <a:prstGeom prst="rect">
              <a:avLst/>
            </a:prstGeom>
          </p:spPr>
        </p:pic>
        <p:sp>
          <p:nvSpPr>
            <p:cNvPr id="8" name="Rounded Rectangle 7"/>
            <p:cNvSpPr/>
            <p:nvPr/>
          </p:nvSpPr>
          <p:spPr>
            <a:xfrm>
              <a:off x="2138362" y="5244414"/>
              <a:ext cx="2251877" cy="491306"/>
            </a:xfrm>
            <a:prstGeom prst="roundRect">
              <a:avLst/>
            </a:prstGeom>
            <a:solidFill>
              <a:schemeClr val="accent6">
                <a:lumMod val="75000"/>
                <a:alpha val="5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0" y="2913320"/>
            <a:ext cx="2360141" cy="545196"/>
            <a:chOff x="1721180" y="5190524"/>
            <a:chExt cx="2360141" cy="54519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1180" y="5190524"/>
              <a:ext cx="417182" cy="452437"/>
            </a:xfrm>
            <a:prstGeom prst="rect">
              <a:avLst/>
            </a:prstGeom>
          </p:spPr>
        </p:pic>
        <p:sp>
          <p:nvSpPr>
            <p:cNvPr id="11" name="Rounded Rectangle 10"/>
            <p:cNvSpPr/>
            <p:nvPr/>
          </p:nvSpPr>
          <p:spPr>
            <a:xfrm>
              <a:off x="2138362" y="5244414"/>
              <a:ext cx="1942959" cy="491306"/>
            </a:xfrm>
            <a:prstGeom prst="roundRect">
              <a:avLst/>
            </a:prstGeom>
            <a:solidFill>
              <a:schemeClr val="accent6">
                <a:lumMod val="75000"/>
                <a:alpha val="5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7781" y="3896188"/>
            <a:ext cx="2360141" cy="545196"/>
            <a:chOff x="1721180" y="5190524"/>
            <a:chExt cx="2360141" cy="54519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1180" y="5190524"/>
              <a:ext cx="417182" cy="452437"/>
            </a:xfrm>
            <a:prstGeom prst="rect">
              <a:avLst/>
            </a:prstGeom>
          </p:spPr>
        </p:pic>
        <p:sp>
          <p:nvSpPr>
            <p:cNvPr id="14" name="Rounded Rectangle 13"/>
            <p:cNvSpPr/>
            <p:nvPr/>
          </p:nvSpPr>
          <p:spPr>
            <a:xfrm>
              <a:off x="2138362" y="5244414"/>
              <a:ext cx="1942959" cy="491306"/>
            </a:xfrm>
            <a:prstGeom prst="roundRect">
              <a:avLst/>
            </a:prstGeom>
            <a:solidFill>
              <a:schemeClr val="accent6">
                <a:lumMod val="75000"/>
                <a:alpha val="5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182" y="666349"/>
            <a:ext cx="8724550" cy="6301946"/>
          </a:xfrm>
        </p:spPr>
        <p:txBody>
          <a:bodyPr anchor="t">
            <a:normAutofit/>
          </a:bodyPr>
          <a:lstStyle/>
          <a:p>
            <a:r>
              <a:rPr lang="en-US" sz="2400" dirty="0" smtClean="0"/>
              <a:t>When we compare two solutions together we use three terms to describe the solutions.</a:t>
            </a:r>
          </a:p>
          <a:p>
            <a:endParaRPr lang="en-US" sz="2400" dirty="0"/>
          </a:p>
          <a:p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tonic</a:t>
            </a:r>
            <a:r>
              <a:rPr lang="en-US" sz="3200" dirty="0" smtClean="0"/>
              <a:t> – </a:t>
            </a:r>
            <a:r>
              <a:rPr lang="en-US" sz="3200" dirty="0" smtClean="0"/>
              <a:t>Solution with High Solute/Low Water</a:t>
            </a:r>
            <a:endParaRPr lang="en-US" sz="3200" dirty="0" smtClean="0"/>
          </a:p>
          <a:p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tonic</a:t>
            </a:r>
            <a:r>
              <a:rPr lang="en-US" sz="3200" dirty="0" smtClean="0"/>
              <a:t> – </a:t>
            </a:r>
            <a:r>
              <a:rPr lang="en-US" sz="3200" dirty="0" smtClean="0"/>
              <a:t>Solution with same amount of solute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tonic</a:t>
            </a:r>
            <a:r>
              <a:rPr lang="en-US" sz="3200" dirty="0" smtClean="0"/>
              <a:t> – </a:t>
            </a:r>
            <a:r>
              <a:rPr lang="en-US" sz="3200" dirty="0" smtClean="0"/>
              <a:t>Solution with Low Solute/High Water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332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281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Solutions</vt:lpstr>
      <vt:lpstr>Solution</vt:lpstr>
      <vt:lpstr>Solutions</vt:lpstr>
      <vt:lpstr>Concentrations</vt:lpstr>
      <vt:lpstr>Different Concentrations</vt:lpstr>
      <vt:lpstr>Concentration Gradients</vt:lpstr>
      <vt:lpstr>Properties of Two Interacting Solutions</vt:lpstr>
      <vt:lpstr>Equilibrium</vt:lpstr>
      <vt:lpstr>Comparing Solutions</vt:lpstr>
      <vt:lpstr>Comparing Solutions</vt:lpstr>
      <vt:lpstr>Isotonic</vt:lpstr>
      <vt:lpstr>Hypotonic</vt:lpstr>
      <vt:lpstr>Hypertonic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Roderick, Teri</dc:creator>
  <cp:lastModifiedBy>Roderick, Teri</cp:lastModifiedBy>
  <cp:revision>5</cp:revision>
  <dcterms:created xsi:type="dcterms:W3CDTF">2015-10-06T16:35:46Z</dcterms:created>
  <dcterms:modified xsi:type="dcterms:W3CDTF">2015-10-08T21:56:47Z</dcterms:modified>
</cp:coreProperties>
</file>