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4" r:id="rId5"/>
    <p:sldId id="263" r:id="rId6"/>
    <p:sldId id="269" r:id="rId7"/>
    <p:sldId id="265" r:id="rId8"/>
    <p:sldId id="266" r:id="rId9"/>
    <p:sldId id="270" r:id="rId10"/>
    <p:sldId id="277" r:id="rId11"/>
    <p:sldId id="281" r:id="rId12"/>
    <p:sldId id="283" r:id="rId13"/>
    <p:sldId id="278" r:id="rId14"/>
    <p:sldId id="279" r:id="rId15"/>
    <p:sldId id="28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66"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59B73A-66BF-46FD-98F2-2DC92DD667B6}"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9B73A-66BF-46FD-98F2-2DC92DD667B6}"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9B73A-66BF-46FD-98F2-2DC92DD667B6}"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9B73A-66BF-46FD-98F2-2DC92DD667B6}"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9B73A-66BF-46FD-98F2-2DC92DD667B6}"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9B73A-66BF-46FD-98F2-2DC92DD667B6}"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9B73A-66BF-46FD-98F2-2DC92DD667B6}" type="datetimeFigureOut">
              <a:rPr lang="en-US" smtClean="0"/>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9B73A-66BF-46FD-98F2-2DC92DD667B6}" type="datetimeFigureOut">
              <a:rPr lang="en-US" smtClean="0"/>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9B73A-66BF-46FD-98F2-2DC92DD667B6}" type="datetimeFigureOut">
              <a:rPr lang="en-US" smtClean="0"/>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9B73A-66BF-46FD-98F2-2DC92DD667B6}"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9B73A-66BF-46FD-98F2-2DC92DD667B6}"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8D7D-D770-4097-A511-4B07147F2A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9B73A-66BF-46FD-98F2-2DC92DD667B6}" type="datetimeFigureOut">
              <a:rPr lang="en-US" smtClean="0"/>
              <a:t>8/28/2015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8D7D-D770-4097-A511-4B07147F2A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Precision and Accuracy</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8436429" y="0"/>
            <a:ext cx="1676400" cy="369332"/>
          </a:xfrm>
          <a:prstGeom prst="rect">
            <a:avLst/>
          </a:prstGeom>
          <a:noFill/>
        </p:spPr>
        <p:txBody>
          <a:bodyPr wrap="square" rtlCol="0">
            <a:spAutoFit/>
          </a:bodyPr>
          <a:lstStyle/>
          <a:p>
            <a:r>
              <a:rPr lang="en-US" dirty="0" smtClean="0"/>
              <a:t>Write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400" y="1611086"/>
            <a:ext cx="3047999" cy="538052"/>
            <a:chOff x="591101" y="1811087"/>
            <a:chExt cx="2477442" cy="453551"/>
          </a:xfrm>
        </p:grpSpPr>
        <p:sp>
          <p:nvSpPr>
            <p:cNvPr id="7" name="Rounded Rectangle 6"/>
            <p:cNvSpPr/>
            <p:nvPr/>
          </p:nvSpPr>
          <p:spPr>
            <a:xfrm>
              <a:off x="1097828" y="1811087"/>
              <a:ext cx="1970715" cy="45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591101" y="1823043"/>
              <a:ext cx="374496" cy="374496"/>
            </a:xfrm>
            <a:prstGeom prst="rect">
              <a:avLst/>
            </a:prstGeom>
          </p:spPr>
        </p:pic>
      </p:grpSp>
      <p:grpSp>
        <p:nvGrpSpPr>
          <p:cNvPr id="9" name="Group 8"/>
          <p:cNvGrpSpPr/>
          <p:nvPr/>
        </p:nvGrpSpPr>
        <p:grpSpPr>
          <a:xfrm>
            <a:off x="152400" y="3137124"/>
            <a:ext cx="2286000" cy="538052"/>
            <a:chOff x="591101" y="1811087"/>
            <a:chExt cx="1858082" cy="453551"/>
          </a:xfrm>
        </p:grpSpPr>
        <p:sp>
          <p:nvSpPr>
            <p:cNvPr id="10" name="Rounded Rectangle 9"/>
            <p:cNvSpPr/>
            <p:nvPr/>
          </p:nvSpPr>
          <p:spPr>
            <a:xfrm>
              <a:off x="1097828" y="1811087"/>
              <a:ext cx="1351355" cy="45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clrChange>
                <a:clrFrom>
                  <a:srgbClr val="FFFFFF"/>
                </a:clrFrom>
                <a:clrTo>
                  <a:srgbClr val="FFFFFF">
                    <a:alpha val="0"/>
                  </a:srgbClr>
                </a:clrTo>
              </a:clrChange>
            </a:blip>
            <a:stretch>
              <a:fillRect/>
            </a:stretch>
          </p:blipFill>
          <p:spPr>
            <a:xfrm>
              <a:off x="591101" y="1823043"/>
              <a:ext cx="374496" cy="374496"/>
            </a:xfrm>
            <a:prstGeom prst="rect">
              <a:avLst/>
            </a:prstGeom>
          </p:spPr>
        </p:pic>
      </p:grpSp>
      <p:sp>
        <p:nvSpPr>
          <p:cNvPr id="4" name="Title 3"/>
          <p:cNvSpPr>
            <a:spLocks noGrp="1"/>
          </p:cNvSpPr>
          <p:nvPr>
            <p:ph type="title"/>
          </p:nvPr>
        </p:nvSpPr>
        <p:spPr/>
        <p:txBody>
          <a:bodyPr/>
          <a:lstStyle/>
          <a:p>
            <a:r>
              <a:rPr lang="en-US" dirty="0" smtClean="0"/>
              <a:t>Data Analysis</a:t>
            </a:r>
            <a:endParaRPr lang="en-US" dirty="0"/>
          </a:p>
        </p:txBody>
      </p:sp>
      <p:sp>
        <p:nvSpPr>
          <p:cNvPr id="5" name="Content Placeholder 4"/>
          <p:cNvSpPr>
            <a:spLocks noGrp="1"/>
          </p:cNvSpPr>
          <p:nvPr>
            <p:ph idx="1"/>
          </p:nvPr>
        </p:nvSpPr>
        <p:spPr/>
        <p:txBody>
          <a:bodyPr/>
          <a:lstStyle/>
          <a:p>
            <a:r>
              <a:rPr lang="en-US" dirty="0" smtClean="0"/>
              <a:t>Data Analysis</a:t>
            </a:r>
          </a:p>
          <a:p>
            <a:pPr lvl="1"/>
            <a:r>
              <a:rPr lang="en-US" dirty="0" smtClean="0"/>
              <a:t>Using logic to interpret</a:t>
            </a:r>
            <a:r>
              <a:rPr lang="en-US" dirty="0"/>
              <a:t> </a:t>
            </a:r>
            <a:r>
              <a:rPr lang="en-US" dirty="0" smtClean="0"/>
              <a:t>and visualize data.</a:t>
            </a:r>
            <a:br>
              <a:rPr lang="en-US" dirty="0" smtClean="0"/>
            </a:br>
            <a:endParaRPr lang="en-US" dirty="0" smtClean="0"/>
          </a:p>
          <a:p>
            <a:r>
              <a:rPr lang="en-US" dirty="0" smtClean="0"/>
              <a:t>Graph</a:t>
            </a:r>
          </a:p>
          <a:p>
            <a:pPr lvl="1"/>
            <a:r>
              <a:rPr lang="en-US" dirty="0" smtClean="0"/>
              <a:t>A diagram showing relationships between data points</a:t>
            </a:r>
            <a:endParaRPr lang="en-US" dirty="0"/>
          </a:p>
        </p:txBody>
      </p:sp>
      <p:sp>
        <p:nvSpPr>
          <p:cNvPr id="12" name="TextBox 11"/>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599094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6875" t="8594" r="18125" b="68750"/>
          <a:stretch/>
        </p:blipFill>
        <p:spPr>
          <a:xfrm>
            <a:off x="152400" y="1143000"/>
            <a:ext cx="8382000" cy="3429000"/>
          </a:xfrm>
          <a:prstGeom prst="rect">
            <a:avLst/>
          </a:prstGeom>
        </p:spPr>
      </p:pic>
    </p:spTree>
    <p:extLst>
      <p:ext uri="{BB962C8B-B14F-4D97-AF65-F5344CB8AC3E}">
        <p14:creationId xmlns:p14="http://schemas.microsoft.com/office/powerpoint/2010/main" val="3990127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7500" t="14062" r="38125" b="32032"/>
          <a:stretch/>
        </p:blipFill>
        <p:spPr>
          <a:xfrm>
            <a:off x="228600" y="0"/>
            <a:ext cx="8458200" cy="6708228"/>
          </a:xfrm>
          <a:prstGeom prst="rect">
            <a:avLst/>
          </a:prstGeom>
        </p:spPr>
      </p:pic>
    </p:spTree>
    <p:extLst>
      <p:ext uri="{BB962C8B-B14F-4D97-AF65-F5344CB8AC3E}">
        <p14:creationId xmlns:p14="http://schemas.microsoft.com/office/powerpoint/2010/main" val="1211615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76200" y="1600200"/>
            <a:ext cx="8610600" cy="4525963"/>
          </a:xfrm>
        </p:spPr>
        <p:txBody>
          <a:bodyPr/>
          <a:lstStyle/>
          <a:p>
            <a:r>
              <a:rPr lang="en-US" dirty="0" smtClean="0"/>
              <a:t>All graphs must have:</a:t>
            </a:r>
          </a:p>
          <a:p>
            <a:pPr lvl="1"/>
            <a:r>
              <a:rPr lang="en-US" dirty="0" smtClean="0"/>
              <a:t>A title</a:t>
            </a:r>
          </a:p>
          <a:p>
            <a:pPr lvl="1"/>
            <a:r>
              <a:rPr lang="en-US" dirty="0" smtClean="0"/>
              <a:t>A labeled X axis (Independent Variable or constant)</a:t>
            </a:r>
          </a:p>
          <a:p>
            <a:pPr lvl="1"/>
            <a:r>
              <a:rPr lang="en-US" dirty="0" smtClean="0"/>
              <a:t>A labeled Y axis (Dependent Variable)</a:t>
            </a:r>
          </a:p>
          <a:p>
            <a:pPr marL="0" indent="0">
              <a:buNone/>
            </a:pPr>
            <a:endParaRPr lang="en-US" dirty="0"/>
          </a:p>
        </p:txBody>
      </p:sp>
      <p:sp>
        <p:nvSpPr>
          <p:cNvPr id="4" name="TextBox 3"/>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2363356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Graphing</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Title your graph</a:t>
            </a:r>
          </a:p>
          <a:p>
            <a:pPr marL="514350" indent="-514350">
              <a:buFont typeface="+mj-lt"/>
              <a:buAutoNum type="arabicPeriod"/>
            </a:pPr>
            <a:r>
              <a:rPr lang="en-US" dirty="0" smtClean="0"/>
              <a:t>Determine your Y and X axis</a:t>
            </a:r>
          </a:p>
          <a:p>
            <a:pPr marL="514350" indent="-514350">
              <a:buFont typeface="+mj-lt"/>
              <a:buAutoNum type="arabicPeriod"/>
            </a:pPr>
            <a:r>
              <a:rPr lang="en-US" dirty="0" smtClean="0"/>
              <a:t>Draw your Y and X axis</a:t>
            </a:r>
          </a:p>
          <a:p>
            <a:pPr marL="514350" indent="-514350">
              <a:buFont typeface="+mj-lt"/>
              <a:buAutoNum type="arabicPeriod"/>
            </a:pPr>
            <a:r>
              <a:rPr lang="en-US" dirty="0" smtClean="0"/>
              <a:t>Label your Y and X axis</a:t>
            </a:r>
          </a:p>
          <a:p>
            <a:pPr marL="514350" indent="-514350">
              <a:buFont typeface="+mj-lt"/>
              <a:buAutoNum type="arabicPeriod"/>
            </a:pPr>
            <a:r>
              <a:rPr lang="en-US" dirty="0" smtClean="0"/>
              <a:t>Use your Data to find your range for your Y and X axis</a:t>
            </a:r>
          </a:p>
          <a:p>
            <a:pPr marL="514350" indent="-514350">
              <a:buFont typeface="+mj-lt"/>
              <a:buAutoNum type="arabicPeriod"/>
            </a:pPr>
            <a:r>
              <a:rPr lang="en-US" dirty="0" smtClean="0"/>
              <a:t>Number your Y and X axis</a:t>
            </a:r>
          </a:p>
          <a:p>
            <a:pPr marL="514350" indent="-514350">
              <a:buFont typeface="+mj-lt"/>
              <a:buAutoNum type="arabicPeriod"/>
            </a:pPr>
            <a:r>
              <a:rPr lang="en-US" dirty="0" smtClean="0"/>
              <a:t>Plot your data points</a:t>
            </a:r>
          </a:p>
          <a:p>
            <a:pPr marL="514350" indent="-514350">
              <a:buFont typeface="+mj-lt"/>
              <a:buAutoNum type="arabicPeriod"/>
            </a:pPr>
            <a:r>
              <a:rPr lang="en-US" dirty="0" smtClean="0"/>
              <a:t>Draw your line/bar</a:t>
            </a:r>
            <a:endParaRPr lang="en-US" dirty="0"/>
          </a:p>
        </p:txBody>
      </p:sp>
      <p:sp>
        <p:nvSpPr>
          <p:cNvPr id="4" name="TextBox 3"/>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33381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9"/>
            <a:ext cx="8229600" cy="1143000"/>
          </a:xfrm>
        </p:spPr>
        <p:txBody>
          <a:bodyPr/>
          <a:lstStyle/>
          <a:p>
            <a:r>
              <a:rPr lang="en-US" dirty="0" smtClean="0"/>
              <a:t>Practice</a:t>
            </a:r>
            <a:endParaRPr lang="en-US" dirty="0"/>
          </a:p>
        </p:txBody>
      </p:sp>
      <p:sp>
        <p:nvSpPr>
          <p:cNvPr id="3" name="Content Placeholder 2"/>
          <p:cNvSpPr>
            <a:spLocks noGrp="1"/>
          </p:cNvSpPr>
          <p:nvPr>
            <p:ph idx="1"/>
          </p:nvPr>
        </p:nvSpPr>
        <p:spPr>
          <a:xfrm>
            <a:off x="457200" y="947751"/>
            <a:ext cx="8229600" cy="4525963"/>
          </a:xfrm>
        </p:spPr>
        <p:txBody>
          <a:bodyPr>
            <a:normAutofit/>
          </a:bodyPr>
          <a:lstStyle/>
          <a:p>
            <a:r>
              <a:rPr lang="en-US" sz="2000" dirty="0"/>
              <a:t>Graphing:  When you are graphing data you must title the graph, label the axis; the dependent (y) variable goes on the vertical axis and the independent (x, most constant) variable goes on the horizontal axis.  When determining the scale of your graph, make the scale as large as possible within the limits of the paper.  A line graph is used when a relationship between two variables is being studied, and a bar graph is used to look at comparisons of data.</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24654599"/>
              </p:ext>
            </p:extLst>
          </p:nvPr>
        </p:nvGraphicFramePr>
        <p:xfrm>
          <a:off x="381000" y="3538551"/>
          <a:ext cx="4095066" cy="3048000"/>
        </p:xfrm>
        <a:graphic>
          <a:graphicData uri="http://schemas.openxmlformats.org/drawingml/2006/table">
            <a:tbl>
              <a:tblPr firstRow="1" firstCol="1" lastRow="1" lastCol="1" bandRow="1" bandCol="1">
                <a:tableStyleId>{5C22544A-7EE6-4342-B048-85BDC9FD1C3A}</a:tableStyleId>
              </a:tblPr>
              <a:tblGrid>
                <a:gridCol w="1933781"/>
                <a:gridCol w="2161285"/>
              </a:tblGrid>
              <a:tr h="284817">
                <a:tc>
                  <a:txBody>
                    <a:bodyPr/>
                    <a:lstStyle/>
                    <a:p>
                      <a:pPr marL="0" marR="0" algn="ctr">
                        <a:spcBef>
                          <a:spcPts val="0"/>
                        </a:spcBef>
                        <a:spcAft>
                          <a:spcPts val="0"/>
                        </a:spcAft>
                      </a:pPr>
                      <a:r>
                        <a:rPr lang="en-US" sz="1600" dirty="0">
                          <a:effectLst/>
                        </a:rPr>
                        <a:t>Temperature (</a:t>
                      </a:r>
                      <a:r>
                        <a:rPr lang="en-US" sz="1800" baseline="30000" dirty="0" err="1">
                          <a:effectLst/>
                        </a:rPr>
                        <a:t>o</a:t>
                      </a:r>
                      <a:r>
                        <a:rPr lang="en-US" sz="1600" dirty="0" err="1">
                          <a:effectLst/>
                        </a:rPr>
                        <a:t>C</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Breathing Rate per minute</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284817">
                <a:tc>
                  <a:txBody>
                    <a:bodyPr/>
                    <a:lstStyle/>
                    <a:p>
                      <a:pPr marL="0" marR="0" algn="ctr">
                        <a:spcBef>
                          <a:spcPts val="0"/>
                        </a:spcBef>
                        <a:spcAft>
                          <a:spcPts val="0"/>
                        </a:spcAft>
                      </a:pPr>
                      <a:r>
                        <a:rPr lang="en-US" sz="2400" dirty="0">
                          <a:effectLst/>
                        </a:rPr>
                        <a:t>10</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15</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r h="284817">
                <a:tc>
                  <a:txBody>
                    <a:bodyPr/>
                    <a:lstStyle/>
                    <a:p>
                      <a:pPr marL="0" marR="0" algn="ctr">
                        <a:spcBef>
                          <a:spcPts val="0"/>
                        </a:spcBef>
                        <a:spcAft>
                          <a:spcPts val="0"/>
                        </a:spcAft>
                      </a:pPr>
                      <a:r>
                        <a:rPr lang="en-US" sz="2400" dirty="0">
                          <a:effectLst/>
                        </a:rPr>
                        <a:t>15</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25</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r h="284817">
                <a:tc>
                  <a:txBody>
                    <a:bodyPr/>
                    <a:lstStyle/>
                    <a:p>
                      <a:pPr marL="0" marR="0" algn="ctr">
                        <a:spcBef>
                          <a:spcPts val="0"/>
                        </a:spcBef>
                        <a:spcAft>
                          <a:spcPts val="0"/>
                        </a:spcAft>
                      </a:pPr>
                      <a:r>
                        <a:rPr lang="en-US" sz="2400">
                          <a:effectLst/>
                        </a:rPr>
                        <a:t>18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30</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r h="284817">
                <a:tc>
                  <a:txBody>
                    <a:bodyPr/>
                    <a:lstStyle/>
                    <a:p>
                      <a:pPr marL="0" marR="0" algn="ctr">
                        <a:spcBef>
                          <a:spcPts val="0"/>
                        </a:spcBef>
                        <a:spcAft>
                          <a:spcPts val="0"/>
                        </a:spcAft>
                      </a:pPr>
                      <a:r>
                        <a:rPr lang="en-US" sz="2400">
                          <a:effectLst/>
                        </a:rPr>
                        <a:t>20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38</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r h="284817">
                <a:tc>
                  <a:txBody>
                    <a:bodyPr/>
                    <a:lstStyle/>
                    <a:p>
                      <a:pPr marL="0" marR="0" algn="ctr">
                        <a:spcBef>
                          <a:spcPts val="0"/>
                        </a:spcBef>
                        <a:spcAft>
                          <a:spcPts val="0"/>
                        </a:spcAft>
                      </a:pPr>
                      <a:r>
                        <a:rPr lang="en-US" sz="2400">
                          <a:effectLst/>
                        </a:rPr>
                        <a:t>23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60</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r h="284817">
                <a:tc>
                  <a:txBody>
                    <a:bodyPr/>
                    <a:lstStyle/>
                    <a:p>
                      <a:pPr marL="0" marR="0" algn="ctr">
                        <a:spcBef>
                          <a:spcPts val="0"/>
                        </a:spcBef>
                        <a:spcAft>
                          <a:spcPts val="0"/>
                        </a:spcAft>
                      </a:pPr>
                      <a:r>
                        <a:rPr lang="en-US" sz="2400">
                          <a:effectLst/>
                        </a:rPr>
                        <a:t>25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57</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r h="284817">
                <a:tc>
                  <a:txBody>
                    <a:bodyPr/>
                    <a:lstStyle/>
                    <a:p>
                      <a:pPr marL="0" marR="0" algn="ctr">
                        <a:spcBef>
                          <a:spcPts val="0"/>
                        </a:spcBef>
                        <a:spcAft>
                          <a:spcPts val="0"/>
                        </a:spcAft>
                      </a:pPr>
                      <a:r>
                        <a:rPr lang="en-US" sz="2400">
                          <a:effectLst/>
                        </a:rPr>
                        <a:t>27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25</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7" name="Rectangle 2"/>
          <p:cNvSpPr>
            <a:spLocks noChangeArrowheads="1"/>
          </p:cNvSpPr>
          <p:nvPr/>
        </p:nvSpPr>
        <p:spPr bwMode="auto">
          <a:xfrm>
            <a:off x="304800" y="3171452"/>
            <a:ext cx="108373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Table 2:  </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Breathing rate of the freshwater Sunfish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Box 7"/>
          <p:cNvSpPr txBox="1"/>
          <p:nvPr/>
        </p:nvSpPr>
        <p:spPr>
          <a:xfrm>
            <a:off x="5334000" y="2986785"/>
            <a:ext cx="3657600" cy="646331"/>
          </a:xfrm>
          <a:prstGeom prst="rect">
            <a:avLst/>
          </a:prstGeom>
          <a:noFill/>
        </p:spPr>
        <p:txBody>
          <a:bodyPr wrap="square" rtlCol="0">
            <a:spAutoFit/>
          </a:bodyPr>
          <a:lstStyle/>
          <a:p>
            <a:r>
              <a:rPr lang="en-US" dirty="0" smtClean="0"/>
              <a:t>Temperature and the Breathing Rate of Freshwater Sunfish</a:t>
            </a:r>
            <a:endParaRPr lang="en-US" dirty="0"/>
          </a:p>
        </p:txBody>
      </p:sp>
      <p:cxnSp>
        <p:nvCxnSpPr>
          <p:cNvPr id="10" name="Straight Connector 9"/>
          <p:cNvCxnSpPr/>
          <p:nvPr/>
        </p:nvCxnSpPr>
        <p:spPr>
          <a:xfrm>
            <a:off x="5562600" y="3690951"/>
            <a:ext cx="0" cy="23622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5562600" y="6053151"/>
            <a:ext cx="2438400" cy="0"/>
          </a:xfrm>
          <a:prstGeom prst="line">
            <a:avLst/>
          </a:prstGeom>
        </p:spPr>
        <p:style>
          <a:lnRef idx="3">
            <a:schemeClr val="dk1"/>
          </a:lnRef>
          <a:fillRef idx="0">
            <a:schemeClr val="dk1"/>
          </a:fillRef>
          <a:effectRef idx="2">
            <a:schemeClr val="dk1"/>
          </a:effectRef>
          <a:fontRef idx="minor">
            <a:schemeClr val="tx1"/>
          </a:fontRef>
        </p:style>
      </p:cxnSp>
      <p:sp>
        <p:nvSpPr>
          <p:cNvPr id="13" name="TextBox 12"/>
          <p:cNvSpPr txBox="1"/>
          <p:nvPr/>
        </p:nvSpPr>
        <p:spPr>
          <a:xfrm rot="16200000">
            <a:off x="3907116" y="4373401"/>
            <a:ext cx="1874836" cy="369332"/>
          </a:xfrm>
          <a:prstGeom prst="rect">
            <a:avLst/>
          </a:prstGeom>
          <a:noFill/>
        </p:spPr>
        <p:txBody>
          <a:bodyPr wrap="square" rtlCol="0">
            <a:spAutoFit/>
          </a:bodyPr>
          <a:lstStyle/>
          <a:p>
            <a:r>
              <a:rPr lang="en-US" dirty="0" smtClean="0"/>
              <a:t>Breathing Rate</a:t>
            </a:r>
            <a:endParaRPr lang="en-US" dirty="0"/>
          </a:p>
        </p:txBody>
      </p:sp>
      <p:sp>
        <p:nvSpPr>
          <p:cNvPr id="14" name="TextBox 13"/>
          <p:cNvSpPr txBox="1"/>
          <p:nvPr/>
        </p:nvSpPr>
        <p:spPr>
          <a:xfrm>
            <a:off x="6040409" y="6357504"/>
            <a:ext cx="1874836" cy="369332"/>
          </a:xfrm>
          <a:prstGeom prst="rect">
            <a:avLst/>
          </a:prstGeom>
          <a:noFill/>
        </p:spPr>
        <p:txBody>
          <a:bodyPr wrap="square" rtlCol="0">
            <a:spAutoFit/>
          </a:bodyPr>
          <a:lstStyle/>
          <a:p>
            <a:r>
              <a:rPr lang="en-US" dirty="0" smtClean="0"/>
              <a:t>Temperature</a:t>
            </a:r>
            <a:endParaRPr lang="en-US" dirty="0"/>
          </a:p>
        </p:txBody>
      </p:sp>
      <p:sp>
        <p:nvSpPr>
          <p:cNvPr id="15" name="Oval 14"/>
          <p:cNvSpPr/>
          <p:nvPr/>
        </p:nvSpPr>
        <p:spPr>
          <a:xfrm>
            <a:off x="1905000" y="4184085"/>
            <a:ext cx="152400" cy="18466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Oval 15"/>
          <p:cNvSpPr/>
          <p:nvPr/>
        </p:nvSpPr>
        <p:spPr>
          <a:xfrm>
            <a:off x="1905000" y="6268701"/>
            <a:ext cx="152400" cy="18466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8" name="Straight Connector 17"/>
          <p:cNvCxnSpPr/>
          <p:nvPr/>
        </p:nvCxnSpPr>
        <p:spPr>
          <a:xfrm>
            <a:off x="5791200" y="5933863"/>
            <a:ext cx="0" cy="275485"/>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6172200" y="5933863"/>
            <a:ext cx="0" cy="275485"/>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6957218" y="5933863"/>
            <a:ext cx="0" cy="275485"/>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6553200" y="5941431"/>
            <a:ext cx="0" cy="275485"/>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7391400" y="5933863"/>
            <a:ext cx="0" cy="275485"/>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7772400" y="5933863"/>
            <a:ext cx="0" cy="275485"/>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H="1">
            <a:off x="5448300" y="5771210"/>
            <a:ext cx="228600" cy="715"/>
          </a:xfrm>
          <a:prstGeom prst="line">
            <a:avLst/>
          </a:prstGeom>
        </p:spPr>
        <p:style>
          <a:lnRef idx="3">
            <a:schemeClr val="dk1"/>
          </a:lnRef>
          <a:fillRef idx="0">
            <a:schemeClr val="dk1"/>
          </a:fillRef>
          <a:effectRef idx="2">
            <a:schemeClr val="dk1"/>
          </a:effectRef>
          <a:fontRef idx="minor">
            <a:schemeClr val="tx1"/>
          </a:fontRef>
        </p:style>
      </p:cxnSp>
      <p:sp>
        <p:nvSpPr>
          <p:cNvPr id="28" name="Oval 27"/>
          <p:cNvSpPr/>
          <p:nvPr/>
        </p:nvSpPr>
        <p:spPr>
          <a:xfrm>
            <a:off x="3744687" y="4145293"/>
            <a:ext cx="152400" cy="18466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Oval 28"/>
          <p:cNvSpPr/>
          <p:nvPr/>
        </p:nvSpPr>
        <p:spPr>
          <a:xfrm>
            <a:off x="3897087" y="5566048"/>
            <a:ext cx="152400" cy="18466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32" name="Straight Connector 31"/>
          <p:cNvCxnSpPr/>
          <p:nvPr/>
        </p:nvCxnSpPr>
        <p:spPr>
          <a:xfrm flipH="1">
            <a:off x="5448300" y="5368131"/>
            <a:ext cx="228600" cy="715"/>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H="1">
            <a:off x="5451323" y="4984240"/>
            <a:ext cx="228600" cy="715"/>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H="1">
            <a:off x="5427132" y="4601064"/>
            <a:ext cx="228600" cy="715"/>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flipH="1">
            <a:off x="5427132" y="4250446"/>
            <a:ext cx="228600" cy="715"/>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flipH="1">
            <a:off x="5427132" y="3889054"/>
            <a:ext cx="228600" cy="715"/>
          </a:xfrm>
          <a:prstGeom prst="line">
            <a:avLst/>
          </a:prstGeom>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5667885" y="6190263"/>
            <a:ext cx="228600" cy="261610"/>
          </a:xfrm>
          <a:prstGeom prst="rect">
            <a:avLst/>
          </a:prstGeom>
          <a:noFill/>
        </p:spPr>
        <p:txBody>
          <a:bodyPr wrap="square" rtlCol="0">
            <a:spAutoFit/>
          </a:bodyPr>
          <a:lstStyle/>
          <a:p>
            <a:r>
              <a:rPr lang="en-US" sz="1100" dirty="0" smtClean="0"/>
              <a:t>5</a:t>
            </a:r>
            <a:endParaRPr lang="en-US" sz="1100" dirty="0"/>
          </a:p>
        </p:txBody>
      </p:sp>
      <p:sp>
        <p:nvSpPr>
          <p:cNvPr id="38" name="TextBox 37"/>
          <p:cNvSpPr txBox="1"/>
          <p:nvPr/>
        </p:nvSpPr>
        <p:spPr>
          <a:xfrm>
            <a:off x="5996243" y="6175490"/>
            <a:ext cx="328358" cy="261610"/>
          </a:xfrm>
          <a:prstGeom prst="rect">
            <a:avLst/>
          </a:prstGeom>
          <a:noFill/>
        </p:spPr>
        <p:txBody>
          <a:bodyPr wrap="square" rtlCol="0">
            <a:spAutoFit/>
          </a:bodyPr>
          <a:lstStyle/>
          <a:p>
            <a:r>
              <a:rPr lang="en-US" sz="1100" dirty="0" smtClean="0"/>
              <a:t>10</a:t>
            </a:r>
            <a:endParaRPr lang="en-US" sz="1100" dirty="0"/>
          </a:p>
        </p:txBody>
      </p:sp>
      <p:sp>
        <p:nvSpPr>
          <p:cNvPr id="39" name="TextBox 38"/>
          <p:cNvSpPr txBox="1"/>
          <p:nvPr/>
        </p:nvSpPr>
        <p:spPr>
          <a:xfrm>
            <a:off x="6388212" y="6168492"/>
            <a:ext cx="351915" cy="261610"/>
          </a:xfrm>
          <a:prstGeom prst="rect">
            <a:avLst/>
          </a:prstGeom>
          <a:noFill/>
        </p:spPr>
        <p:txBody>
          <a:bodyPr wrap="square" rtlCol="0">
            <a:spAutoFit/>
          </a:bodyPr>
          <a:lstStyle/>
          <a:p>
            <a:r>
              <a:rPr lang="en-US" sz="1100" dirty="0" smtClean="0"/>
              <a:t>15</a:t>
            </a:r>
            <a:endParaRPr lang="en-US" sz="1100" dirty="0"/>
          </a:p>
        </p:txBody>
      </p:sp>
      <p:sp>
        <p:nvSpPr>
          <p:cNvPr id="40" name="TextBox 39"/>
          <p:cNvSpPr txBox="1"/>
          <p:nvPr/>
        </p:nvSpPr>
        <p:spPr>
          <a:xfrm>
            <a:off x="6801870" y="6168492"/>
            <a:ext cx="351915" cy="261610"/>
          </a:xfrm>
          <a:prstGeom prst="rect">
            <a:avLst/>
          </a:prstGeom>
          <a:noFill/>
        </p:spPr>
        <p:txBody>
          <a:bodyPr wrap="square" rtlCol="0">
            <a:spAutoFit/>
          </a:bodyPr>
          <a:lstStyle/>
          <a:p>
            <a:r>
              <a:rPr lang="en-US" sz="1100" dirty="0" smtClean="0"/>
              <a:t>20</a:t>
            </a:r>
            <a:endParaRPr lang="en-US" sz="1100" dirty="0"/>
          </a:p>
        </p:txBody>
      </p:sp>
      <p:sp>
        <p:nvSpPr>
          <p:cNvPr id="41" name="TextBox 40"/>
          <p:cNvSpPr txBox="1"/>
          <p:nvPr/>
        </p:nvSpPr>
        <p:spPr>
          <a:xfrm>
            <a:off x="7261834" y="6168492"/>
            <a:ext cx="351915" cy="261610"/>
          </a:xfrm>
          <a:prstGeom prst="rect">
            <a:avLst/>
          </a:prstGeom>
          <a:noFill/>
        </p:spPr>
        <p:txBody>
          <a:bodyPr wrap="square" rtlCol="0">
            <a:spAutoFit/>
          </a:bodyPr>
          <a:lstStyle/>
          <a:p>
            <a:r>
              <a:rPr lang="en-US" sz="1100" dirty="0" smtClean="0"/>
              <a:t>25</a:t>
            </a:r>
            <a:endParaRPr lang="en-US" sz="1100" dirty="0"/>
          </a:p>
        </p:txBody>
      </p:sp>
      <p:sp>
        <p:nvSpPr>
          <p:cNvPr id="42" name="TextBox 41"/>
          <p:cNvSpPr txBox="1"/>
          <p:nvPr/>
        </p:nvSpPr>
        <p:spPr>
          <a:xfrm>
            <a:off x="7649624" y="6190263"/>
            <a:ext cx="351915" cy="261610"/>
          </a:xfrm>
          <a:prstGeom prst="rect">
            <a:avLst/>
          </a:prstGeom>
          <a:noFill/>
        </p:spPr>
        <p:txBody>
          <a:bodyPr wrap="square" rtlCol="0">
            <a:spAutoFit/>
          </a:bodyPr>
          <a:lstStyle/>
          <a:p>
            <a:r>
              <a:rPr lang="en-US" sz="1100" dirty="0" smtClean="0"/>
              <a:t>30</a:t>
            </a:r>
            <a:endParaRPr lang="en-US" sz="1100" dirty="0"/>
          </a:p>
        </p:txBody>
      </p:sp>
      <p:sp>
        <p:nvSpPr>
          <p:cNvPr id="43" name="TextBox 42"/>
          <p:cNvSpPr txBox="1"/>
          <p:nvPr/>
        </p:nvSpPr>
        <p:spPr>
          <a:xfrm>
            <a:off x="5142401" y="5632651"/>
            <a:ext cx="351915" cy="261610"/>
          </a:xfrm>
          <a:prstGeom prst="rect">
            <a:avLst/>
          </a:prstGeom>
          <a:noFill/>
        </p:spPr>
        <p:txBody>
          <a:bodyPr wrap="square" rtlCol="0">
            <a:spAutoFit/>
          </a:bodyPr>
          <a:lstStyle/>
          <a:p>
            <a:r>
              <a:rPr lang="en-US" sz="1100" dirty="0" smtClean="0"/>
              <a:t>10</a:t>
            </a:r>
            <a:endParaRPr lang="en-US" sz="1100" dirty="0"/>
          </a:p>
        </p:txBody>
      </p:sp>
      <p:sp>
        <p:nvSpPr>
          <p:cNvPr id="44" name="TextBox 43"/>
          <p:cNvSpPr txBox="1"/>
          <p:nvPr/>
        </p:nvSpPr>
        <p:spPr>
          <a:xfrm>
            <a:off x="5134485" y="5228398"/>
            <a:ext cx="351915" cy="261610"/>
          </a:xfrm>
          <a:prstGeom prst="rect">
            <a:avLst/>
          </a:prstGeom>
          <a:noFill/>
        </p:spPr>
        <p:txBody>
          <a:bodyPr wrap="square" rtlCol="0">
            <a:spAutoFit/>
          </a:bodyPr>
          <a:lstStyle/>
          <a:p>
            <a:r>
              <a:rPr lang="en-US" sz="1100" dirty="0" smtClean="0"/>
              <a:t>20</a:t>
            </a:r>
            <a:endParaRPr lang="en-US" sz="1100" dirty="0"/>
          </a:p>
        </p:txBody>
      </p:sp>
      <p:sp>
        <p:nvSpPr>
          <p:cNvPr id="45" name="TextBox 44"/>
          <p:cNvSpPr txBox="1"/>
          <p:nvPr/>
        </p:nvSpPr>
        <p:spPr>
          <a:xfrm>
            <a:off x="5183165" y="4829272"/>
            <a:ext cx="351915" cy="261610"/>
          </a:xfrm>
          <a:prstGeom prst="rect">
            <a:avLst/>
          </a:prstGeom>
          <a:noFill/>
        </p:spPr>
        <p:txBody>
          <a:bodyPr wrap="square" rtlCol="0">
            <a:spAutoFit/>
          </a:bodyPr>
          <a:lstStyle/>
          <a:p>
            <a:r>
              <a:rPr lang="en-US" sz="1100" dirty="0" smtClean="0"/>
              <a:t>30</a:t>
            </a:r>
            <a:endParaRPr lang="en-US" sz="1100" dirty="0"/>
          </a:p>
        </p:txBody>
      </p:sp>
      <p:sp>
        <p:nvSpPr>
          <p:cNvPr id="46" name="TextBox 45"/>
          <p:cNvSpPr txBox="1"/>
          <p:nvPr/>
        </p:nvSpPr>
        <p:spPr>
          <a:xfrm>
            <a:off x="5149028" y="4461735"/>
            <a:ext cx="351915" cy="261610"/>
          </a:xfrm>
          <a:prstGeom prst="rect">
            <a:avLst/>
          </a:prstGeom>
          <a:noFill/>
        </p:spPr>
        <p:txBody>
          <a:bodyPr wrap="square" rtlCol="0">
            <a:spAutoFit/>
          </a:bodyPr>
          <a:lstStyle/>
          <a:p>
            <a:r>
              <a:rPr lang="en-US" sz="1100" dirty="0" smtClean="0"/>
              <a:t>40</a:t>
            </a:r>
            <a:endParaRPr lang="en-US" sz="1100" dirty="0"/>
          </a:p>
        </p:txBody>
      </p:sp>
      <p:sp>
        <p:nvSpPr>
          <p:cNvPr id="47" name="TextBox 46"/>
          <p:cNvSpPr txBox="1"/>
          <p:nvPr/>
        </p:nvSpPr>
        <p:spPr>
          <a:xfrm>
            <a:off x="5149027" y="4078404"/>
            <a:ext cx="351915" cy="261610"/>
          </a:xfrm>
          <a:prstGeom prst="rect">
            <a:avLst/>
          </a:prstGeom>
          <a:noFill/>
        </p:spPr>
        <p:txBody>
          <a:bodyPr wrap="square" rtlCol="0">
            <a:spAutoFit/>
          </a:bodyPr>
          <a:lstStyle/>
          <a:p>
            <a:r>
              <a:rPr lang="en-US" sz="1100" dirty="0" smtClean="0"/>
              <a:t>50</a:t>
            </a:r>
            <a:endParaRPr lang="en-US" sz="1100" dirty="0"/>
          </a:p>
        </p:txBody>
      </p:sp>
      <p:sp>
        <p:nvSpPr>
          <p:cNvPr id="48" name="TextBox 47"/>
          <p:cNvSpPr txBox="1"/>
          <p:nvPr/>
        </p:nvSpPr>
        <p:spPr>
          <a:xfrm>
            <a:off x="5134485" y="3752744"/>
            <a:ext cx="351915" cy="261610"/>
          </a:xfrm>
          <a:prstGeom prst="rect">
            <a:avLst/>
          </a:prstGeom>
          <a:noFill/>
        </p:spPr>
        <p:txBody>
          <a:bodyPr wrap="square" rtlCol="0">
            <a:spAutoFit/>
          </a:bodyPr>
          <a:lstStyle/>
          <a:p>
            <a:r>
              <a:rPr lang="en-US" sz="1100" dirty="0" smtClean="0"/>
              <a:t>60</a:t>
            </a:r>
            <a:endParaRPr lang="en-US" sz="1100" dirty="0"/>
          </a:p>
        </p:txBody>
      </p:sp>
      <p:sp>
        <p:nvSpPr>
          <p:cNvPr id="51" name="Isosceles Triangle 50"/>
          <p:cNvSpPr/>
          <p:nvPr/>
        </p:nvSpPr>
        <p:spPr>
          <a:xfrm>
            <a:off x="6096000" y="5519751"/>
            <a:ext cx="82430" cy="1038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6517680" y="5169828"/>
            <a:ext cx="92977" cy="1171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6722063" y="4914911"/>
            <a:ext cx="84645" cy="1066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6935755" y="4710802"/>
            <a:ext cx="97747" cy="12314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7119310" y="3768417"/>
            <a:ext cx="86979" cy="1095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7381841" y="3843351"/>
            <a:ext cx="111899" cy="1409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7649624" y="5059451"/>
            <a:ext cx="98224" cy="11037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034342" y="3759336"/>
            <a:ext cx="1654855" cy="1936548"/>
          </a:xfrm>
          <a:custGeom>
            <a:avLst/>
            <a:gdLst>
              <a:gd name="connsiteX0" fmla="*/ 0 w 1654855"/>
              <a:gd name="connsiteY0" fmla="*/ 1936548 h 1936548"/>
              <a:gd name="connsiteX1" fmla="*/ 21771 w 1654855"/>
              <a:gd name="connsiteY1" fmla="*/ 1882119 h 1936548"/>
              <a:gd name="connsiteX2" fmla="*/ 76200 w 1654855"/>
              <a:gd name="connsiteY2" fmla="*/ 1838577 h 1936548"/>
              <a:gd name="connsiteX3" fmla="*/ 119743 w 1654855"/>
              <a:gd name="connsiteY3" fmla="*/ 1795034 h 1936548"/>
              <a:gd name="connsiteX4" fmla="*/ 163286 w 1654855"/>
              <a:gd name="connsiteY4" fmla="*/ 1751491 h 1936548"/>
              <a:gd name="connsiteX5" fmla="*/ 185057 w 1654855"/>
              <a:gd name="connsiteY5" fmla="*/ 1729719 h 1936548"/>
              <a:gd name="connsiteX6" fmla="*/ 217714 w 1654855"/>
              <a:gd name="connsiteY6" fmla="*/ 1707948 h 1936548"/>
              <a:gd name="connsiteX7" fmla="*/ 272143 w 1654855"/>
              <a:gd name="connsiteY7" fmla="*/ 1653519 h 1936548"/>
              <a:gd name="connsiteX8" fmla="*/ 326571 w 1654855"/>
              <a:gd name="connsiteY8" fmla="*/ 1609977 h 1936548"/>
              <a:gd name="connsiteX9" fmla="*/ 359228 w 1654855"/>
              <a:gd name="connsiteY9" fmla="*/ 1544662 h 1936548"/>
              <a:gd name="connsiteX10" fmla="*/ 391886 w 1654855"/>
              <a:gd name="connsiteY10" fmla="*/ 1533777 h 1936548"/>
              <a:gd name="connsiteX11" fmla="*/ 402771 w 1654855"/>
              <a:gd name="connsiteY11" fmla="*/ 1501119 h 1936548"/>
              <a:gd name="connsiteX12" fmla="*/ 457200 w 1654855"/>
              <a:gd name="connsiteY12" fmla="*/ 1468462 h 1936548"/>
              <a:gd name="connsiteX13" fmla="*/ 478971 w 1654855"/>
              <a:gd name="connsiteY13" fmla="*/ 1435805 h 1936548"/>
              <a:gd name="connsiteX14" fmla="*/ 500743 w 1654855"/>
              <a:gd name="connsiteY14" fmla="*/ 1414034 h 1936548"/>
              <a:gd name="connsiteX15" fmla="*/ 511628 w 1654855"/>
              <a:gd name="connsiteY15" fmla="*/ 1381377 h 1936548"/>
              <a:gd name="connsiteX16" fmla="*/ 566057 w 1654855"/>
              <a:gd name="connsiteY16" fmla="*/ 1337834 h 1936548"/>
              <a:gd name="connsiteX17" fmla="*/ 609600 w 1654855"/>
              <a:gd name="connsiteY17" fmla="*/ 1283405 h 1936548"/>
              <a:gd name="connsiteX18" fmla="*/ 642257 w 1654855"/>
              <a:gd name="connsiteY18" fmla="*/ 1272519 h 1936548"/>
              <a:gd name="connsiteX19" fmla="*/ 664028 w 1654855"/>
              <a:gd name="connsiteY19" fmla="*/ 1239862 h 1936548"/>
              <a:gd name="connsiteX20" fmla="*/ 707571 w 1654855"/>
              <a:gd name="connsiteY20" fmla="*/ 1196319 h 1936548"/>
              <a:gd name="connsiteX21" fmla="*/ 729343 w 1654855"/>
              <a:gd name="connsiteY21" fmla="*/ 1174548 h 1936548"/>
              <a:gd name="connsiteX22" fmla="*/ 772886 w 1654855"/>
              <a:gd name="connsiteY22" fmla="*/ 1120119 h 1936548"/>
              <a:gd name="connsiteX23" fmla="*/ 805543 w 1654855"/>
              <a:gd name="connsiteY23" fmla="*/ 1098348 h 1936548"/>
              <a:gd name="connsiteX24" fmla="*/ 859971 w 1654855"/>
              <a:gd name="connsiteY24" fmla="*/ 1043919 h 1936548"/>
              <a:gd name="connsiteX25" fmla="*/ 881743 w 1654855"/>
              <a:gd name="connsiteY25" fmla="*/ 1022148 h 1936548"/>
              <a:gd name="connsiteX26" fmla="*/ 914400 w 1654855"/>
              <a:gd name="connsiteY26" fmla="*/ 989491 h 1936548"/>
              <a:gd name="connsiteX27" fmla="*/ 947057 w 1654855"/>
              <a:gd name="connsiteY27" fmla="*/ 935062 h 1936548"/>
              <a:gd name="connsiteX28" fmla="*/ 957943 w 1654855"/>
              <a:gd name="connsiteY28" fmla="*/ 902405 h 1936548"/>
              <a:gd name="connsiteX29" fmla="*/ 979714 w 1654855"/>
              <a:gd name="connsiteY29" fmla="*/ 869748 h 1936548"/>
              <a:gd name="connsiteX30" fmla="*/ 990600 w 1654855"/>
              <a:gd name="connsiteY30" fmla="*/ 837091 h 1936548"/>
              <a:gd name="connsiteX31" fmla="*/ 1012371 w 1654855"/>
              <a:gd name="connsiteY31" fmla="*/ 804434 h 1936548"/>
              <a:gd name="connsiteX32" fmla="*/ 1023257 w 1654855"/>
              <a:gd name="connsiteY32" fmla="*/ 771777 h 1936548"/>
              <a:gd name="connsiteX33" fmla="*/ 1045028 w 1654855"/>
              <a:gd name="connsiteY33" fmla="*/ 684691 h 1936548"/>
              <a:gd name="connsiteX34" fmla="*/ 1066800 w 1654855"/>
              <a:gd name="connsiteY34" fmla="*/ 608491 h 1936548"/>
              <a:gd name="connsiteX35" fmla="*/ 1088571 w 1654855"/>
              <a:gd name="connsiteY35" fmla="*/ 521405 h 1936548"/>
              <a:gd name="connsiteX36" fmla="*/ 1099457 w 1654855"/>
              <a:gd name="connsiteY36" fmla="*/ 9777 h 1936548"/>
              <a:gd name="connsiteX37" fmla="*/ 1175657 w 1654855"/>
              <a:gd name="connsiteY37" fmla="*/ 20662 h 1936548"/>
              <a:gd name="connsiteX38" fmla="*/ 1240971 w 1654855"/>
              <a:gd name="connsiteY38" fmla="*/ 53319 h 1936548"/>
              <a:gd name="connsiteX39" fmla="*/ 1273628 w 1654855"/>
              <a:gd name="connsiteY39" fmla="*/ 64205 h 1936548"/>
              <a:gd name="connsiteX40" fmla="*/ 1295400 w 1654855"/>
              <a:gd name="connsiteY40" fmla="*/ 85977 h 1936548"/>
              <a:gd name="connsiteX41" fmla="*/ 1382486 w 1654855"/>
              <a:gd name="connsiteY41" fmla="*/ 151291 h 1936548"/>
              <a:gd name="connsiteX42" fmla="*/ 1426028 w 1654855"/>
              <a:gd name="connsiteY42" fmla="*/ 216605 h 1936548"/>
              <a:gd name="connsiteX43" fmla="*/ 1458686 w 1654855"/>
              <a:gd name="connsiteY43" fmla="*/ 314577 h 1936548"/>
              <a:gd name="connsiteX44" fmla="*/ 1469571 w 1654855"/>
              <a:gd name="connsiteY44" fmla="*/ 347234 h 1936548"/>
              <a:gd name="connsiteX45" fmla="*/ 1480457 w 1654855"/>
              <a:gd name="connsiteY45" fmla="*/ 423434 h 1936548"/>
              <a:gd name="connsiteX46" fmla="*/ 1502228 w 1654855"/>
              <a:gd name="connsiteY46" fmla="*/ 673805 h 1936548"/>
              <a:gd name="connsiteX47" fmla="*/ 1524000 w 1654855"/>
              <a:gd name="connsiteY47" fmla="*/ 760891 h 1936548"/>
              <a:gd name="connsiteX48" fmla="*/ 1534886 w 1654855"/>
              <a:gd name="connsiteY48" fmla="*/ 815319 h 1936548"/>
              <a:gd name="connsiteX49" fmla="*/ 1545771 w 1654855"/>
              <a:gd name="connsiteY49" fmla="*/ 847977 h 1936548"/>
              <a:gd name="connsiteX50" fmla="*/ 1556657 w 1654855"/>
              <a:gd name="connsiteY50" fmla="*/ 891519 h 1936548"/>
              <a:gd name="connsiteX51" fmla="*/ 1578428 w 1654855"/>
              <a:gd name="connsiteY51" fmla="*/ 1076577 h 1936548"/>
              <a:gd name="connsiteX52" fmla="*/ 1589314 w 1654855"/>
              <a:gd name="connsiteY52" fmla="*/ 1120119 h 1936548"/>
              <a:gd name="connsiteX53" fmla="*/ 1600200 w 1654855"/>
              <a:gd name="connsiteY53" fmla="*/ 1196319 h 1936548"/>
              <a:gd name="connsiteX54" fmla="*/ 1611086 w 1654855"/>
              <a:gd name="connsiteY54" fmla="*/ 1228977 h 1936548"/>
              <a:gd name="connsiteX55" fmla="*/ 1632857 w 1654855"/>
              <a:gd name="connsiteY55" fmla="*/ 1316062 h 1936548"/>
              <a:gd name="connsiteX56" fmla="*/ 1654628 w 1654855"/>
              <a:gd name="connsiteY56" fmla="*/ 1370491 h 193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54855" h="1936548">
                <a:moveTo>
                  <a:pt x="0" y="1936548"/>
                </a:moveTo>
                <a:cubicBezTo>
                  <a:pt x="7257" y="1918405"/>
                  <a:pt x="12076" y="1899085"/>
                  <a:pt x="21771" y="1882119"/>
                </a:cubicBezTo>
                <a:cubicBezTo>
                  <a:pt x="33628" y="1861369"/>
                  <a:pt x="59435" y="1852947"/>
                  <a:pt x="76200" y="1838577"/>
                </a:cubicBezTo>
                <a:cubicBezTo>
                  <a:pt x="91785" y="1825219"/>
                  <a:pt x="105229" y="1809548"/>
                  <a:pt x="119743" y="1795034"/>
                </a:cubicBezTo>
                <a:lnTo>
                  <a:pt x="163286" y="1751491"/>
                </a:lnTo>
                <a:cubicBezTo>
                  <a:pt x="170543" y="1744234"/>
                  <a:pt x="176517" y="1735412"/>
                  <a:pt x="185057" y="1729719"/>
                </a:cubicBezTo>
                <a:lnTo>
                  <a:pt x="217714" y="1707948"/>
                </a:lnTo>
                <a:cubicBezTo>
                  <a:pt x="275775" y="1620859"/>
                  <a:pt x="199568" y="1726095"/>
                  <a:pt x="272143" y="1653519"/>
                </a:cubicBezTo>
                <a:cubicBezTo>
                  <a:pt x="321380" y="1604281"/>
                  <a:pt x="262996" y="1631167"/>
                  <a:pt x="326571" y="1609977"/>
                </a:cubicBezTo>
                <a:cubicBezTo>
                  <a:pt x="333742" y="1588465"/>
                  <a:pt x="340045" y="1560008"/>
                  <a:pt x="359228" y="1544662"/>
                </a:cubicBezTo>
                <a:cubicBezTo>
                  <a:pt x="368188" y="1537494"/>
                  <a:pt x="381000" y="1537405"/>
                  <a:pt x="391886" y="1533777"/>
                </a:cubicBezTo>
                <a:cubicBezTo>
                  <a:pt x="395514" y="1522891"/>
                  <a:pt x="396867" y="1510959"/>
                  <a:pt x="402771" y="1501119"/>
                </a:cubicBezTo>
                <a:cubicBezTo>
                  <a:pt x="417713" y="1476216"/>
                  <a:pt x="431515" y="1477024"/>
                  <a:pt x="457200" y="1468462"/>
                </a:cubicBezTo>
                <a:cubicBezTo>
                  <a:pt x="464457" y="1457576"/>
                  <a:pt x="470798" y="1446021"/>
                  <a:pt x="478971" y="1435805"/>
                </a:cubicBezTo>
                <a:cubicBezTo>
                  <a:pt x="485382" y="1427791"/>
                  <a:pt x="495463" y="1422835"/>
                  <a:pt x="500743" y="1414034"/>
                </a:cubicBezTo>
                <a:cubicBezTo>
                  <a:pt x="506647" y="1404195"/>
                  <a:pt x="505725" y="1391216"/>
                  <a:pt x="511628" y="1381377"/>
                </a:cubicBezTo>
                <a:cubicBezTo>
                  <a:pt x="521969" y="1364142"/>
                  <a:pt x="551224" y="1347723"/>
                  <a:pt x="566057" y="1337834"/>
                </a:cubicBezTo>
                <a:cubicBezTo>
                  <a:pt x="575946" y="1323000"/>
                  <a:pt x="592364" y="1293747"/>
                  <a:pt x="609600" y="1283405"/>
                </a:cubicBezTo>
                <a:cubicBezTo>
                  <a:pt x="619439" y="1277501"/>
                  <a:pt x="631371" y="1276148"/>
                  <a:pt x="642257" y="1272519"/>
                </a:cubicBezTo>
                <a:cubicBezTo>
                  <a:pt x="649514" y="1261633"/>
                  <a:pt x="655514" y="1249795"/>
                  <a:pt x="664028" y="1239862"/>
                </a:cubicBezTo>
                <a:cubicBezTo>
                  <a:pt x="677386" y="1224277"/>
                  <a:pt x="693057" y="1210833"/>
                  <a:pt x="707571" y="1196319"/>
                </a:cubicBezTo>
                <a:cubicBezTo>
                  <a:pt x="714828" y="1189062"/>
                  <a:pt x="723650" y="1183088"/>
                  <a:pt x="729343" y="1174548"/>
                </a:cubicBezTo>
                <a:cubicBezTo>
                  <a:pt x="745509" y="1150299"/>
                  <a:pt x="750727" y="1137846"/>
                  <a:pt x="772886" y="1120119"/>
                </a:cubicBezTo>
                <a:cubicBezTo>
                  <a:pt x="783102" y="1111946"/>
                  <a:pt x="795697" y="1106963"/>
                  <a:pt x="805543" y="1098348"/>
                </a:cubicBezTo>
                <a:cubicBezTo>
                  <a:pt x="824852" y="1081452"/>
                  <a:pt x="841828" y="1062062"/>
                  <a:pt x="859971" y="1043919"/>
                </a:cubicBezTo>
                <a:lnTo>
                  <a:pt x="881743" y="1022148"/>
                </a:lnTo>
                <a:lnTo>
                  <a:pt x="914400" y="989491"/>
                </a:lnTo>
                <a:cubicBezTo>
                  <a:pt x="945238" y="896979"/>
                  <a:pt x="902230" y="1009775"/>
                  <a:pt x="947057" y="935062"/>
                </a:cubicBezTo>
                <a:cubicBezTo>
                  <a:pt x="952961" y="925223"/>
                  <a:pt x="952811" y="912668"/>
                  <a:pt x="957943" y="902405"/>
                </a:cubicBezTo>
                <a:cubicBezTo>
                  <a:pt x="963794" y="890703"/>
                  <a:pt x="973863" y="881450"/>
                  <a:pt x="979714" y="869748"/>
                </a:cubicBezTo>
                <a:cubicBezTo>
                  <a:pt x="984846" y="859485"/>
                  <a:pt x="985468" y="847354"/>
                  <a:pt x="990600" y="837091"/>
                </a:cubicBezTo>
                <a:cubicBezTo>
                  <a:pt x="996451" y="825389"/>
                  <a:pt x="1006520" y="816136"/>
                  <a:pt x="1012371" y="804434"/>
                </a:cubicBezTo>
                <a:cubicBezTo>
                  <a:pt x="1017503" y="794171"/>
                  <a:pt x="1020238" y="782847"/>
                  <a:pt x="1023257" y="771777"/>
                </a:cubicBezTo>
                <a:cubicBezTo>
                  <a:pt x="1031130" y="742909"/>
                  <a:pt x="1035566" y="713077"/>
                  <a:pt x="1045028" y="684691"/>
                </a:cubicBezTo>
                <a:cubicBezTo>
                  <a:pt x="1057151" y="648324"/>
                  <a:pt x="1057687" y="649497"/>
                  <a:pt x="1066800" y="608491"/>
                </a:cubicBezTo>
                <a:cubicBezTo>
                  <a:pt x="1084316" y="529671"/>
                  <a:pt x="1069119" y="579764"/>
                  <a:pt x="1088571" y="521405"/>
                </a:cubicBezTo>
                <a:cubicBezTo>
                  <a:pt x="1092200" y="350862"/>
                  <a:pt x="1070229" y="177836"/>
                  <a:pt x="1099457" y="9777"/>
                </a:cubicBezTo>
                <a:cubicBezTo>
                  <a:pt x="1103853" y="-15501"/>
                  <a:pt x="1150497" y="15630"/>
                  <a:pt x="1175657" y="20662"/>
                </a:cubicBezTo>
                <a:cubicBezTo>
                  <a:pt x="1221256" y="29782"/>
                  <a:pt x="1198162" y="31914"/>
                  <a:pt x="1240971" y="53319"/>
                </a:cubicBezTo>
                <a:cubicBezTo>
                  <a:pt x="1251234" y="58451"/>
                  <a:pt x="1262742" y="60576"/>
                  <a:pt x="1273628" y="64205"/>
                </a:cubicBezTo>
                <a:cubicBezTo>
                  <a:pt x="1280885" y="71462"/>
                  <a:pt x="1287189" y="79819"/>
                  <a:pt x="1295400" y="85977"/>
                </a:cubicBezTo>
                <a:cubicBezTo>
                  <a:pt x="1321133" y="105276"/>
                  <a:pt x="1361087" y="122759"/>
                  <a:pt x="1382486" y="151291"/>
                </a:cubicBezTo>
                <a:cubicBezTo>
                  <a:pt x="1398185" y="172224"/>
                  <a:pt x="1417753" y="191782"/>
                  <a:pt x="1426028" y="216605"/>
                </a:cubicBezTo>
                <a:lnTo>
                  <a:pt x="1458686" y="314577"/>
                </a:lnTo>
                <a:lnTo>
                  <a:pt x="1469571" y="347234"/>
                </a:lnTo>
                <a:cubicBezTo>
                  <a:pt x="1473200" y="372634"/>
                  <a:pt x="1478134" y="397881"/>
                  <a:pt x="1480457" y="423434"/>
                </a:cubicBezTo>
                <a:cubicBezTo>
                  <a:pt x="1486855" y="493814"/>
                  <a:pt x="1488028" y="598070"/>
                  <a:pt x="1502228" y="673805"/>
                </a:cubicBezTo>
                <a:cubicBezTo>
                  <a:pt x="1507742" y="703215"/>
                  <a:pt x="1518132" y="731550"/>
                  <a:pt x="1524000" y="760891"/>
                </a:cubicBezTo>
                <a:cubicBezTo>
                  <a:pt x="1527629" y="779034"/>
                  <a:pt x="1530399" y="797369"/>
                  <a:pt x="1534886" y="815319"/>
                </a:cubicBezTo>
                <a:cubicBezTo>
                  <a:pt x="1537669" y="826451"/>
                  <a:pt x="1542619" y="836944"/>
                  <a:pt x="1545771" y="847977"/>
                </a:cubicBezTo>
                <a:cubicBezTo>
                  <a:pt x="1549881" y="862362"/>
                  <a:pt x="1553028" y="877005"/>
                  <a:pt x="1556657" y="891519"/>
                </a:cubicBezTo>
                <a:cubicBezTo>
                  <a:pt x="1562494" y="949885"/>
                  <a:pt x="1567735" y="1017765"/>
                  <a:pt x="1578428" y="1076577"/>
                </a:cubicBezTo>
                <a:cubicBezTo>
                  <a:pt x="1581104" y="1091296"/>
                  <a:pt x="1586638" y="1105400"/>
                  <a:pt x="1589314" y="1120119"/>
                </a:cubicBezTo>
                <a:cubicBezTo>
                  <a:pt x="1593904" y="1145363"/>
                  <a:pt x="1595168" y="1171159"/>
                  <a:pt x="1600200" y="1196319"/>
                </a:cubicBezTo>
                <a:cubicBezTo>
                  <a:pt x="1602450" y="1207571"/>
                  <a:pt x="1608067" y="1217906"/>
                  <a:pt x="1611086" y="1228977"/>
                </a:cubicBezTo>
                <a:cubicBezTo>
                  <a:pt x="1618959" y="1257844"/>
                  <a:pt x="1616260" y="1291166"/>
                  <a:pt x="1632857" y="1316062"/>
                </a:cubicBezTo>
                <a:cubicBezTo>
                  <a:pt x="1658654" y="1354757"/>
                  <a:pt x="1654628" y="1335636"/>
                  <a:pt x="1654628" y="1370491"/>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0" name="Rounded Rectangle 59"/>
          <p:cNvSpPr/>
          <p:nvPr/>
        </p:nvSpPr>
        <p:spPr>
          <a:xfrm>
            <a:off x="6114442" y="5530003"/>
            <a:ext cx="81016" cy="509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517680" y="5138751"/>
            <a:ext cx="100073" cy="871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740164" y="4937028"/>
            <a:ext cx="72813" cy="1114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6944530" y="4694407"/>
            <a:ext cx="78865" cy="1329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7126375" y="3724237"/>
            <a:ext cx="110211" cy="2308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7375445" y="3817783"/>
            <a:ext cx="92930" cy="2198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7670767" y="5000591"/>
            <a:ext cx="88354" cy="1031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87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500"/>
                                        <p:tgtEl>
                                          <p:spTgt spid="4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fade">
                                      <p:cBhvr>
                                        <p:cTn id="142" dur="500"/>
                                        <p:tgtEl>
                                          <p:spTgt spid="3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fade">
                                      <p:cBhvr>
                                        <p:cTn id="152" dur="500"/>
                                        <p:tgtEl>
                                          <p:spTgt spid="35"/>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fade">
                                      <p:cBhvr>
                                        <p:cTn id="157" dur="500"/>
                                        <p:tgtEl>
                                          <p:spTgt spid="47"/>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fade">
                                      <p:cBhvr>
                                        <p:cTn id="162" dur="500"/>
                                        <p:tgtEl>
                                          <p:spTgt spid="3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fade">
                                      <p:cBhvr>
                                        <p:cTn id="167" dur="500"/>
                                        <p:tgtEl>
                                          <p:spTgt spid="48"/>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fade">
                                      <p:cBhvr>
                                        <p:cTn id="172" dur="500"/>
                                        <p:tgtEl>
                                          <p:spTgt spid="5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3"/>
                                        </p:tgtEl>
                                        <p:attrNameLst>
                                          <p:attrName>style.visibility</p:attrName>
                                        </p:attrNameLst>
                                      </p:cBhvr>
                                      <p:to>
                                        <p:strVal val="visible"/>
                                      </p:to>
                                    </p:set>
                                    <p:animEffect transition="in" filter="fade">
                                      <p:cBhvr>
                                        <p:cTn id="177" dur="500"/>
                                        <p:tgtEl>
                                          <p:spTgt spid="53"/>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54"/>
                                        </p:tgtEl>
                                        <p:attrNameLst>
                                          <p:attrName>style.visibility</p:attrName>
                                        </p:attrNameLst>
                                      </p:cBhvr>
                                      <p:to>
                                        <p:strVal val="visible"/>
                                      </p:to>
                                    </p:set>
                                    <p:animEffect transition="in" filter="fade">
                                      <p:cBhvr>
                                        <p:cTn id="182" dur="500"/>
                                        <p:tgtEl>
                                          <p:spTgt spid="54"/>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55"/>
                                        </p:tgtEl>
                                        <p:attrNameLst>
                                          <p:attrName>style.visibility</p:attrName>
                                        </p:attrNameLst>
                                      </p:cBhvr>
                                      <p:to>
                                        <p:strVal val="visible"/>
                                      </p:to>
                                    </p:set>
                                    <p:animEffect transition="in" filter="fade">
                                      <p:cBhvr>
                                        <p:cTn id="187" dur="500"/>
                                        <p:tgtEl>
                                          <p:spTgt spid="55"/>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6"/>
                                        </p:tgtEl>
                                        <p:attrNameLst>
                                          <p:attrName>style.visibility</p:attrName>
                                        </p:attrNameLst>
                                      </p:cBhvr>
                                      <p:to>
                                        <p:strVal val="visible"/>
                                      </p:to>
                                    </p:set>
                                    <p:animEffect transition="in" filter="fade">
                                      <p:cBhvr>
                                        <p:cTn id="192" dur="500"/>
                                        <p:tgtEl>
                                          <p:spTgt spid="56"/>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7"/>
                                        </p:tgtEl>
                                        <p:attrNameLst>
                                          <p:attrName>style.visibility</p:attrName>
                                        </p:attrNameLst>
                                      </p:cBhvr>
                                      <p:to>
                                        <p:strVal val="visible"/>
                                      </p:to>
                                    </p:set>
                                    <p:animEffect transition="in" filter="fade">
                                      <p:cBhvr>
                                        <p:cTn id="197" dur="500"/>
                                        <p:tgtEl>
                                          <p:spTgt spid="57"/>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8"/>
                                        </p:tgtEl>
                                        <p:attrNameLst>
                                          <p:attrName>style.visibility</p:attrName>
                                        </p:attrNameLst>
                                      </p:cBhvr>
                                      <p:to>
                                        <p:strVal val="visible"/>
                                      </p:to>
                                    </p:set>
                                    <p:animEffect transition="in" filter="fade">
                                      <p:cBhvr>
                                        <p:cTn id="202" dur="500"/>
                                        <p:tgtEl>
                                          <p:spTgt spid="58"/>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59"/>
                                        </p:tgtEl>
                                        <p:attrNameLst>
                                          <p:attrName>style.visibility</p:attrName>
                                        </p:attrNameLst>
                                      </p:cBhvr>
                                      <p:to>
                                        <p:strVal val="visible"/>
                                      </p:to>
                                    </p:set>
                                    <p:animEffect transition="in" filter="wipe(left)">
                                      <p:cBhvr>
                                        <p:cTn id="207" dur="500"/>
                                        <p:tgtEl>
                                          <p:spTgt spid="59"/>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xit" presetSubtype="8" fill="hold" grpId="1" nodeType="clickEffect">
                                  <p:stCondLst>
                                    <p:cond delay="0"/>
                                  </p:stCondLst>
                                  <p:childTnLst>
                                    <p:animEffect transition="out" filter="wipe(left)">
                                      <p:cBhvr>
                                        <p:cTn id="211" dur="500"/>
                                        <p:tgtEl>
                                          <p:spTgt spid="59"/>
                                        </p:tgtEl>
                                      </p:cBhvr>
                                    </p:animEffect>
                                    <p:set>
                                      <p:cBhvr>
                                        <p:cTn id="212" dur="1" fill="hold">
                                          <p:stCondLst>
                                            <p:cond delay="499"/>
                                          </p:stCondLst>
                                        </p:cTn>
                                        <p:tgtEl>
                                          <p:spTgt spid="59"/>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2" presetClass="entr" presetSubtype="4" fill="hold" grpId="0" nodeType="clickEffect">
                                  <p:stCondLst>
                                    <p:cond delay="0"/>
                                  </p:stCondLst>
                                  <p:childTnLst>
                                    <p:set>
                                      <p:cBhvr>
                                        <p:cTn id="216" dur="1" fill="hold">
                                          <p:stCondLst>
                                            <p:cond delay="0"/>
                                          </p:stCondLst>
                                        </p:cTn>
                                        <p:tgtEl>
                                          <p:spTgt spid="60"/>
                                        </p:tgtEl>
                                        <p:attrNameLst>
                                          <p:attrName>style.visibility</p:attrName>
                                        </p:attrNameLst>
                                      </p:cBhvr>
                                      <p:to>
                                        <p:strVal val="visible"/>
                                      </p:to>
                                    </p:set>
                                    <p:animEffect transition="in" filter="wipe(down)">
                                      <p:cBhvr>
                                        <p:cTn id="217" dur="500"/>
                                        <p:tgtEl>
                                          <p:spTgt spid="60"/>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4" fill="hold" grpId="0" nodeType="clickEffect">
                                  <p:stCondLst>
                                    <p:cond delay="0"/>
                                  </p:stCondLst>
                                  <p:childTnLst>
                                    <p:set>
                                      <p:cBhvr>
                                        <p:cTn id="221" dur="1" fill="hold">
                                          <p:stCondLst>
                                            <p:cond delay="0"/>
                                          </p:stCondLst>
                                        </p:cTn>
                                        <p:tgtEl>
                                          <p:spTgt spid="61"/>
                                        </p:tgtEl>
                                        <p:attrNameLst>
                                          <p:attrName>style.visibility</p:attrName>
                                        </p:attrNameLst>
                                      </p:cBhvr>
                                      <p:to>
                                        <p:strVal val="visible"/>
                                      </p:to>
                                    </p:set>
                                    <p:animEffect transition="in" filter="wipe(down)">
                                      <p:cBhvr>
                                        <p:cTn id="222" dur="500"/>
                                        <p:tgtEl>
                                          <p:spTgt spid="61"/>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4" fill="hold" grpId="0" nodeType="clickEffect">
                                  <p:stCondLst>
                                    <p:cond delay="0"/>
                                  </p:stCondLst>
                                  <p:childTnLst>
                                    <p:set>
                                      <p:cBhvr>
                                        <p:cTn id="226" dur="1" fill="hold">
                                          <p:stCondLst>
                                            <p:cond delay="0"/>
                                          </p:stCondLst>
                                        </p:cTn>
                                        <p:tgtEl>
                                          <p:spTgt spid="62"/>
                                        </p:tgtEl>
                                        <p:attrNameLst>
                                          <p:attrName>style.visibility</p:attrName>
                                        </p:attrNameLst>
                                      </p:cBhvr>
                                      <p:to>
                                        <p:strVal val="visible"/>
                                      </p:to>
                                    </p:set>
                                    <p:animEffect transition="in" filter="wipe(down)">
                                      <p:cBhvr>
                                        <p:cTn id="227" dur="500"/>
                                        <p:tgtEl>
                                          <p:spTgt spid="62"/>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grpId="0" nodeType="clickEffect">
                                  <p:stCondLst>
                                    <p:cond delay="0"/>
                                  </p:stCondLst>
                                  <p:childTnLst>
                                    <p:set>
                                      <p:cBhvr>
                                        <p:cTn id="231" dur="1" fill="hold">
                                          <p:stCondLst>
                                            <p:cond delay="0"/>
                                          </p:stCondLst>
                                        </p:cTn>
                                        <p:tgtEl>
                                          <p:spTgt spid="63"/>
                                        </p:tgtEl>
                                        <p:attrNameLst>
                                          <p:attrName>style.visibility</p:attrName>
                                        </p:attrNameLst>
                                      </p:cBhvr>
                                      <p:to>
                                        <p:strVal val="visible"/>
                                      </p:to>
                                    </p:set>
                                    <p:animEffect transition="in" filter="wipe(down)">
                                      <p:cBhvr>
                                        <p:cTn id="232" dur="500"/>
                                        <p:tgtEl>
                                          <p:spTgt spid="63"/>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4" fill="hold" grpId="0" nodeType="clickEffect">
                                  <p:stCondLst>
                                    <p:cond delay="0"/>
                                  </p:stCondLst>
                                  <p:childTnLst>
                                    <p:set>
                                      <p:cBhvr>
                                        <p:cTn id="236" dur="1" fill="hold">
                                          <p:stCondLst>
                                            <p:cond delay="0"/>
                                          </p:stCondLst>
                                        </p:cTn>
                                        <p:tgtEl>
                                          <p:spTgt spid="64"/>
                                        </p:tgtEl>
                                        <p:attrNameLst>
                                          <p:attrName>style.visibility</p:attrName>
                                        </p:attrNameLst>
                                      </p:cBhvr>
                                      <p:to>
                                        <p:strVal val="visible"/>
                                      </p:to>
                                    </p:set>
                                    <p:animEffect transition="in" filter="wipe(down)">
                                      <p:cBhvr>
                                        <p:cTn id="237" dur="500"/>
                                        <p:tgtEl>
                                          <p:spTgt spid="64"/>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grpId="0" nodeType="clickEffect">
                                  <p:stCondLst>
                                    <p:cond delay="0"/>
                                  </p:stCondLst>
                                  <p:childTnLst>
                                    <p:set>
                                      <p:cBhvr>
                                        <p:cTn id="241" dur="1" fill="hold">
                                          <p:stCondLst>
                                            <p:cond delay="0"/>
                                          </p:stCondLst>
                                        </p:cTn>
                                        <p:tgtEl>
                                          <p:spTgt spid="65"/>
                                        </p:tgtEl>
                                        <p:attrNameLst>
                                          <p:attrName>style.visibility</p:attrName>
                                        </p:attrNameLst>
                                      </p:cBhvr>
                                      <p:to>
                                        <p:strVal val="visible"/>
                                      </p:to>
                                    </p:set>
                                    <p:animEffect transition="in" filter="wipe(down)">
                                      <p:cBhvr>
                                        <p:cTn id="242" dur="500"/>
                                        <p:tgtEl>
                                          <p:spTgt spid="65"/>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grpId="0" nodeType="clickEffect">
                                  <p:stCondLst>
                                    <p:cond delay="0"/>
                                  </p:stCondLst>
                                  <p:childTnLst>
                                    <p:set>
                                      <p:cBhvr>
                                        <p:cTn id="246" dur="1" fill="hold">
                                          <p:stCondLst>
                                            <p:cond delay="0"/>
                                          </p:stCondLst>
                                        </p:cTn>
                                        <p:tgtEl>
                                          <p:spTgt spid="66"/>
                                        </p:tgtEl>
                                        <p:attrNameLst>
                                          <p:attrName>style.visibility</p:attrName>
                                        </p:attrNameLst>
                                      </p:cBhvr>
                                      <p:to>
                                        <p:strVal val="visible"/>
                                      </p:to>
                                    </p:set>
                                    <p:animEffect transition="in" filter="wipe(down)">
                                      <p:cBhvr>
                                        <p:cTn id="24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animBg="1"/>
      <p:bldP spid="16" grpId="0" animBg="1"/>
      <p:bldP spid="28" grpId="0" animBg="1"/>
      <p:bldP spid="29" grpId="0" animBg="1"/>
      <p:bldP spid="37" grpId="0"/>
      <p:bldP spid="38" grpId="0"/>
      <p:bldP spid="39" grpId="0"/>
      <p:bldP spid="40" grpId="0"/>
      <p:bldP spid="41" grpId="0"/>
      <p:bldP spid="42" grpId="0"/>
      <p:bldP spid="43" grpId="0"/>
      <p:bldP spid="44" grpId="0"/>
      <p:bldP spid="45" grpId="0"/>
      <p:bldP spid="46" grpId="0"/>
      <p:bldP spid="47" grpId="0"/>
      <p:bldP spid="48" grpId="0"/>
      <p:bldP spid="51" grpId="0" animBg="1"/>
      <p:bldP spid="53" grpId="0" animBg="1"/>
      <p:bldP spid="54" grpId="0" animBg="1"/>
      <p:bldP spid="55" grpId="0" animBg="1"/>
      <p:bldP spid="56" grpId="0" animBg="1"/>
      <p:bldP spid="57" grpId="0" animBg="1"/>
      <p:bldP spid="58" grpId="0" animBg="1"/>
      <p:bldP spid="59" grpId="0" animBg="1"/>
      <p:bldP spid="59" grpId="1" animBg="1"/>
      <p:bldP spid="60" grpId="0" animBg="1"/>
      <p:bldP spid="61" grpId="0" animBg="1"/>
      <p:bldP spid="62" grpId="0" animBg="1"/>
      <p:bldP spid="63" grpId="0" animBg="1"/>
      <p:bldP spid="64" grpId="0" animBg="1"/>
      <p:bldP spid="65"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 Analysis</a:t>
            </a:r>
            <a:endParaRPr lang="en-US" dirty="0"/>
          </a:p>
        </p:txBody>
      </p:sp>
      <p:sp>
        <p:nvSpPr>
          <p:cNvPr id="3" name="Text Placeholder 2"/>
          <p:cNvSpPr>
            <a:spLocks noGrp="1"/>
          </p:cNvSpPr>
          <p:nvPr>
            <p:ph type="body" idx="1"/>
          </p:nvPr>
        </p:nvSpPr>
        <p:spPr/>
        <p:txBody>
          <a:bodyPr/>
          <a:lstStyle/>
          <a:p>
            <a:endParaRPr lang="en-US"/>
          </a:p>
        </p:txBody>
      </p:sp>
      <p:sp>
        <p:nvSpPr>
          <p:cNvPr id="4" name="TextBox 3"/>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1953784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1611086"/>
            <a:ext cx="4267199" cy="538052"/>
            <a:chOff x="591101" y="1811087"/>
            <a:chExt cx="3468419" cy="453551"/>
          </a:xfrm>
        </p:grpSpPr>
        <p:sp>
          <p:nvSpPr>
            <p:cNvPr id="8" name="Rounded Rectangle 7"/>
            <p:cNvSpPr/>
            <p:nvPr/>
          </p:nvSpPr>
          <p:spPr>
            <a:xfrm>
              <a:off x="1097828" y="1811087"/>
              <a:ext cx="2961692" cy="45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591101" y="1823043"/>
              <a:ext cx="374496" cy="374496"/>
            </a:xfrm>
            <a:prstGeom prst="rect">
              <a:avLst/>
            </a:prstGeom>
          </p:spPr>
        </p:pic>
      </p:grpSp>
      <p:sp>
        <p:nvSpPr>
          <p:cNvPr id="4" name="Title 3"/>
          <p:cNvSpPr>
            <a:spLocks noGrp="1"/>
          </p:cNvSpPr>
          <p:nvPr>
            <p:ph type="title"/>
          </p:nvPr>
        </p:nvSpPr>
        <p:spPr/>
        <p:txBody>
          <a:bodyPr/>
          <a:lstStyle/>
          <a:p>
            <a:r>
              <a:rPr lang="en-US" dirty="0" smtClean="0"/>
              <a:t>Dimensional Analysis</a:t>
            </a:r>
            <a:endParaRPr lang="en-US" dirty="0"/>
          </a:p>
        </p:txBody>
      </p:sp>
      <p:sp>
        <p:nvSpPr>
          <p:cNvPr id="5" name="Content Placeholder 4"/>
          <p:cNvSpPr>
            <a:spLocks noGrp="1"/>
          </p:cNvSpPr>
          <p:nvPr>
            <p:ph idx="1"/>
          </p:nvPr>
        </p:nvSpPr>
        <p:spPr/>
        <p:txBody>
          <a:bodyPr/>
          <a:lstStyle/>
          <a:p>
            <a:r>
              <a:rPr lang="en-US" dirty="0" smtClean="0"/>
              <a:t>Dimensional Analysis</a:t>
            </a:r>
          </a:p>
          <a:p>
            <a:pPr lvl="1"/>
            <a:r>
              <a:rPr lang="en-US" dirty="0" smtClean="0"/>
              <a:t>Conversion of a measurement from one unit to another. </a:t>
            </a:r>
          </a:p>
          <a:p>
            <a:pPr lvl="1"/>
            <a:endParaRPr lang="en-US" dirty="0"/>
          </a:p>
          <a:p>
            <a:pPr lvl="1"/>
            <a:endParaRPr lang="en-US" dirty="0" smtClean="0"/>
          </a:p>
          <a:p>
            <a:pPr marL="457200" lvl="1" indent="0">
              <a:buNone/>
            </a:pPr>
            <a:endParaRPr lang="en-US" dirty="0"/>
          </a:p>
        </p:txBody>
      </p:sp>
      <p:sp>
        <p:nvSpPr>
          <p:cNvPr id="6" name="TextBox 5"/>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3124932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 Analysis</a:t>
            </a:r>
            <a:endParaRPr lang="en-US" dirty="0"/>
          </a:p>
        </p:txBody>
      </p:sp>
      <p:sp>
        <p:nvSpPr>
          <p:cNvPr id="3" name="Content Placeholder 2"/>
          <p:cNvSpPr>
            <a:spLocks noGrp="1"/>
          </p:cNvSpPr>
          <p:nvPr>
            <p:ph idx="1"/>
          </p:nvPr>
        </p:nvSpPr>
        <p:spPr/>
        <p:txBody>
          <a:bodyPr/>
          <a:lstStyle/>
          <a:p>
            <a:r>
              <a:rPr lang="en-US" dirty="0" smtClean="0"/>
              <a:t>In order to do Dimensional Analysis you need:</a:t>
            </a:r>
          </a:p>
          <a:p>
            <a:pPr lvl="1"/>
            <a:r>
              <a:rPr lang="en-US" dirty="0" smtClean="0"/>
              <a:t>The original measurement</a:t>
            </a:r>
          </a:p>
          <a:p>
            <a:pPr lvl="1"/>
            <a:r>
              <a:rPr lang="en-US" dirty="0" smtClean="0"/>
              <a:t>The unit you want to get to</a:t>
            </a:r>
          </a:p>
          <a:p>
            <a:pPr lvl="1"/>
            <a:r>
              <a:rPr lang="en-US" dirty="0" smtClean="0"/>
              <a:t>Conversion factors</a:t>
            </a:r>
            <a:endParaRPr lang="en-US" dirty="0"/>
          </a:p>
        </p:txBody>
      </p:sp>
      <p:sp>
        <p:nvSpPr>
          <p:cNvPr id="7" name="TextBox 6"/>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2138308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1611086"/>
            <a:ext cx="3810000" cy="538052"/>
            <a:chOff x="591101" y="1811087"/>
            <a:chExt cx="3096803" cy="453551"/>
          </a:xfrm>
        </p:grpSpPr>
        <p:sp>
          <p:nvSpPr>
            <p:cNvPr id="6" name="Rounded Rectangle 5"/>
            <p:cNvSpPr/>
            <p:nvPr/>
          </p:nvSpPr>
          <p:spPr>
            <a:xfrm>
              <a:off x="1097828" y="1811087"/>
              <a:ext cx="2590076" cy="45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591101" y="1823043"/>
              <a:ext cx="374496" cy="374496"/>
            </a:xfrm>
            <a:prstGeom prst="rect">
              <a:avLst/>
            </a:prstGeom>
          </p:spPr>
        </p:pic>
      </p:grpSp>
      <p:sp>
        <p:nvSpPr>
          <p:cNvPr id="2" name="Title 1"/>
          <p:cNvSpPr>
            <a:spLocks noGrp="1"/>
          </p:cNvSpPr>
          <p:nvPr>
            <p:ph type="title"/>
          </p:nvPr>
        </p:nvSpPr>
        <p:spPr/>
        <p:txBody>
          <a:bodyPr/>
          <a:lstStyle/>
          <a:p>
            <a:r>
              <a:rPr lang="en-US" dirty="0" smtClean="0"/>
              <a:t>Conversion Factor</a:t>
            </a:r>
            <a:endParaRPr lang="en-US" dirty="0"/>
          </a:p>
        </p:txBody>
      </p:sp>
      <p:sp>
        <p:nvSpPr>
          <p:cNvPr id="3" name="Content Placeholder 2"/>
          <p:cNvSpPr>
            <a:spLocks noGrp="1"/>
          </p:cNvSpPr>
          <p:nvPr>
            <p:ph idx="1"/>
          </p:nvPr>
        </p:nvSpPr>
        <p:spPr/>
        <p:txBody>
          <a:bodyPr/>
          <a:lstStyle/>
          <a:p>
            <a:r>
              <a:rPr lang="en-US" dirty="0" smtClean="0"/>
              <a:t>Conversion Factor</a:t>
            </a:r>
          </a:p>
          <a:p>
            <a:pPr lvl="1"/>
            <a:r>
              <a:rPr lang="en-US" dirty="0" smtClean="0"/>
              <a:t>A ratio that tells you how much of one thing is in another.</a:t>
            </a:r>
          </a:p>
          <a:p>
            <a:pPr lvl="1"/>
            <a:endParaRPr lang="en-US" dirty="0"/>
          </a:p>
          <a:p>
            <a:pPr lvl="1"/>
            <a:r>
              <a:rPr lang="en-US" dirty="0" smtClean="0"/>
              <a:t>Examples:</a:t>
            </a:r>
          </a:p>
          <a:p>
            <a:pPr lvl="2"/>
            <a:r>
              <a:rPr lang="en-US" dirty="0" smtClean="0"/>
              <a:t>1 foot = __________inches</a:t>
            </a:r>
          </a:p>
          <a:p>
            <a:pPr lvl="2"/>
            <a:r>
              <a:rPr lang="en-US" dirty="0" smtClean="0"/>
              <a:t>1inch  = __________cm</a:t>
            </a:r>
          </a:p>
          <a:p>
            <a:pPr lvl="2"/>
            <a:r>
              <a:rPr lang="en-US" dirty="0" smtClean="0"/>
              <a:t>1 yard = __________feet</a:t>
            </a:r>
          </a:p>
          <a:p>
            <a:pPr lvl="2"/>
            <a:r>
              <a:rPr lang="en-US" dirty="0" smtClean="0"/>
              <a:t>1 kilometer = ___________meter</a:t>
            </a:r>
            <a:endParaRPr lang="en-US" dirty="0"/>
          </a:p>
        </p:txBody>
      </p:sp>
      <p:sp>
        <p:nvSpPr>
          <p:cNvPr id="4" name="TextBox 3"/>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1906667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1611086"/>
            <a:ext cx="2286000" cy="538052"/>
            <a:chOff x="591101" y="1811087"/>
            <a:chExt cx="1858082" cy="453551"/>
          </a:xfrm>
        </p:grpSpPr>
        <p:sp>
          <p:nvSpPr>
            <p:cNvPr id="6" name="Rounded Rectangle 5"/>
            <p:cNvSpPr/>
            <p:nvPr/>
          </p:nvSpPr>
          <p:spPr>
            <a:xfrm>
              <a:off x="1097828" y="1811087"/>
              <a:ext cx="1351355" cy="45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591101" y="1823043"/>
              <a:ext cx="374496" cy="374496"/>
            </a:xfrm>
            <a:prstGeom prst="rect">
              <a:avLst/>
            </a:prstGeom>
          </p:spPr>
        </p:pic>
      </p:grpSp>
      <p:grpSp>
        <p:nvGrpSpPr>
          <p:cNvPr id="9" name="Group 8"/>
          <p:cNvGrpSpPr/>
          <p:nvPr/>
        </p:nvGrpSpPr>
        <p:grpSpPr>
          <a:xfrm>
            <a:off x="152400" y="4038600"/>
            <a:ext cx="2286000" cy="538052"/>
            <a:chOff x="591101" y="1811087"/>
            <a:chExt cx="1858082" cy="453551"/>
          </a:xfrm>
        </p:grpSpPr>
        <p:sp>
          <p:nvSpPr>
            <p:cNvPr id="10" name="Rounded Rectangle 9"/>
            <p:cNvSpPr/>
            <p:nvPr/>
          </p:nvSpPr>
          <p:spPr>
            <a:xfrm>
              <a:off x="1097828" y="1811087"/>
              <a:ext cx="1351355" cy="45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clrChange>
                <a:clrFrom>
                  <a:srgbClr val="FFFFFF"/>
                </a:clrFrom>
                <a:clrTo>
                  <a:srgbClr val="FFFFFF">
                    <a:alpha val="0"/>
                  </a:srgbClr>
                </a:clrTo>
              </a:clrChange>
            </a:blip>
            <a:stretch>
              <a:fillRect/>
            </a:stretch>
          </p:blipFill>
          <p:spPr>
            <a:xfrm>
              <a:off x="591101" y="1823043"/>
              <a:ext cx="374496" cy="374496"/>
            </a:xfrm>
            <a:prstGeom prst="rect">
              <a:avLst/>
            </a:prstGeom>
          </p:spPr>
        </p:pic>
      </p:grpSp>
      <p:sp>
        <p:nvSpPr>
          <p:cNvPr id="2" name="Title 1"/>
          <p:cNvSpPr>
            <a:spLocks noGrp="1"/>
          </p:cNvSpPr>
          <p:nvPr>
            <p:ph type="title"/>
          </p:nvPr>
        </p:nvSpPr>
        <p:spPr/>
        <p:txBody>
          <a:bodyPr/>
          <a:lstStyle/>
          <a:p>
            <a:r>
              <a:rPr lang="en-US" dirty="0" smtClean="0"/>
              <a:t>Precision and Accuracy</a:t>
            </a:r>
            <a:endParaRPr lang="en-US" dirty="0"/>
          </a:p>
        </p:txBody>
      </p:sp>
      <p:sp>
        <p:nvSpPr>
          <p:cNvPr id="3" name="Content Placeholder 2"/>
          <p:cNvSpPr>
            <a:spLocks noGrp="1"/>
          </p:cNvSpPr>
          <p:nvPr>
            <p:ph idx="1"/>
          </p:nvPr>
        </p:nvSpPr>
        <p:spPr/>
        <p:txBody>
          <a:bodyPr/>
          <a:lstStyle/>
          <a:p>
            <a:r>
              <a:rPr lang="en-US" dirty="0" smtClean="0"/>
              <a:t>Precision</a:t>
            </a:r>
          </a:p>
          <a:p>
            <a:pPr lvl="1"/>
            <a:r>
              <a:rPr lang="en-US" dirty="0" smtClean="0"/>
              <a:t>How close multiple measurements are to each other.</a:t>
            </a:r>
            <a:br>
              <a:rPr lang="en-US" dirty="0" smtClean="0"/>
            </a:br>
            <a:r>
              <a:rPr lang="en-US" dirty="0" smtClean="0"/>
              <a:t/>
            </a:r>
            <a:br>
              <a:rPr lang="en-US" dirty="0" smtClean="0"/>
            </a:br>
            <a:endParaRPr lang="en-US" dirty="0" smtClean="0"/>
          </a:p>
          <a:p>
            <a:r>
              <a:rPr lang="en-US" dirty="0" smtClean="0"/>
              <a:t>Accuracy</a:t>
            </a:r>
          </a:p>
          <a:p>
            <a:pPr lvl="1"/>
            <a:r>
              <a:rPr lang="en-US" dirty="0" smtClean="0"/>
              <a:t>How close a measurement is to the actual value.</a:t>
            </a:r>
            <a:endParaRPr lang="en-US" dirty="0"/>
          </a:p>
        </p:txBody>
      </p:sp>
      <p:sp>
        <p:nvSpPr>
          <p:cNvPr id="4" name="TextBox 3"/>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3293280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13314" y="731838"/>
            <a:ext cx="3048000" cy="2087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Conversion Factor</a:t>
            </a:r>
            <a:endParaRPr lang="en-US" dirty="0"/>
          </a:p>
        </p:txBody>
      </p:sp>
      <p:cxnSp>
        <p:nvCxnSpPr>
          <p:cNvPr id="4" name="Straight Connector 3"/>
          <p:cNvCxnSpPr/>
          <p:nvPr/>
        </p:nvCxnSpPr>
        <p:spPr>
          <a:xfrm>
            <a:off x="3124200" y="2027238"/>
            <a:ext cx="30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143000" y="1493838"/>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Given Measurement</a:t>
            </a:r>
            <a:endParaRPr lang="en-US" dirty="0"/>
          </a:p>
        </p:txBody>
      </p:sp>
      <p:sp>
        <p:nvSpPr>
          <p:cNvPr id="9" name="Rounded Rectangle 8"/>
          <p:cNvSpPr/>
          <p:nvPr/>
        </p:nvSpPr>
        <p:spPr>
          <a:xfrm>
            <a:off x="6553200" y="1417638"/>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Answer</a:t>
            </a:r>
            <a:endParaRPr lang="en-US" dirty="0"/>
          </a:p>
        </p:txBody>
      </p:sp>
      <p:sp>
        <p:nvSpPr>
          <p:cNvPr id="10" name="TextBox 9"/>
          <p:cNvSpPr txBox="1"/>
          <p:nvPr/>
        </p:nvSpPr>
        <p:spPr>
          <a:xfrm>
            <a:off x="4637314" y="2419124"/>
            <a:ext cx="1600200" cy="369332"/>
          </a:xfrm>
          <a:prstGeom prst="rect">
            <a:avLst/>
          </a:prstGeom>
          <a:noFill/>
        </p:spPr>
        <p:txBody>
          <a:bodyPr wrap="square" rtlCol="0">
            <a:spAutoFit/>
          </a:bodyPr>
          <a:lstStyle/>
          <a:p>
            <a:r>
              <a:rPr lang="en-US" dirty="0" smtClean="0">
                <a:solidFill>
                  <a:schemeClr val="bg1"/>
                </a:solidFill>
              </a:rPr>
              <a:t>What you have</a:t>
            </a:r>
            <a:endParaRPr lang="en-US" dirty="0">
              <a:solidFill>
                <a:schemeClr val="bg1"/>
              </a:solidFill>
            </a:endParaRPr>
          </a:p>
        </p:txBody>
      </p:sp>
      <p:sp>
        <p:nvSpPr>
          <p:cNvPr id="11" name="TextBox 10"/>
          <p:cNvSpPr txBox="1"/>
          <p:nvPr/>
        </p:nvSpPr>
        <p:spPr>
          <a:xfrm>
            <a:off x="4561114" y="825540"/>
            <a:ext cx="1676400" cy="369332"/>
          </a:xfrm>
          <a:prstGeom prst="rect">
            <a:avLst/>
          </a:prstGeom>
          <a:noFill/>
        </p:spPr>
        <p:txBody>
          <a:bodyPr wrap="square" rtlCol="0">
            <a:spAutoFit/>
          </a:bodyPr>
          <a:lstStyle/>
          <a:p>
            <a:r>
              <a:rPr lang="en-US" dirty="0" smtClean="0">
                <a:solidFill>
                  <a:schemeClr val="bg1"/>
                </a:solidFill>
              </a:rPr>
              <a:t>What you want</a:t>
            </a:r>
            <a:endParaRPr lang="en-US" dirty="0">
              <a:solidFill>
                <a:schemeClr val="bg1"/>
              </a:solidFill>
            </a:endParaRPr>
          </a:p>
        </p:txBody>
      </p:sp>
      <p:sp>
        <p:nvSpPr>
          <p:cNvPr id="13" name="TextBox 12"/>
          <p:cNvSpPr txBox="1"/>
          <p:nvPr/>
        </p:nvSpPr>
        <p:spPr>
          <a:xfrm>
            <a:off x="2133600" y="3180341"/>
            <a:ext cx="7620000" cy="369332"/>
          </a:xfrm>
          <a:prstGeom prst="rect">
            <a:avLst/>
          </a:prstGeom>
          <a:noFill/>
        </p:spPr>
        <p:txBody>
          <a:bodyPr wrap="square" rtlCol="0">
            <a:spAutoFit/>
          </a:bodyPr>
          <a:lstStyle/>
          <a:p>
            <a:r>
              <a:rPr lang="en-US" dirty="0" smtClean="0"/>
              <a:t>How many seconds are there in a class period.</a:t>
            </a:r>
            <a:endParaRPr lang="en-US" dirty="0"/>
          </a:p>
        </p:txBody>
      </p:sp>
      <p:sp>
        <p:nvSpPr>
          <p:cNvPr id="14" name="TextBox 13"/>
          <p:cNvSpPr txBox="1"/>
          <p:nvPr/>
        </p:nvSpPr>
        <p:spPr>
          <a:xfrm>
            <a:off x="1524000" y="4539734"/>
            <a:ext cx="1790700" cy="584775"/>
          </a:xfrm>
          <a:prstGeom prst="rect">
            <a:avLst/>
          </a:prstGeom>
          <a:noFill/>
        </p:spPr>
        <p:txBody>
          <a:bodyPr wrap="square" rtlCol="0">
            <a:spAutoFit/>
          </a:bodyPr>
          <a:lstStyle/>
          <a:p>
            <a:r>
              <a:rPr lang="en-US" sz="3200" dirty="0" smtClean="0"/>
              <a:t>92 min</a:t>
            </a:r>
            <a:endParaRPr lang="en-US" sz="3200" dirty="0"/>
          </a:p>
        </p:txBody>
      </p:sp>
      <p:cxnSp>
        <p:nvCxnSpPr>
          <p:cNvPr id="15" name="Straight Connector 14"/>
          <p:cNvCxnSpPr/>
          <p:nvPr/>
        </p:nvCxnSpPr>
        <p:spPr>
          <a:xfrm>
            <a:off x="3113314" y="4724400"/>
            <a:ext cx="30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89614" y="4827217"/>
            <a:ext cx="1143000" cy="523220"/>
          </a:xfrm>
          <a:prstGeom prst="rect">
            <a:avLst/>
          </a:prstGeom>
          <a:noFill/>
        </p:spPr>
        <p:txBody>
          <a:bodyPr wrap="square" rtlCol="0">
            <a:spAutoFit/>
          </a:bodyPr>
          <a:lstStyle/>
          <a:p>
            <a:r>
              <a:rPr lang="en-US" sz="2800" dirty="0" smtClean="0"/>
              <a:t>1 min</a:t>
            </a:r>
            <a:endParaRPr lang="en-US" sz="2800" dirty="0"/>
          </a:p>
        </p:txBody>
      </p:sp>
      <p:sp>
        <p:nvSpPr>
          <p:cNvPr id="17" name="TextBox 16"/>
          <p:cNvSpPr txBox="1"/>
          <p:nvPr/>
        </p:nvSpPr>
        <p:spPr>
          <a:xfrm>
            <a:off x="3989614" y="4032766"/>
            <a:ext cx="1143000" cy="523220"/>
          </a:xfrm>
          <a:prstGeom prst="rect">
            <a:avLst/>
          </a:prstGeom>
          <a:noFill/>
        </p:spPr>
        <p:txBody>
          <a:bodyPr wrap="square" rtlCol="0">
            <a:spAutoFit/>
          </a:bodyPr>
          <a:lstStyle/>
          <a:p>
            <a:r>
              <a:rPr lang="en-US" sz="2800" dirty="0" smtClean="0"/>
              <a:t>60 sec</a:t>
            </a:r>
            <a:endParaRPr lang="en-US" sz="2800" dirty="0"/>
          </a:p>
        </p:txBody>
      </p:sp>
      <p:sp>
        <p:nvSpPr>
          <p:cNvPr id="18" name="TextBox 17"/>
          <p:cNvSpPr txBox="1"/>
          <p:nvPr/>
        </p:nvSpPr>
        <p:spPr>
          <a:xfrm>
            <a:off x="6232070" y="4539734"/>
            <a:ext cx="1518557" cy="523220"/>
          </a:xfrm>
          <a:prstGeom prst="rect">
            <a:avLst/>
          </a:prstGeom>
          <a:noFill/>
        </p:spPr>
        <p:txBody>
          <a:bodyPr wrap="square" rtlCol="0">
            <a:spAutoFit/>
          </a:bodyPr>
          <a:lstStyle/>
          <a:p>
            <a:r>
              <a:rPr lang="en-US" sz="2800" dirty="0" smtClean="0"/>
              <a:t>5520 sec</a:t>
            </a:r>
            <a:endParaRPr lang="en-US" sz="2800" dirty="0"/>
          </a:p>
        </p:txBody>
      </p:sp>
      <p:sp>
        <p:nvSpPr>
          <p:cNvPr id="19" name="TextBox 18"/>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364116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13314" y="731838"/>
            <a:ext cx="3048000" cy="2087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Conversion Factor</a:t>
            </a:r>
            <a:endParaRPr lang="en-US" dirty="0"/>
          </a:p>
        </p:txBody>
      </p:sp>
      <p:cxnSp>
        <p:nvCxnSpPr>
          <p:cNvPr id="4" name="Straight Connector 3"/>
          <p:cNvCxnSpPr/>
          <p:nvPr/>
        </p:nvCxnSpPr>
        <p:spPr>
          <a:xfrm>
            <a:off x="3124200" y="2027238"/>
            <a:ext cx="30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143000" y="1493838"/>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Given Measurement</a:t>
            </a:r>
            <a:endParaRPr lang="en-US" dirty="0"/>
          </a:p>
        </p:txBody>
      </p:sp>
      <p:sp>
        <p:nvSpPr>
          <p:cNvPr id="9" name="Rounded Rectangle 8"/>
          <p:cNvSpPr/>
          <p:nvPr/>
        </p:nvSpPr>
        <p:spPr>
          <a:xfrm>
            <a:off x="6553200" y="1417638"/>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Answer</a:t>
            </a:r>
            <a:endParaRPr lang="en-US" dirty="0"/>
          </a:p>
        </p:txBody>
      </p:sp>
      <p:sp>
        <p:nvSpPr>
          <p:cNvPr id="10" name="TextBox 9"/>
          <p:cNvSpPr txBox="1"/>
          <p:nvPr/>
        </p:nvSpPr>
        <p:spPr>
          <a:xfrm>
            <a:off x="4637314" y="2419124"/>
            <a:ext cx="1600200" cy="369332"/>
          </a:xfrm>
          <a:prstGeom prst="rect">
            <a:avLst/>
          </a:prstGeom>
          <a:noFill/>
        </p:spPr>
        <p:txBody>
          <a:bodyPr wrap="square" rtlCol="0">
            <a:spAutoFit/>
          </a:bodyPr>
          <a:lstStyle/>
          <a:p>
            <a:r>
              <a:rPr lang="en-US" dirty="0" smtClean="0">
                <a:solidFill>
                  <a:schemeClr val="bg1"/>
                </a:solidFill>
              </a:rPr>
              <a:t>What you have</a:t>
            </a:r>
            <a:endParaRPr lang="en-US" dirty="0">
              <a:solidFill>
                <a:schemeClr val="bg1"/>
              </a:solidFill>
            </a:endParaRPr>
          </a:p>
        </p:txBody>
      </p:sp>
      <p:sp>
        <p:nvSpPr>
          <p:cNvPr id="11" name="TextBox 10"/>
          <p:cNvSpPr txBox="1"/>
          <p:nvPr/>
        </p:nvSpPr>
        <p:spPr>
          <a:xfrm>
            <a:off x="4561114" y="825540"/>
            <a:ext cx="1676400" cy="369332"/>
          </a:xfrm>
          <a:prstGeom prst="rect">
            <a:avLst/>
          </a:prstGeom>
          <a:noFill/>
        </p:spPr>
        <p:txBody>
          <a:bodyPr wrap="square" rtlCol="0">
            <a:spAutoFit/>
          </a:bodyPr>
          <a:lstStyle/>
          <a:p>
            <a:r>
              <a:rPr lang="en-US" dirty="0" smtClean="0">
                <a:solidFill>
                  <a:schemeClr val="bg1"/>
                </a:solidFill>
              </a:rPr>
              <a:t>What you want</a:t>
            </a:r>
            <a:endParaRPr lang="en-US" dirty="0">
              <a:solidFill>
                <a:schemeClr val="bg1"/>
              </a:solidFill>
            </a:endParaRPr>
          </a:p>
        </p:txBody>
      </p:sp>
      <p:sp>
        <p:nvSpPr>
          <p:cNvPr id="13" name="TextBox 12"/>
          <p:cNvSpPr txBox="1"/>
          <p:nvPr/>
        </p:nvSpPr>
        <p:spPr>
          <a:xfrm>
            <a:off x="1752599" y="3178628"/>
            <a:ext cx="9477203" cy="369332"/>
          </a:xfrm>
          <a:prstGeom prst="rect">
            <a:avLst/>
          </a:prstGeom>
          <a:noFill/>
        </p:spPr>
        <p:txBody>
          <a:bodyPr wrap="square" rtlCol="0">
            <a:spAutoFit/>
          </a:bodyPr>
          <a:lstStyle/>
          <a:p>
            <a:r>
              <a:rPr lang="en-US" dirty="0" smtClean="0"/>
              <a:t>How many seconds old are you?</a:t>
            </a:r>
            <a:endParaRPr lang="en-US" dirty="0"/>
          </a:p>
        </p:txBody>
      </p:sp>
      <p:sp>
        <p:nvSpPr>
          <p:cNvPr id="14" name="TextBox 13"/>
          <p:cNvSpPr txBox="1"/>
          <p:nvPr/>
        </p:nvSpPr>
        <p:spPr>
          <a:xfrm>
            <a:off x="-86083" y="4430298"/>
            <a:ext cx="2227143" cy="584775"/>
          </a:xfrm>
          <a:prstGeom prst="rect">
            <a:avLst/>
          </a:prstGeom>
          <a:noFill/>
        </p:spPr>
        <p:txBody>
          <a:bodyPr wrap="square" rtlCol="0">
            <a:spAutoFit/>
          </a:bodyPr>
          <a:lstStyle/>
          <a:p>
            <a:r>
              <a:rPr lang="en-US" sz="3200" dirty="0" smtClean="0"/>
              <a:t>15 years</a:t>
            </a:r>
            <a:endParaRPr lang="en-US" sz="3200" dirty="0"/>
          </a:p>
        </p:txBody>
      </p:sp>
      <p:cxnSp>
        <p:nvCxnSpPr>
          <p:cNvPr id="15" name="Straight Connector 14"/>
          <p:cNvCxnSpPr/>
          <p:nvPr/>
        </p:nvCxnSpPr>
        <p:spPr>
          <a:xfrm>
            <a:off x="1562100" y="4799631"/>
            <a:ext cx="16889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00200" y="4816116"/>
            <a:ext cx="1421580" cy="523220"/>
          </a:xfrm>
          <a:prstGeom prst="rect">
            <a:avLst/>
          </a:prstGeom>
          <a:noFill/>
        </p:spPr>
        <p:txBody>
          <a:bodyPr wrap="square" rtlCol="0">
            <a:spAutoFit/>
          </a:bodyPr>
          <a:lstStyle/>
          <a:p>
            <a:r>
              <a:rPr lang="en-US" sz="2800" dirty="0" smtClean="0"/>
              <a:t>1 year</a:t>
            </a:r>
            <a:endParaRPr lang="en-US" sz="2800" dirty="0"/>
          </a:p>
        </p:txBody>
      </p:sp>
      <p:sp>
        <p:nvSpPr>
          <p:cNvPr id="17" name="TextBox 16"/>
          <p:cNvSpPr txBox="1"/>
          <p:nvPr/>
        </p:nvSpPr>
        <p:spPr>
          <a:xfrm>
            <a:off x="1507672" y="4242041"/>
            <a:ext cx="1824362" cy="523220"/>
          </a:xfrm>
          <a:prstGeom prst="rect">
            <a:avLst/>
          </a:prstGeom>
          <a:noFill/>
        </p:spPr>
        <p:txBody>
          <a:bodyPr wrap="square" rtlCol="0">
            <a:spAutoFit/>
          </a:bodyPr>
          <a:lstStyle/>
          <a:p>
            <a:r>
              <a:rPr lang="en-US" sz="2800" dirty="0" smtClean="0"/>
              <a:t>365 days</a:t>
            </a:r>
            <a:endParaRPr lang="en-US" sz="2800" dirty="0"/>
          </a:p>
        </p:txBody>
      </p:sp>
      <p:sp>
        <p:nvSpPr>
          <p:cNvPr id="18" name="TextBox 17"/>
          <p:cNvSpPr txBox="1"/>
          <p:nvPr/>
        </p:nvSpPr>
        <p:spPr>
          <a:xfrm>
            <a:off x="7339690" y="4339062"/>
            <a:ext cx="1888671" cy="830997"/>
          </a:xfrm>
          <a:prstGeom prst="rect">
            <a:avLst/>
          </a:prstGeom>
          <a:noFill/>
        </p:spPr>
        <p:txBody>
          <a:bodyPr wrap="square" rtlCol="0">
            <a:spAutoFit/>
          </a:bodyPr>
          <a:lstStyle/>
          <a:p>
            <a:r>
              <a:rPr lang="en-US" sz="2400" dirty="0" smtClean="0"/>
              <a:t>473,040,000 sec</a:t>
            </a:r>
            <a:endParaRPr lang="en-US" sz="2400" dirty="0"/>
          </a:p>
        </p:txBody>
      </p:sp>
      <p:cxnSp>
        <p:nvCxnSpPr>
          <p:cNvPr id="19" name="Straight Connector 18"/>
          <p:cNvCxnSpPr/>
          <p:nvPr/>
        </p:nvCxnSpPr>
        <p:spPr>
          <a:xfrm>
            <a:off x="2974522" y="4799631"/>
            <a:ext cx="16889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12622" y="4816116"/>
            <a:ext cx="1421580" cy="523220"/>
          </a:xfrm>
          <a:prstGeom prst="rect">
            <a:avLst/>
          </a:prstGeom>
          <a:noFill/>
        </p:spPr>
        <p:txBody>
          <a:bodyPr wrap="square" rtlCol="0">
            <a:spAutoFit/>
          </a:bodyPr>
          <a:lstStyle/>
          <a:p>
            <a:r>
              <a:rPr lang="en-US" sz="2800" dirty="0" smtClean="0"/>
              <a:t>1 day</a:t>
            </a:r>
            <a:endParaRPr lang="en-US" sz="2800" dirty="0"/>
          </a:p>
        </p:txBody>
      </p:sp>
      <p:sp>
        <p:nvSpPr>
          <p:cNvPr id="21" name="TextBox 20"/>
          <p:cNvSpPr txBox="1"/>
          <p:nvPr/>
        </p:nvSpPr>
        <p:spPr>
          <a:xfrm>
            <a:off x="2920094" y="4242041"/>
            <a:ext cx="1824362" cy="523220"/>
          </a:xfrm>
          <a:prstGeom prst="rect">
            <a:avLst/>
          </a:prstGeom>
          <a:noFill/>
        </p:spPr>
        <p:txBody>
          <a:bodyPr wrap="square" rtlCol="0">
            <a:spAutoFit/>
          </a:bodyPr>
          <a:lstStyle/>
          <a:p>
            <a:r>
              <a:rPr lang="en-US" sz="2800" dirty="0" smtClean="0"/>
              <a:t>24 hours</a:t>
            </a:r>
            <a:endParaRPr lang="en-US" sz="2800" dirty="0"/>
          </a:p>
        </p:txBody>
      </p:sp>
      <p:cxnSp>
        <p:nvCxnSpPr>
          <p:cNvPr id="22" name="Straight Connector 21"/>
          <p:cNvCxnSpPr/>
          <p:nvPr/>
        </p:nvCxnSpPr>
        <p:spPr>
          <a:xfrm>
            <a:off x="4416877" y="4799631"/>
            <a:ext cx="16889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54977" y="4816116"/>
            <a:ext cx="1421580" cy="523220"/>
          </a:xfrm>
          <a:prstGeom prst="rect">
            <a:avLst/>
          </a:prstGeom>
          <a:noFill/>
        </p:spPr>
        <p:txBody>
          <a:bodyPr wrap="square" rtlCol="0">
            <a:spAutoFit/>
          </a:bodyPr>
          <a:lstStyle/>
          <a:p>
            <a:r>
              <a:rPr lang="en-US" sz="2800" dirty="0" smtClean="0"/>
              <a:t>1 hour</a:t>
            </a:r>
            <a:endParaRPr lang="en-US" sz="2800" dirty="0"/>
          </a:p>
        </p:txBody>
      </p:sp>
      <p:sp>
        <p:nvSpPr>
          <p:cNvPr id="24" name="TextBox 23"/>
          <p:cNvSpPr txBox="1"/>
          <p:nvPr/>
        </p:nvSpPr>
        <p:spPr>
          <a:xfrm>
            <a:off x="4362449" y="4242041"/>
            <a:ext cx="1824362" cy="523220"/>
          </a:xfrm>
          <a:prstGeom prst="rect">
            <a:avLst/>
          </a:prstGeom>
          <a:noFill/>
        </p:spPr>
        <p:txBody>
          <a:bodyPr wrap="square" rtlCol="0">
            <a:spAutoFit/>
          </a:bodyPr>
          <a:lstStyle/>
          <a:p>
            <a:r>
              <a:rPr lang="en-US" sz="2800" dirty="0" smtClean="0"/>
              <a:t>60 min</a:t>
            </a:r>
            <a:endParaRPr lang="en-US" sz="2800" dirty="0"/>
          </a:p>
        </p:txBody>
      </p:sp>
      <p:cxnSp>
        <p:nvCxnSpPr>
          <p:cNvPr id="25" name="Straight Connector 24"/>
          <p:cNvCxnSpPr/>
          <p:nvPr/>
        </p:nvCxnSpPr>
        <p:spPr>
          <a:xfrm>
            <a:off x="5897335" y="4799631"/>
            <a:ext cx="16889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35435" y="4816116"/>
            <a:ext cx="1421580" cy="523220"/>
          </a:xfrm>
          <a:prstGeom prst="rect">
            <a:avLst/>
          </a:prstGeom>
          <a:noFill/>
        </p:spPr>
        <p:txBody>
          <a:bodyPr wrap="square" rtlCol="0">
            <a:spAutoFit/>
          </a:bodyPr>
          <a:lstStyle/>
          <a:p>
            <a:r>
              <a:rPr lang="en-US" sz="2800" dirty="0" smtClean="0"/>
              <a:t>1 min</a:t>
            </a:r>
            <a:endParaRPr lang="en-US" sz="2800" dirty="0"/>
          </a:p>
        </p:txBody>
      </p:sp>
      <p:sp>
        <p:nvSpPr>
          <p:cNvPr id="27" name="TextBox 26"/>
          <p:cNvSpPr txBox="1"/>
          <p:nvPr/>
        </p:nvSpPr>
        <p:spPr>
          <a:xfrm>
            <a:off x="5842907" y="4242041"/>
            <a:ext cx="1824362" cy="523220"/>
          </a:xfrm>
          <a:prstGeom prst="rect">
            <a:avLst/>
          </a:prstGeom>
          <a:noFill/>
        </p:spPr>
        <p:txBody>
          <a:bodyPr wrap="square" rtlCol="0">
            <a:spAutoFit/>
          </a:bodyPr>
          <a:lstStyle/>
          <a:p>
            <a:r>
              <a:rPr lang="en-US" sz="2800" dirty="0" smtClean="0"/>
              <a:t>60 sec</a:t>
            </a:r>
            <a:endParaRPr lang="en-US" sz="2800" dirty="0"/>
          </a:p>
        </p:txBody>
      </p:sp>
      <p:sp>
        <p:nvSpPr>
          <p:cNvPr id="29" name="Double Bracket 28"/>
          <p:cNvSpPr/>
          <p:nvPr/>
        </p:nvSpPr>
        <p:spPr>
          <a:xfrm>
            <a:off x="1502226" y="3846386"/>
            <a:ext cx="1451517" cy="1752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Double Bracket 29"/>
          <p:cNvSpPr/>
          <p:nvPr/>
        </p:nvSpPr>
        <p:spPr>
          <a:xfrm>
            <a:off x="2971668" y="3846386"/>
            <a:ext cx="1451517" cy="1752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Double Bracket 30"/>
          <p:cNvSpPr/>
          <p:nvPr/>
        </p:nvSpPr>
        <p:spPr>
          <a:xfrm>
            <a:off x="4451880" y="3846386"/>
            <a:ext cx="1451517" cy="1752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Double Bracket 31"/>
          <p:cNvSpPr/>
          <p:nvPr/>
        </p:nvSpPr>
        <p:spPr>
          <a:xfrm>
            <a:off x="5932354" y="3846386"/>
            <a:ext cx="1451517" cy="1752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8382001" y="0"/>
            <a:ext cx="762000" cy="369332"/>
          </a:xfrm>
          <a:prstGeom prst="rect">
            <a:avLst/>
          </a:prstGeom>
          <a:noFill/>
        </p:spPr>
        <p:txBody>
          <a:bodyPr wrap="square" rtlCol="0">
            <a:spAutoFit/>
          </a:bodyPr>
          <a:lstStyle/>
          <a:p>
            <a:r>
              <a:rPr lang="en-US" dirty="0" smtClean="0"/>
              <a:t>Listen</a:t>
            </a:r>
            <a:endParaRPr lang="en-US" dirty="0"/>
          </a:p>
        </p:txBody>
      </p:sp>
    </p:spTree>
    <p:extLst>
      <p:ext uri="{BB962C8B-B14F-4D97-AF65-F5344CB8AC3E}">
        <p14:creationId xmlns:p14="http://schemas.microsoft.com/office/powerpoint/2010/main" val="156153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20" grpId="0"/>
      <p:bldP spid="21" grpId="0"/>
      <p:bldP spid="23" grpId="0"/>
      <p:bldP spid="2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cdn.antarcticglaciers.org/wp-content/uploads/2013/11/precision_accurac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69018" cy="61261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19400" y="457200"/>
            <a:ext cx="1371600" cy="312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08514" y="846138"/>
            <a:ext cx="1371600" cy="312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33396" y="3657600"/>
            <a:ext cx="1371600" cy="312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33396" y="4010237"/>
            <a:ext cx="1371600" cy="312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73686" y="502443"/>
            <a:ext cx="1371600" cy="312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73686" y="846138"/>
            <a:ext cx="1371600" cy="312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69021" y="3657600"/>
            <a:ext cx="1371600" cy="312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69021" y="4010237"/>
            <a:ext cx="1371600" cy="312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24800" y="1611086"/>
            <a:ext cx="1003109" cy="369332"/>
          </a:xfrm>
          <a:prstGeom prst="rect">
            <a:avLst/>
          </a:prstGeom>
          <a:noFill/>
        </p:spPr>
        <p:txBody>
          <a:bodyPr wrap="square" rtlCol="0">
            <a:spAutoFit/>
          </a:bodyPr>
          <a:lstStyle/>
          <a:p>
            <a:r>
              <a:rPr lang="en-US" dirty="0" smtClean="0"/>
              <a:t>Answer</a:t>
            </a:r>
            <a:endParaRPr lang="en-US" dirty="0"/>
          </a:p>
        </p:txBody>
      </p:sp>
    </p:spTree>
    <p:extLst>
      <p:ext uri="{BB962C8B-B14F-4D97-AF65-F5344CB8AC3E}">
        <p14:creationId xmlns:p14="http://schemas.microsoft.com/office/powerpoint/2010/main" val="386465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or Percent </a:t>
            </a:r>
            <a:r>
              <a:rPr lang="en-US" dirty="0" smtClean="0"/>
              <a:t>Error</a:t>
            </a:r>
            <a:endParaRPr lang="en-US" dirty="0"/>
          </a:p>
        </p:txBody>
      </p:sp>
      <p:grpSp>
        <p:nvGrpSpPr>
          <p:cNvPr id="3" name="Group 2"/>
          <p:cNvGrpSpPr/>
          <p:nvPr/>
        </p:nvGrpSpPr>
        <p:grpSpPr>
          <a:xfrm>
            <a:off x="1257300" y="2514600"/>
            <a:ext cx="6629400" cy="1121152"/>
            <a:chOff x="1219200" y="4277380"/>
            <a:chExt cx="6629400" cy="1121152"/>
          </a:xfrm>
        </p:grpSpPr>
        <p:sp>
          <p:nvSpPr>
            <p:cNvPr id="4" name="TextBox 3"/>
            <p:cNvSpPr txBox="1"/>
            <p:nvPr/>
          </p:nvSpPr>
          <p:spPr>
            <a:xfrm>
              <a:off x="1219200" y="4572000"/>
              <a:ext cx="1905000" cy="523220"/>
            </a:xfrm>
            <a:prstGeom prst="rect">
              <a:avLst/>
            </a:prstGeom>
            <a:noFill/>
          </p:spPr>
          <p:txBody>
            <a:bodyPr wrap="square" rtlCol="0">
              <a:spAutoFit/>
            </a:bodyPr>
            <a:lstStyle/>
            <a:p>
              <a:r>
                <a:rPr lang="en-US" sz="2800" dirty="0" smtClean="0"/>
                <a:t>%Error =</a:t>
              </a:r>
              <a:endParaRPr lang="en-US" sz="2800" dirty="0"/>
            </a:p>
          </p:txBody>
        </p:sp>
        <p:cxnSp>
          <p:nvCxnSpPr>
            <p:cNvPr id="5" name="Straight Connector 4"/>
            <p:cNvCxnSpPr/>
            <p:nvPr/>
          </p:nvCxnSpPr>
          <p:spPr>
            <a:xfrm>
              <a:off x="2819400" y="4876800"/>
              <a:ext cx="3657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19400" y="4343400"/>
              <a:ext cx="1371600" cy="369332"/>
            </a:xfrm>
            <a:prstGeom prst="rect">
              <a:avLst/>
            </a:prstGeom>
            <a:noFill/>
          </p:spPr>
          <p:txBody>
            <a:bodyPr wrap="square" rtlCol="0">
              <a:spAutoFit/>
            </a:bodyPr>
            <a:lstStyle/>
            <a:p>
              <a:r>
                <a:rPr lang="en-US" dirty="0" smtClean="0"/>
                <a:t>Actual Value</a:t>
              </a:r>
              <a:endParaRPr lang="en-US" dirty="0"/>
            </a:p>
          </p:txBody>
        </p:sp>
        <p:sp>
          <p:nvSpPr>
            <p:cNvPr id="7" name="TextBox 6"/>
            <p:cNvSpPr txBox="1"/>
            <p:nvPr/>
          </p:nvSpPr>
          <p:spPr>
            <a:xfrm>
              <a:off x="4114800" y="4277380"/>
              <a:ext cx="304800" cy="523220"/>
            </a:xfrm>
            <a:prstGeom prst="rect">
              <a:avLst/>
            </a:prstGeom>
            <a:noFill/>
          </p:spPr>
          <p:txBody>
            <a:bodyPr wrap="square" rtlCol="0">
              <a:spAutoFit/>
            </a:bodyPr>
            <a:lstStyle/>
            <a:p>
              <a:r>
                <a:rPr lang="en-US" sz="2800" dirty="0" smtClean="0"/>
                <a:t>- </a:t>
              </a:r>
              <a:endParaRPr lang="en-US" sz="2800" dirty="0"/>
            </a:p>
          </p:txBody>
        </p:sp>
        <p:sp>
          <p:nvSpPr>
            <p:cNvPr id="8" name="TextBox 7"/>
            <p:cNvSpPr txBox="1"/>
            <p:nvPr/>
          </p:nvSpPr>
          <p:spPr>
            <a:xfrm>
              <a:off x="4419600" y="4343400"/>
              <a:ext cx="2133600" cy="369332"/>
            </a:xfrm>
            <a:prstGeom prst="rect">
              <a:avLst/>
            </a:prstGeom>
            <a:noFill/>
          </p:spPr>
          <p:txBody>
            <a:bodyPr wrap="square" rtlCol="0">
              <a:spAutoFit/>
            </a:bodyPr>
            <a:lstStyle/>
            <a:p>
              <a:r>
                <a:rPr lang="en-US" dirty="0" smtClean="0"/>
                <a:t>Measured Value</a:t>
              </a:r>
              <a:endParaRPr lang="en-US" dirty="0"/>
            </a:p>
          </p:txBody>
        </p:sp>
        <p:sp>
          <p:nvSpPr>
            <p:cNvPr id="9" name="TextBox 8"/>
            <p:cNvSpPr txBox="1"/>
            <p:nvPr/>
          </p:nvSpPr>
          <p:spPr>
            <a:xfrm>
              <a:off x="3886200" y="5029200"/>
              <a:ext cx="1371600" cy="369332"/>
            </a:xfrm>
            <a:prstGeom prst="rect">
              <a:avLst/>
            </a:prstGeom>
            <a:noFill/>
          </p:spPr>
          <p:txBody>
            <a:bodyPr wrap="square" rtlCol="0">
              <a:spAutoFit/>
            </a:bodyPr>
            <a:lstStyle/>
            <a:p>
              <a:r>
                <a:rPr lang="en-US" dirty="0" smtClean="0"/>
                <a:t>Actual Value</a:t>
              </a:r>
              <a:endParaRPr lang="en-US" dirty="0"/>
            </a:p>
          </p:txBody>
        </p:sp>
        <p:sp>
          <p:nvSpPr>
            <p:cNvPr id="10" name="TextBox 9"/>
            <p:cNvSpPr txBox="1"/>
            <p:nvPr/>
          </p:nvSpPr>
          <p:spPr>
            <a:xfrm>
              <a:off x="6477000" y="4648200"/>
              <a:ext cx="1371600" cy="461665"/>
            </a:xfrm>
            <a:prstGeom prst="rect">
              <a:avLst/>
            </a:prstGeom>
            <a:noFill/>
          </p:spPr>
          <p:txBody>
            <a:bodyPr wrap="square" rtlCol="0">
              <a:spAutoFit/>
            </a:bodyPr>
            <a:lstStyle/>
            <a:p>
              <a:r>
                <a:rPr lang="en-US" sz="2400" dirty="0" smtClean="0"/>
                <a:t>X 100</a:t>
              </a:r>
              <a:endParaRPr lang="en-US" sz="2400" dirty="0"/>
            </a:p>
          </p:txBody>
        </p:sp>
      </p:grpSp>
      <p:graphicFrame>
        <p:nvGraphicFramePr>
          <p:cNvPr id="11" name="Table 10"/>
          <p:cNvGraphicFramePr>
            <a:graphicFrameLocks noGrp="1"/>
          </p:cNvGraphicFramePr>
          <p:nvPr>
            <p:extLst>
              <p:ext uri="{D42A27DB-BD31-4B8C-83A1-F6EECF244321}">
                <p14:modId xmlns:p14="http://schemas.microsoft.com/office/powerpoint/2010/main" val="1733196944"/>
              </p:ext>
            </p:extLst>
          </p:nvPr>
        </p:nvGraphicFramePr>
        <p:xfrm>
          <a:off x="1524000" y="1600200"/>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Actual Value</a:t>
                      </a:r>
                      <a:endParaRPr lang="en-US" dirty="0"/>
                    </a:p>
                  </a:txBody>
                  <a:tcPr/>
                </a:tc>
                <a:tc>
                  <a:txBody>
                    <a:bodyPr/>
                    <a:lstStyle/>
                    <a:p>
                      <a:r>
                        <a:rPr lang="en-US" dirty="0" smtClean="0"/>
                        <a:t>Measured Value</a:t>
                      </a:r>
                      <a:endParaRPr lang="en-US" dirty="0"/>
                    </a:p>
                  </a:txBody>
                  <a:tcPr/>
                </a:tc>
              </a:tr>
              <a:tr h="370840">
                <a:tc>
                  <a:txBody>
                    <a:bodyPr/>
                    <a:lstStyle/>
                    <a:p>
                      <a:r>
                        <a:rPr lang="en-US" dirty="0" smtClean="0"/>
                        <a:t>5.55cm</a:t>
                      </a:r>
                      <a:endParaRPr lang="en-US" dirty="0"/>
                    </a:p>
                  </a:txBody>
                  <a:tcPr/>
                </a:tc>
                <a:tc>
                  <a:txBody>
                    <a:bodyPr/>
                    <a:lstStyle/>
                    <a:p>
                      <a:r>
                        <a:rPr lang="en-US" dirty="0" smtClean="0"/>
                        <a:t>6cm</a:t>
                      </a:r>
                      <a:endParaRPr lang="en-US" dirty="0"/>
                    </a:p>
                  </a:txBody>
                  <a:tcPr/>
                </a:tc>
              </a:tr>
            </a:tbl>
          </a:graphicData>
        </a:graphic>
      </p:graphicFrame>
      <p:sp>
        <p:nvSpPr>
          <p:cNvPr id="13" name="TextBox 12"/>
          <p:cNvSpPr txBox="1"/>
          <p:nvPr/>
        </p:nvSpPr>
        <p:spPr>
          <a:xfrm>
            <a:off x="1333500" y="5233213"/>
            <a:ext cx="1905000" cy="523220"/>
          </a:xfrm>
          <a:prstGeom prst="rect">
            <a:avLst/>
          </a:prstGeom>
          <a:noFill/>
        </p:spPr>
        <p:txBody>
          <a:bodyPr wrap="square" rtlCol="0">
            <a:spAutoFit/>
          </a:bodyPr>
          <a:lstStyle/>
          <a:p>
            <a:r>
              <a:rPr lang="en-US" sz="2800" dirty="0" smtClean="0"/>
              <a:t>%Error =</a:t>
            </a:r>
            <a:endParaRPr lang="en-US" sz="2800" dirty="0"/>
          </a:p>
        </p:txBody>
      </p:sp>
      <p:cxnSp>
        <p:nvCxnSpPr>
          <p:cNvPr id="14" name="Straight Connector 13"/>
          <p:cNvCxnSpPr/>
          <p:nvPr/>
        </p:nvCxnSpPr>
        <p:spPr>
          <a:xfrm>
            <a:off x="3048000" y="5552420"/>
            <a:ext cx="3657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0" y="5019020"/>
            <a:ext cx="1371600" cy="369332"/>
          </a:xfrm>
          <a:prstGeom prst="rect">
            <a:avLst/>
          </a:prstGeom>
          <a:noFill/>
        </p:spPr>
        <p:txBody>
          <a:bodyPr wrap="square" rtlCol="0">
            <a:spAutoFit/>
          </a:bodyPr>
          <a:lstStyle/>
          <a:p>
            <a:r>
              <a:rPr lang="en-US" dirty="0" smtClean="0"/>
              <a:t>5.55cm</a:t>
            </a:r>
            <a:endParaRPr lang="en-US" dirty="0"/>
          </a:p>
        </p:txBody>
      </p:sp>
      <p:sp>
        <p:nvSpPr>
          <p:cNvPr id="16" name="TextBox 15"/>
          <p:cNvSpPr txBox="1"/>
          <p:nvPr/>
        </p:nvSpPr>
        <p:spPr>
          <a:xfrm>
            <a:off x="4343400" y="4953000"/>
            <a:ext cx="304800" cy="523220"/>
          </a:xfrm>
          <a:prstGeom prst="rect">
            <a:avLst/>
          </a:prstGeom>
          <a:noFill/>
        </p:spPr>
        <p:txBody>
          <a:bodyPr wrap="square" rtlCol="0">
            <a:spAutoFit/>
          </a:bodyPr>
          <a:lstStyle/>
          <a:p>
            <a:r>
              <a:rPr lang="en-US" sz="2800" dirty="0" smtClean="0"/>
              <a:t>- </a:t>
            </a:r>
            <a:endParaRPr lang="en-US" sz="2800" dirty="0"/>
          </a:p>
        </p:txBody>
      </p:sp>
      <p:sp>
        <p:nvSpPr>
          <p:cNvPr id="17" name="TextBox 16"/>
          <p:cNvSpPr txBox="1"/>
          <p:nvPr/>
        </p:nvSpPr>
        <p:spPr>
          <a:xfrm>
            <a:off x="5103067" y="5012340"/>
            <a:ext cx="2133600" cy="369332"/>
          </a:xfrm>
          <a:prstGeom prst="rect">
            <a:avLst/>
          </a:prstGeom>
          <a:noFill/>
        </p:spPr>
        <p:txBody>
          <a:bodyPr wrap="square" rtlCol="0">
            <a:spAutoFit/>
          </a:bodyPr>
          <a:lstStyle/>
          <a:p>
            <a:r>
              <a:rPr lang="en-US" dirty="0" smtClean="0"/>
              <a:t>6cm</a:t>
            </a:r>
            <a:endParaRPr lang="en-US" dirty="0"/>
          </a:p>
        </p:txBody>
      </p:sp>
      <p:sp>
        <p:nvSpPr>
          <p:cNvPr id="18" name="TextBox 17"/>
          <p:cNvSpPr txBox="1"/>
          <p:nvPr/>
        </p:nvSpPr>
        <p:spPr>
          <a:xfrm>
            <a:off x="4114800" y="5704820"/>
            <a:ext cx="1371600" cy="369332"/>
          </a:xfrm>
          <a:prstGeom prst="rect">
            <a:avLst/>
          </a:prstGeom>
          <a:noFill/>
        </p:spPr>
        <p:txBody>
          <a:bodyPr wrap="square" rtlCol="0">
            <a:spAutoFit/>
          </a:bodyPr>
          <a:lstStyle/>
          <a:p>
            <a:r>
              <a:rPr lang="en-US" dirty="0" smtClean="0"/>
              <a:t>5.55cm</a:t>
            </a:r>
            <a:endParaRPr lang="en-US" dirty="0"/>
          </a:p>
        </p:txBody>
      </p:sp>
      <p:sp>
        <p:nvSpPr>
          <p:cNvPr id="19" name="TextBox 18"/>
          <p:cNvSpPr txBox="1"/>
          <p:nvPr/>
        </p:nvSpPr>
        <p:spPr>
          <a:xfrm>
            <a:off x="6705600" y="5323820"/>
            <a:ext cx="1371600" cy="461665"/>
          </a:xfrm>
          <a:prstGeom prst="rect">
            <a:avLst/>
          </a:prstGeom>
          <a:noFill/>
        </p:spPr>
        <p:txBody>
          <a:bodyPr wrap="square" rtlCol="0">
            <a:spAutoFit/>
          </a:bodyPr>
          <a:lstStyle/>
          <a:p>
            <a:r>
              <a:rPr lang="en-US" sz="2400" dirty="0" smtClean="0"/>
              <a:t>X 100</a:t>
            </a:r>
            <a:endParaRPr lang="en-US" sz="2400" dirty="0"/>
          </a:p>
        </p:txBody>
      </p:sp>
      <p:sp>
        <p:nvSpPr>
          <p:cNvPr id="20" name="TextBox 19"/>
          <p:cNvSpPr txBox="1"/>
          <p:nvPr/>
        </p:nvSpPr>
        <p:spPr>
          <a:xfrm>
            <a:off x="1408534" y="5615701"/>
            <a:ext cx="1905000" cy="523220"/>
          </a:xfrm>
          <a:prstGeom prst="rect">
            <a:avLst/>
          </a:prstGeom>
          <a:noFill/>
        </p:spPr>
        <p:txBody>
          <a:bodyPr wrap="square" rtlCol="0">
            <a:spAutoFit/>
          </a:bodyPr>
          <a:lstStyle/>
          <a:p>
            <a:r>
              <a:rPr lang="en-US" sz="2800" dirty="0" smtClean="0"/>
              <a:t>-8.11</a:t>
            </a:r>
            <a:endParaRPr lang="en-US" sz="2800" dirty="0"/>
          </a:p>
        </p:txBody>
      </p:sp>
      <p:sp>
        <p:nvSpPr>
          <p:cNvPr id="21" name="TextBox 20"/>
          <p:cNvSpPr txBox="1"/>
          <p:nvPr/>
        </p:nvSpPr>
        <p:spPr>
          <a:xfrm>
            <a:off x="2797629" y="6424136"/>
            <a:ext cx="7010400" cy="369332"/>
          </a:xfrm>
          <a:prstGeom prst="rect">
            <a:avLst/>
          </a:prstGeom>
          <a:noFill/>
        </p:spPr>
        <p:txBody>
          <a:bodyPr wrap="square" rtlCol="0">
            <a:spAutoFit/>
          </a:bodyPr>
          <a:lstStyle/>
          <a:p>
            <a:r>
              <a:rPr lang="en-US" dirty="0" smtClean="0"/>
              <a:t>5.55cm -6cm / 5.55cm X 100 = -8.11%</a:t>
            </a:r>
            <a:endParaRPr lang="en-US" dirty="0"/>
          </a:p>
        </p:txBody>
      </p:sp>
      <p:sp>
        <p:nvSpPr>
          <p:cNvPr id="22" name="TextBox 21"/>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How </a:t>
            </a:r>
            <a:r>
              <a:rPr lang="en-US" dirty="0" smtClean="0"/>
              <a:t>to Measure Precision</a:t>
            </a:r>
            <a:endParaRPr lang="en-US" dirty="0"/>
          </a:p>
        </p:txBody>
      </p:sp>
      <p:graphicFrame>
        <p:nvGraphicFramePr>
          <p:cNvPr id="13" name="Table 12"/>
          <p:cNvGraphicFramePr>
            <a:graphicFrameLocks noGrp="1"/>
          </p:cNvGraphicFramePr>
          <p:nvPr/>
        </p:nvGraphicFramePr>
        <p:xfrm>
          <a:off x="304799" y="1397000"/>
          <a:ext cx="8534400" cy="101600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gridCol w="1219200"/>
              </a:tblGrid>
              <a:tr h="508000">
                <a:tc>
                  <a:txBody>
                    <a:bodyPr/>
                    <a:lstStyle/>
                    <a:p>
                      <a:r>
                        <a:rPr lang="en-US" dirty="0" smtClean="0"/>
                        <a:t>Team1</a:t>
                      </a:r>
                      <a:endParaRPr lang="en-US" dirty="0"/>
                    </a:p>
                  </a:txBody>
                  <a:tcPr/>
                </a:tc>
                <a:tc>
                  <a:txBody>
                    <a:bodyPr/>
                    <a:lstStyle/>
                    <a:p>
                      <a:r>
                        <a:rPr lang="en-US" dirty="0" smtClean="0"/>
                        <a:t>Team2</a:t>
                      </a:r>
                      <a:endParaRPr lang="en-US" dirty="0"/>
                    </a:p>
                  </a:txBody>
                  <a:tcPr/>
                </a:tc>
                <a:tc>
                  <a:txBody>
                    <a:bodyPr/>
                    <a:lstStyle/>
                    <a:p>
                      <a:r>
                        <a:rPr lang="en-US" dirty="0" smtClean="0"/>
                        <a:t>Team3</a:t>
                      </a:r>
                      <a:endParaRPr lang="en-US" dirty="0"/>
                    </a:p>
                  </a:txBody>
                  <a:tcPr/>
                </a:tc>
                <a:tc>
                  <a:txBody>
                    <a:bodyPr/>
                    <a:lstStyle/>
                    <a:p>
                      <a:r>
                        <a:rPr lang="en-US" dirty="0" smtClean="0"/>
                        <a:t>Team4</a:t>
                      </a:r>
                      <a:endParaRPr lang="en-US" dirty="0"/>
                    </a:p>
                  </a:txBody>
                  <a:tcPr/>
                </a:tc>
                <a:tc>
                  <a:txBody>
                    <a:bodyPr/>
                    <a:lstStyle/>
                    <a:p>
                      <a:r>
                        <a:rPr lang="en-US" dirty="0" smtClean="0"/>
                        <a:t>Team5</a:t>
                      </a:r>
                      <a:endParaRPr lang="en-US" dirty="0"/>
                    </a:p>
                  </a:txBody>
                  <a:tcPr/>
                </a:tc>
                <a:tc>
                  <a:txBody>
                    <a:bodyPr/>
                    <a:lstStyle/>
                    <a:p>
                      <a:r>
                        <a:rPr lang="en-US" dirty="0" smtClean="0"/>
                        <a:t>Team6</a:t>
                      </a:r>
                      <a:endParaRPr lang="en-US" dirty="0"/>
                    </a:p>
                  </a:txBody>
                  <a:tcPr/>
                </a:tc>
                <a:tc>
                  <a:txBody>
                    <a:bodyPr/>
                    <a:lstStyle/>
                    <a:p>
                      <a:r>
                        <a:rPr lang="en-US" dirty="0" smtClean="0"/>
                        <a:t>Team7</a:t>
                      </a:r>
                    </a:p>
                  </a:txBody>
                  <a:tcPr/>
                </a:tc>
              </a:tr>
              <a:tr h="508000">
                <a:tc>
                  <a:txBody>
                    <a:bodyPr/>
                    <a:lstStyle/>
                    <a:p>
                      <a:r>
                        <a:rPr lang="en-US" dirty="0" smtClean="0"/>
                        <a:t>2.65g</a:t>
                      </a:r>
                      <a:endParaRPr lang="en-US" dirty="0"/>
                    </a:p>
                  </a:txBody>
                  <a:tcPr/>
                </a:tc>
                <a:tc>
                  <a:txBody>
                    <a:bodyPr/>
                    <a:lstStyle/>
                    <a:p>
                      <a:r>
                        <a:rPr lang="en-US" dirty="0" smtClean="0"/>
                        <a:t>2.75g</a:t>
                      </a:r>
                      <a:endParaRPr lang="en-US" dirty="0"/>
                    </a:p>
                  </a:txBody>
                  <a:tcPr/>
                </a:tc>
                <a:tc>
                  <a:txBody>
                    <a:bodyPr/>
                    <a:lstStyle/>
                    <a:p>
                      <a:r>
                        <a:rPr lang="en-US" dirty="0" smtClean="0"/>
                        <a:t>2.80g</a:t>
                      </a:r>
                      <a:endParaRPr lang="en-US" dirty="0"/>
                    </a:p>
                  </a:txBody>
                  <a:tcPr/>
                </a:tc>
                <a:tc>
                  <a:txBody>
                    <a:bodyPr/>
                    <a:lstStyle/>
                    <a:p>
                      <a:r>
                        <a:rPr lang="en-US" dirty="0" smtClean="0"/>
                        <a:t>2.77g</a:t>
                      </a:r>
                      <a:endParaRPr lang="en-US" dirty="0"/>
                    </a:p>
                  </a:txBody>
                  <a:tcPr/>
                </a:tc>
                <a:tc>
                  <a:txBody>
                    <a:bodyPr/>
                    <a:lstStyle/>
                    <a:p>
                      <a:r>
                        <a:rPr lang="en-US" dirty="0" smtClean="0"/>
                        <a:t>2.60g</a:t>
                      </a:r>
                      <a:endParaRPr lang="en-US" dirty="0"/>
                    </a:p>
                  </a:txBody>
                  <a:tcPr/>
                </a:tc>
                <a:tc>
                  <a:txBody>
                    <a:bodyPr/>
                    <a:lstStyle/>
                    <a:p>
                      <a:r>
                        <a:rPr lang="en-US" dirty="0" smtClean="0"/>
                        <a:t>2.65g</a:t>
                      </a:r>
                      <a:endParaRPr lang="en-US" dirty="0"/>
                    </a:p>
                  </a:txBody>
                  <a:tcPr/>
                </a:tc>
                <a:tc>
                  <a:txBody>
                    <a:bodyPr/>
                    <a:lstStyle/>
                    <a:p>
                      <a:r>
                        <a:rPr lang="en-US" dirty="0" smtClean="0"/>
                        <a:t>2.68g</a:t>
                      </a:r>
                    </a:p>
                  </a:txBody>
                  <a:tcPr/>
                </a:tc>
              </a:tr>
            </a:tbl>
          </a:graphicData>
        </a:graphic>
      </p:graphicFrame>
      <p:sp>
        <p:nvSpPr>
          <p:cNvPr id="14" name="TextBox 13"/>
          <p:cNvSpPr txBox="1"/>
          <p:nvPr/>
        </p:nvSpPr>
        <p:spPr>
          <a:xfrm>
            <a:off x="228600" y="2743200"/>
            <a:ext cx="8229600" cy="4247317"/>
          </a:xfrm>
          <a:prstGeom prst="rect">
            <a:avLst/>
          </a:prstGeom>
          <a:noFill/>
        </p:spPr>
        <p:txBody>
          <a:bodyPr wrap="square" rtlCol="0">
            <a:spAutoFit/>
          </a:bodyPr>
          <a:lstStyle/>
          <a:p>
            <a:pPr marL="342900" indent="-342900">
              <a:buAutoNum type="arabicPeriod"/>
            </a:pPr>
            <a:r>
              <a:rPr lang="en-US" b="1" u="sng" dirty="0" smtClean="0">
                <a:effectLst>
                  <a:outerShdw blurRad="38100" dist="38100" dir="2700000" algn="tl">
                    <a:srgbClr val="000000">
                      <a:alpha val="43137"/>
                    </a:srgbClr>
                  </a:outerShdw>
                </a:effectLst>
              </a:rPr>
              <a:t>Find the </a:t>
            </a:r>
            <a:r>
              <a:rPr lang="en-US" b="1" u="sng" dirty="0" smtClean="0">
                <a:effectLst>
                  <a:outerShdw blurRad="38100" dist="38100" dir="2700000" algn="tl">
                    <a:srgbClr val="000000">
                      <a:alpha val="43137"/>
                    </a:srgbClr>
                  </a:outerShdw>
                </a:effectLst>
              </a:rPr>
              <a:t>mean of all your data</a:t>
            </a:r>
            <a:endParaRPr lang="en-US" b="1" u="sng" dirty="0" smtClean="0">
              <a:effectLst>
                <a:outerShdw blurRad="38100" dist="38100" dir="2700000" algn="tl">
                  <a:srgbClr val="000000">
                    <a:alpha val="43137"/>
                  </a:srgbClr>
                </a:outerShdw>
              </a:effectLst>
            </a:endParaRPr>
          </a:p>
          <a:p>
            <a:pPr marL="800100" lvl="1" indent="-342900">
              <a:buAutoNum type="arabicPeriod"/>
            </a:pPr>
            <a:r>
              <a:rPr lang="en-US" dirty="0" smtClean="0"/>
              <a:t>Add up all the results and divide by the number of teams</a:t>
            </a:r>
          </a:p>
          <a:p>
            <a:pPr marL="1257300" lvl="2" indent="-342900">
              <a:buAutoNum type="arabicPeriod"/>
            </a:pPr>
            <a:r>
              <a:rPr lang="en-US" dirty="0" smtClean="0"/>
              <a:t>2.65+2.75+2.80+2.77+2.6+2.65+2.68/7</a:t>
            </a:r>
          </a:p>
          <a:p>
            <a:pPr marL="1714500" lvl="3" indent="-342900">
              <a:buAutoNum type="arabicPeriod"/>
            </a:pPr>
            <a:r>
              <a:rPr lang="en-US" dirty="0" smtClean="0"/>
              <a:t>2.72g</a:t>
            </a:r>
          </a:p>
          <a:p>
            <a:pPr marL="342900" indent="-342900">
              <a:buAutoNum type="arabicPeriod"/>
            </a:pPr>
            <a:r>
              <a:rPr lang="en-US" b="1" u="sng" dirty="0" smtClean="0">
                <a:effectLst>
                  <a:outerShdw blurRad="38100" dist="38100" dir="2700000" algn="tl">
                    <a:srgbClr val="000000">
                      <a:alpha val="43137"/>
                    </a:srgbClr>
                  </a:outerShdw>
                </a:effectLst>
              </a:rPr>
              <a:t>Find the </a:t>
            </a:r>
            <a:r>
              <a:rPr lang="en-US" b="1" u="sng" dirty="0" smtClean="0">
                <a:effectLst>
                  <a:outerShdw blurRad="38100" dist="38100" dir="2700000" algn="tl">
                    <a:srgbClr val="000000">
                      <a:alpha val="43137"/>
                    </a:srgbClr>
                  </a:outerShdw>
                </a:effectLst>
              </a:rPr>
              <a:t>range of your data.</a:t>
            </a:r>
            <a:endParaRPr lang="en-US" b="1" u="sng" dirty="0" smtClean="0">
              <a:effectLst>
                <a:outerShdw blurRad="38100" dist="38100" dir="2700000" algn="tl">
                  <a:srgbClr val="000000">
                    <a:alpha val="43137"/>
                  </a:srgbClr>
                </a:outerShdw>
              </a:effectLst>
            </a:endParaRPr>
          </a:p>
          <a:p>
            <a:pPr marL="800100" lvl="1" indent="-342900">
              <a:buAutoNum type="arabicPeriod"/>
            </a:pPr>
            <a:r>
              <a:rPr lang="en-US" dirty="0" smtClean="0"/>
              <a:t>Subtract the highest value from the lowest value</a:t>
            </a:r>
          </a:p>
          <a:p>
            <a:pPr marL="1257300" lvl="2" indent="-342900">
              <a:buAutoNum type="arabicPeriod"/>
            </a:pPr>
            <a:r>
              <a:rPr lang="en-US" dirty="0" smtClean="0"/>
              <a:t>2.80-2.60</a:t>
            </a:r>
            <a:endParaRPr lang="en-US" dirty="0" smtClean="0"/>
          </a:p>
          <a:p>
            <a:pPr marL="1714500" lvl="3" indent="-342900">
              <a:buAutoNum type="arabicPeriod"/>
            </a:pPr>
            <a:r>
              <a:rPr lang="en-US" dirty="0" smtClean="0"/>
              <a:t>0.20</a:t>
            </a:r>
            <a:endParaRPr lang="en-US" dirty="0" smtClean="0"/>
          </a:p>
          <a:p>
            <a:pPr marL="342900" indent="-342900">
              <a:buAutoNum type="arabicPeriod"/>
            </a:pPr>
            <a:r>
              <a:rPr lang="en-US" b="1" u="sng" dirty="0" smtClean="0">
                <a:effectLst>
                  <a:outerShdw blurRad="38100" dist="38100" dir="2700000" algn="tl">
                    <a:srgbClr val="000000">
                      <a:alpha val="43137"/>
                    </a:srgbClr>
                  </a:outerShdw>
                </a:effectLst>
              </a:rPr>
              <a:t>Precision = </a:t>
            </a:r>
            <a:r>
              <a:rPr lang="en-US" b="1" u="sng" dirty="0" smtClean="0">
                <a:effectLst>
                  <a:outerShdw blurRad="38100" dist="38100" dir="2700000" algn="tl">
                    <a:srgbClr val="000000">
                      <a:alpha val="43137"/>
                    </a:srgbClr>
                  </a:outerShdw>
                </a:effectLst>
              </a:rPr>
              <a:t>mean </a:t>
            </a:r>
            <a:r>
              <a:rPr lang="en-US" b="1" u="sng"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range</a:t>
            </a:r>
            <a:endParaRPr lang="en-US" b="1" u="sng" dirty="0" smtClean="0">
              <a:effectLst>
                <a:outerShdw blurRad="38100" dist="38100" dir="2700000" algn="tl">
                  <a:srgbClr val="000000">
                    <a:alpha val="43137"/>
                  </a:srgbClr>
                </a:outerShdw>
              </a:effectLst>
            </a:endParaRPr>
          </a:p>
          <a:p>
            <a:pPr marL="800100" lvl="1" indent="-342900">
              <a:buAutoNum type="arabicPeriod"/>
            </a:pPr>
            <a:r>
              <a:rPr lang="en-US" dirty="0" smtClean="0"/>
              <a:t>2.72 </a:t>
            </a:r>
            <a:r>
              <a:rPr lang="en-US" dirty="0" smtClean="0"/>
              <a:t>+/- 0.20)</a:t>
            </a:r>
          </a:p>
          <a:p>
            <a:pPr marL="800100" lvl="1" indent="-342900">
              <a:buAutoNum type="arabicPeriod"/>
            </a:pPr>
            <a:endParaRPr lang="en-US" dirty="0"/>
          </a:p>
          <a:p>
            <a:pPr marL="342900" indent="-342900">
              <a:buAutoNum type="arabicPeriod"/>
            </a:pPr>
            <a:r>
              <a:rPr lang="en-US" dirty="0" smtClean="0"/>
              <a:t>To be Precise you must be between: 2.52g and 2.92g</a:t>
            </a:r>
          </a:p>
          <a:p>
            <a:pPr marL="1257300" lvl="2" indent="-342900">
              <a:buAutoNum type="arabicPeriod"/>
            </a:pPr>
            <a:r>
              <a:rPr lang="en-US" dirty="0" smtClean="0"/>
              <a:t>2.72 + 0.20 = 2.92</a:t>
            </a:r>
          </a:p>
          <a:p>
            <a:pPr marL="1257300" lvl="2" indent="-342900">
              <a:buAutoNum type="arabicPeriod"/>
            </a:pPr>
            <a:r>
              <a:rPr lang="en-US" dirty="0" smtClean="0"/>
              <a:t>2.72 – 0.20 = 2.52</a:t>
            </a:r>
          </a:p>
          <a:p>
            <a:pPr marL="1257300" lvl="2" indent="-342900">
              <a:buAutoNum type="arabicPeriod"/>
            </a:pPr>
            <a:endParaRPr lang="en-US" dirty="0" smtClean="0"/>
          </a:p>
        </p:txBody>
      </p:sp>
      <p:sp>
        <p:nvSpPr>
          <p:cNvPr id="5" name="TextBox 4"/>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cxnSp>
        <p:nvCxnSpPr>
          <p:cNvPr id="5" name="Straight Connector 4"/>
          <p:cNvCxnSpPr/>
          <p:nvPr/>
        </p:nvCxnSpPr>
        <p:spPr>
          <a:xfrm>
            <a:off x="762000" y="3657600"/>
            <a:ext cx="7239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49559" y="3276600"/>
            <a:ext cx="0" cy="76200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457200" y="4038600"/>
            <a:ext cx="990600" cy="369332"/>
          </a:xfrm>
          <a:prstGeom prst="rect">
            <a:avLst/>
          </a:prstGeom>
          <a:noFill/>
        </p:spPr>
        <p:txBody>
          <a:bodyPr wrap="square" rtlCol="0">
            <a:spAutoFit/>
          </a:bodyPr>
          <a:lstStyle/>
          <a:p>
            <a:r>
              <a:rPr lang="en-US" dirty="0" smtClean="0"/>
              <a:t>2.00</a:t>
            </a:r>
            <a:endParaRPr lang="en-US" dirty="0"/>
          </a:p>
        </p:txBody>
      </p:sp>
      <p:cxnSp>
        <p:nvCxnSpPr>
          <p:cNvPr id="9" name="Straight Connector 8"/>
          <p:cNvCxnSpPr/>
          <p:nvPr/>
        </p:nvCxnSpPr>
        <p:spPr>
          <a:xfrm>
            <a:off x="8016551" y="3276600"/>
            <a:ext cx="0" cy="76200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4191000" y="3304899"/>
            <a:ext cx="0" cy="76200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3887755" y="4010302"/>
            <a:ext cx="990600" cy="369332"/>
          </a:xfrm>
          <a:prstGeom prst="rect">
            <a:avLst/>
          </a:prstGeom>
          <a:noFill/>
        </p:spPr>
        <p:txBody>
          <a:bodyPr wrap="square" rtlCol="0">
            <a:spAutoFit/>
          </a:bodyPr>
          <a:lstStyle/>
          <a:p>
            <a:r>
              <a:rPr lang="en-US" dirty="0" smtClean="0"/>
              <a:t>2.50</a:t>
            </a:r>
            <a:endParaRPr lang="en-US" dirty="0"/>
          </a:p>
        </p:txBody>
      </p:sp>
      <p:sp>
        <p:nvSpPr>
          <p:cNvPr id="12" name="TextBox 11"/>
          <p:cNvSpPr txBox="1"/>
          <p:nvPr/>
        </p:nvSpPr>
        <p:spPr>
          <a:xfrm>
            <a:off x="7696200" y="4010302"/>
            <a:ext cx="990600" cy="369332"/>
          </a:xfrm>
          <a:prstGeom prst="rect">
            <a:avLst/>
          </a:prstGeom>
          <a:noFill/>
        </p:spPr>
        <p:txBody>
          <a:bodyPr wrap="square" rtlCol="0">
            <a:spAutoFit/>
          </a:bodyPr>
          <a:lstStyle/>
          <a:p>
            <a:r>
              <a:rPr lang="en-US" dirty="0" smtClean="0"/>
              <a:t>3.00</a:t>
            </a:r>
            <a:endParaRPr lang="en-US" dirty="0"/>
          </a:p>
        </p:txBody>
      </p:sp>
      <p:cxnSp>
        <p:nvCxnSpPr>
          <p:cNvPr id="13" name="Straight Connector 12"/>
          <p:cNvCxnSpPr/>
          <p:nvPr/>
        </p:nvCxnSpPr>
        <p:spPr>
          <a:xfrm>
            <a:off x="1295400" y="3474098"/>
            <a:ext cx="0" cy="409299"/>
          </a:xfrm>
          <a:prstGeom prst="line">
            <a:avLst/>
          </a:prstGeom>
          <a:ln w="190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1981200" y="3474098"/>
            <a:ext cx="0" cy="409299"/>
          </a:xfrm>
          <a:prstGeom prst="line">
            <a:avLst/>
          </a:prstGeom>
          <a:ln w="190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667000" y="3452950"/>
            <a:ext cx="0" cy="409299"/>
          </a:xfrm>
          <a:prstGeom prst="line">
            <a:avLst/>
          </a:prstGeom>
          <a:ln w="190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3276600" y="3504576"/>
            <a:ext cx="0" cy="409299"/>
          </a:xfrm>
          <a:prstGeom prst="line">
            <a:avLst/>
          </a:prstGeom>
          <a:ln w="190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5029200" y="3422472"/>
            <a:ext cx="0" cy="409299"/>
          </a:xfrm>
          <a:prstGeom prst="line">
            <a:avLst/>
          </a:prstGeom>
          <a:ln w="190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5715000" y="3422472"/>
            <a:ext cx="0" cy="409299"/>
          </a:xfrm>
          <a:prstGeom prst="line">
            <a:avLst/>
          </a:prstGeom>
          <a:ln w="190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6400800" y="3401324"/>
            <a:ext cx="0" cy="409299"/>
          </a:xfrm>
          <a:prstGeom prst="line">
            <a:avLst/>
          </a:prstGeom>
          <a:ln w="190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7010400" y="3452950"/>
            <a:ext cx="0" cy="409299"/>
          </a:xfrm>
          <a:prstGeom prst="line">
            <a:avLst/>
          </a:prstGeom>
          <a:ln w="19050">
            <a:solidFill>
              <a:schemeClr val="tx1"/>
            </a:solidFill>
          </a:ln>
        </p:spPr>
        <p:style>
          <a:lnRef idx="1">
            <a:schemeClr val="accent2"/>
          </a:lnRef>
          <a:fillRef idx="0">
            <a:schemeClr val="accent2"/>
          </a:fillRef>
          <a:effectRef idx="0">
            <a:schemeClr val="accent2"/>
          </a:effectRef>
          <a:fontRef idx="minor">
            <a:schemeClr val="tx1"/>
          </a:fontRef>
        </p:style>
      </p:cxnSp>
      <p:sp>
        <p:nvSpPr>
          <p:cNvPr id="22" name="Oval 21"/>
          <p:cNvSpPr/>
          <p:nvPr/>
        </p:nvSpPr>
        <p:spPr>
          <a:xfrm>
            <a:off x="4953000" y="3276600"/>
            <a:ext cx="152400" cy="1458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3" name="Oval 22"/>
          <p:cNvSpPr/>
          <p:nvPr/>
        </p:nvSpPr>
        <p:spPr>
          <a:xfrm>
            <a:off x="5285015" y="3282504"/>
            <a:ext cx="152400" cy="1458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4" name="Oval 23"/>
          <p:cNvSpPr/>
          <p:nvPr/>
        </p:nvSpPr>
        <p:spPr>
          <a:xfrm>
            <a:off x="5981700" y="3304899"/>
            <a:ext cx="152400" cy="1458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5" name="Oval 24"/>
          <p:cNvSpPr/>
          <p:nvPr/>
        </p:nvSpPr>
        <p:spPr>
          <a:xfrm>
            <a:off x="6354925" y="3285932"/>
            <a:ext cx="152400" cy="1458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6" name="Oval 25"/>
          <p:cNvSpPr/>
          <p:nvPr/>
        </p:nvSpPr>
        <p:spPr>
          <a:xfrm>
            <a:off x="6187752" y="3308163"/>
            <a:ext cx="152400" cy="1458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7" name="Oval 26"/>
          <p:cNvSpPr/>
          <p:nvPr/>
        </p:nvSpPr>
        <p:spPr>
          <a:xfrm>
            <a:off x="5285015" y="3114083"/>
            <a:ext cx="152400" cy="1458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Oval 27"/>
          <p:cNvSpPr/>
          <p:nvPr/>
        </p:nvSpPr>
        <p:spPr>
          <a:xfrm>
            <a:off x="5524499" y="3305831"/>
            <a:ext cx="152400" cy="1458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29" name="Straight Connector 28"/>
          <p:cNvCxnSpPr/>
          <p:nvPr/>
        </p:nvCxnSpPr>
        <p:spPr>
          <a:xfrm>
            <a:off x="4419600" y="2133600"/>
            <a:ext cx="0" cy="2667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a:off x="7162800" y="2117271"/>
            <a:ext cx="0" cy="2667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flipH="1">
            <a:off x="5981700" y="1905000"/>
            <a:ext cx="1028700" cy="9144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5" name="TextBox 34"/>
          <p:cNvSpPr txBox="1"/>
          <p:nvPr/>
        </p:nvSpPr>
        <p:spPr>
          <a:xfrm>
            <a:off x="7010400" y="1600200"/>
            <a:ext cx="1600200" cy="381000"/>
          </a:xfrm>
          <a:prstGeom prst="rect">
            <a:avLst/>
          </a:prstGeom>
          <a:noFill/>
        </p:spPr>
        <p:txBody>
          <a:bodyPr wrap="square" rtlCol="0">
            <a:spAutoFit/>
          </a:bodyPr>
          <a:lstStyle/>
          <a:p>
            <a:r>
              <a:rPr lang="en-US" dirty="0" smtClean="0"/>
              <a:t>Precise</a:t>
            </a:r>
            <a:endParaRPr lang="en-US" dirty="0"/>
          </a:p>
        </p:txBody>
      </p:sp>
      <p:sp>
        <p:nvSpPr>
          <p:cNvPr id="36" name="Oval 35"/>
          <p:cNvSpPr/>
          <p:nvPr/>
        </p:nvSpPr>
        <p:spPr>
          <a:xfrm>
            <a:off x="3703475" y="3218122"/>
            <a:ext cx="152400" cy="1458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7" name="Oval 36"/>
          <p:cNvSpPr/>
          <p:nvPr/>
        </p:nvSpPr>
        <p:spPr>
          <a:xfrm>
            <a:off x="7665876" y="2849879"/>
            <a:ext cx="152400" cy="1458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38" name="Straight Arrow Connector 37"/>
          <p:cNvCxnSpPr/>
          <p:nvPr/>
        </p:nvCxnSpPr>
        <p:spPr>
          <a:xfrm flipH="1">
            <a:off x="7818276" y="2593605"/>
            <a:ext cx="373224" cy="29383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0" name="TextBox 39"/>
          <p:cNvSpPr txBox="1"/>
          <p:nvPr/>
        </p:nvSpPr>
        <p:spPr>
          <a:xfrm>
            <a:off x="8126187" y="2375536"/>
            <a:ext cx="941613" cy="646331"/>
          </a:xfrm>
          <a:prstGeom prst="rect">
            <a:avLst/>
          </a:prstGeom>
          <a:noFill/>
        </p:spPr>
        <p:txBody>
          <a:bodyPr wrap="square" rtlCol="0">
            <a:spAutoFit/>
          </a:bodyPr>
          <a:lstStyle/>
          <a:p>
            <a:r>
              <a:rPr lang="en-US" dirty="0" smtClean="0"/>
              <a:t>Not Precise</a:t>
            </a:r>
            <a:endParaRPr lang="en-US" dirty="0"/>
          </a:p>
        </p:txBody>
      </p:sp>
      <p:cxnSp>
        <p:nvCxnSpPr>
          <p:cNvPr id="41" name="Straight Arrow Connector 40"/>
          <p:cNvCxnSpPr/>
          <p:nvPr/>
        </p:nvCxnSpPr>
        <p:spPr>
          <a:xfrm>
            <a:off x="3456214" y="2883933"/>
            <a:ext cx="406273" cy="28631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2" name="TextBox 41"/>
          <p:cNvSpPr txBox="1"/>
          <p:nvPr/>
        </p:nvSpPr>
        <p:spPr>
          <a:xfrm>
            <a:off x="2734262" y="2354518"/>
            <a:ext cx="941613" cy="646331"/>
          </a:xfrm>
          <a:prstGeom prst="rect">
            <a:avLst/>
          </a:prstGeom>
          <a:noFill/>
        </p:spPr>
        <p:txBody>
          <a:bodyPr wrap="square" rtlCol="0">
            <a:spAutoFit/>
          </a:bodyPr>
          <a:lstStyle/>
          <a:p>
            <a:r>
              <a:rPr lang="en-US" dirty="0" smtClean="0"/>
              <a:t>Not Precise</a:t>
            </a:r>
            <a:endParaRPr lang="en-US" dirty="0"/>
          </a:p>
        </p:txBody>
      </p:sp>
      <p:sp>
        <p:nvSpPr>
          <p:cNvPr id="44" name="TextBox 43"/>
          <p:cNvSpPr txBox="1"/>
          <p:nvPr/>
        </p:nvSpPr>
        <p:spPr>
          <a:xfrm>
            <a:off x="8191501" y="0"/>
            <a:ext cx="952500" cy="369332"/>
          </a:xfrm>
          <a:prstGeom prst="rect">
            <a:avLst/>
          </a:prstGeom>
          <a:noFill/>
        </p:spPr>
        <p:txBody>
          <a:bodyPr wrap="square" rtlCol="0">
            <a:spAutoFit/>
          </a:bodyPr>
          <a:lstStyle/>
          <a:p>
            <a:r>
              <a:rPr lang="en-US" dirty="0" smtClean="0"/>
              <a:t>Listen</a:t>
            </a:r>
            <a:endParaRPr lang="en-US" dirty="0"/>
          </a:p>
        </p:txBody>
      </p:sp>
    </p:spTree>
    <p:extLst>
      <p:ext uri="{BB962C8B-B14F-4D97-AF65-F5344CB8AC3E}">
        <p14:creationId xmlns:p14="http://schemas.microsoft.com/office/powerpoint/2010/main" val="563746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really big numbers.</a:t>
            </a:r>
            <a:endParaRPr lang="en-US" dirty="0"/>
          </a:p>
        </p:txBody>
      </p:sp>
      <p:sp>
        <p:nvSpPr>
          <p:cNvPr id="3" name="Content Placeholder 2"/>
          <p:cNvSpPr>
            <a:spLocks noGrp="1"/>
          </p:cNvSpPr>
          <p:nvPr>
            <p:ph idx="1"/>
          </p:nvPr>
        </p:nvSpPr>
        <p:spPr/>
        <p:txBody>
          <a:bodyPr/>
          <a:lstStyle/>
          <a:p>
            <a:r>
              <a:rPr lang="en-US" dirty="0" smtClean="0"/>
              <a:t>The number of bacteria on earth is estimated to be: </a:t>
            </a:r>
          </a:p>
          <a:p>
            <a:endParaRPr lang="en-US" dirty="0"/>
          </a:p>
          <a:p>
            <a:r>
              <a:rPr lang="en-US" dirty="0" smtClean="0"/>
              <a:t>5,000,000,000,000,000,000,000,000,000,000</a:t>
            </a:r>
          </a:p>
          <a:p>
            <a:endParaRPr lang="en-US" dirty="0" smtClean="0"/>
          </a:p>
          <a:p>
            <a:r>
              <a:rPr lang="en-US" dirty="0" smtClean="0"/>
              <a:t>Is there an easier way to say and write this number?</a:t>
            </a:r>
            <a:endParaRPr lang="en-US" dirty="0"/>
          </a:p>
        </p:txBody>
      </p:sp>
      <p:sp>
        <p:nvSpPr>
          <p:cNvPr id="4" name="TextBox 3"/>
          <p:cNvSpPr txBox="1"/>
          <p:nvPr/>
        </p:nvSpPr>
        <p:spPr>
          <a:xfrm>
            <a:off x="8229601" y="0"/>
            <a:ext cx="914400" cy="369332"/>
          </a:xfrm>
          <a:prstGeom prst="rect">
            <a:avLst/>
          </a:prstGeom>
          <a:noFill/>
        </p:spPr>
        <p:txBody>
          <a:bodyPr wrap="square" rtlCol="0">
            <a:spAutoFit/>
          </a:bodyPr>
          <a:lstStyle/>
          <a:p>
            <a:r>
              <a:rPr lang="en-US" dirty="0" smtClean="0"/>
              <a:t>Listen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Notation</a:t>
            </a:r>
            <a:endParaRPr lang="en-US" dirty="0"/>
          </a:p>
        </p:txBody>
      </p:sp>
      <p:sp>
        <p:nvSpPr>
          <p:cNvPr id="3" name="Content Placeholder 2"/>
          <p:cNvSpPr>
            <a:spLocks noGrp="1"/>
          </p:cNvSpPr>
          <p:nvPr>
            <p:ph idx="1"/>
          </p:nvPr>
        </p:nvSpPr>
        <p:spPr/>
        <p:txBody>
          <a:bodyPr/>
          <a:lstStyle/>
          <a:p>
            <a:r>
              <a:rPr lang="en-US" dirty="0" smtClean="0"/>
              <a:t>Yes</a:t>
            </a:r>
          </a:p>
          <a:p>
            <a:endParaRPr lang="en-US" dirty="0"/>
          </a:p>
          <a:p>
            <a:r>
              <a:rPr lang="en-US" dirty="0" smtClean="0"/>
              <a:t>You can write 5,000,000,000,000,000,000,000,000,000,000</a:t>
            </a:r>
          </a:p>
          <a:p>
            <a:r>
              <a:rPr lang="en-US" dirty="0" smtClean="0"/>
              <a:t>Or</a:t>
            </a:r>
          </a:p>
          <a:p>
            <a:r>
              <a:rPr lang="en-US" dirty="0" smtClean="0"/>
              <a:t>5.0 X10</a:t>
            </a:r>
            <a:r>
              <a:rPr lang="en-US" baseline="30000" dirty="0" smtClean="0"/>
              <a:t>30</a:t>
            </a:r>
            <a:endParaRPr lang="en-US" dirty="0"/>
          </a:p>
        </p:txBody>
      </p:sp>
      <p:sp>
        <p:nvSpPr>
          <p:cNvPr id="4" name="TextBox 3"/>
          <p:cNvSpPr txBox="1"/>
          <p:nvPr/>
        </p:nvSpPr>
        <p:spPr>
          <a:xfrm>
            <a:off x="8305801" y="0"/>
            <a:ext cx="838200" cy="369332"/>
          </a:xfrm>
          <a:prstGeom prst="rect">
            <a:avLst/>
          </a:prstGeom>
          <a:noFill/>
        </p:spPr>
        <p:txBody>
          <a:bodyPr wrap="square" rtlCol="0">
            <a:spAutoFit/>
          </a:bodyPr>
          <a:lstStyle/>
          <a:p>
            <a:r>
              <a:rPr lang="en-US" dirty="0" smtClean="0"/>
              <a:t>Listen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Analysis</a:t>
            </a:r>
            <a:endParaRPr lang="en-US" dirty="0"/>
          </a:p>
        </p:txBody>
      </p:sp>
      <p:sp>
        <p:nvSpPr>
          <p:cNvPr id="5" name="Text Placeholder 4"/>
          <p:cNvSpPr>
            <a:spLocks noGrp="1"/>
          </p:cNvSpPr>
          <p:nvPr>
            <p:ph type="body" idx="1"/>
          </p:nvPr>
        </p:nvSpPr>
        <p:spPr/>
        <p:txBody>
          <a:bodyPr/>
          <a:lstStyle/>
          <a:p>
            <a:endParaRPr lang="en-US" dirty="0"/>
          </a:p>
        </p:txBody>
      </p:sp>
      <p:sp>
        <p:nvSpPr>
          <p:cNvPr id="6" name="TextBox 5"/>
          <p:cNvSpPr txBox="1"/>
          <p:nvPr/>
        </p:nvSpPr>
        <p:spPr>
          <a:xfrm>
            <a:off x="8436429" y="0"/>
            <a:ext cx="707571"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3358074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599</Words>
  <Application>Microsoft Office PowerPoint</Application>
  <PresentationFormat>On-screen Show (4:3)</PresentationFormat>
  <Paragraphs>189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Precision and Accuracy</vt:lpstr>
      <vt:lpstr>Precision and Accuracy</vt:lpstr>
      <vt:lpstr>PowerPoint Presentation</vt:lpstr>
      <vt:lpstr>Accuracy or Percent Error</vt:lpstr>
      <vt:lpstr>Skill: How to Measure Precision</vt:lpstr>
      <vt:lpstr>PowerPoint Presentation</vt:lpstr>
      <vt:lpstr>How to write really big numbers.</vt:lpstr>
      <vt:lpstr>Scientific Notation</vt:lpstr>
      <vt:lpstr>Data Analysis</vt:lpstr>
      <vt:lpstr>Data Analysis</vt:lpstr>
      <vt:lpstr>PowerPoint Presentation</vt:lpstr>
      <vt:lpstr>PowerPoint Presentation</vt:lpstr>
      <vt:lpstr>Graphing</vt:lpstr>
      <vt:lpstr>Skill: Graphing</vt:lpstr>
      <vt:lpstr>Practice</vt:lpstr>
      <vt:lpstr>Dimensional Analysis</vt:lpstr>
      <vt:lpstr>Dimensional Analysis</vt:lpstr>
      <vt:lpstr>Dimensional Analysis</vt:lpstr>
      <vt:lpstr>Conversion Factor</vt:lpstr>
      <vt:lpstr>PowerPoint Presentation</vt:lpstr>
      <vt:lpstr>PowerPoint Presentation</vt:lpstr>
    </vt:vector>
  </TitlesOfParts>
  <Company>Idaho Falls School District 91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and Accuracy</dc:title>
  <dc:creator>rodeteri</dc:creator>
  <cp:lastModifiedBy>Roderick, Teri</cp:lastModifiedBy>
  <cp:revision>54</cp:revision>
  <dcterms:created xsi:type="dcterms:W3CDTF">2012-09-17T15:45:28Z</dcterms:created>
  <dcterms:modified xsi:type="dcterms:W3CDTF">2015-08-28T21:11:01Z</dcterms:modified>
</cp:coreProperties>
</file>