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0" r:id="rId4"/>
    <p:sldId id="261" r:id="rId5"/>
    <p:sldId id="262" r:id="rId6"/>
    <p:sldId id="263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8134-A632-44AC-B7E6-AD0771F3568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5D3-454F-41DD-9FC8-FEE133683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21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8134-A632-44AC-B7E6-AD0771F3568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5D3-454F-41DD-9FC8-FEE133683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6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8134-A632-44AC-B7E6-AD0771F3568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5D3-454F-41DD-9FC8-FEE133683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09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8134-A632-44AC-B7E6-AD0771F3568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5D3-454F-41DD-9FC8-FEE133683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7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8134-A632-44AC-B7E6-AD0771F3568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5D3-454F-41DD-9FC8-FEE133683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59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8134-A632-44AC-B7E6-AD0771F3568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5D3-454F-41DD-9FC8-FEE133683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9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8134-A632-44AC-B7E6-AD0771F3568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5D3-454F-41DD-9FC8-FEE133683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93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8134-A632-44AC-B7E6-AD0771F3568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5D3-454F-41DD-9FC8-FEE133683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0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8134-A632-44AC-B7E6-AD0771F3568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5D3-454F-41DD-9FC8-FEE133683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8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8134-A632-44AC-B7E6-AD0771F3568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5D3-454F-41DD-9FC8-FEE133683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17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8134-A632-44AC-B7E6-AD0771F3568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35D3-454F-41DD-9FC8-FEE133683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5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78134-A632-44AC-B7E6-AD0771F3568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235D3-454F-41DD-9FC8-FEE133683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9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Photosynthesis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41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171" y="391099"/>
            <a:ext cx="7886700" cy="1325563"/>
          </a:xfrm>
        </p:spPr>
        <p:txBody>
          <a:bodyPr/>
          <a:lstStyle/>
          <a:p>
            <a:r>
              <a:rPr lang="en-US" dirty="0" smtClean="0"/>
              <a:t>Photosynthesis Equation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84739" y="2007635"/>
            <a:ext cx="8459236" cy="828675"/>
            <a:chOff x="601380" y="5236610"/>
            <a:chExt cx="8459236" cy="828675"/>
          </a:xfrm>
        </p:grpSpPr>
        <p:sp>
          <p:nvSpPr>
            <p:cNvPr id="7" name="Rounded Rectangle 6"/>
            <p:cNvSpPr/>
            <p:nvPr/>
          </p:nvSpPr>
          <p:spPr>
            <a:xfrm>
              <a:off x="601380" y="5236610"/>
              <a:ext cx="8459236" cy="82867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637812" y="5289420"/>
              <a:ext cx="8269612" cy="707886"/>
              <a:chOff x="705812" y="2279520"/>
              <a:chExt cx="8269612" cy="707886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235205" y="2310298"/>
                <a:ext cx="11160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/>
                  <a:t>6H</a:t>
                </a:r>
                <a:r>
                  <a:rPr lang="en-US" sz="2800" baseline="-25000" dirty="0" smtClean="0"/>
                  <a:t>2</a:t>
                </a:r>
                <a:r>
                  <a:rPr lang="en-US" sz="2800" dirty="0" smtClean="0"/>
                  <a:t>O</a:t>
                </a:r>
                <a:endParaRPr lang="en-US" sz="3200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05812" y="2310298"/>
                <a:ext cx="109677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/>
                  <a:t>6CO</a:t>
                </a:r>
                <a:r>
                  <a:rPr lang="en-US" sz="2800" baseline="-25000" dirty="0" smtClean="0"/>
                  <a:t>2</a:t>
                </a:r>
                <a:endParaRPr lang="en-US" sz="2800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8128717" y="2371853"/>
                <a:ext cx="84670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/>
                  <a:t>6O</a:t>
                </a:r>
                <a:r>
                  <a:rPr lang="en-US" sz="2800" baseline="-25000" dirty="0" smtClean="0"/>
                  <a:t>2</a:t>
                </a:r>
                <a:endParaRPr lang="en-US" sz="2800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236118" y="2310298"/>
                <a:ext cx="159530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/>
                  <a:t>C</a:t>
                </a:r>
                <a:r>
                  <a:rPr lang="en-US" sz="2800" baseline="-25000" dirty="0"/>
                  <a:t>6</a:t>
                </a:r>
                <a:r>
                  <a:rPr lang="en-US" sz="2800" dirty="0"/>
                  <a:t>H</a:t>
                </a:r>
                <a:r>
                  <a:rPr lang="en-US" sz="2800" baseline="-25000" dirty="0"/>
                  <a:t>12</a:t>
                </a:r>
                <a:r>
                  <a:rPr lang="en-US" sz="2800" dirty="0"/>
                  <a:t>O</a:t>
                </a:r>
                <a:r>
                  <a:rPr lang="en-US" baseline="-25000" dirty="0"/>
                  <a:t>6 </a:t>
                </a:r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072713" y="2279520"/>
                <a:ext cx="1231427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/>
                  <a:t>Radiant </a:t>
                </a:r>
              </a:p>
              <a:p>
                <a:r>
                  <a:rPr lang="en-US" sz="2000" dirty="0" smtClean="0"/>
                  <a:t>Energy</a:t>
                </a:r>
                <a:endParaRPr lang="en-US" sz="2400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840960" y="2310298"/>
                <a:ext cx="43313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476864" y="2310298"/>
                <a:ext cx="43313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569173" y="2288876"/>
                <a:ext cx="5870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 smtClean="0">
                    <a:sym typeface="Wingdings" panose="05000000000000000000" pitchFamily="2" charset="2"/>
                  </a:rPr>
                  <a:t></a:t>
                </a:r>
                <a:endParaRPr lang="en-US" sz="3200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7763506" y="2348661"/>
                <a:ext cx="43313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484739" y="3274460"/>
            <a:ext cx="8540595" cy="828675"/>
            <a:chOff x="601380" y="5236610"/>
            <a:chExt cx="8540595" cy="828675"/>
          </a:xfrm>
        </p:grpSpPr>
        <p:sp>
          <p:nvSpPr>
            <p:cNvPr id="19" name="Rounded Rectangle 18"/>
            <p:cNvSpPr/>
            <p:nvPr/>
          </p:nvSpPr>
          <p:spPr>
            <a:xfrm>
              <a:off x="601380" y="5236610"/>
              <a:ext cx="8459236" cy="82867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637812" y="5298776"/>
              <a:ext cx="8504163" cy="729308"/>
              <a:chOff x="705812" y="2288876"/>
              <a:chExt cx="8504163" cy="729308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2235205" y="2310298"/>
                <a:ext cx="123783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/>
                  <a:t>Water</a:t>
                </a:r>
                <a:endParaRPr lang="en-US" sz="3200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705812" y="2310298"/>
                <a:ext cx="1215397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/>
                  <a:t>Carbon </a:t>
                </a:r>
              </a:p>
              <a:p>
                <a:r>
                  <a:rPr lang="en-US" sz="2000" dirty="0" smtClean="0"/>
                  <a:t>Dioxide</a:t>
                </a:r>
                <a:endParaRPr lang="en-US" sz="2000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7850307" y="2425210"/>
                <a:ext cx="13596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Oxygen</a:t>
                </a:r>
                <a:endParaRPr lang="en-US" sz="2400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119384" y="2402631"/>
                <a:ext cx="167225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/>
                  <a:t>Glucose</a:t>
                </a:r>
                <a:r>
                  <a:rPr lang="en-US" baseline="-25000" dirty="0" smtClean="0"/>
                  <a:t> </a:t>
                </a:r>
                <a:endParaRPr lang="en-US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4270584" y="2422451"/>
                <a:ext cx="114486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/>
                  <a:t>Sunlight</a:t>
                </a:r>
                <a:endParaRPr lang="en-US" sz="2400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840960" y="2310298"/>
                <a:ext cx="43313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476864" y="2310298"/>
                <a:ext cx="43313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5569173" y="2288876"/>
                <a:ext cx="5870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 smtClean="0">
                    <a:sym typeface="Wingdings" panose="05000000000000000000" pitchFamily="2" charset="2"/>
                  </a:rPr>
                  <a:t></a:t>
                </a:r>
                <a:endParaRPr lang="en-US" sz="3200" dirty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7615830" y="2363656"/>
                <a:ext cx="43313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</p:grpSp>
      </p:grpSp>
      <p:sp>
        <p:nvSpPr>
          <p:cNvPr id="30" name="Down Arrow 29"/>
          <p:cNvSpPr/>
          <p:nvPr/>
        </p:nvSpPr>
        <p:spPr>
          <a:xfrm>
            <a:off x="952500" y="2714361"/>
            <a:ext cx="276225" cy="5600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2438711" y="2772543"/>
            <a:ext cx="276225" cy="5600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4278718" y="2772542"/>
            <a:ext cx="276225" cy="5600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6645679" y="2768459"/>
            <a:ext cx="276225" cy="5600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8241305" y="2775336"/>
            <a:ext cx="276225" cy="5600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2" descr="http://t0.gstatic.com/images?q=tbn:ANd9GcRYfIlE6abDdOAGdJd0eOOK5ZMW0aCgfBuQN-ABCwNju0P_0Twj:static.ddmcdn.com/gif/food-glucos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43620" y="4694889"/>
            <a:ext cx="1804117" cy="1238251"/>
          </a:xfrm>
          <a:prstGeom prst="rect">
            <a:avLst/>
          </a:prstGeom>
          <a:noFill/>
        </p:spPr>
      </p:pic>
      <p:sp>
        <p:nvSpPr>
          <p:cNvPr id="36" name="Oval 35"/>
          <p:cNvSpPr/>
          <p:nvPr/>
        </p:nvSpPr>
        <p:spPr>
          <a:xfrm rot="20515080">
            <a:off x="800013" y="478061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rot="20515080">
            <a:off x="944886" y="4733313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 rot="20515080">
            <a:off x="655140" y="4827917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 rot="20781872">
            <a:off x="736085" y="5159084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 rot="20781872">
            <a:off x="884190" y="5123157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 rot="20781872">
            <a:off x="587980" y="5195011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 rot="1759114">
            <a:off x="1421237" y="486365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 rot="1759114">
            <a:off x="1554116" y="4938283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rot="1759114">
            <a:off x="1288358" y="4789033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rot="2796763">
            <a:off x="1257213" y="523781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 rot="2796763">
            <a:off x="1361901" y="5348568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 rot="2796763">
            <a:off x="1152525" y="5127062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 rot="1735077">
            <a:off x="1028613" y="561881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rot="1735077">
            <a:off x="1162011" y="5692509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rot="1735077">
            <a:off x="895215" y="5545121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rot="19393398">
            <a:off x="1790613" y="523781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 rot="19393398">
            <a:off x="1912682" y="5146573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rot="19393398">
            <a:off x="1668544" y="5329057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590589" y="5192318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704889" y="5306618"/>
            <a:ext cx="762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552489" y="5306618"/>
            <a:ext cx="762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19189" y="5039918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33489" y="5154218"/>
            <a:ext cx="762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781089" y="5154218"/>
            <a:ext cx="762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71589" y="5344718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085889" y="5459018"/>
            <a:ext cx="762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2933489" y="5459018"/>
            <a:ext cx="762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047789" y="4887518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162089" y="5001818"/>
            <a:ext cx="762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009689" y="5001818"/>
            <a:ext cx="762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590589" y="4811318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704889" y="4925618"/>
            <a:ext cx="762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552489" y="4925618"/>
            <a:ext cx="762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200189" y="5192318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314489" y="5306618"/>
            <a:ext cx="762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162089" y="5306618"/>
            <a:ext cx="762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/>
          <p:cNvGrpSpPr/>
          <p:nvPr/>
        </p:nvGrpSpPr>
        <p:grpSpPr>
          <a:xfrm>
            <a:off x="8269300" y="4647726"/>
            <a:ext cx="248230" cy="224623"/>
            <a:chOff x="8269300" y="4647726"/>
            <a:chExt cx="248230" cy="224623"/>
          </a:xfrm>
        </p:grpSpPr>
        <p:sp>
          <p:nvSpPr>
            <p:cNvPr id="72" name="Oval 71"/>
            <p:cNvSpPr/>
            <p:nvPr/>
          </p:nvSpPr>
          <p:spPr>
            <a:xfrm>
              <a:off x="8269300" y="4647726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8365130" y="4719949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8666668" y="4902171"/>
            <a:ext cx="248230" cy="224623"/>
            <a:chOff x="8269300" y="4647726"/>
            <a:chExt cx="248230" cy="224623"/>
          </a:xfrm>
        </p:grpSpPr>
        <p:sp>
          <p:nvSpPr>
            <p:cNvPr id="76" name="Oval 75"/>
            <p:cNvSpPr/>
            <p:nvPr/>
          </p:nvSpPr>
          <p:spPr>
            <a:xfrm>
              <a:off x="8269300" y="4647726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8365130" y="4719949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8196503" y="4952903"/>
            <a:ext cx="248230" cy="224623"/>
            <a:chOff x="8269300" y="4647726"/>
            <a:chExt cx="248230" cy="224623"/>
          </a:xfrm>
        </p:grpSpPr>
        <p:sp>
          <p:nvSpPr>
            <p:cNvPr id="79" name="Oval 78"/>
            <p:cNvSpPr/>
            <p:nvPr/>
          </p:nvSpPr>
          <p:spPr>
            <a:xfrm>
              <a:off x="8269300" y="4647726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8365130" y="4719949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8593871" y="5207348"/>
            <a:ext cx="248230" cy="224623"/>
            <a:chOff x="8269300" y="4647726"/>
            <a:chExt cx="248230" cy="224623"/>
          </a:xfrm>
        </p:grpSpPr>
        <p:sp>
          <p:nvSpPr>
            <p:cNvPr id="82" name="Oval 81"/>
            <p:cNvSpPr/>
            <p:nvPr/>
          </p:nvSpPr>
          <p:spPr>
            <a:xfrm>
              <a:off x="8269300" y="4647726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8365130" y="4719949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8120155" y="5261250"/>
            <a:ext cx="248230" cy="224623"/>
            <a:chOff x="8269300" y="4647726"/>
            <a:chExt cx="248230" cy="224623"/>
          </a:xfrm>
        </p:grpSpPr>
        <p:sp>
          <p:nvSpPr>
            <p:cNvPr id="85" name="Oval 84"/>
            <p:cNvSpPr/>
            <p:nvPr/>
          </p:nvSpPr>
          <p:spPr>
            <a:xfrm>
              <a:off x="8269300" y="4647726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8365130" y="4719949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8517523" y="5515695"/>
            <a:ext cx="248230" cy="224623"/>
            <a:chOff x="8269300" y="4647726"/>
            <a:chExt cx="248230" cy="224623"/>
          </a:xfrm>
        </p:grpSpPr>
        <p:sp>
          <p:nvSpPr>
            <p:cNvPr id="88" name="Oval 87"/>
            <p:cNvSpPr/>
            <p:nvPr/>
          </p:nvSpPr>
          <p:spPr>
            <a:xfrm>
              <a:off x="8269300" y="4647726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8365130" y="4719949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0" name="Picture 2" descr="C:\Documents and Settings\rodeteri\Local Settings\Temporary Internet Files\Content.IE5\VUC5XEA5\dglxasset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09296" y="4406194"/>
            <a:ext cx="1600200" cy="1600200"/>
          </a:xfrm>
          <a:prstGeom prst="rect">
            <a:avLst/>
          </a:prstGeom>
          <a:noFill/>
        </p:spPr>
      </p:pic>
      <p:sp>
        <p:nvSpPr>
          <p:cNvPr id="91" name="TextBox 90"/>
          <p:cNvSpPr txBox="1"/>
          <p:nvPr/>
        </p:nvSpPr>
        <p:spPr>
          <a:xfrm>
            <a:off x="-57396" y="-42930"/>
            <a:ext cx="128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40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364" y="2030325"/>
            <a:ext cx="5203224" cy="3777622"/>
          </a:xfrm>
          <a:solidFill>
            <a:schemeClr val="bg1">
              <a:alpha val="7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400" dirty="0"/>
              <a:t>CO</a:t>
            </a:r>
            <a:r>
              <a:rPr lang="en-US" sz="2400" baseline="-25000" dirty="0"/>
              <a:t>2 </a:t>
            </a:r>
            <a:r>
              <a:rPr lang="en-US" sz="2400" dirty="0"/>
              <a:t>= Carbon Dioxide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lvl="1"/>
            <a:r>
              <a:rPr lang="en-US" sz="2000" dirty="0" smtClean="0"/>
              <a:t>(</a:t>
            </a:r>
            <a:r>
              <a:rPr lang="en-US" sz="2000" dirty="0"/>
              <a:t>1 carbon and 2 Oxygen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endParaRPr lang="en-US" sz="2000" dirty="0" smtClean="0"/>
          </a:p>
          <a:p>
            <a:pPr lvl="2"/>
            <a:r>
              <a:rPr lang="en-US" sz="1800" dirty="0" smtClean="0"/>
              <a:t>Makes up 4% of the atmosphere</a:t>
            </a:r>
            <a:endParaRPr lang="en-US" sz="1800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307316" y="2143125"/>
            <a:ext cx="2836684" cy="1897836"/>
            <a:chOff x="6531796" y="2874194"/>
            <a:chExt cx="1074090" cy="718602"/>
          </a:xfrm>
        </p:grpSpPr>
        <p:grpSp>
          <p:nvGrpSpPr>
            <p:cNvPr id="5" name="Group 4"/>
            <p:cNvGrpSpPr/>
            <p:nvPr/>
          </p:nvGrpSpPr>
          <p:grpSpPr>
            <a:xfrm>
              <a:off x="6839267" y="3014126"/>
              <a:ext cx="486084" cy="453157"/>
              <a:chOff x="6839267" y="3014126"/>
              <a:chExt cx="486084" cy="453157"/>
            </a:xfrm>
          </p:grpSpPr>
          <p:sp>
            <p:nvSpPr>
              <p:cNvPr id="12" name="Oval 11"/>
              <p:cNvSpPr/>
              <p:nvPr/>
            </p:nvSpPr>
            <p:spPr>
              <a:xfrm rot="20131767">
                <a:off x="6839267" y="3014126"/>
                <a:ext cx="337816" cy="3378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944351" y="3097951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C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6531796" y="3154058"/>
              <a:ext cx="466674" cy="438738"/>
              <a:chOff x="6531796" y="3154058"/>
              <a:chExt cx="466674" cy="438738"/>
            </a:xfrm>
          </p:grpSpPr>
          <p:sp>
            <p:nvSpPr>
              <p:cNvPr id="10" name="Oval 9"/>
              <p:cNvSpPr/>
              <p:nvPr/>
            </p:nvSpPr>
            <p:spPr>
              <a:xfrm rot="20131767">
                <a:off x="6531796" y="3154058"/>
                <a:ext cx="337816" cy="3378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617470" y="3223464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O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7146738" y="2874194"/>
              <a:ext cx="459148" cy="424237"/>
              <a:chOff x="7146738" y="2874194"/>
              <a:chExt cx="459148" cy="424237"/>
            </a:xfrm>
          </p:grpSpPr>
          <p:sp>
            <p:nvSpPr>
              <p:cNvPr id="8" name="Oval 7"/>
              <p:cNvSpPr/>
              <p:nvPr/>
            </p:nvSpPr>
            <p:spPr>
              <a:xfrm rot="20131767">
                <a:off x="7146738" y="2874194"/>
                <a:ext cx="337816" cy="3378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224886" y="2929099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O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936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136" y="1597902"/>
            <a:ext cx="4895850" cy="4114800"/>
          </a:xfrm>
          <a:solidFill>
            <a:schemeClr val="bg1">
              <a:alpha val="7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800" dirty="0"/>
              <a:t>H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  <a:r>
              <a:rPr lang="en-US" sz="2800" baseline="-25000" dirty="0"/>
              <a:t> </a:t>
            </a:r>
            <a:r>
              <a:rPr lang="en-US" sz="2800" dirty="0"/>
              <a:t>= Water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 lvl="1"/>
            <a:r>
              <a:rPr lang="en-US" sz="2400" dirty="0" smtClean="0"/>
              <a:t>(Two </a:t>
            </a:r>
            <a:r>
              <a:rPr lang="en-US" sz="2400" dirty="0"/>
              <a:t>Hydrogen and 1 Oxygen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endParaRPr lang="en-US" sz="2400" dirty="0" smtClean="0"/>
          </a:p>
          <a:p>
            <a:pPr lvl="2"/>
            <a:r>
              <a:rPr lang="en-US" sz="2000" dirty="0" smtClean="0"/>
              <a:t>Collects in the soil after rain</a:t>
            </a:r>
            <a:endParaRPr lang="en-US" sz="2000" dirty="0"/>
          </a:p>
        </p:txBody>
      </p:sp>
      <p:grpSp>
        <p:nvGrpSpPr>
          <p:cNvPr id="13" name="Group 12"/>
          <p:cNvGrpSpPr/>
          <p:nvPr/>
        </p:nvGrpSpPr>
        <p:grpSpPr>
          <a:xfrm rot="179676">
            <a:off x="6347729" y="2279598"/>
            <a:ext cx="1986425" cy="1666635"/>
            <a:chOff x="6924406" y="3682695"/>
            <a:chExt cx="862901" cy="653533"/>
          </a:xfrm>
        </p:grpSpPr>
        <p:grpSp>
          <p:nvGrpSpPr>
            <p:cNvPr id="4" name="Group 3"/>
            <p:cNvGrpSpPr/>
            <p:nvPr/>
          </p:nvGrpSpPr>
          <p:grpSpPr>
            <a:xfrm>
              <a:off x="7032370" y="3682695"/>
              <a:ext cx="518392" cy="508557"/>
              <a:chOff x="7032370" y="3682695"/>
              <a:chExt cx="518392" cy="508557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7032370" y="3682695"/>
                <a:ext cx="431855" cy="43185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169762" y="382192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O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924406" y="4006586"/>
              <a:ext cx="419207" cy="326106"/>
              <a:chOff x="6924406" y="4006586"/>
              <a:chExt cx="419207" cy="326106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6924406" y="4006586"/>
                <a:ext cx="215927" cy="2159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962613" y="4055693"/>
                <a:ext cx="381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H</a:t>
                </a:r>
                <a:endParaRPr lang="en-US" sz="12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7356261" y="4006586"/>
              <a:ext cx="431046" cy="329642"/>
              <a:chOff x="7356261" y="4006586"/>
              <a:chExt cx="431046" cy="329642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7356261" y="4006586"/>
                <a:ext cx="215927" cy="2159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406307" y="4059229"/>
                <a:ext cx="381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H</a:t>
                </a:r>
                <a:endParaRPr lang="en-US" sz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7486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6" y="1950410"/>
            <a:ext cx="3810000" cy="3676650"/>
          </a:xfrm>
          <a:solidFill>
            <a:schemeClr val="bg1">
              <a:alpha val="68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800" dirty="0"/>
              <a:t>C</a:t>
            </a:r>
            <a:r>
              <a:rPr lang="en-US" sz="2800" baseline="-25000" dirty="0"/>
              <a:t>6</a:t>
            </a:r>
            <a:r>
              <a:rPr lang="en-US" sz="2800" dirty="0"/>
              <a:t>H</a:t>
            </a:r>
            <a:r>
              <a:rPr lang="en-US" sz="2800" baseline="-25000" dirty="0"/>
              <a:t>12</a:t>
            </a:r>
            <a:r>
              <a:rPr lang="en-US" sz="2800" dirty="0"/>
              <a:t>O</a:t>
            </a:r>
            <a:r>
              <a:rPr lang="en-US" sz="2800" baseline="-25000" dirty="0"/>
              <a:t>6 </a:t>
            </a:r>
            <a:r>
              <a:rPr lang="en-US" sz="2800" dirty="0"/>
              <a:t>= Glucose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 lvl="1"/>
            <a:r>
              <a:rPr lang="en-US" sz="2400" dirty="0" smtClean="0"/>
              <a:t> 6 Carbons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/>
              <a:t>12 </a:t>
            </a:r>
            <a:r>
              <a:rPr lang="en-US" sz="2400" dirty="0" smtClean="0"/>
              <a:t>Hydrogens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/>
              <a:t>6 </a:t>
            </a:r>
            <a:r>
              <a:rPr lang="en-US" sz="2400" dirty="0" smtClean="0"/>
              <a:t>Oxygen</a:t>
            </a:r>
          </a:p>
          <a:p>
            <a:pPr lvl="1"/>
            <a:endParaRPr lang="en-US" dirty="0"/>
          </a:p>
          <a:p>
            <a:r>
              <a:rPr lang="en-US" sz="2800" dirty="0" smtClean="0"/>
              <a:t>Sugar</a:t>
            </a:r>
            <a:endParaRPr lang="en-US" sz="28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484" y="2400300"/>
            <a:ext cx="4040966" cy="277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8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810" y="1905000"/>
            <a:ext cx="5229430" cy="3777622"/>
          </a:xfrm>
          <a:solidFill>
            <a:schemeClr val="bg1">
              <a:alpha val="7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/>
              <a:t>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Molecular Oxygen</a:t>
            </a:r>
            <a:r>
              <a:rPr lang="en-US" sz="3200" baseline="-25000" dirty="0" smtClean="0"/>
              <a:t/>
            </a:r>
            <a:br>
              <a:rPr lang="en-US" sz="3200" baseline="-25000" dirty="0" smtClean="0"/>
            </a:br>
            <a:endParaRPr lang="en-US" sz="3200" baseline="-25000" dirty="0" smtClean="0"/>
          </a:p>
          <a:p>
            <a:pPr lvl="1"/>
            <a:r>
              <a:rPr lang="en-US" sz="2800" dirty="0" smtClean="0"/>
              <a:t>(2 oxygen)</a:t>
            </a:r>
            <a:br>
              <a:rPr lang="en-US" sz="2800" dirty="0" smtClean="0"/>
            </a:br>
            <a:endParaRPr lang="en-US" sz="2800" dirty="0" smtClean="0"/>
          </a:p>
          <a:p>
            <a:pPr lvl="2"/>
            <a:r>
              <a:rPr lang="en-US" sz="2400" dirty="0" smtClean="0"/>
              <a:t>Makes up 21% of the atmosphere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477000" y="1752600"/>
            <a:ext cx="1862510" cy="1492851"/>
            <a:chOff x="4059891" y="2697786"/>
            <a:chExt cx="1862510" cy="149285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59891" y="2865071"/>
              <a:ext cx="1024217" cy="1127858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43400" y="3166420"/>
              <a:ext cx="957155" cy="1024217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78709" y="2697786"/>
              <a:ext cx="1243692" cy="13229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5660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7772400" cy="41148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Use your </a:t>
            </a:r>
            <a:r>
              <a:rPr lang="en-US" sz="2400" dirty="0" smtClean="0"/>
              <a:t>atoms(beads) </a:t>
            </a:r>
            <a:r>
              <a:rPr lang="en-US" sz="2400" dirty="0" smtClean="0"/>
              <a:t>to create 6CO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and 6H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O.</a:t>
            </a:r>
            <a:br>
              <a:rPr lang="en-US" sz="2400" dirty="0" smtClean="0"/>
            </a:b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Show the process of photosynthesis by taking the atoms from your 6CO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and 6H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0 and turning them into 1 C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12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 and 6O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Try to complete the photosynthesis equation with only 3CO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and 3H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0.  What happens?</a:t>
            </a:r>
            <a:endParaRPr lang="en-US" sz="2400" dirty="0"/>
          </a:p>
        </p:txBody>
      </p:sp>
      <p:grpSp>
        <p:nvGrpSpPr>
          <p:cNvPr id="34" name="Group 33"/>
          <p:cNvGrpSpPr/>
          <p:nvPr/>
        </p:nvGrpSpPr>
        <p:grpSpPr>
          <a:xfrm rot="179676">
            <a:off x="1153462" y="4612558"/>
            <a:ext cx="1105615" cy="1101311"/>
            <a:chOff x="7032370" y="3682695"/>
            <a:chExt cx="480278" cy="431854"/>
          </a:xfrm>
        </p:grpSpPr>
        <p:sp>
          <p:nvSpPr>
            <p:cNvPr id="41" name="Oval 40"/>
            <p:cNvSpPr/>
            <p:nvPr/>
          </p:nvSpPr>
          <p:spPr>
            <a:xfrm>
              <a:off x="7032370" y="3682695"/>
              <a:ext cx="431855" cy="43185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131648" y="3768412"/>
              <a:ext cx="381000" cy="253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bg1"/>
                  </a:solidFill>
                </a:rPr>
                <a:t>O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 rot="179676">
            <a:off x="4313984" y="4954922"/>
            <a:ext cx="992281" cy="840651"/>
            <a:chOff x="7356261" y="4006586"/>
            <a:chExt cx="431046" cy="329642"/>
          </a:xfrm>
        </p:grpSpPr>
        <p:sp>
          <p:nvSpPr>
            <p:cNvPr id="37" name="Oval 36"/>
            <p:cNvSpPr/>
            <p:nvPr/>
          </p:nvSpPr>
          <p:spPr>
            <a:xfrm>
              <a:off x="7356261" y="4006586"/>
              <a:ext cx="215927" cy="2159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406307" y="4059229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H</a:t>
              </a:r>
              <a:endParaRPr lang="en-US" sz="1200" dirty="0"/>
            </a:p>
          </p:txBody>
        </p:sp>
      </p:grpSp>
      <p:sp>
        <p:nvSpPr>
          <p:cNvPr id="43" name="Oval 42"/>
          <p:cNvSpPr/>
          <p:nvPr/>
        </p:nvSpPr>
        <p:spPr>
          <a:xfrm rot="20131767">
            <a:off x="7022047" y="4666161"/>
            <a:ext cx="892176" cy="8921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7299575" y="4887544"/>
            <a:ext cx="1006225" cy="975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78583" y="5862954"/>
            <a:ext cx="1719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Oxygen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089079" y="5776338"/>
            <a:ext cx="1719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Hydrogen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877336" y="5776338"/>
            <a:ext cx="1719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Carbon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86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175" y="0"/>
            <a:ext cx="7772400" cy="1143000"/>
          </a:xfrm>
        </p:spPr>
        <p:txBody>
          <a:bodyPr/>
          <a:lstStyle/>
          <a:p>
            <a:r>
              <a:rPr lang="en-US" dirty="0" smtClean="0"/>
              <a:t>Activity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49" y="933451"/>
            <a:ext cx="8201025" cy="580072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Answer the following questions on your own piece of paper.</a:t>
            </a:r>
            <a:br>
              <a:rPr lang="en-US" sz="2000" dirty="0" smtClean="0"/>
            </a:br>
            <a:endParaRPr lang="en-US" sz="2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What two molecules are needed for photosynthesis? (You may write the name or chemical signature)</a:t>
            </a:r>
            <a:br>
              <a:rPr lang="en-US" sz="2000" dirty="0" smtClean="0"/>
            </a:br>
            <a:endParaRPr lang="en-US" sz="2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What two molecules are created at the end of </a:t>
            </a:r>
            <a:r>
              <a:rPr lang="en-US" sz="2000" dirty="0"/>
              <a:t>photosynthesis? </a:t>
            </a:r>
            <a:br>
              <a:rPr lang="en-US" sz="2000" dirty="0"/>
            </a:br>
            <a:r>
              <a:rPr lang="en-US" sz="2000" dirty="0" smtClean="0"/>
              <a:t>(</a:t>
            </a:r>
            <a:r>
              <a:rPr lang="en-US" sz="2000" dirty="0"/>
              <a:t>You may write the name or chemical </a:t>
            </a:r>
            <a:r>
              <a:rPr lang="en-US" sz="2000" dirty="0" smtClean="0"/>
              <a:t>signature)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Why is it important for there to be 6 carbon dioxides and six waters in the equation for photosynthesis?</a:t>
            </a:r>
            <a:br>
              <a:rPr lang="en-US" sz="2000" dirty="0" smtClean="0"/>
            </a:br>
            <a:endParaRPr lang="en-US" sz="2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What provides the energy for the movement of these atoms?</a:t>
            </a:r>
            <a:br>
              <a:rPr lang="en-US" sz="2000" dirty="0" smtClean="0"/>
            </a:br>
            <a:endParaRPr lang="en-US" sz="2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In what organelle, does the process of Photosynthesis occur?</a:t>
            </a:r>
            <a:br>
              <a:rPr lang="en-US" sz="2000" dirty="0" smtClean="0"/>
            </a:br>
            <a:endParaRPr lang="en-US" sz="2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Write the chemical equation for photosynthesis using the proper chemical formula for each molecule.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0829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83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Photosynthesis Activity</vt:lpstr>
      <vt:lpstr>Photosynthesis Equation</vt:lpstr>
      <vt:lpstr>Chemical Names</vt:lpstr>
      <vt:lpstr>Chemical Names</vt:lpstr>
      <vt:lpstr>Chemical Names</vt:lpstr>
      <vt:lpstr>Chemical Names</vt:lpstr>
      <vt:lpstr>Activity</vt:lpstr>
      <vt:lpstr>Activity Assessment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 Activity</dc:title>
  <dc:creator>Roderick, Teri</dc:creator>
  <cp:lastModifiedBy>Roderick, Teri</cp:lastModifiedBy>
  <cp:revision>1</cp:revision>
  <dcterms:created xsi:type="dcterms:W3CDTF">2015-11-02T19:54:19Z</dcterms:created>
  <dcterms:modified xsi:type="dcterms:W3CDTF">2015-11-02T19:56:36Z</dcterms:modified>
</cp:coreProperties>
</file>