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480" r:id="rId2"/>
    <p:sldId id="481" r:id="rId3"/>
    <p:sldId id="482" r:id="rId4"/>
    <p:sldId id="483" r:id="rId5"/>
    <p:sldId id="486" r:id="rId6"/>
    <p:sldId id="487" r:id="rId7"/>
    <p:sldId id="488" r:id="rId8"/>
    <p:sldId id="484" r:id="rId9"/>
    <p:sldId id="489" r:id="rId10"/>
    <p:sldId id="443" r:id="rId11"/>
    <p:sldId id="445" r:id="rId12"/>
    <p:sldId id="444" r:id="rId13"/>
    <p:sldId id="493" r:id="rId14"/>
    <p:sldId id="447" r:id="rId15"/>
    <p:sldId id="446" r:id="rId16"/>
    <p:sldId id="450" r:id="rId17"/>
    <p:sldId id="490" r:id="rId18"/>
    <p:sldId id="451" r:id="rId19"/>
    <p:sldId id="448" r:id="rId20"/>
    <p:sldId id="491" r:id="rId21"/>
    <p:sldId id="452" r:id="rId22"/>
    <p:sldId id="453" r:id="rId23"/>
    <p:sldId id="492" r:id="rId24"/>
    <p:sldId id="455" r:id="rId25"/>
    <p:sldId id="456" r:id="rId26"/>
    <p:sldId id="463" r:id="rId27"/>
    <p:sldId id="467" r:id="rId28"/>
    <p:sldId id="449" r:id="rId29"/>
    <p:sldId id="468" r:id="rId30"/>
    <p:sldId id="472" r:id="rId31"/>
    <p:sldId id="474" r:id="rId3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0">
          <p15:clr>
            <a:srgbClr val="A4A3A4"/>
          </p15:clr>
        </p15:guide>
        <p15:guide id="2" pos="284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660033"/>
    <a:srgbClr val="FAFAFA"/>
    <a:srgbClr val="000099"/>
    <a:srgbClr val="CC3333"/>
    <a:srgbClr val="CCCCCC"/>
    <a:srgbClr val="A0C0C4"/>
    <a:srgbClr val="FFC0BE"/>
    <a:srgbClr val="FA0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69" autoAdjust="0"/>
    <p:restoredTop sz="93850" autoAdjust="0"/>
  </p:normalViewPr>
  <p:slideViewPr>
    <p:cSldViewPr snapToGrid="0">
      <p:cViewPr varScale="1">
        <p:scale>
          <a:sx n="49" d="100"/>
          <a:sy n="49" d="100"/>
        </p:scale>
        <p:origin x="60" y="156"/>
      </p:cViewPr>
      <p:guideLst>
        <p:guide orient="horz" pos="3360"/>
        <p:guide pos="28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211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4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fld id="{466D23E4-109C-46D7-81D8-02C151D1D4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7378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A7799CB5-FEAA-4CA9-A634-470D27871E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9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CC6E6-68C4-4EF0-90F7-E301547C81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476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BADFF-6918-4B93-8B80-677EFE4F06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466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C2198-4057-41C3-932A-3319CB4667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823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5844C-F09F-445E-A987-D14E15295A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43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2E226-C928-4372-A7C3-A6FCF522DC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22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320CB-2CFF-4B5B-8459-8C9B8C3854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4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CB6D6-07D5-43B5-9997-F0714A3AF1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778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15661-5E87-4043-BD3E-E6DBA2D6A5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828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58419-D1C9-4E16-951A-3BC3CDC605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868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F6F68-9F7E-4DAE-A08E-C5C722451B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92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37D55-E277-44E8-A095-90F0F8D1D5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97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3E8E7E3-C671-48C4-AA78-162514E9932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08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Human Genetics - Pedigrees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92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Text Box 2"/>
          <p:cNvSpPr txBox="1">
            <a:spLocks noChangeArrowheads="1"/>
          </p:cNvSpPr>
          <p:nvPr/>
        </p:nvSpPr>
        <p:spPr bwMode="auto">
          <a:xfrm>
            <a:off x="212725" y="222250"/>
            <a:ext cx="18149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Pedigrees</a:t>
            </a:r>
            <a:endParaRPr lang="en-US" altLang="en-US" sz="2800" dirty="0"/>
          </a:p>
        </p:txBody>
      </p:sp>
      <p:sp>
        <p:nvSpPr>
          <p:cNvPr id="266243" name="Text Box 3"/>
          <p:cNvSpPr txBox="1">
            <a:spLocks noChangeArrowheads="1"/>
          </p:cNvSpPr>
          <p:nvPr/>
        </p:nvSpPr>
        <p:spPr bwMode="auto">
          <a:xfrm>
            <a:off x="276225" y="952500"/>
            <a:ext cx="84836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207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287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n-US" altLang="en-US" sz="2800">
              <a:latin typeface="Comic Sans MS" panose="030F0702030302020204" pitchFamily="66" charset="0"/>
            </a:endParaRPr>
          </a:p>
        </p:txBody>
      </p:sp>
      <p:sp>
        <p:nvSpPr>
          <p:cNvPr id="266244" name="Text Box 4"/>
          <p:cNvSpPr txBox="1">
            <a:spLocks noChangeArrowheads="1"/>
          </p:cNvSpPr>
          <p:nvPr/>
        </p:nvSpPr>
        <p:spPr bwMode="auto">
          <a:xfrm>
            <a:off x="268288" y="1027113"/>
            <a:ext cx="809148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06400" indent="-406400" algn="l">
              <a:tabLst>
                <a:tab pos="863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9300" indent="-228600" algn="l">
              <a:tabLst>
                <a:tab pos="863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65200" algn="l">
              <a:tabLst>
                <a:tab pos="863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tabLst>
                <a:tab pos="863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algn="l">
              <a:tabLst>
                <a:tab pos="863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Aft>
                <a:spcPct val="60000"/>
              </a:spcAft>
              <a:buFont typeface="Wingdings" panose="05000000000000000000" pitchFamily="2" charset="2"/>
              <a:buChar char="v"/>
            </a:pPr>
            <a:r>
              <a:rPr lang="en-US" altLang="en-US" sz="2800" i="1" dirty="0" smtClean="0">
                <a:latin typeface="Comic Sans MS" panose="030F0702030302020204" pitchFamily="66" charset="0"/>
              </a:rPr>
              <a:t>Pedigrees are used to study the inheritance of diseases within family members.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11" y="0"/>
            <a:ext cx="1286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 Demi" panose="020E0802020502020306" pitchFamily="34" charset="0"/>
              </a:rPr>
              <a:t>Write</a:t>
            </a:r>
            <a:endParaRPr lang="en-US" dirty="0"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58"/>
          <a:stretch>
            <a:fillRect/>
          </a:stretch>
        </p:blipFill>
        <p:spPr bwMode="auto">
          <a:xfrm>
            <a:off x="119358" y="104250"/>
            <a:ext cx="8944555" cy="6306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857811" y="0"/>
            <a:ext cx="1286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 Demi" panose="020E0802020502020306" pitchFamily="34" charset="0"/>
              </a:rPr>
              <a:t>Observe</a:t>
            </a:r>
            <a:endParaRPr lang="en-US" dirty="0"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Text Box 2"/>
          <p:cNvSpPr txBox="1">
            <a:spLocks noChangeArrowheads="1"/>
          </p:cNvSpPr>
          <p:nvPr/>
        </p:nvSpPr>
        <p:spPr bwMode="auto">
          <a:xfrm>
            <a:off x="212725" y="222250"/>
            <a:ext cx="67714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Pedigrees show patterns of inheritance</a:t>
            </a:r>
            <a:endParaRPr lang="en-US" altLang="en-US" sz="2800" dirty="0"/>
          </a:p>
        </p:txBody>
      </p:sp>
      <p:sp>
        <p:nvSpPr>
          <p:cNvPr id="267267" name="Text Box 3"/>
          <p:cNvSpPr txBox="1">
            <a:spLocks noChangeArrowheads="1"/>
          </p:cNvSpPr>
          <p:nvPr/>
        </p:nvSpPr>
        <p:spPr bwMode="auto">
          <a:xfrm>
            <a:off x="276225" y="952500"/>
            <a:ext cx="84836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207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287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n-US" altLang="en-US" sz="2800">
              <a:latin typeface="Comic Sans MS" panose="030F0702030302020204" pitchFamily="66" charset="0"/>
            </a:endParaRPr>
          </a:p>
        </p:txBody>
      </p:sp>
      <p:sp>
        <p:nvSpPr>
          <p:cNvPr id="267268" name="Text Box 4"/>
          <p:cNvSpPr txBox="1">
            <a:spLocks noChangeArrowheads="1"/>
          </p:cNvSpPr>
          <p:nvPr/>
        </p:nvSpPr>
        <p:spPr bwMode="auto">
          <a:xfrm>
            <a:off x="276225" y="952500"/>
            <a:ext cx="8485187" cy="2634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06400" indent="-406400" algn="l">
              <a:tabLst>
                <a:tab pos="863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9300" indent="-228600" algn="l">
              <a:tabLst>
                <a:tab pos="863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65200" algn="l">
              <a:tabLst>
                <a:tab pos="863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tabLst>
                <a:tab pos="863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algn="l">
              <a:tabLst>
                <a:tab pos="863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Aft>
                <a:spcPct val="60000"/>
              </a:spcAft>
              <a:buFont typeface="Wingdings" panose="05000000000000000000" pitchFamily="2" charset="2"/>
              <a:buChar char="v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We will cover the following patterns: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lvl="1">
              <a:spcAft>
                <a:spcPct val="10000"/>
              </a:spcAft>
              <a:buFont typeface="Wingdings" panose="05000000000000000000" pitchFamily="2" charset="2"/>
              <a:buChar char="v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autosomal</a:t>
            </a:r>
            <a:r>
              <a:rPr lang="en-US" altLang="en-US" sz="2800" dirty="0">
                <a:latin typeface="Comic Sans MS" panose="030F0702030302020204" pitchFamily="66" charset="0"/>
              </a:rPr>
              <a:t>, recessive</a:t>
            </a:r>
          </a:p>
          <a:p>
            <a:pPr lvl="1">
              <a:spcAft>
                <a:spcPct val="10000"/>
              </a:spcAft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Comic Sans MS" panose="030F0702030302020204" pitchFamily="66" charset="0"/>
              </a:rPr>
              <a:t>autosomal, dominant</a:t>
            </a:r>
          </a:p>
          <a:p>
            <a:pPr lvl="1">
              <a:spcAft>
                <a:spcPct val="10000"/>
              </a:spcAft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Comic Sans MS" panose="030F0702030302020204" pitchFamily="66" charset="0"/>
              </a:rPr>
              <a:t>X-linked, recessive</a:t>
            </a:r>
          </a:p>
          <a:p>
            <a:pPr lvl="1">
              <a:spcAft>
                <a:spcPct val="10000"/>
              </a:spcAft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Comic Sans MS" panose="030F0702030302020204" pitchFamily="66" charset="0"/>
              </a:rPr>
              <a:t>X-linked, dominant (very rare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)</a:t>
            </a:r>
            <a:endParaRPr lang="en-US" altLang="en-US" sz="28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11" y="0"/>
            <a:ext cx="1286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 Demi" panose="020E0802020502020306" pitchFamily="34" charset="0"/>
              </a:rPr>
              <a:t>Write</a:t>
            </a:r>
            <a:endParaRPr lang="en-US" dirty="0"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75" y="164592"/>
            <a:ext cx="8939379" cy="639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20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161925" y="171450"/>
            <a:ext cx="45929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Autosomal- </a:t>
            </a:r>
            <a:r>
              <a:rPr lang="en-US" altLang="en-US" sz="2800" dirty="0"/>
              <a:t>cystic fibrosis</a:t>
            </a:r>
          </a:p>
        </p:txBody>
      </p:sp>
      <p:sp>
        <p:nvSpPr>
          <p:cNvPr id="270339" name="Text Box 3"/>
          <p:cNvSpPr txBox="1">
            <a:spLocks noChangeArrowheads="1"/>
          </p:cNvSpPr>
          <p:nvPr/>
        </p:nvSpPr>
        <p:spPr bwMode="auto">
          <a:xfrm>
            <a:off x="276225" y="952500"/>
            <a:ext cx="84836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207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287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n-US" altLang="en-US" sz="2800">
              <a:latin typeface="Comic Sans MS" panose="030F0702030302020204" pitchFamily="66" charset="0"/>
            </a:endParaRPr>
          </a:p>
        </p:txBody>
      </p:sp>
      <p:pic>
        <p:nvPicPr>
          <p:cNvPr id="270340" name="Picture 4" descr="bro35125_0210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027" b="82591"/>
          <a:stretch>
            <a:fillRect/>
          </a:stretch>
        </p:blipFill>
        <p:spPr bwMode="auto">
          <a:xfrm>
            <a:off x="1752600" y="1447800"/>
            <a:ext cx="58674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0347" name="Group 11"/>
          <p:cNvGrpSpPr>
            <a:grpSpLocks/>
          </p:cNvGrpSpPr>
          <p:nvPr/>
        </p:nvGrpSpPr>
        <p:grpSpPr bwMode="auto">
          <a:xfrm>
            <a:off x="2306638" y="1370013"/>
            <a:ext cx="3719512" cy="530225"/>
            <a:chOff x="1453" y="863"/>
            <a:chExt cx="2343" cy="334"/>
          </a:xfrm>
        </p:grpSpPr>
        <p:sp>
          <p:nvSpPr>
            <p:cNvPr id="270341" name="Text Box 5"/>
            <p:cNvSpPr txBox="1">
              <a:spLocks noChangeArrowheads="1"/>
            </p:cNvSpPr>
            <p:nvPr/>
          </p:nvSpPr>
          <p:spPr bwMode="auto">
            <a:xfrm>
              <a:off x="3072" y="863"/>
              <a:ext cx="72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female</a:t>
              </a:r>
            </a:p>
          </p:txBody>
        </p:sp>
        <p:sp>
          <p:nvSpPr>
            <p:cNvPr id="270342" name="Text Box 6"/>
            <p:cNvSpPr txBox="1">
              <a:spLocks noChangeArrowheads="1"/>
            </p:cNvSpPr>
            <p:nvPr/>
          </p:nvSpPr>
          <p:spPr bwMode="auto">
            <a:xfrm>
              <a:off x="1453" y="871"/>
              <a:ext cx="521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male</a:t>
              </a:r>
            </a:p>
          </p:txBody>
        </p:sp>
      </p:grpSp>
      <p:grpSp>
        <p:nvGrpSpPr>
          <p:cNvPr id="270343" name="Group 7"/>
          <p:cNvGrpSpPr>
            <a:grpSpLocks/>
          </p:cNvGrpSpPr>
          <p:nvPr/>
        </p:nvGrpSpPr>
        <p:grpSpPr bwMode="auto">
          <a:xfrm>
            <a:off x="2543175" y="3670300"/>
            <a:ext cx="3113088" cy="2181225"/>
            <a:chOff x="1602" y="2312"/>
            <a:chExt cx="1961" cy="1374"/>
          </a:xfrm>
        </p:grpSpPr>
        <p:sp>
          <p:nvSpPr>
            <p:cNvPr id="270344" name="Text Box 8"/>
            <p:cNvSpPr txBox="1">
              <a:spLocks noChangeArrowheads="1"/>
            </p:cNvSpPr>
            <p:nvPr/>
          </p:nvSpPr>
          <p:spPr bwMode="auto">
            <a:xfrm>
              <a:off x="1602" y="3360"/>
              <a:ext cx="1961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affected individuals </a:t>
              </a:r>
            </a:p>
          </p:txBody>
        </p:sp>
        <p:sp>
          <p:nvSpPr>
            <p:cNvPr id="270345" name="Line 9"/>
            <p:cNvSpPr>
              <a:spLocks noChangeShapeType="1"/>
            </p:cNvSpPr>
            <p:nvPr/>
          </p:nvSpPr>
          <p:spPr bwMode="auto">
            <a:xfrm flipV="1">
              <a:off x="2622" y="2936"/>
              <a:ext cx="328" cy="4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46" name="Line 10"/>
            <p:cNvSpPr>
              <a:spLocks noChangeShapeType="1"/>
            </p:cNvSpPr>
            <p:nvPr/>
          </p:nvSpPr>
          <p:spPr bwMode="auto">
            <a:xfrm flipV="1">
              <a:off x="2616" y="2312"/>
              <a:ext cx="128" cy="10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857811" y="0"/>
            <a:ext cx="1286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 Demi" panose="020E0802020502020306" pitchFamily="34" charset="0"/>
              </a:rPr>
              <a:t>Listen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56479" y="3584862"/>
            <a:ext cx="552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683125" y="4949860"/>
            <a:ext cx="552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002004" y="2005211"/>
            <a:ext cx="684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251408" y="2027366"/>
            <a:ext cx="684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175901" y="3439467"/>
            <a:ext cx="684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A?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923723" y="3536992"/>
            <a:ext cx="684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Aa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162053" y="3529315"/>
            <a:ext cx="684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920203" y="3523313"/>
            <a:ext cx="684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A?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648125" y="5015854"/>
            <a:ext cx="684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A?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60428" y="5004540"/>
            <a:ext cx="684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A?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488611" y="4998538"/>
            <a:ext cx="684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A?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224622" y="4964704"/>
            <a:ext cx="684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A?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02398" y="4964703"/>
            <a:ext cx="684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A?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442998" y="4949859"/>
            <a:ext cx="684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Text Box 2"/>
          <p:cNvSpPr txBox="1">
            <a:spLocks noChangeArrowheads="1"/>
          </p:cNvSpPr>
          <p:nvPr/>
        </p:nvSpPr>
        <p:spPr bwMode="auto">
          <a:xfrm>
            <a:off x="161925" y="171450"/>
            <a:ext cx="4629150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/>
              <a:t>Autosomal recessive traits</a:t>
            </a:r>
          </a:p>
          <a:p>
            <a:pPr algn="l"/>
            <a:endParaRPr lang="en-US" altLang="en-US" sz="2800"/>
          </a:p>
        </p:txBody>
      </p:sp>
      <p:sp>
        <p:nvSpPr>
          <p:cNvPr id="269325" name="Text Box 13"/>
          <p:cNvSpPr txBox="1">
            <a:spLocks noChangeArrowheads="1"/>
          </p:cNvSpPr>
          <p:nvPr/>
        </p:nvSpPr>
        <p:spPr bwMode="auto">
          <a:xfrm>
            <a:off x="225425" y="1027113"/>
            <a:ext cx="4584700" cy="649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Font typeface="Times" panose="02020603050405020304" pitchFamily="18" charset="0"/>
              <a:buChar char="•"/>
            </a:pPr>
            <a:r>
              <a:rPr lang="en-US" altLang="en-US" sz="2800" dirty="0">
                <a:latin typeface="Comic Sans MS" panose="030F0702030302020204" pitchFamily="66" charset="0"/>
              </a:rPr>
              <a:t>Trait is rare in pedigree</a:t>
            </a:r>
          </a:p>
          <a:p>
            <a:endParaRPr lang="en-US" altLang="en-US" sz="2800" dirty="0">
              <a:latin typeface="Comic Sans MS" panose="030F0702030302020204" pitchFamily="66" charset="0"/>
            </a:endParaRPr>
          </a:p>
          <a:p>
            <a:pPr>
              <a:buFont typeface="Times" panose="02020603050405020304" pitchFamily="18" charset="0"/>
              <a:buChar char="•"/>
            </a:pPr>
            <a:r>
              <a:rPr lang="en-US" altLang="en-US" sz="2800" dirty="0">
                <a:latin typeface="Comic Sans MS" panose="030F0702030302020204" pitchFamily="66" charset="0"/>
              </a:rPr>
              <a:t>Trait often skips generations (hidden in heterozygous carriers)</a:t>
            </a:r>
          </a:p>
          <a:p>
            <a:endParaRPr lang="en-US" altLang="en-US" sz="2800" dirty="0">
              <a:latin typeface="Comic Sans MS" panose="030F0702030302020204" pitchFamily="66" charset="0"/>
            </a:endParaRPr>
          </a:p>
          <a:p>
            <a:pPr>
              <a:buFont typeface="Times" panose="02020603050405020304" pitchFamily="18" charset="0"/>
              <a:buChar char="•"/>
            </a:pPr>
            <a:r>
              <a:rPr lang="en-US" altLang="en-US" sz="2800" dirty="0">
                <a:latin typeface="Comic Sans MS" panose="030F0702030302020204" pitchFamily="66" charset="0"/>
              </a:rPr>
              <a:t>Trait affects males and females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equally</a:t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>
              <a:buFont typeface="Times" panose="02020603050405020304" pitchFamily="18" charset="0"/>
              <a:buChar char="•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Filled symbols are homozygous recessive (aa)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endParaRPr lang="en-US" altLang="en-US" sz="2800" dirty="0" smtClean="0">
              <a:latin typeface="Comic Sans MS" panose="030F0702030302020204" pitchFamily="66" charset="0"/>
            </a:endParaRPr>
          </a:p>
          <a:p>
            <a:endParaRPr lang="en-US" altLang="en-US" sz="2800" dirty="0">
              <a:latin typeface="Comic Sans MS" panose="030F0702030302020204" pitchFamily="66" charset="0"/>
            </a:endParaRPr>
          </a:p>
          <a:p>
            <a:endParaRPr lang="en-US" altLang="en-US" dirty="0">
              <a:latin typeface="Comic Sans MS" panose="030F0702030302020204" pitchFamily="66" charset="0"/>
            </a:endParaRPr>
          </a:p>
        </p:txBody>
      </p:sp>
      <p:pic>
        <p:nvPicPr>
          <p:cNvPr id="269326" name="Picture 14" descr="bro35125_0210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027" b="82591"/>
          <a:stretch>
            <a:fillRect/>
          </a:stretch>
        </p:blipFill>
        <p:spPr bwMode="auto">
          <a:xfrm>
            <a:off x="4816475" y="1079500"/>
            <a:ext cx="4051300" cy="257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857811" y="0"/>
            <a:ext cx="1286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 Demi" panose="020E0802020502020306" pitchFamily="34" charset="0"/>
              </a:rPr>
              <a:t>Write</a:t>
            </a:r>
            <a:endParaRPr lang="en-US" dirty="0"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Text Box 2"/>
          <p:cNvSpPr txBox="1">
            <a:spLocks noChangeArrowheads="1"/>
          </p:cNvSpPr>
          <p:nvPr/>
        </p:nvSpPr>
        <p:spPr bwMode="auto">
          <a:xfrm>
            <a:off x="161925" y="171450"/>
            <a:ext cx="6773863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/>
              <a:t>Autosomal recessive diseases in humans</a:t>
            </a:r>
          </a:p>
          <a:p>
            <a:pPr algn="l"/>
            <a:endParaRPr lang="en-US" altLang="en-US" sz="2800"/>
          </a:p>
        </p:txBody>
      </p:sp>
      <p:sp>
        <p:nvSpPr>
          <p:cNvPr id="273411" name="Text Box 3"/>
          <p:cNvSpPr txBox="1">
            <a:spLocks noChangeArrowheads="1"/>
          </p:cNvSpPr>
          <p:nvPr/>
        </p:nvSpPr>
        <p:spPr bwMode="auto">
          <a:xfrm>
            <a:off x="276225" y="938213"/>
            <a:ext cx="84709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9300" indent="-2921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Comic Sans MS" panose="030F0702030302020204" pitchFamily="66" charset="0"/>
              </a:rPr>
              <a:t>Most common ones </a:t>
            </a:r>
          </a:p>
          <a:p>
            <a:pPr lvl="1">
              <a:buFont typeface="Times" panose="02020603050405020304" pitchFamily="18" charset="0"/>
              <a:buChar char="•"/>
            </a:pPr>
            <a:r>
              <a:rPr lang="en-US" altLang="en-US" sz="2800" dirty="0">
                <a:latin typeface="Comic Sans MS" panose="030F0702030302020204" pitchFamily="66" charset="0"/>
              </a:rPr>
              <a:t>Cystic fibrosis </a:t>
            </a:r>
          </a:p>
          <a:p>
            <a:pPr lvl="1">
              <a:buFont typeface="Times" panose="02020603050405020304" pitchFamily="18" charset="0"/>
              <a:buChar char="•"/>
            </a:pPr>
            <a:r>
              <a:rPr lang="en-US" altLang="en-US" sz="2800" dirty="0">
                <a:latin typeface="Comic Sans MS" panose="030F0702030302020204" pitchFamily="66" charset="0"/>
              </a:rPr>
              <a:t>Sickle cell anemia</a:t>
            </a:r>
          </a:p>
          <a:p>
            <a:pPr lvl="1">
              <a:buFont typeface="Times" panose="02020603050405020304" pitchFamily="18" charset="0"/>
              <a:buChar char="•"/>
            </a:pPr>
            <a:r>
              <a:rPr lang="en-US" altLang="en-US" sz="2800" dirty="0">
                <a:latin typeface="Comic Sans MS" panose="030F0702030302020204" pitchFamily="66" charset="0"/>
              </a:rPr>
              <a:t>Phenylketonuria (PKU)</a:t>
            </a:r>
          </a:p>
          <a:p>
            <a:pPr lvl="1">
              <a:buFont typeface="Times" panose="02020603050405020304" pitchFamily="18" charset="0"/>
              <a:buChar char="•"/>
            </a:pPr>
            <a:r>
              <a:rPr lang="en-US" altLang="en-US" sz="2800" dirty="0" err="1">
                <a:latin typeface="Comic Sans MS" panose="030F0702030302020204" pitchFamily="66" charset="0"/>
              </a:rPr>
              <a:t>Tay</a:t>
            </a:r>
            <a:r>
              <a:rPr lang="en-US" altLang="en-US" sz="2800" dirty="0">
                <a:latin typeface="Comic Sans MS" panose="030F0702030302020204" pitchFamily="66" charset="0"/>
              </a:rPr>
              <a:t>-Sachs disease</a:t>
            </a:r>
          </a:p>
          <a:p>
            <a:endParaRPr lang="en-US" altLang="en-US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11" y="0"/>
            <a:ext cx="1286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 Demi" panose="020E0802020502020306" pitchFamily="34" charset="0"/>
              </a:rPr>
              <a:t>Write</a:t>
            </a:r>
            <a:endParaRPr lang="en-US" dirty="0"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vm.edu/~cgep/Pic/AutoDom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44" y="294132"/>
            <a:ext cx="8656320" cy="432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2064" y="5321808"/>
            <a:ext cx="5879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Filled symbols are: AA or Aa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1168" y="5949696"/>
            <a:ext cx="5879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Unfilled Symbols are: aa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71416" y="1078992"/>
            <a:ext cx="621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0144" y="2458212"/>
            <a:ext cx="621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78864" y="2356104"/>
            <a:ext cx="621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98136" y="2356104"/>
            <a:ext cx="621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174992" y="2356103"/>
            <a:ext cx="621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3296" y="4016448"/>
            <a:ext cx="621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41704" y="4034242"/>
            <a:ext cx="621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59424" y="4005994"/>
            <a:ext cx="621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437120" y="3982104"/>
            <a:ext cx="621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292084" y="4073866"/>
            <a:ext cx="621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848356" y="1078991"/>
            <a:ext cx="621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717292" y="2406395"/>
            <a:ext cx="621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807714" y="2390338"/>
            <a:ext cx="621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Aa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036564" y="2390337"/>
            <a:ext cx="621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Aa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209032" y="4073865"/>
            <a:ext cx="621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787134" y="4073864"/>
            <a:ext cx="621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10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Text Box 2"/>
          <p:cNvSpPr txBox="1">
            <a:spLocks noChangeArrowheads="1"/>
          </p:cNvSpPr>
          <p:nvPr/>
        </p:nvSpPr>
        <p:spPr bwMode="auto">
          <a:xfrm>
            <a:off x="161925" y="171450"/>
            <a:ext cx="5221288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/>
              <a:t>Autosomal dominant pedigrees</a:t>
            </a:r>
          </a:p>
        </p:txBody>
      </p:sp>
      <p:sp>
        <p:nvSpPr>
          <p:cNvPr id="274438" name="Text Box 6"/>
          <p:cNvSpPr txBox="1">
            <a:spLocks noChangeArrowheads="1"/>
          </p:cNvSpPr>
          <p:nvPr/>
        </p:nvSpPr>
        <p:spPr bwMode="auto">
          <a:xfrm>
            <a:off x="517525" y="4291013"/>
            <a:ext cx="1841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274439" name="Rectangle 7"/>
          <p:cNvSpPr>
            <a:spLocks noChangeArrowheads="1"/>
          </p:cNvSpPr>
          <p:nvPr/>
        </p:nvSpPr>
        <p:spPr bwMode="auto">
          <a:xfrm>
            <a:off x="428625" y="3633788"/>
            <a:ext cx="8164513" cy="2973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Aft>
                <a:spcPct val="30000"/>
              </a:spcAft>
              <a:buFont typeface="Times" panose="02020603050405020304" pitchFamily="18" charset="0"/>
              <a:buChar char="•"/>
            </a:pPr>
            <a:r>
              <a:rPr lang="en-US" altLang="en-US" sz="2600" dirty="0">
                <a:latin typeface="Comic Sans MS" panose="030F0702030302020204" pitchFamily="66" charset="0"/>
              </a:rPr>
              <a:t>Trait </a:t>
            </a:r>
            <a:r>
              <a:rPr lang="en-US" altLang="en-US" sz="2600" dirty="0" smtClean="0">
                <a:latin typeface="Comic Sans MS" panose="030F0702030302020204" pitchFamily="66" charset="0"/>
              </a:rPr>
              <a:t>is:</a:t>
            </a:r>
          </a:p>
          <a:p>
            <a:pPr lvl="1">
              <a:spcAft>
                <a:spcPct val="30000"/>
              </a:spcAft>
              <a:buFont typeface="Times" panose="02020603050405020304" pitchFamily="18" charset="0"/>
              <a:buChar char="•"/>
            </a:pPr>
            <a:r>
              <a:rPr lang="en-US" altLang="en-US" sz="2600" dirty="0" smtClean="0">
                <a:latin typeface="Comic Sans MS" panose="030F0702030302020204" pitchFamily="66" charset="0"/>
              </a:rPr>
              <a:t> </a:t>
            </a:r>
            <a:r>
              <a:rPr lang="en-US" altLang="en-US" sz="2600" dirty="0">
                <a:latin typeface="Comic Sans MS" panose="030F0702030302020204" pitchFamily="66" charset="0"/>
              </a:rPr>
              <a:t>common </a:t>
            </a:r>
            <a:endParaRPr lang="en-US" altLang="en-US" sz="2600" dirty="0" smtClean="0">
              <a:latin typeface="Comic Sans MS" panose="030F0702030302020204" pitchFamily="66" charset="0"/>
            </a:endParaRPr>
          </a:p>
          <a:p>
            <a:pPr lvl="1">
              <a:spcAft>
                <a:spcPct val="30000"/>
              </a:spcAft>
              <a:buFont typeface="Times" panose="02020603050405020304" pitchFamily="18" charset="0"/>
              <a:buChar char="•"/>
            </a:pPr>
            <a:r>
              <a:rPr lang="en-US" altLang="en-US" sz="2600" dirty="0" smtClean="0">
                <a:latin typeface="Comic Sans MS" panose="030F0702030302020204" pitchFamily="66" charset="0"/>
              </a:rPr>
              <a:t>found </a:t>
            </a:r>
            <a:r>
              <a:rPr lang="en-US" altLang="en-US" sz="2600" dirty="0">
                <a:latin typeface="Comic Sans MS" panose="030F0702030302020204" pitchFamily="66" charset="0"/>
              </a:rPr>
              <a:t>in every generation</a:t>
            </a:r>
          </a:p>
          <a:p>
            <a:pPr lvl="1">
              <a:spcAft>
                <a:spcPct val="30000"/>
              </a:spcAft>
              <a:buFont typeface="Times" panose="02020603050405020304" pitchFamily="18" charset="0"/>
              <a:buChar char="•"/>
            </a:pPr>
            <a:r>
              <a:rPr lang="en-US" altLang="en-US" sz="2600" dirty="0" smtClean="0">
                <a:latin typeface="Comic Sans MS" panose="030F0702030302020204" pitchFamily="66" charset="0"/>
              </a:rPr>
              <a:t>Transmitted to ~1/2 children (no gender preference)</a:t>
            </a:r>
          </a:p>
          <a:p>
            <a:pPr lvl="1">
              <a:spcAft>
                <a:spcPct val="30000"/>
              </a:spcAft>
              <a:buFont typeface="Times" panose="02020603050405020304" pitchFamily="18" charset="0"/>
              <a:buChar char="•"/>
            </a:pPr>
            <a:r>
              <a:rPr lang="en-US" altLang="en-US" sz="2600" dirty="0" smtClean="0">
                <a:latin typeface="Comic Sans MS" panose="030F0702030302020204" pitchFamily="66" charset="0"/>
              </a:rPr>
              <a:t>Unfilled boxes are homozygous recessive (aa)</a:t>
            </a:r>
            <a:endParaRPr lang="en-US" altLang="en-US" sz="26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11" y="0"/>
            <a:ext cx="1286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 Demi" panose="020E0802020502020306" pitchFamily="34" charset="0"/>
              </a:rPr>
              <a:t>Write</a:t>
            </a:r>
            <a:endParaRPr lang="en-US" dirty="0">
              <a:latin typeface="Berlin Sans FB Demi" panose="020E0802020502020306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364" y="922782"/>
            <a:ext cx="4966716" cy="24833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Text Box 2"/>
          <p:cNvSpPr txBox="1">
            <a:spLocks noChangeArrowheads="1"/>
          </p:cNvSpPr>
          <p:nvPr/>
        </p:nvSpPr>
        <p:spPr bwMode="auto">
          <a:xfrm>
            <a:off x="161925" y="171450"/>
            <a:ext cx="456565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/>
              <a:t>Autosomal dominant traits</a:t>
            </a:r>
          </a:p>
        </p:txBody>
      </p:sp>
      <p:sp>
        <p:nvSpPr>
          <p:cNvPr id="271373" name="Text Box 13"/>
          <p:cNvSpPr txBox="1">
            <a:spLocks noChangeArrowheads="1"/>
          </p:cNvSpPr>
          <p:nvPr/>
        </p:nvSpPr>
        <p:spPr bwMode="auto">
          <a:xfrm>
            <a:off x="276225" y="938213"/>
            <a:ext cx="4079875" cy="348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9300" indent="-2921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altLang="en-US" sz="2800">
                <a:latin typeface="Comic Sans MS" panose="030F0702030302020204" pitchFamily="66" charset="0"/>
              </a:rPr>
              <a:t>There are few autosomal dominant human diseases (why?), but some rare traits have this inheritance pattern </a:t>
            </a:r>
          </a:p>
          <a:p>
            <a:pPr lvl="1">
              <a:buFont typeface="Times" panose="02020603050405020304" pitchFamily="18" charset="0"/>
              <a:buChar char="•"/>
            </a:pP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271375" name="Text Box 15"/>
          <p:cNvSpPr txBox="1">
            <a:spLocks noChangeArrowheads="1"/>
          </p:cNvSpPr>
          <p:nvPr/>
        </p:nvSpPr>
        <p:spPr bwMode="auto">
          <a:xfrm>
            <a:off x="477838" y="4625975"/>
            <a:ext cx="3125787" cy="141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500"/>
              <a:t>ex. achondroplasia (a sketelal disorder causing dwarfism)</a:t>
            </a:r>
          </a:p>
        </p:txBody>
      </p:sp>
      <p:pic>
        <p:nvPicPr>
          <p:cNvPr id="271377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675" y="763588"/>
            <a:ext cx="3382963" cy="457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76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888" y="3617913"/>
            <a:ext cx="2184400" cy="274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857811" y="0"/>
            <a:ext cx="1286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 Demi" panose="020E0802020502020306" pitchFamily="34" charset="0"/>
              </a:rPr>
              <a:t>Listen</a:t>
            </a:r>
            <a:endParaRPr lang="en-US" dirty="0"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743200" cy="1143000"/>
          </a:xfrm>
        </p:spPr>
        <p:txBody>
          <a:bodyPr/>
          <a:lstStyle/>
          <a:p>
            <a:r>
              <a:rPr lang="en-US" dirty="0" smtClean="0"/>
              <a:t>Pedigree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1938" y="1517302"/>
            <a:ext cx="6262635" cy="41750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57811" y="0"/>
            <a:ext cx="1286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 Demi" panose="020E0802020502020306" pitchFamily="34" charset="0"/>
              </a:rPr>
              <a:t>Listen</a:t>
            </a:r>
            <a:endParaRPr lang="en-US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55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79"/>
          <a:stretch>
            <a:fillRect/>
          </a:stretch>
        </p:blipFill>
        <p:spPr bwMode="auto">
          <a:xfrm>
            <a:off x="1045590" y="390970"/>
            <a:ext cx="6337572" cy="509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24360" y="502513"/>
            <a:ext cx="96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X</a:t>
            </a:r>
            <a:r>
              <a:rPr lang="en-US" sz="1800" baseline="30000" dirty="0" err="1" smtClean="0"/>
              <a:t>a</a:t>
            </a:r>
            <a:r>
              <a:rPr lang="en-US" sz="1800" dirty="0" err="1" smtClean="0"/>
              <a:t>Y</a:t>
            </a:r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2608080" y="3196536"/>
            <a:ext cx="96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X</a:t>
            </a:r>
            <a:r>
              <a:rPr lang="en-US" sz="1800" baseline="30000" dirty="0" err="1" smtClean="0"/>
              <a:t>a</a:t>
            </a:r>
            <a:r>
              <a:rPr lang="en-US" sz="1800" dirty="0" err="1" smtClean="0"/>
              <a:t>Y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5139834" y="3242702"/>
            <a:ext cx="96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X</a:t>
            </a:r>
            <a:r>
              <a:rPr lang="en-US" sz="1800" baseline="30000" dirty="0" err="1" smtClean="0"/>
              <a:t>a</a:t>
            </a:r>
            <a:r>
              <a:rPr lang="en-US" sz="1800" dirty="0" err="1" smtClean="0"/>
              <a:t>Y</a:t>
            </a: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2608080" y="1861350"/>
            <a:ext cx="969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X</a:t>
            </a:r>
            <a:r>
              <a:rPr lang="en-US" sz="1400" baseline="30000" dirty="0" err="1" smtClean="0"/>
              <a:t>A</a:t>
            </a:r>
            <a:r>
              <a:rPr lang="en-US" sz="1400" dirty="0" err="1" smtClean="0"/>
              <a:t>X</a:t>
            </a:r>
            <a:r>
              <a:rPr lang="en-US" sz="1400" baseline="30000" dirty="0" err="1" smtClean="0"/>
              <a:t>a</a:t>
            </a:r>
            <a:endParaRPr lang="en-US" sz="1400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5139834" y="1861350"/>
            <a:ext cx="969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X</a:t>
            </a:r>
            <a:r>
              <a:rPr lang="en-US" sz="1400" baseline="30000" dirty="0" err="1" smtClean="0"/>
              <a:t>A</a:t>
            </a:r>
            <a:r>
              <a:rPr lang="en-US" sz="1400" dirty="0" err="1" smtClean="0"/>
              <a:t>X</a:t>
            </a:r>
            <a:r>
              <a:rPr lang="en-US" sz="1400" baseline="30000" dirty="0" err="1" smtClean="0"/>
              <a:t>a</a:t>
            </a:r>
            <a:endParaRPr lang="en-US" sz="1400" baseline="30000" dirty="0"/>
          </a:p>
        </p:txBody>
      </p:sp>
      <p:sp>
        <p:nvSpPr>
          <p:cNvPr id="20" name="TextBox 19"/>
          <p:cNvSpPr txBox="1"/>
          <p:nvPr/>
        </p:nvSpPr>
        <p:spPr>
          <a:xfrm>
            <a:off x="1916058" y="1858671"/>
            <a:ext cx="96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X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Y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1172145" y="3205518"/>
            <a:ext cx="96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X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Y</a:t>
            </a:r>
            <a:endParaRPr lang="en-US" sz="1800" dirty="0"/>
          </a:p>
        </p:txBody>
      </p:sp>
      <p:sp>
        <p:nvSpPr>
          <p:cNvPr id="22" name="TextBox 21"/>
          <p:cNvSpPr txBox="1"/>
          <p:nvPr/>
        </p:nvSpPr>
        <p:spPr>
          <a:xfrm>
            <a:off x="1172145" y="4663913"/>
            <a:ext cx="96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X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Y</a:t>
            </a:r>
            <a:endParaRPr lang="en-US" sz="1800" dirty="0"/>
          </a:p>
        </p:txBody>
      </p:sp>
      <p:sp>
        <p:nvSpPr>
          <p:cNvPr id="23" name="TextBox 22"/>
          <p:cNvSpPr txBox="1"/>
          <p:nvPr/>
        </p:nvSpPr>
        <p:spPr>
          <a:xfrm>
            <a:off x="3541725" y="1860166"/>
            <a:ext cx="96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X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Y</a:t>
            </a:r>
            <a:endParaRPr lang="en-US" sz="1800" dirty="0"/>
          </a:p>
        </p:txBody>
      </p:sp>
      <p:sp>
        <p:nvSpPr>
          <p:cNvPr id="24" name="TextBox 23"/>
          <p:cNvSpPr txBox="1"/>
          <p:nvPr/>
        </p:nvSpPr>
        <p:spPr>
          <a:xfrm>
            <a:off x="4412193" y="1858671"/>
            <a:ext cx="96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X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Y</a:t>
            </a:r>
            <a:endParaRPr lang="en-US" sz="1800" dirty="0"/>
          </a:p>
        </p:txBody>
      </p:sp>
      <p:sp>
        <p:nvSpPr>
          <p:cNvPr id="25" name="TextBox 24"/>
          <p:cNvSpPr txBox="1"/>
          <p:nvPr/>
        </p:nvSpPr>
        <p:spPr>
          <a:xfrm>
            <a:off x="5939064" y="1867653"/>
            <a:ext cx="96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X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Y</a:t>
            </a:r>
            <a:endParaRPr lang="en-US" sz="1800" dirty="0"/>
          </a:p>
        </p:txBody>
      </p:sp>
      <p:sp>
        <p:nvSpPr>
          <p:cNvPr id="26" name="TextBox 25"/>
          <p:cNvSpPr txBox="1"/>
          <p:nvPr/>
        </p:nvSpPr>
        <p:spPr>
          <a:xfrm>
            <a:off x="3761685" y="3242702"/>
            <a:ext cx="96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X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Y</a:t>
            </a:r>
            <a:endParaRPr lang="en-US" sz="1800" dirty="0"/>
          </a:p>
        </p:txBody>
      </p:sp>
      <p:sp>
        <p:nvSpPr>
          <p:cNvPr id="27" name="TextBox 26"/>
          <p:cNvSpPr txBox="1"/>
          <p:nvPr/>
        </p:nvSpPr>
        <p:spPr>
          <a:xfrm>
            <a:off x="6649199" y="3249167"/>
            <a:ext cx="96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X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Y</a:t>
            </a:r>
            <a:endParaRPr lang="en-US" sz="1800" dirty="0"/>
          </a:p>
        </p:txBody>
      </p:sp>
      <p:sp>
        <p:nvSpPr>
          <p:cNvPr id="28" name="TextBox 27"/>
          <p:cNvSpPr txBox="1"/>
          <p:nvPr/>
        </p:nvSpPr>
        <p:spPr>
          <a:xfrm>
            <a:off x="3442929" y="4579072"/>
            <a:ext cx="96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X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Y</a:t>
            </a:r>
            <a:endParaRPr lang="en-US" sz="1800" dirty="0"/>
          </a:p>
        </p:txBody>
      </p:sp>
      <p:sp>
        <p:nvSpPr>
          <p:cNvPr id="29" name="TextBox 28"/>
          <p:cNvSpPr txBox="1"/>
          <p:nvPr/>
        </p:nvSpPr>
        <p:spPr>
          <a:xfrm>
            <a:off x="4821936" y="4617751"/>
            <a:ext cx="96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X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Y</a:t>
            </a:r>
            <a:endParaRPr lang="en-US" sz="1800" dirty="0"/>
          </a:p>
        </p:txBody>
      </p:sp>
      <p:sp>
        <p:nvSpPr>
          <p:cNvPr id="31" name="TextBox 30"/>
          <p:cNvSpPr txBox="1"/>
          <p:nvPr/>
        </p:nvSpPr>
        <p:spPr>
          <a:xfrm>
            <a:off x="4219993" y="501018"/>
            <a:ext cx="969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</a:t>
            </a:r>
            <a:r>
              <a:rPr lang="en-US" sz="1400" baseline="30000" dirty="0" smtClean="0"/>
              <a:t>A</a:t>
            </a:r>
            <a:r>
              <a:rPr lang="en-US" sz="1400" dirty="0" smtClean="0"/>
              <a:t>X</a:t>
            </a:r>
            <a:r>
              <a:rPr lang="en-US" sz="1400" baseline="30000" dirty="0"/>
              <a:t>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868021" y="3238402"/>
            <a:ext cx="969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</a:t>
            </a:r>
            <a:r>
              <a:rPr lang="en-US" sz="1400" baseline="30000" dirty="0" smtClean="0"/>
              <a:t>A</a:t>
            </a:r>
            <a:r>
              <a:rPr lang="en-US" sz="1400" dirty="0" smtClean="0"/>
              <a:t>X</a:t>
            </a:r>
            <a:r>
              <a:rPr lang="en-US" sz="1400" baseline="30000" dirty="0"/>
              <a:t>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85338" y="4631461"/>
            <a:ext cx="969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</a:t>
            </a:r>
            <a:r>
              <a:rPr lang="en-US" sz="1400" baseline="30000" dirty="0" smtClean="0"/>
              <a:t>A</a:t>
            </a:r>
            <a:r>
              <a:rPr lang="en-US" sz="1400" dirty="0" smtClean="0"/>
              <a:t>X</a:t>
            </a:r>
            <a:r>
              <a:rPr lang="en-US" sz="1400" baseline="30000" dirty="0"/>
              <a:t>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34951" y="4660132"/>
            <a:ext cx="969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</a:t>
            </a:r>
            <a:r>
              <a:rPr lang="en-US" sz="1400" baseline="30000" dirty="0" smtClean="0"/>
              <a:t>A</a:t>
            </a:r>
            <a:r>
              <a:rPr lang="en-US" sz="1400" dirty="0" smtClean="0"/>
              <a:t>X</a:t>
            </a:r>
            <a:r>
              <a:rPr lang="en-US" sz="1400" baseline="30000" dirty="0"/>
              <a:t>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57561" y="3258091"/>
            <a:ext cx="969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</a:t>
            </a:r>
            <a:r>
              <a:rPr lang="en-US" sz="1400" baseline="30000" dirty="0" smtClean="0"/>
              <a:t>A</a:t>
            </a:r>
            <a:r>
              <a:rPr lang="en-US" sz="1400" dirty="0" smtClean="0"/>
              <a:t>X</a:t>
            </a:r>
            <a:r>
              <a:rPr lang="en-US" sz="1400" baseline="30000" dirty="0"/>
              <a:t>?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621288" y="1858671"/>
            <a:ext cx="969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</a:t>
            </a:r>
            <a:r>
              <a:rPr lang="en-US" sz="1400" baseline="30000" dirty="0" smtClean="0"/>
              <a:t>A</a:t>
            </a:r>
            <a:r>
              <a:rPr lang="en-US" sz="1400" dirty="0" smtClean="0"/>
              <a:t>X</a:t>
            </a:r>
            <a:r>
              <a:rPr lang="en-US" sz="1400" baseline="30000" dirty="0"/>
              <a:t>?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968035" y="3258091"/>
            <a:ext cx="969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</a:t>
            </a:r>
            <a:r>
              <a:rPr lang="en-US" sz="1400" baseline="30000" dirty="0" smtClean="0"/>
              <a:t>A</a:t>
            </a:r>
            <a:r>
              <a:rPr lang="en-US" sz="1400" dirty="0" smtClean="0"/>
              <a:t>X</a:t>
            </a:r>
            <a:r>
              <a:rPr lang="en-US" sz="1400" baseline="30000" dirty="0"/>
              <a:t>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5192" y="5276088"/>
            <a:ext cx="7004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Filled in Male Symbol: ALWAYS </a:t>
            </a:r>
            <a:r>
              <a:rPr lang="en-US" dirty="0" err="1"/>
              <a:t>X</a:t>
            </a:r>
            <a:r>
              <a:rPr lang="en-US" baseline="30000" dirty="0" err="1"/>
              <a:t>a</a:t>
            </a:r>
            <a:r>
              <a:rPr lang="en-US" dirty="0" err="1"/>
              <a:t>Y</a:t>
            </a:r>
            <a:r>
              <a:rPr lang="en-US" dirty="0"/>
              <a:t> </a:t>
            </a:r>
          </a:p>
          <a:p>
            <a:pPr algn="l"/>
            <a:r>
              <a:rPr lang="en-US" dirty="0" smtClean="0"/>
              <a:t>Filled in Female Symbol: </a:t>
            </a:r>
            <a:r>
              <a:rPr lang="en-US" dirty="0" err="1" smtClean="0"/>
              <a:t>X</a:t>
            </a:r>
            <a:r>
              <a:rPr lang="en-US" baseline="30000" dirty="0" err="1" smtClean="0"/>
              <a:t>a</a:t>
            </a:r>
            <a:r>
              <a:rPr lang="en-US" dirty="0" err="1" smtClean="0"/>
              <a:t>X</a:t>
            </a:r>
            <a:r>
              <a:rPr lang="en-US" baseline="30000" dirty="0" err="1" smtClean="0"/>
              <a:t>a</a:t>
            </a:r>
            <a:endParaRPr lang="en-US" baseline="30000" dirty="0" smtClean="0"/>
          </a:p>
          <a:p>
            <a:pPr algn="l"/>
            <a:r>
              <a:rPr lang="en-US" dirty="0" smtClean="0"/>
              <a:t>Unfilled Male Symbol: ALWAYS XAY</a:t>
            </a:r>
          </a:p>
          <a:p>
            <a:pPr algn="l"/>
            <a:r>
              <a:rPr lang="en-US" dirty="0" smtClean="0"/>
              <a:t>Unfilled Female Symbol:</a:t>
            </a:r>
            <a:r>
              <a:rPr lang="en-US" baseline="30000" dirty="0" smtClean="0"/>
              <a:t>  </a:t>
            </a:r>
            <a:r>
              <a:rPr lang="en-US" dirty="0" smtClean="0"/>
              <a:t>X</a:t>
            </a:r>
            <a:r>
              <a:rPr lang="en-US" baseline="30000" dirty="0" smtClean="0"/>
              <a:t>A</a:t>
            </a:r>
            <a:r>
              <a:rPr lang="en-US" dirty="0" smtClean="0"/>
              <a:t>X</a:t>
            </a:r>
            <a:r>
              <a:rPr lang="en-US" baseline="30000" dirty="0" smtClean="0"/>
              <a:t>?</a:t>
            </a:r>
            <a:r>
              <a:rPr lang="en-US" dirty="0" smtClean="0"/>
              <a:t>  Or </a:t>
            </a:r>
            <a:r>
              <a:rPr lang="en-US" dirty="0" err="1" smtClean="0"/>
              <a:t>X</a:t>
            </a:r>
            <a:r>
              <a:rPr lang="en-US" baseline="30000" dirty="0" err="1" smtClean="0"/>
              <a:t>A</a:t>
            </a:r>
            <a:r>
              <a:rPr lang="en-US" dirty="0" err="1" smtClean="0"/>
              <a:t>X</a:t>
            </a:r>
            <a:r>
              <a:rPr lang="en-US" baseline="30000" dirty="0" err="1" smtClean="0"/>
              <a:t>a</a:t>
            </a:r>
            <a:endParaRPr lang="en-US" baseline="30000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68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Text Box 2"/>
          <p:cNvSpPr txBox="1">
            <a:spLocks noChangeArrowheads="1"/>
          </p:cNvSpPr>
          <p:nvPr/>
        </p:nvSpPr>
        <p:spPr bwMode="auto">
          <a:xfrm>
            <a:off x="161925" y="184150"/>
            <a:ext cx="49530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/>
              <a:t>X-linked recessive pedigrees</a:t>
            </a:r>
          </a:p>
        </p:txBody>
      </p:sp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517525" y="4291013"/>
            <a:ext cx="1841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275461" name="Rectangle 5"/>
          <p:cNvSpPr>
            <a:spLocks noChangeArrowheads="1"/>
          </p:cNvSpPr>
          <p:nvPr/>
        </p:nvSpPr>
        <p:spPr bwMode="auto">
          <a:xfrm>
            <a:off x="301625" y="1271588"/>
            <a:ext cx="4443413" cy="7614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Aft>
                <a:spcPct val="60000"/>
              </a:spcAft>
              <a:buFont typeface="Times" panose="02020603050405020304" pitchFamily="18" charset="0"/>
              <a:buChar char="•"/>
            </a:pPr>
            <a:r>
              <a:rPr lang="en-US" altLang="en-US" sz="2600" dirty="0">
                <a:latin typeface="Comic Sans MS" panose="030F0702030302020204" pitchFamily="66" charset="0"/>
              </a:rPr>
              <a:t>Trait </a:t>
            </a:r>
            <a:r>
              <a:rPr lang="en-US" altLang="en-US" sz="2600" dirty="0" smtClean="0">
                <a:latin typeface="Comic Sans MS" panose="030F0702030302020204" pitchFamily="66" charset="0"/>
              </a:rPr>
              <a:t>is:</a:t>
            </a:r>
          </a:p>
          <a:p>
            <a:pPr lvl="1">
              <a:spcAft>
                <a:spcPct val="60000"/>
              </a:spcAft>
              <a:buFont typeface="Times" panose="02020603050405020304" pitchFamily="18" charset="0"/>
              <a:buChar char="•"/>
            </a:pPr>
            <a:r>
              <a:rPr lang="en-US" altLang="en-US" sz="2600" dirty="0" smtClean="0">
                <a:latin typeface="Comic Sans MS" panose="030F0702030302020204" pitchFamily="66" charset="0"/>
              </a:rPr>
              <a:t>Rare</a:t>
            </a:r>
          </a:p>
          <a:p>
            <a:pPr lvl="1">
              <a:spcAft>
                <a:spcPct val="60000"/>
              </a:spcAft>
              <a:buFont typeface="Times" panose="02020603050405020304" pitchFamily="18" charset="0"/>
              <a:buChar char="•"/>
            </a:pPr>
            <a:r>
              <a:rPr lang="en-US" altLang="en-US" sz="2600" dirty="0" smtClean="0">
                <a:latin typeface="Comic Sans MS" panose="030F0702030302020204" pitchFamily="66" charset="0"/>
              </a:rPr>
              <a:t>skips </a:t>
            </a:r>
            <a:r>
              <a:rPr lang="en-US" altLang="en-US" sz="2600" dirty="0">
                <a:latin typeface="Comic Sans MS" panose="030F0702030302020204" pitchFamily="66" charset="0"/>
              </a:rPr>
              <a:t>generations</a:t>
            </a:r>
          </a:p>
          <a:p>
            <a:pPr lvl="1">
              <a:spcAft>
                <a:spcPct val="60000"/>
              </a:spcAft>
              <a:buFont typeface="Times" panose="02020603050405020304" pitchFamily="18" charset="0"/>
              <a:buChar char="•"/>
            </a:pPr>
            <a:r>
              <a:rPr lang="en-US" altLang="en-US" sz="2600" dirty="0" smtClean="0">
                <a:latin typeface="Comic Sans MS" panose="030F0702030302020204" pitchFamily="66" charset="0"/>
              </a:rPr>
              <a:t>Affected </a:t>
            </a:r>
            <a:r>
              <a:rPr lang="en-US" altLang="en-US" sz="2600" dirty="0">
                <a:latin typeface="Comic Sans MS" panose="030F0702030302020204" pitchFamily="66" charset="0"/>
              </a:rPr>
              <a:t>fathers DO NOT pass to their sons,</a:t>
            </a:r>
          </a:p>
          <a:p>
            <a:pPr lvl="1">
              <a:spcAft>
                <a:spcPct val="60000"/>
              </a:spcAft>
              <a:buFont typeface="Times" panose="02020603050405020304" pitchFamily="18" charset="0"/>
              <a:buChar char="•"/>
            </a:pPr>
            <a:r>
              <a:rPr lang="en-US" altLang="en-US" sz="2600" dirty="0" smtClean="0">
                <a:latin typeface="Comic Sans MS" panose="030F0702030302020204" pitchFamily="66" charset="0"/>
              </a:rPr>
              <a:t>Mostly found in males</a:t>
            </a:r>
          </a:p>
          <a:p>
            <a:r>
              <a:rPr lang="en-US" sz="1600" dirty="0"/>
              <a:t>Filled in Male Symbol: ALWAYS </a:t>
            </a:r>
            <a:r>
              <a:rPr lang="en-US" sz="1600" dirty="0" err="1"/>
              <a:t>X</a:t>
            </a:r>
            <a:r>
              <a:rPr lang="en-US" sz="1600" baseline="30000" dirty="0" err="1"/>
              <a:t>a</a:t>
            </a:r>
            <a:r>
              <a:rPr lang="en-US" sz="1600" dirty="0" err="1"/>
              <a:t>Y</a:t>
            </a:r>
            <a:r>
              <a:rPr lang="en-US" sz="1600" dirty="0"/>
              <a:t> </a:t>
            </a:r>
          </a:p>
          <a:p>
            <a:r>
              <a:rPr lang="en-US" sz="1600" dirty="0"/>
              <a:t>Filled in Female Symbol: </a:t>
            </a:r>
            <a:r>
              <a:rPr lang="en-US" sz="1600" dirty="0" err="1"/>
              <a:t>X</a:t>
            </a:r>
            <a:r>
              <a:rPr lang="en-US" sz="1600" baseline="30000" dirty="0" err="1"/>
              <a:t>a</a:t>
            </a:r>
            <a:r>
              <a:rPr lang="en-US" sz="1600" dirty="0" err="1"/>
              <a:t>X</a:t>
            </a:r>
            <a:r>
              <a:rPr lang="en-US" sz="1600" baseline="30000" dirty="0" err="1"/>
              <a:t>a</a:t>
            </a:r>
            <a:endParaRPr lang="en-US" sz="1600" baseline="30000" dirty="0"/>
          </a:p>
          <a:p>
            <a:r>
              <a:rPr lang="en-US" sz="1600" dirty="0"/>
              <a:t>Unfilled Male Symbol: ALWAYS XAY</a:t>
            </a:r>
          </a:p>
          <a:p>
            <a:r>
              <a:rPr lang="en-US" sz="1600" dirty="0"/>
              <a:t>Unfilled Female Symbol:</a:t>
            </a:r>
            <a:r>
              <a:rPr lang="en-US" sz="1600" baseline="30000" dirty="0"/>
              <a:t>  </a:t>
            </a:r>
            <a:r>
              <a:rPr lang="en-US" sz="1600" dirty="0"/>
              <a:t>X</a:t>
            </a:r>
            <a:r>
              <a:rPr lang="en-US" sz="1600" baseline="30000" dirty="0"/>
              <a:t>A</a:t>
            </a:r>
            <a:r>
              <a:rPr lang="en-US" sz="1600" dirty="0"/>
              <a:t>X</a:t>
            </a:r>
            <a:r>
              <a:rPr lang="en-US" sz="1600" baseline="30000" dirty="0"/>
              <a:t>?</a:t>
            </a:r>
            <a:r>
              <a:rPr lang="en-US" sz="1600" dirty="0"/>
              <a:t>  Or </a:t>
            </a:r>
            <a:r>
              <a:rPr lang="en-US" sz="1600" dirty="0" err="1"/>
              <a:t>X</a:t>
            </a:r>
            <a:r>
              <a:rPr lang="en-US" sz="1600" baseline="30000" dirty="0" err="1"/>
              <a:t>A</a:t>
            </a:r>
            <a:r>
              <a:rPr lang="en-US" sz="1600" dirty="0" err="1"/>
              <a:t>X</a:t>
            </a:r>
            <a:r>
              <a:rPr lang="en-US" sz="1600" baseline="30000" dirty="0" err="1"/>
              <a:t>a</a:t>
            </a:r>
            <a:endParaRPr lang="en-US" sz="1600" baseline="30000" dirty="0"/>
          </a:p>
          <a:p>
            <a:endParaRPr lang="en-US" dirty="0"/>
          </a:p>
          <a:p>
            <a:pPr lvl="1">
              <a:spcAft>
                <a:spcPct val="60000"/>
              </a:spcAft>
              <a:buFont typeface="Times" panose="02020603050405020304" pitchFamily="18" charset="0"/>
              <a:buChar char="•"/>
            </a:pPr>
            <a:endParaRPr lang="en-US" altLang="en-US" sz="2600" dirty="0" smtClean="0">
              <a:latin typeface="Comic Sans MS" panose="030F0702030302020204" pitchFamily="66" charset="0"/>
            </a:endParaRPr>
          </a:p>
          <a:p>
            <a:pPr lvl="1">
              <a:spcAft>
                <a:spcPct val="60000"/>
              </a:spcAft>
              <a:buFont typeface="Times" panose="02020603050405020304" pitchFamily="18" charset="0"/>
              <a:buChar char="•"/>
            </a:pPr>
            <a:endParaRPr lang="en-US" altLang="en-US" sz="2600" dirty="0" smtClean="0">
              <a:latin typeface="Comic Sans MS" panose="030F0702030302020204" pitchFamily="66" charset="0"/>
            </a:endParaRPr>
          </a:p>
          <a:p>
            <a:pPr lvl="1">
              <a:spcAft>
                <a:spcPct val="60000"/>
              </a:spcAft>
              <a:buFont typeface="Times" panose="02020603050405020304" pitchFamily="18" charset="0"/>
              <a:buChar char="•"/>
            </a:pPr>
            <a:endParaRPr lang="en-US" altLang="en-US" sz="2600" dirty="0" smtClean="0">
              <a:latin typeface="Comic Sans MS" panose="030F0702030302020204" pitchFamily="66" charset="0"/>
            </a:endParaRPr>
          </a:p>
          <a:p>
            <a:pPr>
              <a:spcAft>
                <a:spcPct val="60000"/>
              </a:spcAft>
              <a:buFont typeface="Times" panose="02020603050405020304" pitchFamily="18" charset="0"/>
              <a:buChar char="•"/>
            </a:pPr>
            <a:endParaRPr lang="en-US" altLang="en-US" sz="2600" dirty="0">
              <a:latin typeface="Comic Sans MS" panose="030F0702030302020204" pitchFamily="66" charset="0"/>
            </a:endParaRPr>
          </a:p>
        </p:txBody>
      </p:sp>
      <p:pic>
        <p:nvPicPr>
          <p:cNvPr id="27546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79"/>
          <a:stretch>
            <a:fillRect/>
          </a:stretch>
        </p:blipFill>
        <p:spPr bwMode="auto">
          <a:xfrm>
            <a:off x="5032375" y="1049338"/>
            <a:ext cx="3409950" cy="274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857811" y="0"/>
            <a:ext cx="1286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 Demi" panose="020E0802020502020306" pitchFamily="34" charset="0"/>
              </a:rPr>
              <a:t>Write</a:t>
            </a:r>
            <a:endParaRPr lang="en-US" dirty="0"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Text Box 2"/>
          <p:cNvSpPr txBox="1">
            <a:spLocks noChangeArrowheads="1"/>
          </p:cNvSpPr>
          <p:nvPr/>
        </p:nvSpPr>
        <p:spPr bwMode="auto">
          <a:xfrm>
            <a:off x="161925" y="184150"/>
            <a:ext cx="429895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/>
              <a:t>X-linked recessive traits</a:t>
            </a:r>
          </a:p>
        </p:txBody>
      </p:sp>
      <p:sp>
        <p:nvSpPr>
          <p:cNvPr id="276483" name="Text Box 3"/>
          <p:cNvSpPr txBox="1">
            <a:spLocks noChangeArrowheads="1"/>
          </p:cNvSpPr>
          <p:nvPr/>
        </p:nvSpPr>
        <p:spPr bwMode="auto">
          <a:xfrm>
            <a:off x="517525" y="4291013"/>
            <a:ext cx="1841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pic>
        <p:nvPicPr>
          <p:cNvPr id="27648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58"/>
          <a:stretch>
            <a:fillRect/>
          </a:stretch>
        </p:blipFill>
        <p:spPr bwMode="auto">
          <a:xfrm>
            <a:off x="571500" y="1420813"/>
            <a:ext cx="7880350" cy="457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487" name="Text Box 7"/>
          <p:cNvSpPr txBox="1">
            <a:spLocks noChangeArrowheads="1"/>
          </p:cNvSpPr>
          <p:nvPr/>
        </p:nvSpPr>
        <p:spPr bwMode="auto">
          <a:xfrm>
            <a:off x="223838" y="874713"/>
            <a:ext cx="50720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ex. Hemophilia in European royalty</a:t>
            </a:r>
          </a:p>
        </p:txBody>
      </p:sp>
      <p:sp>
        <p:nvSpPr>
          <p:cNvPr id="276488" name="Rectangle 8"/>
          <p:cNvSpPr>
            <a:spLocks noChangeArrowheads="1"/>
          </p:cNvSpPr>
          <p:nvPr/>
        </p:nvSpPr>
        <p:spPr bwMode="auto">
          <a:xfrm>
            <a:off x="393700" y="1384300"/>
            <a:ext cx="1397000" cy="469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857811" y="0"/>
            <a:ext cx="1286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 Demi" panose="020E0802020502020306" pitchFamily="34" charset="0"/>
              </a:rPr>
              <a:t>Listen</a:t>
            </a:r>
            <a:endParaRPr lang="en-US" dirty="0"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50"/>
          <a:stretch>
            <a:fillRect/>
          </a:stretch>
        </p:blipFill>
        <p:spPr bwMode="auto">
          <a:xfrm>
            <a:off x="378587" y="856996"/>
            <a:ext cx="8592203" cy="475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90056" y="944864"/>
            <a:ext cx="96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18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4633" y="3502136"/>
            <a:ext cx="96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18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21248" y="3502136"/>
            <a:ext cx="96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18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98304" y="3502136"/>
            <a:ext cx="96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18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0264" y="2212832"/>
            <a:ext cx="96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1800" baseline="30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8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n-US" sz="1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72864" y="2212832"/>
            <a:ext cx="96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1800" baseline="30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8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n-US" sz="1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55360" y="2223500"/>
            <a:ext cx="96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1800" baseline="30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8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n-US" sz="1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20632" y="2223500"/>
            <a:ext cx="96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1800" baseline="30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8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n-US" sz="1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83473" y="2223500"/>
            <a:ext cx="96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1800" baseline="30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8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n-US" sz="1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53992" y="3502136"/>
            <a:ext cx="96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1800" baseline="30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8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n-US" sz="1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20632" y="3502136"/>
            <a:ext cx="96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1800" baseline="30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8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n-US" sz="1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28328" y="3502136"/>
            <a:ext cx="96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1800" baseline="30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8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n-US" sz="1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74032" y="4791440"/>
            <a:ext cx="96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1800" baseline="30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8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n-US" sz="1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36000" y="4791440"/>
            <a:ext cx="96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1800" baseline="30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8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n-US" sz="1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78217" y="4791440"/>
            <a:ext cx="96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1800" baseline="30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8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n-US" sz="1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98304" y="4791440"/>
            <a:ext cx="96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1800" baseline="30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8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n-US" sz="1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50133" y="975641"/>
            <a:ext cx="969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FF6600"/>
                </a:solidFill>
              </a:rPr>
              <a:t>X</a:t>
            </a:r>
            <a:r>
              <a:rPr lang="en-US" sz="1400" baseline="30000" dirty="0" err="1" smtClean="0">
                <a:solidFill>
                  <a:srgbClr val="FF6600"/>
                </a:solidFill>
              </a:rPr>
              <a:t>a</a:t>
            </a:r>
            <a:r>
              <a:rPr lang="en-US" sz="1400" dirty="0" err="1" smtClean="0">
                <a:solidFill>
                  <a:srgbClr val="FF6600"/>
                </a:solidFill>
              </a:rPr>
              <a:t>X</a:t>
            </a:r>
            <a:r>
              <a:rPr lang="en-US" sz="1400" baseline="30000" dirty="0" err="1" smtClean="0">
                <a:solidFill>
                  <a:srgbClr val="FF6600"/>
                </a:solidFill>
              </a:rPr>
              <a:t>a</a:t>
            </a:r>
            <a:endParaRPr lang="en-US" sz="1400" baseline="30000" dirty="0">
              <a:solidFill>
                <a:srgbClr val="FF66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00834" y="2254277"/>
            <a:ext cx="969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FF6600"/>
                </a:solidFill>
              </a:rPr>
              <a:t>X</a:t>
            </a:r>
            <a:r>
              <a:rPr lang="en-US" sz="1400" baseline="30000" dirty="0" err="1" smtClean="0">
                <a:solidFill>
                  <a:srgbClr val="FF6600"/>
                </a:solidFill>
              </a:rPr>
              <a:t>a</a:t>
            </a:r>
            <a:r>
              <a:rPr lang="en-US" sz="1400" dirty="0" err="1" smtClean="0">
                <a:solidFill>
                  <a:srgbClr val="FF6600"/>
                </a:solidFill>
              </a:rPr>
              <a:t>X</a:t>
            </a:r>
            <a:r>
              <a:rPr lang="en-US" sz="1400" baseline="30000" dirty="0" err="1" smtClean="0">
                <a:solidFill>
                  <a:srgbClr val="FF6600"/>
                </a:solidFill>
              </a:rPr>
              <a:t>a</a:t>
            </a:r>
            <a:endParaRPr lang="en-US" sz="1400" baseline="30000" dirty="0">
              <a:solidFill>
                <a:srgbClr val="FF66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6736" y="3502136"/>
            <a:ext cx="969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FF6600"/>
                </a:solidFill>
              </a:rPr>
              <a:t>X</a:t>
            </a:r>
            <a:r>
              <a:rPr lang="en-US" sz="1400" baseline="30000" dirty="0" err="1" smtClean="0">
                <a:solidFill>
                  <a:srgbClr val="FF6600"/>
                </a:solidFill>
              </a:rPr>
              <a:t>a</a:t>
            </a:r>
            <a:r>
              <a:rPr lang="en-US" sz="1400" dirty="0" err="1" smtClean="0">
                <a:solidFill>
                  <a:srgbClr val="FF6600"/>
                </a:solidFill>
              </a:rPr>
              <a:t>X</a:t>
            </a:r>
            <a:r>
              <a:rPr lang="en-US" sz="1400" baseline="30000" dirty="0" err="1" smtClean="0">
                <a:solidFill>
                  <a:srgbClr val="FF6600"/>
                </a:solidFill>
              </a:rPr>
              <a:t>a</a:t>
            </a:r>
            <a:endParaRPr lang="en-US" sz="1400" baseline="30000" dirty="0">
              <a:solidFill>
                <a:srgbClr val="FF66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24509" y="3538975"/>
            <a:ext cx="969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FF6600"/>
                </a:solidFill>
              </a:rPr>
              <a:t>X</a:t>
            </a:r>
            <a:r>
              <a:rPr lang="en-US" sz="1400" baseline="30000" dirty="0" err="1" smtClean="0">
                <a:solidFill>
                  <a:srgbClr val="FF6600"/>
                </a:solidFill>
              </a:rPr>
              <a:t>a</a:t>
            </a:r>
            <a:r>
              <a:rPr lang="en-US" sz="1400" dirty="0" err="1" smtClean="0">
                <a:solidFill>
                  <a:srgbClr val="FF6600"/>
                </a:solidFill>
              </a:rPr>
              <a:t>X</a:t>
            </a:r>
            <a:r>
              <a:rPr lang="en-US" sz="1400" baseline="30000" dirty="0" err="1" smtClean="0">
                <a:solidFill>
                  <a:srgbClr val="FF6600"/>
                </a:solidFill>
              </a:rPr>
              <a:t>a</a:t>
            </a:r>
            <a:endParaRPr lang="en-US" sz="1400" baseline="30000" dirty="0">
              <a:solidFill>
                <a:srgbClr val="FF66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56021" y="3551333"/>
            <a:ext cx="969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FF6600"/>
                </a:solidFill>
              </a:rPr>
              <a:t>X</a:t>
            </a:r>
            <a:r>
              <a:rPr lang="en-US" sz="1400" baseline="30000" dirty="0" err="1" smtClean="0">
                <a:solidFill>
                  <a:srgbClr val="FF6600"/>
                </a:solidFill>
              </a:rPr>
              <a:t>a</a:t>
            </a:r>
            <a:r>
              <a:rPr lang="en-US" sz="1400" dirty="0" err="1" smtClean="0">
                <a:solidFill>
                  <a:srgbClr val="FF6600"/>
                </a:solidFill>
              </a:rPr>
              <a:t>X</a:t>
            </a:r>
            <a:r>
              <a:rPr lang="en-US" sz="1400" baseline="30000" dirty="0" err="1" smtClean="0">
                <a:solidFill>
                  <a:srgbClr val="FF6600"/>
                </a:solidFill>
              </a:rPr>
              <a:t>a</a:t>
            </a:r>
            <a:endParaRPr lang="en-US" sz="1400" baseline="30000" dirty="0">
              <a:solidFill>
                <a:srgbClr val="FF66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58050" y="3544905"/>
            <a:ext cx="969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FF6600"/>
                </a:solidFill>
              </a:rPr>
              <a:t>X</a:t>
            </a:r>
            <a:r>
              <a:rPr lang="en-US" sz="1400" baseline="30000" dirty="0" err="1" smtClean="0">
                <a:solidFill>
                  <a:srgbClr val="FF6600"/>
                </a:solidFill>
              </a:rPr>
              <a:t>a</a:t>
            </a:r>
            <a:r>
              <a:rPr lang="en-US" sz="1400" dirty="0" err="1" smtClean="0">
                <a:solidFill>
                  <a:srgbClr val="FF6600"/>
                </a:solidFill>
              </a:rPr>
              <a:t>X</a:t>
            </a:r>
            <a:r>
              <a:rPr lang="en-US" sz="1400" baseline="30000" dirty="0" err="1" smtClean="0">
                <a:solidFill>
                  <a:srgbClr val="FF6600"/>
                </a:solidFill>
              </a:rPr>
              <a:t>a</a:t>
            </a:r>
            <a:endParaRPr lang="en-US" sz="1400" baseline="30000" dirty="0">
              <a:solidFill>
                <a:srgbClr val="FF66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71868" y="3532913"/>
            <a:ext cx="969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FF6600"/>
                </a:solidFill>
              </a:rPr>
              <a:t>X</a:t>
            </a:r>
            <a:r>
              <a:rPr lang="en-US" sz="1400" baseline="30000" dirty="0" err="1" smtClean="0">
                <a:solidFill>
                  <a:srgbClr val="FF6600"/>
                </a:solidFill>
              </a:rPr>
              <a:t>a</a:t>
            </a:r>
            <a:r>
              <a:rPr lang="en-US" sz="1400" dirty="0" err="1" smtClean="0">
                <a:solidFill>
                  <a:srgbClr val="FF6600"/>
                </a:solidFill>
              </a:rPr>
              <a:t>X</a:t>
            </a:r>
            <a:r>
              <a:rPr lang="en-US" sz="1400" baseline="30000" dirty="0" err="1" smtClean="0">
                <a:solidFill>
                  <a:srgbClr val="FF6600"/>
                </a:solidFill>
              </a:rPr>
              <a:t>a</a:t>
            </a:r>
            <a:endParaRPr lang="en-US" sz="1400" baseline="30000" dirty="0">
              <a:solidFill>
                <a:srgbClr val="FF66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34450" y="3532913"/>
            <a:ext cx="969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FF6600"/>
                </a:solidFill>
              </a:rPr>
              <a:t>X</a:t>
            </a:r>
            <a:r>
              <a:rPr lang="en-US" sz="1400" baseline="30000" dirty="0" err="1" smtClean="0">
                <a:solidFill>
                  <a:srgbClr val="FF6600"/>
                </a:solidFill>
              </a:rPr>
              <a:t>a</a:t>
            </a:r>
            <a:r>
              <a:rPr lang="en-US" sz="1400" dirty="0" err="1" smtClean="0">
                <a:solidFill>
                  <a:srgbClr val="FF6600"/>
                </a:solidFill>
              </a:rPr>
              <a:t>X</a:t>
            </a:r>
            <a:r>
              <a:rPr lang="en-US" sz="1400" baseline="30000" dirty="0" err="1" smtClean="0">
                <a:solidFill>
                  <a:srgbClr val="FF6600"/>
                </a:solidFill>
              </a:rPr>
              <a:t>a</a:t>
            </a:r>
            <a:endParaRPr lang="en-US" sz="1400" baseline="30000" dirty="0">
              <a:solidFill>
                <a:srgbClr val="FF66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238292" y="3520687"/>
            <a:ext cx="969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FF6600"/>
                </a:solidFill>
              </a:rPr>
              <a:t>X</a:t>
            </a:r>
            <a:r>
              <a:rPr lang="en-US" sz="1400" baseline="30000" dirty="0" err="1" smtClean="0">
                <a:solidFill>
                  <a:srgbClr val="FF6600"/>
                </a:solidFill>
              </a:rPr>
              <a:t>a</a:t>
            </a:r>
            <a:r>
              <a:rPr lang="en-US" sz="1400" dirty="0" err="1" smtClean="0">
                <a:solidFill>
                  <a:srgbClr val="FF6600"/>
                </a:solidFill>
              </a:rPr>
              <a:t>X</a:t>
            </a:r>
            <a:r>
              <a:rPr lang="en-US" sz="1400" baseline="30000" dirty="0" err="1" smtClean="0">
                <a:solidFill>
                  <a:srgbClr val="FF6600"/>
                </a:solidFill>
              </a:rPr>
              <a:t>a</a:t>
            </a:r>
            <a:endParaRPr lang="en-US" sz="1400" baseline="30000" dirty="0">
              <a:solidFill>
                <a:srgbClr val="FF66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88232" y="4828279"/>
            <a:ext cx="969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FF6600"/>
                </a:solidFill>
              </a:rPr>
              <a:t>X</a:t>
            </a:r>
            <a:r>
              <a:rPr lang="en-US" sz="1400" baseline="30000" dirty="0" err="1" smtClean="0">
                <a:solidFill>
                  <a:srgbClr val="FF6600"/>
                </a:solidFill>
              </a:rPr>
              <a:t>a</a:t>
            </a:r>
            <a:r>
              <a:rPr lang="en-US" sz="1400" dirty="0" err="1" smtClean="0">
                <a:solidFill>
                  <a:srgbClr val="FF6600"/>
                </a:solidFill>
              </a:rPr>
              <a:t>X</a:t>
            </a:r>
            <a:r>
              <a:rPr lang="en-US" sz="1400" baseline="30000" dirty="0" err="1" smtClean="0">
                <a:solidFill>
                  <a:srgbClr val="FF6600"/>
                </a:solidFill>
              </a:rPr>
              <a:t>a</a:t>
            </a:r>
            <a:endParaRPr lang="en-US" sz="1400" baseline="30000" dirty="0">
              <a:solidFill>
                <a:srgbClr val="FF66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123256" y="4858235"/>
            <a:ext cx="969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FF6600"/>
                </a:solidFill>
              </a:rPr>
              <a:t>X</a:t>
            </a:r>
            <a:r>
              <a:rPr lang="en-US" sz="1400" baseline="30000" dirty="0" err="1" smtClean="0">
                <a:solidFill>
                  <a:srgbClr val="FF6600"/>
                </a:solidFill>
              </a:rPr>
              <a:t>a</a:t>
            </a:r>
            <a:r>
              <a:rPr lang="en-US" sz="1400" dirty="0" err="1" smtClean="0">
                <a:solidFill>
                  <a:srgbClr val="FF6600"/>
                </a:solidFill>
              </a:rPr>
              <a:t>X</a:t>
            </a:r>
            <a:r>
              <a:rPr lang="en-US" sz="1400" baseline="30000" dirty="0" err="1" smtClean="0">
                <a:solidFill>
                  <a:srgbClr val="FF6600"/>
                </a:solidFill>
              </a:rPr>
              <a:t>a</a:t>
            </a:r>
            <a:endParaRPr lang="en-US" sz="1400" baseline="30000" dirty="0">
              <a:solidFill>
                <a:srgbClr val="FF66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78229" y="2223500"/>
            <a:ext cx="969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X</a:t>
            </a:r>
            <a:r>
              <a:rPr lang="en-US" sz="1400" baseline="30000" dirty="0">
                <a:solidFill>
                  <a:schemeClr val="bg1"/>
                </a:solidFill>
              </a:rPr>
              <a:t>A</a:t>
            </a:r>
            <a:r>
              <a:rPr lang="en-US" sz="1400" dirty="0" smtClean="0">
                <a:solidFill>
                  <a:schemeClr val="bg1"/>
                </a:solidFill>
              </a:rPr>
              <a:t>X</a:t>
            </a:r>
            <a:r>
              <a:rPr lang="en-US" sz="1400" baseline="300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343996" y="2227817"/>
            <a:ext cx="969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X</a:t>
            </a:r>
            <a:r>
              <a:rPr lang="en-US" sz="1400" baseline="30000" dirty="0">
                <a:solidFill>
                  <a:schemeClr val="bg1"/>
                </a:solidFill>
              </a:rPr>
              <a:t>A</a:t>
            </a:r>
            <a:r>
              <a:rPr lang="en-US" sz="1400" dirty="0" smtClean="0">
                <a:solidFill>
                  <a:schemeClr val="bg1"/>
                </a:solidFill>
              </a:rPr>
              <a:t>X</a:t>
            </a:r>
            <a:r>
              <a:rPr lang="en-US" sz="1400" baseline="300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53821" y="2245546"/>
            <a:ext cx="969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X</a:t>
            </a:r>
            <a:r>
              <a:rPr lang="en-US" sz="1400" baseline="30000" dirty="0">
                <a:solidFill>
                  <a:schemeClr val="bg1"/>
                </a:solidFill>
              </a:rPr>
              <a:t>A</a:t>
            </a:r>
            <a:r>
              <a:rPr lang="en-US" sz="1400" dirty="0" smtClean="0">
                <a:solidFill>
                  <a:schemeClr val="bg1"/>
                </a:solidFill>
              </a:rPr>
              <a:t>X</a:t>
            </a:r>
            <a:r>
              <a:rPr lang="en-US" sz="1400" baseline="300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614313" y="3563691"/>
            <a:ext cx="969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X</a:t>
            </a:r>
            <a:r>
              <a:rPr lang="en-US" sz="1400" baseline="30000" dirty="0">
                <a:solidFill>
                  <a:schemeClr val="bg1"/>
                </a:solidFill>
              </a:rPr>
              <a:t>A</a:t>
            </a:r>
            <a:r>
              <a:rPr lang="en-US" sz="1400" dirty="0" smtClean="0">
                <a:solidFill>
                  <a:schemeClr val="bg1"/>
                </a:solidFill>
              </a:rPr>
              <a:t>X</a:t>
            </a:r>
            <a:r>
              <a:rPr lang="en-US" sz="1400" baseline="300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588340" y="3544905"/>
            <a:ext cx="969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X</a:t>
            </a:r>
            <a:r>
              <a:rPr lang="en-US" sz="1400" baseline="30000" dirty="0">
                <a:solidFill>
                  <a:schemeClr val="bg1"/>
                </a:solidFill>
              </a:rPr>
              <a:t>A</a:t>
            </a:r>
            <a:r>
              <a:rPr lang="en-US" sz="1400" dirty="0" smtClean="0">
                <a:solidFill>
                  <a:schemeClr val="bg1"/>
                </a:solidFill>
              </a:rPr>
              <a:t>X</a:t>
            </a:r>
            <a:r>
              <a:rPr lang="en-US" sz="1400" baseline="300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792292" y="4852995"/>
            <a:ext cx="969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X</a:t>
            </a:r>
            <a:r>
              <a:rPr lang="en-US" sz="1400" baseline="30000" dirty="0">
                <a:solidFill>
                  <a:schemeClr val="bg1"/>
                </a:solidFill>
              </a:rPr>
              <a:t>A</a:t>
            </a:r>
            <a:r>
              <a:rPr lang="en-US" sz="1400" dirty="0" smtClean="0">
                <a:solidFill>
                  <a:schemeClr val="bg1"/>
                </a:solidFill>
              </a:rPr>
              <a:t>X</a:t>
            </a:r>
            <a:r>
              <a:rPr lang="en-US" sz="1400" baseline="300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054038" y="4828210"/>
            <a:ext cx="969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X</a:t>
            </a:r>
            <a:r>
              <a:rPr lang="en-US" sz="1400" baseline="30000" dirty="0">
                <a:solidFill>
                  <a:schemeClr val="bg1"/>
                </a:solidFill>
              </a:rPr>
              <a:t>A</a:t>
            </a:r>
            <a:r>
              <a:rPr lang="en-US" sz="1400" dirty="0" smtClean="0">
                <a:solidFill>
                  <a:schemeClr val="bg1"/>
                </a:solidFill>
              </a:rPr>
              <a:t>X</a:t>
            </a:r>
            <a:r>
              <a:rPr lang="en-US" sz="1400" baseline="300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165527" y="4844264"/>
            <a:ext cx="969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X</a:t>
            </a:r>
            <a:r>
              <a:rPr lang="en-US" sz="1400" baseline="30000" dirty="0">
                <a:solidFill>
                  <a:schemeClr val="bg1"/>
                </a:solidFill>
              </a:rPr>
              <a:t>A</a:t>
            </a:r>
            <a:r>
              <a:rPr lang="en-US" sz="1400" dirty="0" smtClean="0">
                <a:solidFill>
                  <a:schemeClr val="bg1"/>
                </a:solidFill>
              </a:rPr>
              <a:t>X</a:t>
            </a:r>
            <a:r>
              <a:rPr lang="en-US" sz="1400" baseline="300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267915" y="4844264"/>
            <a:ext cx="969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X</a:t>
            </a:r>
            <a:r>
              <a:rPr lang="en-US" sz="1400" baseline="30000" dirty="0">
                <a:solidFill>
                  <a:schemeClr val="bg1"/>
                </a:solidFill>
              </a:rPr>
              <a:t>A</a:t>
            </a:r>
            <a:r>
              <a:rPr lang="en-US" sz="1400" dirty="0" smtClean="0">
                <a:solidFill>
                  <a:schemeClr val="bg1"/>
                </a:solidFill>
              </a:rPr>
              <a:t>X</a:t>
            </a:r>
            <a:r>
              <a:rPr lang="en-US" sz="1400" baseline="30000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0091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3" grpId="0"/>
      <p:bldP spid="44" grpId="0"/>
      <p:bldP spid="45" grpId="0"/>
      <p:bldP spid="46" grpId="0"/>
      <p:bldP spid="4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Text Box 2"/>
          <p:cNvSpPr txBox="1">
            <a:spLocks noChangeArrowheads="1"/>
          </p:cNvSpPr>
          <p:nvPr/>
        </p:nvSpPr>
        <p:spPr bwMode="auto">
          <a:xfrm>
            <a:off x="161925" y="184150"/>
            <a:ext cx="4891088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/>
              <a:t>X-linked dominant pedigrees</a:t>
            </a:r>
          </a:p>
        </p:txBody>
      </p:sp>
      <p:sp>
        <p:nvSpPr>
          <p:cNvPr id="278531" name="Text Box 3"/>
          <p:cNvSpPr txBox="1">
            <a:spLocks noChangeArrowheads="1"/>
          </p:cNvSpPr>
          <p:nvPr/>
        </p:nvSpPr>
        <p:spPr bwMode="auto">
          <a:xfrm>
            <a:off x="517525" y="4291013"/>
            <a:ext cx="1841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188913" y="4183063"/>
            <a:ext cx="8643937" cy="2412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Aft>
                <a:spcPct val="60000"/>
              </a:spcAft>
              <a:buFont typeface="Times" panose="02020603050405020304" pitchFamily="18" charset="0"/>
              <a:buChar char="•"/>
            </a:pPr>
            <a:r>
              <a:rPr lang="en-US" altLang="en-US" sz="2600" dirty="0">
                <a:latin typeface="Comic Sans MS" panose="030F0702030302020204" pitchFamily="66" charset="0"/>
              </a:rPr>
              <a:t>Trait </a:t>
            </a:r>
            <a:r>
              <a:rPr lang="en-US" altLang="en-US" sz="2600" dirty="0" smtClean="0">
                <a:latin typeface="Comic Sans MS" panose="030F0702030302020204" pitchFamily="66" charset="0"/>
              </a:rPr>
              <a:t>is:</a:t>
            </a:r>
          </a:p>
          <a:p>
            <a:pPr>
              <a:spcAft>
                <a:spcPct val="60000"/>
              </a:spcAft>
              <a:buFont typeface="Times" panose="02020603050405020304" pitchFamily="18" charset="0"/>
              <a:buChar char="•"/>
            </a:pPr>
            <a:r>
              <a:rPr lang="en-US" altLang="en-US" sz="2600" dirty="0" smtClean="0">
                <a:latin typeface="Comic Sans MS" panose="030F0702030302020204" pitchFamily="66" charset="0"/>
              </a:rPr>
              <a:t>Common</a:t>
            </a:r>
          </a:p>
          <a:p>
            <a:pPr>
              <a:spcAft>
                <a:spcPct val="60000"/>
              </a:spcAft>
              <a:buFont typeface="Times" panose="02020603050405020304" pitchFamily="18" charset="0"/>
              <a:buChar char="•"/>
            </a:pPr>
            <a:r>
              <a:rPr lang="en-US" altLang="en-US" sz="2600" dirty="0" smtClean="0">
                <a:latin typeface="Comic Sans MS" panose="030F0702030302020204" pitchFamily="66" charset="0"/>
              </a:rPr>
              <a:t>Affected </a:t>
            </a:r>
            <a:r>
              <a:rPr lang="en-US" altLang="en-US" sz="2600" dirty="0">
                <a:latin typeface="Comic Sans MS" panose="030F0702030302020204" pitchFamily="66" charset="0"/>
              </a:rPr>
              <a:t>fathers pass to ALL of their daughters</a:t>
            </a:r>
          </a:p>
          <a:p>
            <a:pPr>
              <a:spcAft>
                <a:spcPct val="60000"/>
              </a:spcAft>
              <a:buFont typeface="Times" panose="02020603050405020304" pitchFamily="18" charset="0"/>
              <a:buChar char="•"/>
            </a:pPr>
            <a:r>
              <a:rPr lang="en-US" altLang="en-US" sz="2600" dirty="0">
                <a:latin typeface="Comic Sans MS" panose="030F0702030302020204" pitchFamily="66" charset="0"/>
              </a:rPr>
              <a:t>Males and females are equally likely to be affected</a:t>
            </a:r>
          </a:p>
        </p:txBody>
      </p:sp>
      <p:pic>
        <p:nvPicPr>
          <p:cNvPr id="27853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50"/>
          <a:stretch>
            <a:fillRect/>
          </a:stretch>
        </p:blipFill>
        <p:spPr bwMode="auto">
          <a:xfrm>
            <a:off x="1768475" y="1003300"/>
            <a:ext cx="5484813" cy="303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857811" y="0"/>
            <a:ext cx="1286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 Demi" panose="020E0802020502020306" pitchFamily="34" charset="0"/>
              </a:rPr>
              <a:t>Write</a:t>
            </a:r>
            <a:endParaRPr lang="en-US" dirty="0"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Text Box 2"/>
          <p:cNvSpPr txBox="1">
            <a:spLocks noChangeArrowheads="1"/>
          </p:cNvSpPr>
          <p:nvPr/>
        </p:nvSpPr>
        <p:spPr bwMode="auto">
          <a:xfrm>
            <a:off x="161925" y="184150"/>
            <a:ext cx="46736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/>
              <a:t>X-linked dominant diseases</a:t>
            </a: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517525" y="4291013"/>
            <a:ext cx="1841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279556" name="Rectangle 4"/>
          <p:cNvSpPr>
            <a:spLocks noChangeArrowheads="1"/>
          </p:cNvSpPr>
          <p:nvPr/>
        </p:nvSpPr>
        <p:spPr bwMode="auto">
          <a:xfrm>
            <a:off x="188913" y="1020763"/>
            <a:ext cx="8643937" cy="423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Aft>
                <a:spcPct val="60000"/>
              </a:spcAft>
              <a:buFont typeface="Times" panose="02020603050405020304" pitchFamily="18" charset="0"/>
              <a:buChar char="•"/>
            </a:pPr>
            <a:r>
              <a:rPr lang="en-US" altLang="en-US" sz="2600">
                <a:latin typeface="Comic Sans MS" panose="030F0702030302020204" pitchFamily="66" charset="0"/>
              </a:rPr>
              <a:t>X-linked dominant diseases are extremely unusual</a:t>
            </a:r>
          </a:p>
          <a:p>
            <a:pPr>
              <a:spcAft>
                <a:spcPct val="60000"/>
              </a:spcAft>
              <a:buFont typeface="Times" panose="02020603050405020304" pitchFamily="18" charset="0"/>
              <a:buChar char="•"/>
            </a:pPr>
            <a:r>
              <a:rPr lang="en-US" altLang="en-US" sz="2600">
                <a:latin typeface="Comic Sans MS" panose="030F0702030302020204" pitchFamily="66" charset="0"/>
              </a:rPr>
              <a:t>Often, they are lethal (before birth) in males and only seen in females</a:t>
            </a:r>
          </a:p>
          <a:p>
            <a:pPr>
              <a:spcAft>
                <a:spcPct val="60000"/>
              </a:spcAft>
              <a:buFont typeface="Times" panose="02020603050405020304" pitchFamily="18" charset="0"/>
              <a:buNone/>
            </a:pPr>
            <a:r>
              <a:rPr lang="en-US" altLang="en-US" sz="2600">
                <a:latin typeface="Comic Sans MS" panose="030F0702030302020204" pitchFamily="66" charset="0"/>
              </a:rPr>
              <a:t>		ex. incontinentia pigmenti (skin lesions)</a:t>
            </a:r>
          </a:p>
          <a:p>
            <a:pPr>
              <a:spcAft>
                <a:spcPct val="60000"/>
              </a:spcAft>
              <a:buFont typeface="Times" panose="02020603050405020304" pitchFamily="18" charset="0"/>
              <a:buNone/>
            </a:pPr>
            <a:r>
              <a:rPr lang="en-US" altLang="en-US" sz="2600">
                <a:latin typeface="Comic Sans MS" panose="030F0702030302020204" pitchFamily="66" charset="0"/>
              </a:rPr>
              <a:t>		ex. X-linked rickets (bone lesions) </a:t>
            </a:r>
          </a:p>
          <a:p>
            <a:pPr lvl="1">
              <a:spcAft>
                <a:spcPct val="60000"/>
              </a:spcAft>
              <a:buFont typeface="Times" panose="02020603050405020304" pitchFamily="18" charset="0"/>
              <a:buNone/>
            </a:pPr>
            <a:endParaRPr lang="en-US" altLang="en-US" sz="260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11" y="0"/>
            <a:ext cx="1286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 Demi" panose="020E0802020502020306" pitchFamily="34" charset="0"/>
              </a:rPr>
              <a:t>Listen</a:t>
            </a:r>
            <a:endParaRPr lang="en-US" dirty="0"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Text Box 2"/>
          <p:cNvSpPr txBox="1">
            <a:spLocks noChangeArrowheads="1"/>
          </p:cNvSpPr>
          <p:nvPr/>
        </p:nvSpPr>
        <p:spPr bwMode="auto">
          <a:xfrm>
            <a:off x="60325" y="74613"/>
            <a:ext cx="1841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n-US" altLang="en-US"/>
          </a:p>
        </p:txBody>
      </p:sp>
      <p:sp>
        <p:nvSpPr>
          <p:cNvPr id="286723" name="Text Box 3"/>
          <p:cNvSpPr txBox="1">
            <a:spLocks noChangeArrowheads="1"/>
          </p:cNvSpPr>
          <p:nvPr/>
        </p:nvSpPr>
        <p:spPr bwMode="auto">
          <a:xfrm>
            <a:off x="0" y="0"/>
            <a:ext cx="4913313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/>
              <a:t>Pedigree Analysis in real life</a:t>
            </a:r>
          </a:p>
        </p:txBody>
      </p:sp>
      <p:sp>
        <p:nvSpPr>
          <p:cNvPr id="286724" name="Text Box 4"/>
          <p:cNvSpPr txBox="1">
            <a:spLocks noChangeArrowheads="1"/>
          </p:cNvSpPr>
          <p:nvPr/>
        </p:nvSpPr>
        <p:spPr bwMode="auto">
          <a:xfrm>
            <a:off x="192088" y="757238"/>
            <a:ext cx="8637587" cy="478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8925" indent="-288925" algn="l">
              <a:tabLst>
                <a:tab pos="6858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35000" indent="-177800" algn="l">
              <a:tabLst>
                <a:tab pos="6858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algn="l">
              <a:tabLst>
                <a:tab pos="6858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tabLst>
                <a:tab pos="6858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algn="l">
              <a:tabLst>
                <a:tab pos="6858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600">
                <a:latin typeface="Comic Sans MS" panose="030F0702030302020204" pitchFamily="66" charset="0"/>
              </a:rPr>
              <a:t>Remember:  </a:t>
            </a:r>
          </a:p>
          <a:p>
            <a:pPr lvl="1">
              <a:spcAft>
                <a:spcPct val="50000"/>
              </a:spcAft>
              <a:buFont typeface="Times" panose="02020603050405020304" pitchFamily="18" charset="0"/>
              <a:buChar char="•"/>
            </a:pPr>
            <a:r>
              <a:rPr lang="en-US" altLang="en-US" sz="2600">
                <a:latin typeface="Comic Sans MS" panose="030F0702030302020204" pitchFamily="66" charset="0"/>
              </a:rPr>
              <a:t>dominant traits may be rare </a:t>
            </a:r>
            <a:r>
              <a:rPr lang="en-US" altLang="en-US" sz="2600" u="sng">
                <a:latin typeface="Comic Sans MS" panose="030F0702030302020204" pitchFamily="66" charset="0"/>
              </a:rPr>
              <a:t>in population</a:t>
            </a:r>
          </a:p>
          <a:p>
            <a:pPr lvl="1">
              <a:spcAft>
                <a:spcPct val="30000"/>
              </a:spcAft>
              <a:buFont typeface="Times" panose="02020603050405020304" pitchFamily="18" charset="0"/>
              <a:buChar char="•"/>
            </a:pPr>
            <a:r>
              <a:rPr lang="en-US" altLang="en-US" sz="2600">
                <a:latin typeface="Comic Sans MS" panose="030F0702030302020204" pitchFamily="66" charset="0"/>
              </a:rPr>
              <a:t>recessive traits may be common </a:t>
            </a:r>
            <a:r>
              <a:rPr lang="en-US" altLang="en-US" sz="2600" u="sng">
                <a:latin typeface="Comic Sans MS" panose="030F0702030302020204" pitchFamily="66" charset="0"/>
              </a:rPr>
              <a:t>in population</a:t>
            </a:r>
          </a:p>
          <a:p>
            <a:pPr lvl="1">
              <a:spcAft>
                <a:spcPct val="30000"/>
              </a:spcAft>
              <a:buFont typeface="Times" panose="02020603050405020304" pitchFamily="18" charset="0"/>
              <a:buChar char="•"/>
            </a:pPr>
            <a:r>
              <a:rPr lang="en-US" altLang="en-US" sz="2600">
                <a:latin typeface="Comic Sans MS" panose="030F0702030302020204" pitchFamily="66" charset="0"/>
              </a:rPr>
              <a:t> alleles may come into the pedigree from 2 sources</a:t>
            </a:r>
            <a:endParaRPr lang="en-US" altLang="en-US" sz="2600" u="sng">
              <a:latin typeface="Comic Sans MS" panose="030F0702030302020204" pitchFamily="66" charset="0"/>
            </a:endParaRPr>
          </a:p>
          <a:p>
            <a:pPr lvl="1">
              <a:spcAft>
                <a:spcPct val="50000"/>
              </a:spcAft>
              <a:buFont typeface="Times" panose="02020603050405020304" pitchFamily="18" charset="0"/>
              <a:buChar char="•"/>
            </a:pPr>
            <a:r>
              <a:rPr lang="en-US" altLang="en-US" sz="2600" u="sng">
                <a:latin typeface="Comic Sans MS" panose="030F0702030302020204" pitchFamily="66" charset="0"/>
              </a:rPr>
              <a:t>	mutation happens</a:t>
            </a:r>
          </a:p>
          <a:p>
            <a:pPr lvl="1">
              <a:spcAft>
                <a:spcPct val="30000"/>
              </a:spcAft>
              <a:buFont typeface="Times" panose="02020603050405020304" pitchFamily="18" charset="0"/>
              <a:buChar char="•"/>
            </a:pPr>
            <a:r>
              <a:rPr lang="en-US" altLang="en-US" sz="2600">
                <a:latin typeface="Comic Sans MS" panose="030F0702030302020204" pitchFamily="66" charset="0"/>
              </a:rPr>
              <a:t>  often traits are more complex </a:t>
            </a:r>
          </a:p>
          <a:p>
            <a:pPr lvl="3">
              <a:spcAft>
                <a:spcPct val="30000"/>
              </a:spcAft>
              <a:buFont typeface="Times" panose="02020603050405020304" pitchFamily="18" charset="0"/>
              <a:buChar char="•"/>
            </a:pPr>
            <a:r>
              <a:rPr lang="en-US" altLang="en-US" sz="2600">
                <a:latin typeface="Comic Sans MS" panose="030F0702030302020204" pitchFamily="66" charset="0"/>
              </a:rPr>
              <a:t> affected by environment &amp; other genes</a:t>
            </a:r>
          </a:p>
          <a:p>
            <a:pPr lvl="1">
              <a:buFont typeface="Times" panose="02020603050405020304" pitchFamily="18" charset="0"/>
              <a:buChar char="•"/>
            </a:pPr>
            <a:endParaRPr lang="en-US" altLang="en-US" sz="260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11" y="10048"/>
            <a:ext cx="1286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 Demi" panose="020E0802020502020306" pitchFamily="34" charset="0"/>
              </a:rPr>
              <a:t>Listen</a:t>
            </a:r>
            <a:endParaRPr lang="en-US" dirty="0"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Text Box 2"/>
          <p:cNvSpPr txBox="1">
            <a:spLocks noChangeArrowheads="1"/>
          </p:cNvSpPr>
          <p:nvPr/>
        </p:nvSpPr>
        <p:spPr bwMode="auto">
          <a:xfrm>
            <a:off x="441325" y="227013"/>
            <a:ext cx="646430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b="1"/>
              <a:t>What is the pattern of inheritance?</a:t>
            </a:r>
          </a:p>
          <a:p>
            <a:pPr algn="l"/>
            <a:r>
              <a:rPr lang="en-US" altLang="en-US" b="1"/>
              <a:t>What are IV-2’s odds of being a carrier?</a:t>
            </a:r>
          </a:p>
          <a:p>
            <a:pPr algn="l"/>
            <a:endParaRPr lang="en-US" altLang="en-US" b="1"/>
          </a:p>
        </p:txBody>
      </p:sp>
      <p:pic>
        <p:nvPicPr>
          <p:cNvPr id="2908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25" y="2039938"/>
            <a:ext cx="3967163" cy="277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857811" y="0"/>
            <a:ext cx="1286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 Demi" panose="020E0802020502020306" pitchFamily="34" charset="0"/>
              </a:rPr>
              <a:t>Listen</a:t>
            </a:r>
            <a:endParaRPr lang="en-US" dirty="0"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Text Box 2"/>
          <p:cNvSpPr txBox="1">
            <a:spLocks noChangeArrowheads="1"/>
          </p:cNvSpPr>
          <p:nvPr/>
        </p:nvSpPr>
        <p:spPr bwMode="auto">
          <a:xfrm>
            <a:off x="161925" y="171450"/>
            <a:ext cx="568007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/>
              <a:t>Sample pedigree - cystic fibrosis</a:t>
            </a:r>
          </a:p>
        </p:txBody>
      </p:sp>
      <p:pic>
        <p:nvPicPr>
          <p:cNvPr id="272387" name="Picture 3" descr="bro35125_0210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027" b="82591"/>
          <a:stretch>
            <a:fillRect/>
          </a:stretch>
        </p:blipFill>
        <p:spPr bwMode="auto">
          <a:xfrm>
            <a:off x="4511675" y="990600"/>
            <a:ext cx="4051300" cy="257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2388" name="Text Box 4"/>
          <p:cNvSpPr txBox="1">
            <a:spLocks noChangeArrowheads="1"/>
          </p:cNvSpPr>
          <p:nvPr/>
        </p:nvSpPr>
        <p:spPr bwMode="auto">
          <a:xfrm>
            <a:off x="344488" y="1030288"/>
            <a:ext cx="3890962" cy="515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600"/>
              <a:t>What can we say about I-1 and I-2?</a:t>
            </a:r>
          </a:p>
          <a:p>
            <a:pPr algn="l"/>
            <a:endParaRPr lang="en-US" altLang="en-US" sz="2600"/>
          </a:p>
          <a:p>
            <a:pPr algn="l"/>
            <a:r>
              <a:rPr lang="en-US" altLang="en-US" sz="2600"/>
              <a:t>What can we say about II-4 and II-5?</a:t>
            </a:r>
          </a:p>
          <a:p>
            <a:pPr algn="l"/>
            <a:endParaRPr lang="en-US" altLang="en-US" sz="2600"/>
          </a:p>
          <a:p>
            <a:pPr algn="l"/>
            <a:r>
              <a:rPr lang="en-US" altLang="en-US" sz="2600"/>
              <a:t>What are the odds that III-5 is a carrier?</a:t>
            </a:r>
          </a:p>
          <a:p>
            <a:pPr algn="l"/>
            <a:endParaRPr lang="en-US" altLang="en-US" sz="2600"/>
          </a:p>
          <a:p>
            <a:pPr algn="l"/>
            <a:r>
              <a:rPr lang="en-US" altLang="en-US" sz="2600"/>
              <a:t>What can we say about gene frequency?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85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25" y="1971675"/>
            <a:ext cx="7277100" cy="429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1852" name="Text Box 12"/>
          <p:cNvSpPr txBox="1">
            <a:spLocks noChangeArrowheads="1"/>
          </p:cNvSpPr>
          <p:nvPr/>
        </p:nvSpPr>
        <p:spPr bwMode="auto">
          <a:xfrm>
            <a:off x="193675" y="227013"/>
            <a:ext cx="8458200" cy="179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What is the inheritance pattern?</a:t>
            </a:r>
          </a:p>
          <a:p>
            <a:pPr algn="l"/>
            <a:r>
              <a:rPr lang="en-US" altLang="en-US"/>
              <a:t>What is the genotype of III-1, III-2, and II-3?</a:t>
            </a:r>
          </a:p>
          <a:p>
            <a:pPr algn="l"/>
            <a:r>
              <a:rPr lang="en-US" altLang="en-US"/>
              <a:t>What are the odds that IV-5 would have an affected son?</a:t>
            </a:r>
          </a:p>
          <a:p>
            <a:pPr algn="l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Pedigrees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Pedigree:  A record of family ancestry that can be used to track how traits are inherited.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57811" y="0"/>
            <a:ext cx="1286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 Demi" panose="020E0802020502020306" pitchFamily="34" charset="0"/>
              </a:rPr>
              <a:t>Write</a:t>
            </a:r>
            <a:endParaRPr lang="en-US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47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Text Box 2"/>
          <p:cNvSpPr txBox="1">
            <a:spLocks noChangeArrowheads="1"/>
          </p:cNvSpPr>
          <p:nvPr/>
        </p:nvSpPr>
        <p:spPr bwMode="auto">
          <a:xfrm>
            <a:off x="60325" y="74613"/>
            <a:ext cx="1841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n-US" altLang="en-US"/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7045325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2921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algn="l">
              <a:tabLst>
                <a:tab pos="2921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algn="l">
              <a:tabLst>
                <a:tab pos="2921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tabLst>
                <a:tab pos="2921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algn="l">
              <a:tabLst>
                <a:tab pos="2921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>
                <a:latin typeface="Comic Sans MS" panose="030F0702030302020204" pitchFamily="66" charset="0"/>
              </a:rPr>
              <a:t>III-1 has 12 kids with an unaffected wife </a:t>
            </a:r>
          </a:p>
          <a:p>
            <a:r>
              <a:rPr lang="en-US" altLang="en-US">
                <a:latin typeface="Comic Sans MS" panose="030F0702030302020204" pitchFamily="66" charset="0"/>
              </a:rPr>
              <a:t>	8 sons - 1 affected</a:t>
            </a:r>
          </a:p>
          <a:p>
            <a:r>
              <a:rPr lang="en-US" altLang="en-US">
                <a:latin typeface="Comic Sans MS" panose="030F0702030302020204" pitchFamily="66" charset="0"/>
              </a:rPr>
              <a:t>	4 daughters - 2 affected</a:t>
            </a:r>
          </a:p>
        </p:txBody>
      </p:sp>
      <p:pic>
        <p:nvPicPr>
          <p:cNvPr id="2959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" r="319" b="223"/>
          <a:stretch>
            <a:fillRect/>
          </a:stretch>
        </p:blipFill>
        <p:spPr bwMode="auto">
          <a:xfrm>
            <a:off x="415925" y="2960688"/>
            <a:ext cx="8189913" cy="237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5941" name="Text Box 5"/>
          <p:cNvSpPr txBox="1">
            <a:spLocks noChangeArrowheads="1"/>
          </p:cNvSpPr>
          <p:nvPr/>
        </p:nvSpPr>
        <p:spPr bwMode="auto">
          <a:xfrm>
            <a:off x="336550" y="1905000"/>
            <a:ext cx="83502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b="1"/>
              <a:t>Does he have reason to be concerned about paternity?</a:t>
            </a:r>
          </a:p>
        </p:txBody>
      </p:sp>
      <p:sp>
        <p:nvSpPr>
          <p:cNvPr id="295942" name="Line 6"/>
          <p:cNvSpPr>
            <a:spLocks noChangeShapeType="1"/>
          </p:cNvSpPr>
          <p:nvPr/>
        </p:nvSpPr>
        <p:spPr bwMode="auto">
          <a:xfrm flipV="1">
            <a:off x="939800" y="5080000"/>
            <a:ext cx="215900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Text Box 2"/>
          <p:cNvSpPr txBox="1">
            <a:spLocks noChangeArrowheads="1"/>
          </p:cNvSpPr>
          <p:nvPr/>
        </p:nvSpPr>
        <p:spPr bwMode="auto">
          <a:xfrm>
            <a:off x="365125" y="74613"/>
            <a:ext cx="49895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b="1"/>
              <a:t>Breeding the perfect Black Lab </a:t>
            </a:r>
          </a:p>
        </p:txBody>
      </p:sp>
      <p:pic>
        <p:nvPicPr>
          <p:cNvPr id="2979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00" y="1511300"/>
            <a:ext cx="5786438" cy="36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988" name="Text Box 4"/>
          <p:cNvSpPr txBox="1">
            <a:spLocks noChangeArrowheads="1"/>
          </p:cNvSpPr>
          <p:nvPr/>
        </p:nvSpPr>
        <p:spPr bwMode="auto">
          <a:xfrm>
            <a:off x="288925" y="5713413"/>
            <a:ext cx="448627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b="1"/>
              <a:t>black individuals = fetch well</a:t>
            </a:r>
          </a:p>
          <a:p>
            <a:pPr algn="l"/>
            <a:r>
              <a:rPr lang="en-US" altLang="en-US" b="1"/>
              <a:t>grey individuals = don’t drool</a:t>
            </a:r>
          </a:p>
        </p:txBody>
      </p:sp>
      <p:sp>
        <p:nvSpPr>
          <p:cNvPr id="297989" name="Rectangle 5"/>
          <p:cNvSpPr>
            <a:spLocks noChangeArrowheads="1"/>
          </p:cNvSpPr>
          <p:nvPr/>
        </p:nvSpPr>
        <p:spPr bwMode="auto">
          <a:xfrm>
            <a:off x="396875" y="641350"/>
            <a:ext cx="8229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b="1"/>
              <a:t>How do we get a </a:t>
            </a:r>
            <a:r>
              <a:rPr lang="en-US" altLang="en-US" b="1" u="sng"/>
              <a:t>true-breeding</a:t>
            </a:r>
            <a:r>
              <a:rPr lang="en-US" altLang="en-US" b="1"/>
              <a:t> line for both traits??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61741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How to read a pedigree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281354" y="1225899"/>
            <a:ext cx="432079" cy="50241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0824" y="1246274"/>
            <a:ext cx="3195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Woman with trait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291402" y="1921745"/>
            <a:ext cx="432079" cy="50241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0872" y="1942120"/>
            <a:ext cx="3195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Woman without trait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303963" y="2889177"/>
            <a:ext cx="432079" cy="502417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3433" y="2909552"/>
            <a:ext cx="3195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 with trait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14011" y="3585023"/>
            <a:ext cx="432079" cy="50241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481" y="3605398"/>
            <a:ext cx="3195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 without trait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 bwMode="auto">
          <a:xfrm>
            <a:off x="6167490" y="195342"/>
            <a:ext cx="432079" cy="50241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983918" y="195341"/>
            <a:ext cx="432079" cy="50241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cxnSp>
        <p:nvCxnSpPr>
          <p:cNvPr id="15" name="Straight Connector 14"/>
          <p:cNvCxnSpPr>
            <a:stCxn id="12" idx="6"/>
            <a:endCxn id="13" idx="1"/>
          </p:cNvCxnSpPr>
          <p:nvPr/>
        </p:nvCxnSpPr>
        <p:spPr bwMode="auto">
          <a:xfrm flipV="1">
            <a:off x="6599569" y="446550"/>
            <a:ext cx="384349" cy="1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 flipH="1">
            <a:off x="5763881" y="1225992"/>
            <a:ext cx="20096" cy="422172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 bwMode="auto">
          <a:xfrm>
            <a:off x="5763881" y="1250700"/>
            <a:ext cx="2255489" cy="10182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 bwMode="auto">
          <a:xfrm>
            <a:off x="6813515" y="468323"/>
            <a:ext cx="0" cy="804151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 bwMode="auto">
          <a:xfrm>
            <a:off x="5552655" y="1623040"/>
            <a:ext cx="432079" cy="50241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314011" y="4201565"/>
            <a:ext cx="432079" cy="50374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130439" y="4201564"/>
            <a:ext cx="432079" cy="5037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cxnSp>
        <p:nvCxnSpPr>
          <p:cNvPr id="35" name="Straight Connector 34"/>
          <p:cNvCxnSpPr>
            <a:stCxn id="33" idx="6"/>
            <a:endCxn id="34" idx="1"/>
          </p:cNvCxnSpPr>
          <p:nvPr/>
        </p:nvCxnSpPr>
        <p:spPr bwMode="auto">
          <a:xfrm flipV="1">
            <a:off x="746090" y="4453436"/>
            <a:ext cx="384349" cy="1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562518" y="4242316"/>
            <a:ext cx="14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Marriage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 bwMode="auto">
          <a:xfrm>
            <a:off x="274654" y="4877035"/>
            <a:ext cx="432079" cy="50374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091082" y="4877034"/>
            <a:ext cx="432079" cy="5037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cxnSp>
        <p:nvCxnSpPr>
          <p:cNvPr id="39" name="Straight Connector 38"/>
          <p:cNvCxnSpPr>
            <a:stCxn id="37" idx="6"/>
            <a:endCxn id="38" idx="1"/>
          </p:cNvCxnSpPr>
          <p:nvPr/>
        </p:nvCxnSpPr>
        <p:spPr bwMode="auto">
          <a:xfrm flipV="1">
            <a:off x="706733" y="5128906"/>
            <a:ext cx="384349" cy="1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523161" y="4917786"/>
            <a:ext cx="14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Incest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 bwMode="auto">
          <a:xfrm flipV="1">
            <a:off x="706733" y="5041716"/>
            <a:ext cx="384349" cy="1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474342" y="2704992"/>
            <a:ext cx="4250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I, II, III   Generations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489414" y="3166657"/>
            <a:ext cx="4250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1, 2, 3      Individual Number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 bwMode="auto">
          <a:xfrm>
            <a:off x="4704930" y="5335134"/>
            <a:ext cx="432079" cy="50241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14400" y="5355509"/>
            <a:ext cx="3195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Carrier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4705140" y="6142336"/>
            <a:ext cx="432079" cy="502417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14610" y="6162711"/>
            <a:ext cx="3195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Carrier</a:t>
            </a:r>
            <a:endParaRPr lang="en-US" dirty="0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2"/>
          <a:srcRect r="52257"/>
          <a:stretch/>
        </p:blipFill>
        <p:spPr>
          <a:xfrm>
            <a:off x="4678349" y="5327238"/>
            <a:ext cx="212476" cy="518205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3"/>
          <a:srcRect r="-93791"/>
          <a:stretch/>
        </p:blipFill>
        <p:spPr>
          <a:xfrm>
            <a:off x="4717280" y="6134440"/>
            <a:ext cx="438950" cy="518205"/>
          </a:xfrm>
          <a:prstGeom prst="rect">
            <a:avLst/>
          </a:prstGeom>
        </p:spPr>
      </p:pic>
      <p:sp>
        <p:nvSpPr>
          <p:cNvPr id="52" name="Oval 51"/>
          <p:cNvSpPr/>
          <p:nvPr/>
        </p:nvSpPr>
        <p:spPr bwMode="auto">
          <a:xfrm>
            <a:off x="4704929" y="4453437"/>
            <a:ext cx="432079" cy="50241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101419" y="4442653"/>
            <a:ext cx="3195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Passed Away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857811" y="0"/>
            <a:ext cx="1286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 Demi" panose="020E0802020502020306" pitchFamily="34" charset="0"/>
              </a:rPr>
              <a:t>Write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274654" y="5522888"/>
            <a:ext cx="432079" cy="50374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1091082" y="5522887"/>
            <a:ext cx="432079" cy="5037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523161" y="5563639"/>
            <a:ext cx="147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Divorce</a:t>
            </a:r>
            <a:endParaRPr lang="en-US" dirty="0"/>
          </a:p>
        </p:txBody>
      </p:sp>
      <p:cxnSp>
        <p:nvCxnSpPr>
          <p:cNvPr id="61" name="Straight Connector 60"/>
          <p:cNvCxnSpPr/>
          <p:nvPr/>
        </p:nvCxnSpPr>
        <p:spPr bwMode="auto">
          <a:xfrm flipV="1">
            <a:off x="706733" y="5800275"/>
            <a:ext cx="384349" cy="1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 bwMode="auto">
          <a:xfrm>
            <a:off x="706733" y="5529592"/>
            <a:ext cx="311394" cy="52975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 bwMode="auto">
          <a:xfrm>
            <a:off x="4765271" y="4437214"/>
            <a:ext cx="311394" cy="52975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77" name="Group 76"/>
          <p:cNvGrpSpPr/>
          <p:nvPr/>
        </p:nvGrpSpPr>
        <p:grpSpPr>
          <a:xfrm>
            <a:off x="6302205" y="1267830"/>
            <a:ext cx="1019855" cy="857627"/>
            <a:chOff x="450266" y="4453437"/>
            <a:chExt cx="1019855" cy="857627"/>
          </a:xfrm>
        </p:grpSpPr>
        <p:grpSp>
          <p:nvGrpSpPr>
            <p:cNvPr id="71" name="Group 70"/>
            <p:cNvGrpSpPr/>
            <p:nvPr/>
          </p:nvGrpSpPr>
          <p:grpSpPr>
            <a:xfrm>
              <a:off x="450266" y="4453437"/>
              <a:ext cx="1019855" cy="857627"/>
              <a:chOff x="450266" y="4453437"/>
              <a:chExt cx="1019855" cy="857627"/>
            </a:xfrm>
          </p:grpSpPr>
          <p:cxnSp>
            <p:nvCxnSpPr>
              <p:cNvPr id="66" name="Straight Connector 65"/>
              <p:cNvCxnSpPr/>
              <p:nvPr/>
            </p:nvCxnSpPr>
            <p:spPr bwMode="auto">
              <a:xfrm>
                <a:off x="942688" y="4453437"/>
                <a:ext cx="311394" cy="529758"/>
              </a:xfrm>
              <a:prstGeom prst="line">
                <a:avLst/>
              </a:prstGeom>
              <a:ln w="28575"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 bwMode="auto">
              <a:xfrm flipH="1">
                <a:off x="690824" y="4467333"/>
                <a:ext cx="251864" cy="488521"/>
              </a:xfrm>
              <a:prstGeom prst="line">
                <a:avLst/>
              </a:prstGeom>
              <a:ln w="28575"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9" name="Oval 68"/>
              <p:cNvSpPr/>
              <p:nvPr/>
            </p:nvSpPr>
            <p:spPr bwMode="auto">
              <a:xfrm>
                <a:off x="450266" y="4808647"/>
                <a:ext cx="432079" cy="50241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 bwMode="auto">
              <a:xfrm>
                <a:off x="1038042" y="4789726"/>
                <a:ext cx="432079" cy="50241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cxnSp>
          <p:nvCxnSpPr>
            <p:cNvPr id="72" name="Straight Connector 71"/>
            <p:cNvCxnSpPr/>
            <p:nvPr/>
          </p:nvCxnSpPr>
          <p:spPr bwMode="auto">
            <a:xfrm flipH="1">
              <a:off x="819709" y="4718316"/>
              <a:ext cx="281631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7" name="Group 86"/>
          <p:cNvGrpSpPr/>
          <p:nvPr/>
        </p:nvGrpSpPr>
        <p:grpSpPr>
          <a:xfrm>
            <a:off x="7526948" y="1248909"/>
            <a:ext cx="1019855" cy="857627"/>
            <a:chOff x="450266" y="4453437"/>
            <a:chExt cx="1019855" cy="857627"/>
          </a:xfrm>
        </p:grpSpPr>
        <p:cxnSp>
          <p:nvCxnSpPr>
            <p:cNvPr id="88" name="Straight Connector 87"/>
            <p:cNvCxnSpPr/>
            <p:nvPr/>
          </p:nvCxnSpPr>
          <p:spPr bwMode="auto">
            <a:xfrm>
              <a:off x="942688" y="4453437"/>
              <a:ext cx="311394" cy="529758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 bwMode="auto">
            <a:xfrm flipH="1">
              <a:off x="690824" y="4467333"/>
              <a:ext cx="251864" cy="488521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0" name="Rectangle 89"/>
            <p:cNvSpPr/>
            <p:nvPr/>
          </p:nvSpPr>
          <p:spPr bwMode="auto">
            <a:xfrm>
              <a:off x="450266" y="4808647"/>
              <a:ext cx="432079" cy="50241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1038042" y="4789726"/>
              <a:ext cx="432079" cy="502417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6167490" y="2112522"/>
            <a:ext cx="13594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Identical twins</a:t>
            </a:r>
            <a:endParaRPr lang="en-US" sz="1100" dirty="0"/>
          </a:p>
        </p:txBody>
      </p:sp>
      <p:sp>
        <p:nvSpPr>
          <p:cNvPr id="98" name="TextBox 97"/>
          <p:cNvSpPr txBox="1"/>
          <p:nvPr/>
        </p:nvSpPr>
        <p:spPr>
          <a:xfrm>
            <a:off x="7380409" y="2134693"/>
            <a:ext cx="13594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smtClean="0"/>
              <a:t>Fraternal Twins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24856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25307" y="-314607"/>
            <a:ext cx="7772400" cy="1143000"/>
          </a:xfrm>
        </p:spPr>
        <p:txBody>
          <a:bodyPr/>
          <a:lstStyle/>
          <a:p>
            <a:r>
              <a:rPr lang="en-US" dirty="0" smtClean="0"/>
              <a:t>My Family Tree- Dad’s Side</a:t>
            </a:r>
            <a:endParaRPr lang="en-US" dirty="0"/>
          </a:p>
        </p:txBody>
      </p:sp>
      <p:sp>
        <p:nvSpPr>
          <p:cNvPr id="349" name="TextBox 348"/>
          <p:cNvSpPr txBox="1"/>
          <p:nvPr/>
        </p:nvSpPr>
        <p:spPr>
          <a:xfrm>
            <a:off x="1184132" y="1524553"/>
            <a:ext cx="601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50" name="TextBox 349"/>
          <p:cNvSpPr txBox="1"/>
          <p:nvPr/>
        </p:nvSpPr>
        <p:spPr>
          <a:xfrm>
            <a:off x="1184132" y="2597920"/>
            <a:ext cx="601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51" name="TextBox 350"/>
          <p:cNvSpPr txBox="1"/>
          <p:nvPr/>
        </p:nvSpPr>
        <p:spPr>
          <a:xfrm>
            <a:off x="1194276" y="4323555"/>
            <a:ext cx="601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III</a:t>
            </a:r>
            <a:endParaRPr lang="en-US" sz="2000" dirty="0"/>
          </a:p>
        </p:txBody>
      </p:sp>
      <p:sp>
        <p:nvSpPr>
          <p:cNvPr id="125" name="Oval 124"/>
          <p:cNvSpPr/>
          <p:nvPr/>
        </p:nvSpPr>
        <p:spPr bwMode="auto">
          <a:xfrm>
            <a:off x="4422988" y="1537850"/>
            <a:ext cx="300773" cy="48597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5056762" y="1492288"/>
            <a:ext cx="332998" cy="5315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cxnSp>
        <p:nvCxnSpPr>
          <p:cNvPr id="128" name="Straight Connector 127"/>
          <p:cNvCxnSpPr/>
          <p:nvPr/>
        </p:nvCxnSpPr>
        <p:spPr bwMode="auto">
          <a:xfrm flipV="1">
            <a:off x="4723761" y="1769446"/>
            <a:ext cx="333001" cy="227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traight Connector 130"/>
          <p:cNvCxnSpPr/>
          <p:nvPr/>
        </p:nvCxnSpPr>
        <p:spPr bwMode="auto">
          <a:xfrm>
            <a:off x="4890260" y="1780837"/>
            <a:ext cx="1" cy="5176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" name="Straight Connector 224"/>
          <p:cNvCxnSpPr/>
          <p:nvPr/>
        </p:nvCxnSpPr>
        <p:spPr bwMode="auto">
          <a:xfrm>
            <a:off x="3899321" y="2309846"/>
            <a:ext cx="2087755" cy="32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9" name="Oval 238"/>
          <p:cNvSpPr/>
          <p:nvPr/>
        </p:nvSpPr>
        <p:spPr bwMode="auto">
          <a:xfrm>
            <a:off x="4530823" y="2577290"/>
            <a:ext cx="419982" cy="50292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cxnSp>
        <p:nvCxnSpPr>
          <p:cNvPr id="246" name="Straight Connector 245"/>
          <p:cNvCxnSpPr>
            <a:stCxn id="231" idx="1"/>
            <a:endCxn id="239" idx="2"/>
          </p:cNvCxnSpPr>
          <p:nvPr/>
        </p:nvCxnSpPr>
        <p:spPr bwMode="auto">
          <a:xfrm>
            <a:off x="3666831" y="2798457"/>
            <a:ext cx="863992" cy="302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9" name="Group 228"/>
          <p:cNvGrpSpPr/>
          <p:nvPr/>
        </p:nvGrpSpPr>
        <p:grpSpPr>
          <a:xfrm>
            <a:off x="3666831" y="2291270"/>
            <a:ext cx="464980" cy="782225"/>
            <a:chOff x="-781056" y="1506625"/>
            <a:chExt cx="311498" cy="500116"/>
          </a:xfrm>
        </p:grpSpPr>
        <p:cxnSp>
          <p:nvCxnSpPr>
            <p:cNvPr id="230" name="Straight Connector 229"/>
            <p:cNvCxnSpPr/>
            <p:nvPr/>
          </p:nvCxnSpPr>
          <p:spPr bwMode="auto">
            <a:xfrm>
              <a:off x="-625307" y="1506625"/>
              <a:ext cx="1" cy="171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1" name="Rectangle 230"/>
            <p:cNvSpPr/>
            <p:nvPr/>
          </p:nvSpPr>
          <p:spPr bwMode="auto">
            <a:xfrm>
              <a:off x="-781056" y="1655048"/>
              <a:ext cx="311498" cy="35169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cxnSp>
        <p:nvCxnSpPr>
          <p:cNvPr id="247" name="Straight Connector 246"/>
          <p:cNvCxnSpPr/>
          <p:nvPr/>
        </p:nvCxnSpPr>
        <p:spPr bwMode="auto">
          <a:xfrm>
            <a:off x="4309835" y="2821219"/>
            <a:ext cx="15038" cy="11035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" name="Straight Connector 247"/>
          <p:cNvCxnSpPr/>
          <p:nvPr/>
        </p:nvCxnSpPr>
        <p:spPr bwMode="auto">
          <a:xfrm flipV="1">
            <a:off x="2770556" y="3906294"/>
            <a:ext cx="4966675" cy="185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75" name="Group 274"/>
          <p:cNvGrpSpPr/>
          <p:nvPr/>
        </p:nvGrpSpPr>
        <p:grpSpPr>
          <a:xfrm>
            <a:off x="5606872" y="3924806"/>
            <a:ext cx="419982" cy="770436"/>
            <a:chOff x="-906662" y="2439134"/>
            <a:chExt cx="281353" cy="492579"/>
          </a:xfrm>
        </p:grpSpPr>
        <p:cxnSp>
          <p:nvCxnSpPr>
            <p:cNvPr id="280" name="Straight Connector 279"/>
            <p:cNvCxnSpPr/>
            <p:nvPr/>
          </p:nvCxnSpPr>
          <p:spPr bwMode="auto">
            <a:xfrm>
              <a:off x="-765985" y="2439134"/>
              <a:ext cx="1" cy="171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1" name="Oval 280"/>
            <p:cNvSpPr/>
            <p:nvPr/>
          </p:nvSpPr>
          <p:spPr bwMode="auto">
            <a:xfrm>
              <a:off x="-906662" y="2610166"/>
              <a:ext cx="281353" cy="321547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cxnSp>
        <p:nvCxnSpPr>
          <p:cNvPr id="314" name="Straight Connector 313"/>
          <p:cNvCxnSpPr/>
          <p:nvPr/>
        </p:nvCxnSpPr>
        <p:spPr bwMode="auto">
          <a:xfrm flipV="1">
            <a:off x="2896778" y="4433583"/>
            <a:ext cx="333001" cy="227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" name="Straight Connector 317"/>
          <p:cNvCxnSpPr/>
          <p:nvPr/>
        </p:nvCxnSpPr>
        <p:spPr bwMode="auto">
          <a:xfrm flipV="1">
            <a:off x="4464552" y="4433583"/>
            <a:ext cx="333001" cy="227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9" name="Straight Connector 318"/>
          <p:cNvCxnSpPr/>
          <p:nvPr/>
        </p:nvCxnSpPr>
        <p:spPr bwMode="auto">
          <a:xfrm flipV="1">
            <a:off x="7236231" y="4412697"/>
            <a:ext cx="333001" cy="227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84" name="Group 283"/>
          <p:cNvGrpSpPr/>
          <p:nvPr/>
        </p:nvGrpSpPr>
        <p:grpSpPr>
          <a:xfrm>
            <a:off x="7518844" y="3892828"/>
            <a:ext cx="419982" cy="770436"/>
            <a:chOff x="-906662" y="2439134"/>
            <a:chExt cx="281353" cy="492579"/>
          </a:xfrm>
        </p:grpSpPr>
        <p:cxnSp>
          <p:nvCxnSpPr>
            <p:cNvPr id="285" name="Straight Connector 284"/>
            <p:cNvCxnSpPr/>
            <p:nvPr/>
          </p:nvCxnSpPr>
          <p:spPr bwMode="auto">
            <a:xfrm>
              <a:off x="-765985" y="2439134"/>
              <a:ext cx="1" cy="171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6" name="Oval 285"/>
            <p:cNvSpPr/>
            <p:nvPr/>
          </p:nvSpPr>
          <p:spPr bwMode="auto">
            <a:xfrm>
              <a:off x="-906662" y="2610166"/>
              <a:ext cx="281353" cy="321547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sp>
        <p:nvSpPr>
          <p:cNvPr id="303" name="Rectangle 302"/>
          <p:cNvSpPr/>
          <p:nvPr/>
        </p:nvSpPr>
        <p:spPr bwMode="auto">
          <a:xfrm>
            <a:off x="6821639" y="4134969"/>
            <a:ext cx="464980" cy="55007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4702263" y="4207528"/>
            <a:ext cx="464980" cy="55007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grpSp>
        <p:nvGrpSpPr>
          <p:cNvPr id="259" name="Group 258"/>
          <p:cNvGrpSpPr/>
          <p:nvPr/>
        </p:nvGrpSpPr>
        <p:grpSpPr>
          <a:xfrm>
            <a:off x="4114882" y="3914611"/>
            <a:ext cx="419982" cy="770436"/>
            <a:chOff x="-906662" y="2439134"/>
            <a:chExt cx="281353" cy="492579"/>
          </a:xfrm>
        </p:grpSpPr>
        <p:cxnSp>
          <p:nvCxnSpPr>
            <p:cNvPr id="273" name="Straight Connector 272"/>
            <p:cNvCxnSpPr/>
            <p:nvPr/>
          </p:nvCxnSpPr>
          <p:spPr bwMode="auto">
            <a:xfrm>
              <a:off x="-765985" y="2439134"/>
              <a:ext cx="1" cy="171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4" name="Oval 273"/>
            <p:cNvSpPr/>
            <p:nvPr/>
          </p:nvSpPr>
          <p:spPr bwMode="auto">
            <a:xfrm>
              <a:off x="-906662" y="2610166"/>
              <a:ext cx="281353" cy="321547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sp>
        <p:nvSpPr>
          <p:cNvPr id="306" name="Rectangle 305"/>
          <p:cNvSpPr/>
          <p:nvPr/>
        </p:nvSpPr>
        <p:spPr bwMode="auto">
          <a:xfrm>
            <a:off x="3155785" y="4168739"/>
            <a:ext cx="464980" cy="55007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grpSp>
        <p:nvGrpSpPr>
          <p:cNvPr id="249" name="Group 248"/>
          <p:cNvGrpSpPr/>
          <p:nvPr/>
        </p:nvGrpSpPr>
        <p:grpSpPr>
          <a:xfrm>
            <a:off x="2564939" y="3924806"/>
            <a:ext cx="419982" cy="770436"/>
            <a:chOff x="-906662" y="2439134"/>
            <a:chExt cx="281353" cy="492579"/>
          </a:xfrm>
        </p:grpSpPr>
        <p:cxnSp>
          <p:nvCxnSpPr>
            <p:cNvPr id="257" name="Straight Connector 256"/>
            <p:cNvCxnSpPr/>
            <p:nvPr/>
          </p:nvCxnSpPr>
          <p:spPr bwMode="auto">
            <a:xfrm>
              <a:off x="-765985" y="2439134"/>
              <a:ext cx="1" cy="171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8" name="Oval 257"/>
            <p:cNvSpPr/>
            <p:nvPr/>
          </p:nvSpPr>
          <p:spPr bwMode="auto">
            <a:xfrm>
              <a:off x="-906662" y="2610166"/>
              <a:ext cx="281353" cy="321547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cxnSp>
        <p:nvCxnSpPr>
          <p:cNvPr id="346" name="Straight Connector 345"/>
          <p:cNvCxnSpPr/>
          <p:nvPr/>
        </p:nvCxnSpPr>
        <p:spPr bwMode="auto">
          <a:xfrm>
            <a:off x="4639395" y="4433583"/>
            <a:ext cx="1182" cy="12199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7" name="Straight Connector 346"/>
          <p:cNvCxnSpPr/>
          <p:nvPr/>
        </p:nvCxnSpPr>
        <p:spPr bwMode="auto">
          <a:xfrm>
            <a:off x="2091519" y="5557560"/>
            <a:ext cx="166656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53" name="Group 352"/>
          <p:cNvGrpSpPr/>
          <p:nvPr/>
        </p:nvGrpSpPr>
        <p:grpSpPr>
          <a:xfrm>
            <a:off x="1868898" y="5557560"/>
            <a:ext cx="464980" cy="782225"/>
            <a:chOff x="-781056" y="1506625"/>
            <a:chExt cx="311498" cy="500116"/>
          </a:xfrm>
        </p:grpSpPr>
        <p:cxnSp>
          <p:nvCxnSpPr>
            <p:cNvPr id="354" name="Straight Connector 353"/>
            <p:cNvCxnSpPr/>
            <p:nvPr/>
          </p:nvCxnSpPr>
          <p:spPr bwMode="auto">
            <a:xfrm>
              <a:off x="-625307" y="1506625"/>
              <a:ext cx="1" cy="171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5" name="Rectangle 354"/>
            <p:cNvSpPr/>
            <p:nvPr/>
          </p:nvSpPr>
          <p:spPr bwMode="auto">
            <a:xfrm>
              <a:off x="-781056" y="1655048"/>
              <a:ext cx="311498" cy="35169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grpSp>
        <p:nvGrpSpPr>
          <p:cNvPr id="367" name="Group 366"/>
          <p:cNvGrpSpPr/>
          <p:nvPr/>
        </p:nvGrpSpPr>
        <p:grpSpPr>
          <a:xfrm>
            <a:off x="3525594" y="5567756"/>
            <a:ext cx="464980" cy="782225"/>
            <a:chOff x="-781056" y="1506625"/>
            <a:chExt cx="311498" cy="500116"/>
          </a:xfrm>
        </p:grpSpPr>
        <p:cxnSp>
          <p:nvCxnSpPr>
            <p:cNvPr id="368" name="Straight Connector 367"/>
            <p:cNvCxnSpPr/>
            <p:nvPr/>
          </p:nvCxnSpPr>
          <p:spPr bwMode="auto">
            <a:xfrm>
              <a:off x="-625307" y="1506625"/>
              <a:ext cx="1" cy="171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69" name="Rectangle 368"/>
            <p:cNvSpPr/>
            <p:nvPr/>
          </p:nvSpPr>
          <p:spPr bwMode="auto">
            <a:xfrm>
              <a:off x="-781056" y="1655048"/>
              <a:ext cx="311498" cy="35169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grpSp>
        <p:nvGrpSpPr>
          <p:cNvPr id="370" name="Group 369"/>
          <p:cNvGrpSpPr/>
          <p:nvPr/>
        </p:nvGrpSpPr>
        <p:grpSpPr>
          <a:xfrm>
            <a:off x="4398562" y="5547365"/>
            <a:ext cx="464980" cy="782225"/>
            <a:chOff x="-781056" y="1506625"/>
            <a:chExt cx="311498" cy="500116"/>
          </a:xfrm>
        </p:grpSpPr>
        <p:cxnSp>
          <p:nvCxnSpPr>
            <p:cNvPr id="371" name="Straight Connector 370"/>
            <p:cNvCxnSpPr/>
            <p:nvPr/>
          </p:nvCxnSpPr>
          <p:spPr bwMode="auto">
            <a:xfrm>
              <a:off x="-625307" y="1506625"/>
              <a:ext cx="1" cy="171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2" name="Rectangle 371"/>
            <p:cNvSpPr/>
            <p:nvPr/>
          </p:nvSpPr>
          <p:spPr bwMode="auto">
            <a:xfrm>
              <a:off x="-781056" y="1655048"/>
              <a:ext cx="311498" cy="35169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cxnSp>
        <p:nvCxnSpPr>
          <p:cNvPr id="373" name="Straight Connector 372"/>
          <p:cNvCxnSpPr/>
          <p:nvPr/>
        </p:nvCxnSpPr>
        <p:spPr bwMode="auto">
          <a:xfrm>
            <a:off x="7402731" y="4406800"/>
            <a:ext cx="15038" cy="11035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4" name="Straight Connector 373"/>
          <p:cNvCxnSpPr/>
          <p:nvPr/>
        </p:nvCxnSpPr>
        <p:spPr bwMode="auto">
          <a:xfrm>
            <a:off x="3039348" y="4443778"/>
            <a:ext cx="15038" cy="11035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75" name="Group 374"/>
          <p:cNvGrpSpPr/>
          <p:nvPr/>
        </p:nvGrpSpPr>
        <p:grpSpPr>
          <a:xfrm>
            <a:off x="7185279" y="5444152"/>
            <a:ext cx="464980" cy="782225"/>
            <a:chOff x="-781056" y="1506625"/>
            <a:chExt cx="311498" cy="500116"/>
          </a:xfrm>
        </p:grpSpPr>
        <p:cxnSp>
          <p:nvCxnSpPr>
            <p:cNvPr id="387" name="Straight Connector 386"/>
            <p:cNvCxnSpPr/>
            <p:nvPr/>
          </p:nvCxnSpPr>
          <p:spPr bwMode="auto">
            <a:xfrm>
              <a:off x="-625307" y="1506625"/>
              <a:ext cx="1" cy="171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3" name="Rectangle 412"/>
            <p:cNvSpPr/>
            <p:nvPr/>
          </p:nvSpPr>
          <p:spPr bwMode="auto">
            <a:xfrm>
              <a:off x="-781056" y="1655048"/>
              <a:ext cx="311498" cy="35169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sp>
        <p:nvSpPr>
          <p:cNvPr id="414" name="TextBox 413"/>
          <p:cNvSpPr txBox="1"/>
          <p:nvPr/>
        </p:nvSpPr>
        <p:spPr>
          <a:xfrm>
            <a:off x="4232323" y="2028677"/>
            <a:ext cx="62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415" name="TextBox 414"/>
          <p:cNvSpPr txBox="1"/>
          <p:nvPr/>
        </p:nvSpPr>
        <p:spPr>
          <a:xfrm>
            <a:off x="4895666" y="1990677"/>
            <a:ext cx="62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</a:t>
            </a:r>
          </a:p>
        </p:txBody>
      </p:sp>
      <p:sp>
        <p:nvSpPr>
          <p:cNvPr id="417" name="TextBox 416"/>
          <p:cNvSpPr txBox="1"/>
          <p:nvPr/>
        </p:nvSpPr>
        <p:spPr>
          <a:xfrm>
            <a:off x="3560857" y="3133178"/>
            <a:ext cx="62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418" name="TextBox 417"/>
          <p:cNvSpPr txBox="1"/>
          <p:nvPr/>
        </p:nvSpPr>
        <p:spPr>
          <a:xfrm>
            <a:off x="4430765" y="3147495"/>
            <a:ext cx="62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</a:t>
            </a:r>
          </a:p>
        </p:txBody>
      </p:sp>
      <p:sp>
        <p:nvSpPr>
          <p:cNvPr id="419" name="TextBox 418"/>
          <p:cNvSpPr txBox="1"/>
          <p:nvPr/>
        </p:nvSpPr>
        <p:spPr>
          <a:xfrm>
            <a:off x="5666794" y="3110627"/>
            <a:ext cx="62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420" name="TextBox 419"/>
          <p:cNvSpPr txBox="1"/>
          <p:nvPr/>
        </p:nvSpPr>
        <p:spPr>
          <a:xfrm>
            <a:off x="2437281" y="4757606"/>
            <a:ext cx="62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421" name="TextBox 420"/>
          <p:cNvSpPr txBox="1"/>
          <p:nvPr/>
        </p:nvSpPr>
        <p:spPr>
          <a:xfrm>
            <a:off x="3101155" y="4765931"/>
            <a:ext cx="62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</a:t>
            </a:r>
          </a:p>
        </p:txBody>
      </p:sp>
      <p:sp>
        <p:nvSpPr>
          <p:cNvPr id="422" name="TextBox 421"/>
          <p:cNvSpPr txBox="1"/>
          <p:nvPr/>
        </p:nvSpPr>
        <p:spPr>
          <a:xfrm>
            <a:off x="3956136" y="4729627"/>
            <a:ext cx="62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423" name="TextBox 422"/>
          <p:cNvSpPr txBox="1"/>
          <p:nvPr/>
        </p:nvSpPr>
        <p:spPr>
          <a:xfrm>
            <a:off x="4663877" y="4811251"/>
            <a:ext cx="62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424" name="TextBox 423"/>
          <p:cNvSpPr txBox="1"/>
          <p:nvPr/>
        </p:nvSpPr>
        <p:spPr>
          <a:xfrm>
            <a:off x="5527010" y="4722006"/>
            <a:ext cx="62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425" name="TextBox 424"/>
          <p:cNvSpPr txBox="1"/>
          <p:nvPr/>
        </p:nvSpPr>
        <p:spPr>
          <a:xfrm>
            <a:off x="6726441" y="4735774"/>
            <a:ext cx="62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426" name="TextBox 425"/>
          <p:cNvSpPr txBox="1"/>
          <p:nvPr/>
        </p:nvSpPr>
        <p:spPr>
          <a:xfrm>
            <a:off x="7461539" y="4674034"/>
            <a:ext cx="62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427" name="TextBox 426"/>
          <p:cNvSpPr txBox="1"/>
          <p:nvPr/>
        </p:nvSpPr>
        <p:spPr>
          <a:xfrm>
            <a:off x="1753677" y="6418042"/>
            <a:ext cx="62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428" name="TextBox 427"/>
          <p:cNvSpPr txBox="1"/>
          <p:nvPr/>
        </p:nvSpPr>
        <p:spPr>
          <a:xfrm>
            <a:off x="3472830" y="6372576"/>
            <a:ext cx="62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</a:t>
            </a:r>
          </a:p>
        </p:txBody>
      </p:sp>
      <p:sp>
        <p:nvSpPr>
          <p:cNvPr id="429" name="TextBox 428"/>
          <p:cNvSpPr txBox="1"/>
          <p:nvPr/>
        </p:nvSpPr>
        <p:spPr>
          <a:xfrm>
            <a:off x="4338948" y="6372576"/>
            <a:ext cx="62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430" name="TextBox 429"/>
          <p:cNvSpPr txBox="1"/>
          <p:nvPr/>
        </p:nvSpPr>
        <p:spPr>
          <a:xfrm>
            <a:off x="7097251" y="6273886"/>
            <a:ext cx="62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21" name="5-Point Star 20"/>
          <p:cNvSpPr/>
          <p:nvPr/>
        </p:nvSpPr>
        <p:spPr bwMode="auto">
          <a:xfrm>
            <a:off x="5728598" y="4298107"/>
            <a:ext cx="200383" cy="273678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31" name="TextBox 430"/>
          <p:cNvSpPr txBox="1"/>
          <p:nvPr/>
        </p:nvSpPr>
        <p:spPr>
          <a:xfrm>
            <a:off x="1152480" y="5874887"/>
            <a:ext cx="601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IV</a:t>
            </a:r>
            <a:endParaRPr lang="en-US" sz="2000" dirty="0"/>
          </a:p>
        </p:txBody>
      </p:sp>
      <p:sp>
        <p:nvSpPr>
          <p:cNvPr id="432" name="TextBox 431"/>
          <p:cNvSpPr txBox="1"/>
          <p:nvPr/>
        </p:nvSpPr>
        <p:spPr>
          <a:xfrm>
            <a:off x="7857811" y="0"/>
            <a:ext cx="1286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 Demi" panose="020E0802020502020306" pitchFamily="34" charset="0"/>
              </a:rPr>
              <a:t>Listen</a:t>
            </a:r>
            <a:endParaRPr lang="en-US" dirty="0">
              <a:latin typeface="Berlin Sans FB Demi" panose="020E0802020502020306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777240" y="1328244"/>
            <a:ext cx="406892" cy="3073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-176482" y="1075738"/>
            <a:ext cx="14021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Generation Number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433" name="TextBox 432"/>
          <p:cNvSpPr txBox="1"/>
          <p:nvPr/>
        </p:nvSpPr>
        <p:spPr>
          <a:xfrm>
            <a:off x="5269131" y="1538622"/>
            <a:ext cx="14021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Individual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 Number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434" name="Straight Arrow Connector 433"/>
          <p:cNvCxnSpPr/>
          <p:nvPr/>
        </p:nvCxnSpPr>
        <p:spPr bwMode="auto">
          <a:xfrm flipH="1">
            <a:off x="5306076" y="1931635"/>
            <a:ext cx="376683" cy="1774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6" name="Straight Connector 435"/>
          <p:cNvCxnSpPr/>
          <p:nvPr/>
        </p:nvCxnSpPr>
        <p:spPr bwMode="auto">
          <a:xfrm>
            <a:off x="5987076" y="2796496"/>
            <a:ext cx="863992" cy="302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9" name="Oval 438"/>
          <p:cNvSpPr/>
          <p:nvPr/>
        </p:nvSpPr>
        <p:spPr bwMode="auto">
          <a:xfrm>
            <a:off x="6554005" y="2565961"/>
            <a:ext cx="419982" cy="50292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grpSp>
        <p:nvGrpSpPr>
          <p:cNvPr id="232" name="Group 231"/>
          <p:cNvGrpSpPr/>
          <p:nvPr/>
        </p:nvGrpSpPr>
        <p:grpSpPr>
          <a:xfrm>
            <a:off x="5769802" y="2293236"/>
            <a:ext cx="419982" cy="770436"/>
            <a:chOff x="-906662" y="2439134"/>
            <a:chExt cx="281353" cy="492579"/>
          </a:xfrm>
        </p:grpSpPr>
        <p:cxnSp>
          <p:nvCxnSpPr>
            <p:cNvPr id="233" name="Straight Connector 232"/>
            <p:cNvCxnSpPr/>
            <p:nvPr/>
          </p:nvCxnSpPr>
          <p:spPr bwMode="auto">
            <a:xfrm>
              <a:off x="-765985" y="2439134"/>
              <a:ext cx="1" cy="171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8" name="Oval 237"/>
            <p:cNvSpPr/>
            <p:nvPr/>
          </p:nvSpPr>
          <p:spPr bwMode="auto">
            <a:xfrm>
              <a:off x="-906662" y="2610166"/>
              <a:ext cx="281353" cy="321547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6671239" y="583892"/>
            <a:ext cx="23979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What can you tell me about  my family?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77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25307" y="-314607"/>
            <a:ext cx="7772400" cy="1143000"/>
          </a:xfrm>
        </p:spPr>
        <p:txBody>
          <a:bodyPr/>
          <a:lstStyle/>
          <a:p>
            <a:r>
              <a:rPr lang="en-US" dirty="0" smtClean="0"/>
              <a:t>My Family Tree- Dad’s Side</a:t>
            </a:r>
            <a:endParaRPr lang="en-US" dirty="0"/>
          </a:p>
        </p:txBody>
      </p:sp>
      <p:grpSp>
        <p:nvGrpSpPr>
          <p:cNvPr id="143" name="Group 142"/>
          <p:cNvGrpSpPr/>
          <p:nvPr/>
        </p:nvGrpSpPr>
        <p:grpSpPr>
          <a:xfrm>
            <a:off x="-781056" y="1506625"/>
            <a:ext cx="311498" cy="500116"/>
            <a:chOff x="-781056" y="1506625"/>
            <a:chExt cx="311498" cy="500116"/>
          </a:xfrm>
        </p:grpSpPr>
        <p:cxnSp>
          <p:nvCxnSpPr>
            <p:cNvPr id="141" name="Straight Connector 140"/>
            <p:cNvCxnSpPr/>
            <p:nvPr/>
          </p:nvCxnSpPr>
          <p:spPr bwMode="auto">
            <a:xfrm>
              <a:off x="-625307" y="1506625"/>
              <a:ext cx="1" cy="171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2" name="Rectangle 141"/>
            <p:cNvSpPr/>
            <p:nvPr/>
          </p:nvSpPr>
          <p:spPr bwMode="auto">
            <a:xfrm>
              <a:off x="-781056" y="1655048"/>
              <a:ext cx="311498" cy="35169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-919020" y="2278360"/>
            <a:ext cx="281353" cy="492579"/>
            <a:chOff x="-906662" y="2439134"/>
            <a:chExt cx="281353" cy="492579"/>
          </a:xfrm>
        </p:grpSpPr>
        <p:cxnSp>
          <p:nvCxnSpPr>
            <p:cNvPr id="144" name="Straight Connector 143"/>
            <p:cNvCxnSpPr/>
            <p:nvPr/>
          </p:nvCxnSpPr>
          <p:spPr bwMode="auto">
            <a:xfrm>
              <a:off x="-765985" y="2439134"/>
              <a:ext cx="1" cy="171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5" name="Oval 144"/>
            <p:cNvSpPr/>
            <p:nvPr/>
          </p:nvSpPr>
          <p:spPr bwMode="auto">
            <a:xfrm>
              <a:off x="-906662" y="2610166"/>
              <a:ext cx="281353" cy="321547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sp>
        <p:nvSpPr>
          <p:cNvPr id="155" name="Rectangle 154"/>
          <p:cNvSpPr/>
          <p:nvPr/>
        </p:nvSpPr>
        <p:spPr bwMode="auto">
          <a:xfrm>
            <a:off x="-1092554" y="3213590"/>
            <a:ext cx="311498" cy="35169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-610235" y="3623167"/>
            <a:ext cx="281353" cy="32154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66" name="Oval 165"/>
          <p:cNvSpPr/>
          <p:nvPr/>
        </p:nvSpPr>
        <p:spPr bwMode="auto">
          <a:xfrm>
            <a:off x="-457835" y="3775567"/>
            <a:ext cx="281353" cy="32154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49" name="TextBox 348"/>
          <p:cNvSpPr txBox="1"/>
          <p:nvPr/>
        </p:nvSpPr>
        <p:spPr>
          <a:xfrm>
            <a:off x="1490322" y="1533282"/>
            <a:ext cx="601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50" name="TextBox 349"/>
          <p:cNvSpPr txBox="1"/>
          <p:nvPr/>
        </p:nvSpPr>
        <p:spPr>
          <a:xfrm>
            <a:off x="1465479" y="2567623"/>
            <a:ext cx="601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51" name="TextBox 350"/>
          <p:cNvSpPr txBox="1"/>
          <p:nvPr/>
        </p:nvSpPr>
        <p:spPr>
          <a:xfrm>
            <a:off x="1339430" y="4194359"/>
            <a:ext cx="601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III</a:t>
            </a:r>
            <a:endParaRPr lang="en-US" sz="2000" dirty="0"/>
          </a:p>
        </p:txBody>
      </p:sp>
      <p:sp>
        <p:nvSpPr>
          <p:cNvPr id="125" name="Oval 124"/>
          <p:cNvSpPr/>
          <p:nvPr/>
        </p:nvSpPr>
        <p:spPr bwMode="auto">
          <a:xfrm>
            <a:off x="4422988" y="1537850"/>
            <a:ext cx="300773" cy="485976"/>
          </a:xfrm>
          <a:prstGeom prst="ellipse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5056762" y="1492288"/>
            <a:ext cx="332998" cy="531536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cxnSp>
        <p:nvCxnSpPr>
          <p:cNvPr id="128" name="Straight Connector 127"/>
          <p:cNvCxnSpPr/>
          <p:nvPr/>
        </p:nvCxnSpPr>
        <p:spPr bwMode="auto">
          <a:xfrm flipV="1">
            <a:off x="4723761" y="1769446"/>
            <a:ext cx="333001" cy="227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traight Connector 130"/>
          <p:cNvCxnSpPr/>
          <p:nvPr/>
        </p:nvCxnSpPr>
        <p:spPr bwMode="auto">
          <a:xfrm>
            <a:off x="4890260" y="1780837"/>
            <a:ext cx="1" cy="5176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" name="Straight Connector 224"/>
          <p:cNvCxnSpPr/>
          <p:nvPr/>
        </p:nvCxnSpPr>
        <p:spPr bwMode="auto">
          <a:xfrm flipV="1">
            <a:off x="3899321" y="2291270"/>
            <a:ext cx="2070864" cy="185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32" name="Group 231"/>
          <p:cNvGrpSpPr/>
          <p:nvPr/>
        </p:nvGrpSpPr>
        <p:grpSpPr>
          <a:xfrm>
            <a:off x="5769802" y="2293236"/>
            <a:ext cx="419982" cy="770436"/>
            <a:chOff x="-906662" y="2439134"/>
            <a:chExt cx="281353" cy="492579"/>
          </a:xfrm>
          <a:solidFill>
            <a:srgbClr val="0070C0"/>
          </a:solidFill>
        </p:grpSpPr>
        <p:cxnSp>
          <p:nvCxnSpPr>
            <p:cNvPr id="233" name="Straight Connector 232"/>
            <p:cNvCxnSpPr/>
            <p:nvPr/>
          </p:nvCxnSpPr>
          <p:spPr bwMode="auto">
            <a:xfrm>
              <a:off x="-765985" y="2439134"/>
              <a:ext cx="1" cy="171032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8" name="Oval 237"/>
            <p:cNvSpPr/>
            <p:nvPr/>
          </p:nvSpPr>
          <p:spPr bwMode="auto">
            <a:xfrm>
              <a:off x="-906662" y="2610166"/>
              <a:ext cx="281353" cy="321547"/>
            </a:xfrm>
            <a:prstGeom prst="ellipse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sp>
        <p:nvSpPr>
          <p:cNvPr id="239" name="Oval 238"/>
          <p:cNvSpPr/>
          <p:nvPr/>
        </p:nvSpPr>
        <p:spPr bwMode="auto">
          <a:xfrm>
            <a:off x="4530823" y="2577290"/>
            <a:ext cx="419982" cy="502927"/>
          </a:xfrm>
          <a:prstGeom prst="ellipse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cxnSp>
        <p:nvCxnSpPr>
          <p:cNvPr id="246" name="Straight Connector 245"/>
          <p:cNvCxnSpPr>
            <a:stCxn id="231" idx="1"/>
            <a:endCxn id="239" idx="2"/>
          </p:cNvCxnSpPr>
          <p:nvPr/>
        </p:nvCxnSpPr>
        <p:spPr bwMode="auto">
          <a:xfrm>
            <a:off x="3666831" y="2798457"/>
            <a:ext cx="863992" cy="302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9" name="Group 228"/>
          <p:cNvGrpSpPr/>
          <p:nvPr/>
        </p:nvGrpSpPr>
        <p:grpSpPr>
          <a:xfrm>
            <a:off x="3666831" y="2291270"/>
            <a:ext cx="464980" cy="782225"/>
            <a:chOff x="-781056" y="1506625"/>
            <a:chExt cx="311498" cy="500116"/>
          </a:xfrm>
          <a:solidFill>
            <a:srgbClr val="0070C0"/>
          </a:solidFill>
        </p:grpSpPr>
        <p:cxnSp>
          <p:nvCxnSpPr>
            <p:cNvPr id="230" name="Straight Connector 229"/>
            <p:cNvCxnSpPr/>
            <p:nvPr/>
          </p:nvCxnSpPr>
          <p:spPr bwMode="auto">
            <a:xfrm>
              <a:off x="-625307" y="1506625"/>
              <a:ext cx="1" cy="171032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1" name="Rectangle 230"/>
            <p:cNvSpPr/>
            <p:nvPr/>
          </p:nvSpPr>
          <p:spPr bwMode="auto">
            <a:xfrm>
              <a:off x="-781056" y="1655048"/>
              <a:ext cx="311498" cy="351693"/>
            </a:xfrm>
            <a:prstGeom prst="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cxnSp>
        <p:nvCxnSpPr>
          <p:cNvPr id="247" name="Straight Connector 246"/>
          <p:cNvCxnSpPr/>
          <p:nvPr/>
        </p:nvCxnSpPr>
        <p:spPr bwMode="auto">
          <a:xfrm>
            <a:off x="4309835" y="2821219"/>
            <a:ext cx="15038" cy="11035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" name="Straight Connector 247"/>
          <p:cNvCxnSpPr/>
          <p:nvPr/>
        </p:nvCxnSpPr>
        <p:spPr bwMode="auto">
          <a:xfrm flipV="1">
            <a:off x="2770556" y="3906294"/>
            <a:ext cx="4966675" cy="185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75" name="Group 274"/>
          <p:cNvGrpSpPr/>
          <p:nvPr/>
        </p:nvGrpSpPr>
        <p:grpSpPr>
          <a:xfrm>
            <a:off x="5606872" y="3924806"/>
            <a:ext cx="419982" cy="770436"/>
            <a:chOff x="-906662" y="2439134"/>
            <a:chExt cx="281353" cy="492579"/>
          </a:xfrm>
          <a:solidFill>
            <a:srgbClr val="0070C0"/>
          </a:solidFill>
        </p:grpSpPr>
        <p:cxnSp>
          <p:nvCxnSpPr>
            <p:cNvPr id="280" name="Straight Connector 279"/>
            <p:cNvCxnSpPr/>
            <p:nvPr/>
          </p:nvCxnSpPr>
          <p:spPr bwMode="auto">
            <a:xfrm>
              <a:off x="-765985" y="2439134"/>
              <a:ext cx="1" cy="171032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1" name="Oval 280"/>
            <p:cNvSpPr/>
            <p:nvPr/>
          </p:nvSpPr>
          <p:spPr bwMode="auto">
            <a:xfrm>
              <a:off x="-906662" y="2610166"/>
              <a:ext cx="281353" cy="321547"/>
            </a:xfrm>
            <a:prstGeom prst="ellipse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cxnSp>
        <p:nvCxnSpPr>
          <p:cNvPr id="314" name="Straight Connector 313"/>
          <p:cNvCxnSpPr/>
          <p:nvPr/>
        </p:nvCxnSpPr>
        <p:spPr bwMode="auto">
          <a:xfrm flipV="1">
            <a:off x="2896778" y="4433583"/>
            <a:ext cx="333001" cy="227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" name="Straight Connector 317"/>
          <p:cNvCxnSpPr/>
          <p:nvPr/>
        </p:nvCxnSpPr>
        <p:spPr bwMode="auto">
          <a:xfrm flipV="1">
            <a:off x="4464552" y="4433583"/>
            <a:ext cx="333001" cy="227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9" name="Straight Connector 318"/>
          <p:cNvCxnSpPr/>
          <p:nvPr/>
        </p:nvCxnSpPr>
        <p:spPr bwMode="auto">
          <a:xfrm flipV="1">
            <a:off x="7236231" y="4412697"/>
            <a:ext cx="333001" cy="227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84" name="Group 283"/>
          <p:cNvGrpSpPr/>
          <p:nvPr/>
        </p:nvGrpSpPr>
        <p:grpSpPr>
          <a:xfrm>
            <a:off x="7518844" y="3892828"/>
            <a:ext cx="419982" cy="770436"/>
            <a:chOff x="-906662" y="2439134"/>
            <a:chExt cx="281353" cy="492579"/>
          </a:xfrm>
          <a:solidFill>
            <a:srgbClr val="0070C0"/>
          </a:solidFill>
        </p:grpSpPr>
        <p:cxnSp>
          <p:nvCxnSpPr>
            <p:cNvPr id="285" name="Straight Connector 284"/>
            <p:cNvCxnSpPr/>
            <p:nvPr/>
          </p:nvCxnSpPr>
          <p:spPr bwMode="auto">
            <a:xfrm>
              <a:off x="-765985" y="2439134"/>
              <a:ext cx="1" cy="171032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6" name="Oval 285"/>
            <p:cNvSpPr/>
            <p:nvPr/>
          </p:nvSpPr>
          <p:spPr bwMode="auto">
            <a:xfrm>
              <a:off x="-906662" y="2610166"/>
              <a:ext cx="281353" cy="321547"/>
            </a:xfrm>
            <a:prstGeom prst="ellipse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sp>
        <p:nvSpPr>
          <p:cNvPr id="303" name="Rectangle 302"/>
          <p:cNvSpPr/>
          <p:nvPr/>
        </p:nvSpPr>
        <p:spPr bwMode="auto">
          <a:xfrm>
            <a:off x="6821639" y="4134969"/>
            <a:ext cx="464980" cy="550078"/>
          </a:xfrm>
          <a:prstGeom prst="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4702263" y="4207528"/>
            <a:ext cx="464980" cy="550078"/>
          </a:xfrm>
          <a:prstGeom prst="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grpSp>
        <p:nvGrpSpPr>
          <p:cNvPr id="259" name="Group 258"/>
          <p:cNvGrpSpPr/>
          <p:nvPr/>
        </p:nvGrpSpPr>
        <p:grpSpPr>
          <a:xfrm>
            <a:off x="4114882" y="3914611"/>
            <a:ext cx="419982" cy="770436"/>
            <a:chOff x="-906662" y="2439134"/>
            <a:chExt cx="281353" cy="492579"/>
          </a:xfrm>
          <a:solidFill>
            <a:srgbClr val="00B050"/>
          </a:solidFill>
        </p:grpSpPr>
        <p:cxnSp>
          <p:nvCxnSpPr>
            <p:cNvPr id="273" name="Straight Connector 272"/>
            <p:cNvCxnSpPr/>
            <p:nvPr/>
          </p:nvCxnSpPr>
          <p:spPr bwMode="auto">
            <a:xfrm>
              <a:off x="-765985" y="2439134"/>
              <a:ext cx="1" cy="171032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4" name="Oval 273"/>
            <p:cNvSpPr/>
            <p:nvPr/>
          </p:nvSpPr>
          <p:spPr bwMode="auto">
            <a:xfrm>
              <a:off x="-906662" y="2610166"/>
              <a:ext cx="281353" cy="321547"/>
            </a:xfrm>
            <a:prstGeom prst="ellipse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sp>
        <p:nvSpPr>
          <p:cNvPr id="306" name="Rectangle 305"/>
          <p:cNvSpPr/>
          <p:nvPr/>
        </p:nvSpPr>
        <p:spPr bwMode="auto">
          <a:xfrm>
            <a:off x="3155785" y="4168739"/>
            <a:ext cx="464980" cy="550078"/>
          </a:xfrm>
          <a:prstGeom prst="rect">
            <a:avLst/>
          </a:prstGeom>
          <a:solidFill>
            <a:srgbClr val="660033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grpSp>
        <p:nvGrpSpPr>
          <p:cNvPr id="249" name="Group 248"/>
          <p:cNvGrpSpPr/>
          <p:nvPr/>
        </p:nvGrpSpPr>
        <p:grpSpPr>
          <a:xfrm>
            <a:off x="2564939" y="3924806"/>
            <a:ext cx="419982" cy="770436"/>
            <a:chOff x="-906662" y="2439134"/>
            <a:chExt cx="281353" cy="492579"/>
          </a:xfrm>
          <a:solidFill>
            <a:srgbClr val="00B050"/>
          </a:solidFill>
        </p:grpSpPr>
        <p:cxnSp>
          <p:nvCxnSpPr>
            <p:cNvPr id="257" name="Straight Connector 256"/>
            <p:cNvCxnSpPr/>
            <p:nvPr/>
          </p:nvCxnSpPr>
          <p:spPr bwMode="auto">
            <a:xfrm>
              <a:off x="-765985" y="2439134"/>
              <a:ext cx="1" cy="171032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8" name="Oval 257"/>
            <p:cNvSpPr/>
            <p:nvPr/>
          </p:nvSpPr>
          <p:spPr bwMode="auto">
            <a:xfrm>
              <a:off x="-906662" y="2610166"/>
              <a:ext cx="281353" cy="321547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cxnSp>
        <p:nvCxnSpPr>
          <p:cNvPr id="346" name="Straight Connector 345"/>
          <p:cNvCxnSpPr/>
          <p:nvPr/>
        </p:nvCxnSpPr>
        <p:spPr bwMode="auto">
          <a:xfrm>
            <a:off x="4639395" y="4433583"/>
            <a:ext cx="1182" cy="12199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7" name="Straight Connector 346"/>
          <p:cNvCxnSpPr/>
          <p:nvPr/>
        </p:nvCxnSpPr>
        <p:spPr bwMode="auto">
          <a:xfrm>
            <a:off x="2091519" y="5557560"/>
            <a:ext cx="166656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53" name="Group 352"/>
          <p:cNvGrpSpPr/>
          <p:nvPr/>
        </p:nvGrpSpPr>
        <p:grpSpPr>
          <a:xfrm>
            <a:off x="1868898" y="5557560"/>
            <a:ext cx="464980" cy="782225"/>
            <a:chOff x="-781056" y="1506625"/>
            <a:chExt cx="311498" cy="500116"/>
          </a:xfrm>
          <a:solidFill>
            <a:srgbClr val="660033"/>
          </a:solidFill>
        </p:grpSpPr>
        <p:cxnSp>
          <p:nvCxnSpPr>
            <p:cNvPr id="354" name="Straight Connector 353"/>
            <p:cNvCxnSpPr/>
            <p:nvPr/>
          </p:nvCxnSpPr>
          <p:spPr bwMode="auto">
            <a:xfrm>
              <a:off x="-625307" y="1506625"/>
              <a:ext cx="1" cy="171032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5" name="Rectangle 354"/>
            <p:cNvSpPr/>
            <p:nvPr/>
          </p:nvSpPr>
          <p:spPr bwMode="auto">
            <a:xfrm>
              <a:off x="-781056" y="1655048"/>
              <a:ext cx="311498" cy="351693"/>
            </a:xfrm>
            <a:prstGeom prst="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grpSp>
        <p:nvGrpSpPr>
          <p:cNvPr id="367" name="Group 366"/>
          <p:cNvGrpSpPr/>
          <p:nvPr/>
        </p:nvGrpSpPr>
        <p:grpSpPr>
          <a:xfrm>
            <a:off x="3525594" y="5567756"/>
            <a:ext cx="464980" cy="782225"/>
            <a:chOff x="-781056" y="1506625"/>
            <a:chExt cx="311498" cy="500116"/>
          </a:xfrm>
          <a:solidFill>
            <a:srgbClr val="660033"/>
          </a:solidFill>
        </p:grpSpPr>
        <p:cxnSp>
          <p:nvCxnSpPr>
            <p:cNvPr id="368" name="Straight Connector 367"/>
            <p:cNvCxnSpPr/>
            <p:nvPr/>
          </p:nvCxnSpPr>
          <p:spPr bwMode="auto">
            <a:xfrm>
              <a:off x="-625307" y="1506625"/>
              <a:ext cx="1" cy="171032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69" name="Rectangle 368"/>
            <p:cNvSpPr/>
            <p:nvPr/>
          </p:nvSpPr>
          <p:spPr bwMode="auto">
            <a:xfrm>
              <a:off x="-781056" y="1655048"/>
              <a:ext cx="311498" cy="351693"/>
            </a:xfrm>
            <a:prstGeom prst="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grpSp>
        <p:nvGrpSpPr>
          <p:cNvPr id="370" name="Group 369"/>
          <p:cNvGrpSpPr/>
          <p:nvPr/>
        </p:nvGrpSpPr>
        <p:grpSpPr>
          <a:xfrm>
            <a:off x="4398562" y="5547365"/>
            <a:ext cx="464980" cy="782225"/>
            <a:chOff x="-781056" y="1506625"/>
            <a:chExt cx="311498" cy="500116"/>
          </a:xfrm>
          <a:solidFill>
            <a:srgbClr val="92D050"/>
          </a:solidFill>
        </p:grpSpPr>
        <p:cxnSp>
          <p:nvCxnSpPr>
            <p:cNvPr id="371" name="Straight Connector 370"/>
            <p:cNvCxnSpPr/>
            <p:nvPr/>
          </p:nvCxnSpPr>
          <p:spPr bwMode="auto">
            <a:xfrm>
              <a:off x="-625307" y="1506625"/>
              <a:ext cx="1" cy="171032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2" name="Rectangle 371"/>
            <p:cNvSpPr/>
            <p:nvPr/>
          </p:nvSpPr>
          <p:spPr bwMode="auto">
            <a:xfrm>
              <a:off x="-781056" y="1655048"/>
              <a:ext cx="311498" cy="351693"/>
            </a:xfrm>
            <a:prstGeom prst="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cxnSp>
        <p:nvCxnSpPr>
          <p:cNvPr id="373" name="Straight Connector 372"/>
          <p:cNvCxnSpPr/>
          <p:nvPr/>
        </p:nvCxnSpPr>
        <p:spPr bwMode="auto">
          <a:xfrm>
            <a:off x="7402731" y="4406800"/>
            <a:ext cx="15038" cy="11035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4" name="Straight Connector 373"/>
          <p:cNvCxnSpPr/>
          <p:nvPr/>
        </p:nvCxnSpPr>
        <p:spPr bwMode="auto">
          <a:xfrm>
            <a:off x="3039348" y="4443778"/>
            <a:ext cx="15038" cy="11035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75" name="Group 374"/>
          <p:cNvGrpSpPr/>
          <p:nvPr/>
        </p:nvGrpSpPr>
        <p:grpSpPr>
          <a:xfrm>
            <a:off x="7185279" y="5444152"/>
            <a:ext cx="464980" cy="782225"/>
            <a:chOff x="-781056" y="1506625"/>
            <a:chExt cx="311498" cy="500116"/>
          </a:xfrm>
        </p:grpSpPr>
        <p:cxnSp>
          <p:nvCxnSpPr>
            <p:cNvPr id="387" name="Straight Connector 386"/>
            <p:cNvCxnSpPr/>
            <p:nvPr/>
          </p:nvCxnSpPr>
          <p:spPr bwMode="auto">
            <a:xfrm>
              <a:off x="-625307" y="1506625"/>
              <a:ext cx="1" cy="171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3" name="Rectangle 412"/>
            <p:cNvSpPr/>
            <p:nvPr/>
          </p:nvSpPr>
          <p:spPr bwMode="auto">
            <a:xfrm>
              <a:off x="-781056" y="1655048"/>
              <a:ext cx="311498" cy="351693"/>
            </a:xfrm>
            <a:prstGeom prst="rect">
              <a:avLst/>
            </a:prstGeom>
            <a:solidFill>
              <a:srgbClr val="0070C0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189784" y="790962"/>
            <a:ext cx="3064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Trait = Eye Color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32323" y="2028677"/>
            <a:ext cx="62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4895666" y="1990677"/>
            <a:ext cx="62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560857" y="3133178"/>
            <a:ext cx="62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4430765" y="3147495"/>
            <a:ext cx="62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666794" y="3110627"/>
            <a:ext cx="62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2437281" y="4757606"/>
            <a:ext cx="62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3101155" y="4765931"/>
            <a:ext cx="62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956136" y="4729627"/>
            <a:ext cx="62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4663877" y="4811251"/>
            <a:ext cx="62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5527010" y="4722006"/>
            <a:ext cx="62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6726441" y="4735774"/>
            <a:ext cx="62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7461539" y="4674034"/>
            <a:ext cx="62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1753677" y="6418042"/>
            <a:ext cx="62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78" name="TextBox 77"/>
          <p:cNvSpPr txBox="1"/>
          <p:nvPr/>
        </p:nvSpPr>
        <p:spPr>
          <a:xfrm>
            <a:off x="3472830" y="6372576"/>
            <a:ext cx="62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338948" y="6372576"/>
            <a:ext cx="62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80" name="TextBox 79"/>
          <p:cNvSpPr txBox="1"/>
          <p:nvPr/>
        </p:nvSpPr>
        <p:spPr>
          <a:xfrm>
            <a:off x="7097251" y="6273886"/>
            <a:ext cx="62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81" name="TextBox 80"/>
          <p:cNvSpPr txBox="1"/>
          <p:nvPr/>
        </p:nvSpPr>
        <p:spPr>
          <a:xfrm>
            <a:off x="7857811" y="0"/>
            <a:ext cx="1286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 Demi" panose="020E0802020502020306" pitchFamily="34" charset="0"/>
              </a:rPr>
              <a:t>Listen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82" name="5-Point Star 81"/>
          <p:cNvSpPr/>
          <p:nvPr/>
        </p:nvSpPr>
        <p:spPr bwMode="auto">
          <a:xfrm>
            <a:off x="5728598" y="4298107"/>
            <a:ext cx="200383" cy="273678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47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25307" y="-314607"/>
            <a:ext cx="7772400" cy="1143000"/>
          </a:xfrm>
        </p:spPr>
        <p:txBody>
          <a:bodyPr/>
          <a:lstStyle/>
          <a:p>
            <a:r>
              <a:rPr lang="en-US" dirty="0" smtClean="0"/>
              <a:t>My Family Tree- Dad’s Side</a:t>
            </a:r>
            <a:endParaRPr lang="en-US" dirty="0"/>
          </a:p>
        </p:txBody>
      </p:sp>
      <p:sp>
        <p:nvSpPr>
          <p:cNvPr id="349" name="TextBox 348"/>
          <p:cNvSpPr txBox="1"/>
          <p:nvPr/>
        </p:nvSpPr>
        <p:spPr>
          <a:xfrm>
            <a:off x="1490322" y="1533282"/>
            <a:ext cx="601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50" name="TextBox 349"/>
          <p:cNvSpPr txBox="1"/>
          <p:nvPr/>
        </p:nvSpPr>
        <p:spPr>
          <a:xfrm>
            <a:off x="1465479" y="2567623"/>
            <a:ext cx="601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51" name="TextBox 350"/>
          <p:cNvSpPr txBox="1"/>
          <p:nvPr/>
        </p:nvSpPr>
        <p:spPr>
          <a:xfrm>
            <a:off x="1339430" y="4194359"/>
            <a:ext cx="601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III</a:t>
            </a:r>
            <a:endParaRPr lang="en-US" sz="2000" dirty="0"/>
          </a:p>
        </p:txBody>
      </p:sp>
      <p:sp>
        <p:nvSpPr>
          <p:cNvPr id="125" name="Oval 124"/>
          <p:cNvSpPr/>
          <p:nvPr/>
        </p:nvSpPr>
        <p:spPr bwMode="auto">
          <a:xfrm>
            <a:off x="4422988" y="1537850"/>
            <a:ext cx="300773" cy="485976"/>
          </a:xfrm>
          <a:prstGeom prst="ellipse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5056762" y="1492288"/>
            <a:ext cx="332998" cy="531536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cxnSp>
        <p:nvCxnSpPr>
          <p:cNvPr id="128" name="Straight Connector 127"/>
          <p:cNvCxnSpPr/>
          <p:nvPr/>
        </p:nvCxnSpPr>
        <p:spPr bwMode="auto">
          <a:xfrm flipV="1">
            <a:off x="4723761" y="1769446"/>
            <a:ext cx="333001" cy="227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traight Connector 130"/>
          <p:cNvCxnSpPr/>
          <p:nvPr/>
        </p:nvCxnSpPr>
        <p:spPr bwMode="auto">
          <a:xfrm>
            <a:off x="4890260" y="1780837"/>
            <a:ext cx="1" cy="5176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" name="Straight Connector 224"/>
          <p:cNvCxnSpPr/>
          <p:nvPr/>
        </p:nvCxnSpPr>
        <p:spPr bwMode="auto">
          <a:xfrm flipV="1">
            <a:off x="3899321" y="2291270"/>
            <a:ext cx="2070864" cy="185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32" name="Group 231"/>
          <p:cNvGrpSpPr/>
          <p:nvPr/>
        </p:nvGrpSpPr>
        <p:grpSpPr>
          <a:xfrm>
            <a:off x="5769802" y="2293236"/>
            <a:ext cx="419982" cy="770436"/>
            <a:chOff x="-906662" y="2439134"/>
            <a:chExt cx="281353" cy="492579"/>
          </a:xfrm>
          <a:solidFill>
            <a:schemeClr val="tx1"/>
          </a:solidFill>
        </p:grpSpPr>
        <p:cxnSp>
          <p:nvCxnSpPr>
            <p:cNvPr id="233" name="Straight Connector 232"/>
            <p:cNvCxnSpPr/>
            <p:nvPr/>
          </p:nvCxnSpPr>
          <p:spPr bwMode="auto">
            <a:xfrm>
              <a:off x="-765985" y="2439134"/>
              <a:ext cx="1" cy="171032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8" name="Oval 237"/>
            <p:cNvSpPr/>
            <p:nvPr/>
          </p:nvSpPr>
          <p:spPr bwMode="auto">
            <a:xfrm>
              <a:off x="-906662" y="2610166"/>
              <a:ext cx="281353" cy="321547"/>
            </a:xfrm>
            <a:prstGeom prst="ellipse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sp>
        <p:nvSpPr>
          <p:cNvPr id="239" name="Oval 238"/>
          <p:cNvSpPr/>
          <p:nvPr/>
        </p:nvSpPr>
        <p:spPr bwMode="auto">
          <a:xfrm>
            <a:off x="4530823" y="2577290"/>
            <a:ext cx="419982" cy="502927"/>
          </a:xfrm>
          <a:prstGeom prst="ellipse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cxnSp>
        <p:nvCxnSpPr>
          <p:cNvPr id="246" name="Straight Connector 245"/>
          <p:cNvCxnSpPr>
            <a:stCxn id="231" idx="1"/>
            <a:endCxn id="239" idx="2"/>
          </p:cNvCxnSpPr>
          <p:nvPr/>
        </p:nvCxnSpPr>
        <p:spPr bwMode="auto">
          <a:xfrm>
            <a:off x="3666831" y="2798457"/>
            <a:ext cx="863992" cy="302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9" name="Group 228"/>
          <p:cNvGrpSpPr/>
          <p:nvPr/>
        </p:nvGrpSpPr>
        <p:grpSpPr>
          <a:xfrm>
            <a:off x="3666831" y="2291270"/>
            <a:ext cx="464980" cy="782225"/>
            <a:chOff x="-781056" y="1506625"/>
            <a:chExt cx="311498" cy="500116"/>
          </a:xfrm>
          <a:solidFill>
            <a:schemeClr val="tx1"/>
          </a:solidFill>
        </p:grpSpPr>
        <p:cxnSp>
          <p:nvCxnSpPr>
            <p:cNvPr id="230" name="Straight Connector 229"/>
            <p:cNvCxnSpPr/>
            <p:nvPr/>
          </p:nvCxnSpPr>
          <p:spPr bwMode="auto">
            <a:xfrm>
              <a:off x="-625307" y="1506625"/>
              <a:ext cx="1" cy="171032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1" name="Rectangle 230"/>
            <p:cNvSpPr/>
            <p:nvPr/>
          </p:nvSpPr>
          <p:spPr bwMode="auto">
            <a:xfrm>
              <a:off x="-781056" y="1655048"/>
              <a:ext cx="311498" cy="351693"/>
            </a:xfrm>
            <a:prstGeom prst="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cxnSp>
        <p:nvCxnSpPr>
          <p:cNvPr id="247" name="Straight Connector 246"/>
          <p:cNvCxnSpPr/>
          <p:nvPr/>
        </p:nvCxnSpPr>
        <p:spPr bwMode="auto">
          <a:xfrm>
            <a:off x="4309835" y="2821219"/>
            <a:ext cx="15038" cy="11035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" name="Straight Connector 247"/>
          <p:cNvCxnSpPr/>
          <p:nvPr/>
        </p:nvCxnSpPr>
        <p:spPr bwMode="auto">
          <a:xfrm flipV="1">
            <a:off x="2770556" y="3906294"/>
            <a:ext cx="4966675" cy="185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75" name="Group 274"/>
          <p:cNvGrpSpPr/>
          <p:nvPr/>
        </p:nvGrpSpPr>
        <p:grpSpPr>
          <a:xfrm>
            <a:off x="5606872" y="3924806"/>
            <a:ext cx="419982" cy="770436"/>
            <a:chOff x="-906662" y="2439134"/>
            <a:chExt cx="281353" cy="492579"/>
          </a:xfrm>
          <a:solidFill>
            <a:schemeClr val="tx1"/>
          </a:solidFill>
        </p:grpSpPr>
        <p:cxnSp>
          <p:nvCxnSpPr>
            <p:cNvPr id="280" name="Straight Connector 279"/>
            <p:cNvCxnSpPr/>
            <p:nvPr/>
          </p:nvCxnSpPr>
          <p:spPr bwMode="auto">
            <a:xfrm>
              <a:off x="-765985" y="2439134"/>
              <a:ext cx="1" cy="171032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1" name="Oval 280"/>
            <p:cNvSpPr/>
            <p:nvPr/>
          </p:nvSpPr>
          <p:spPr bwMode="auto">
            <a:xfrm>
              <a:off x="-906662" y="2610166"/>
              <a:ext cx="281353" cy="321547"/>
            </a:xfrm>
            <a:prstGeom prst="ellipse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cxnSp>
        <p:nvCxnSpPr>
          <p:cNvPr id="314" name="Straight Connector 313"/>
          <p:cNvCxnSpPr/>
          <p:nvPr/>
        </p:nvCxnSpPr>
        <p:spPr bwMode="auto">
          <a:xfrm flipV="1">
            <a:off x="2896778" y="4433583"/>
            <a:ext cx="333001" cy="227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" name="Straight Connector 317"/>
          <p:cNvCxnSpPr/>
          <p:nvPr/>
        </p:nvCxnSpPr>
        <p:spPr bwMode="auto">
          <a:xfrm flipV="1">
            <a:off x="4464552" y="4433583"/>
            <a:ext cx="333001" cy="227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9" name="Straight Connector 318"/>
          <p:cNvCxnSpPr/>
          <p:nvPr/>
        </p:nvCxnSpPr>
        <p:spPr bwMode="auto">
          <a:xfrm flipV="1">
            <a:off x="7236231" y="4412697"/>
            <a:ext cx="333001" cy="227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84" name="Group 283"/>
          <p:cNvGrpSpPr/>
          <p:nvPr/>
        </p:nvGrpSpPr>
        <p:grpSpPr>
          <a:xfrm>
            <a:off x="7518844" y="3892828"/>
            <a:ext cx="419982" cy="770436"/>
            <a:chOff x="-906662" y="2439134"/>
            <a:chExt cx="281353" cy="492579"/>
          </a:xfrm>
          <a:solidFill>
            <a:schemeClr val="tx1"/>
          </a:solidFill>
        </p:grpSpPr>
        <p:cxnSp>
          <p:nvCxnSpPr>
            <p:cNvPr id="285" name="Straight Connector 284"/>
            <p:cNvCxnSpPr/>
            <p:nvPr/>
          </p:nvCxnSpPr>
          <p:spPr bwMode="auto">
            <a:xfrm>
              <a:off x="-765985" y="2439134"/>
              <a:ext cx="1" cy="171032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6" name="Oval 285"/>
            <p:cNvSpPr/>
            <p:nvPr/>
          </p:nvSpPr>
          <p:spPr bwMode="auto">
            <a:xfrm>
              <a:off x="-906662" y="2610166"/>
              <a:ext cx="281353" cy="321547"/>
            </a:xfrm>
            <a:prstGeom prst="ellipse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sp>
        <p:nvSpPr>
          <p:cNvPr id="303" name="Rectangle 302"/>
          <p:cNvSpPr/>
          <p:nvPr/>
        </p:nvSpPr>
        <p:spPr bwMode="auto">
          <a:xfrm>
            <a:off x="6821639" y="4134969"/>
            <a:ext cx="464980" cy="550078"/>
          </a:xfrm>
          <a:prstGeom prst="rect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4702263" y="4207528"/>
            <a:ext cx="464980" cy="550078"/>
          </a:xfrm>
          <a:prstGeom prst="rect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grpSp>
        <p:nvGrpSpPr>
          <p:cNvPr id="259" name="Group 258"/>
          <p:cNvGrpSpPr/>
          <p:nvPr/>
        </p:nvGrpSpPr>
        <p:grpSpPr>
          <a:xfrm>
            <a:off x="4114882" y="3914611"/>
            <a:ext cx="419982" cy="770436"/>
            <a:chOff x="-906662" y="2439134"/>
            <a:chExt cx="281353" cy="492579"/>
          </a:xfrm>
          <a:solidFill>
            <a:schemeClr val="bg1"/>
          </a:solidFill>
        </p:grpSpPr>
        <p:cxnSp>
          <p:nvCxnSpPr>
            <p:cNvPr id="273" name="Straight Connector 272"/>
            <p:cNvCxnSpPr/>
            <p:nvPr/>
          </p:nvCxnSpPr>
          <p:spPr bwMode="auto">
            <a:xfrm>
              <a:off x="-765985" y="2439134"/>
              <a:ext cx="1" cy="171032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4" name="Oval 273"/>
            <p:cNvSpPr/>
            <p:nvPr/>
          </p:nvSpPr>
          <p:spPr bwMode="auto">
            <a:xfrm>
              <a:off x="-906662" y="2610166"/>
              <a:ext cx="281353" cy="321547"/>
            </a:xfrm>
            <a:prstGeom prst="ellipse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sp>
        <p:nvSpPr>
          <p:cNvPr id="306" name="Rectangle 305"/>
          <p:cNvSpPr/>
          <p:nvPr/>
        </p:nvSpPr>
        <p:spPr bwMode="auto">
          <a:xfrm>
            <a:off x="3155785" y="4168739"/>
            <a:ext cx="464980" cy="550078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grpSp>
        <p:nvGrpSpPr>
          <p:cNvPr id="249" name="Group 248"/>
          <p:cNvGrpSpPr/>
          <p:nvPr/>
        </p:nvGrpSpPr>
        <p:grpSpPr>
          <a:xfrm>
            <a:off x="2564939" y="3924806"/>
            <a:ext cx="419982" cy="770436"/>
            <a:chOff x="-906662" y="2439134"/>
            <a:chExt cx="281353" cy="492579"/>
          </a:xfrm>
          <a:solidFill>
            <a:schemeClr val="bg1"/>
          </a:solidFill>
        </p:grpSpPr>
        <p:cxnSp>
          <p:nvCxnSpPr>
            <p:cNvPr id="257" name="Straight Connector 256"/>
            <p:cNvCxnSpPr/>
            <p:nvPr/>
          </p:nvCxnSpPr>
          <p:spPr bwMode="auto">
            <a:xfrm>
              <a:off x="-765985" y="2439134"/>
              <a:ext cx="1" cy="171032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8" name="Oval 257"/>
            <p:cNvSpPr/>
            <p:nvPr/>
          </p:nvSpPr>
          <p:spPr bwMode="auto">
            <a:xfrm>
              <a:off x="-906662" y="2610166"/>
              <a:ext cx="281353" cy="321547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cxnSp>
        <p:nvCxnSpPr>
          <p:cNvPr id="346" name="Straight Connector 345"/>
          <p:cNvCxnSpPr/>
          <p:nvPr/>
        </p:nvCxnSpPr>
        <p:spPr bwMode="auto">
          <a:xfrm>
            <a:off x="4639395" y="4433583"/>
            <a:ext cx="1182" cy="12199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7" name="Straight Connector 346"/>
          <p:cNvCxnSpPr/>
          <p:nvPr/>
        </p:nvCxnSpPr>
        <p:spPr bwMode="auto">
          <a:xfrm>
            <a:off x="2091519" y="5557560"/>
            <a:ext cx="166656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53" name="Group 352"/>
          <p:cNvGrpSpPr/>
          <p:nvPr/>
        </p:nvGrpSpPr>
        <p:grpSpPr>
          <a:xfrm>
            <a:off x="1868898" y="5557560"/>
            <a:ext cx="464980" cy="782225"/>
            <a:chOff x="-781056" y="1506625"/>
            <a:chExt cx="311498" cy="500116"/>
          </a:xfrm>
          <a:solidFill>
            <a:schemeClr val="bg1"/>
          </a:solidFill>
        </p:grpSpPr>
        <p:cxnSp>
          <p:nvCxnSpPr>
            <p:cNvPr id="354" name="Straight Connector 353"/>
            <p:cNvCxnSpPr/>
            <p:nvPr/>
          </p:nvCxnSpPr>
          <p:spPr bwMode="auto">
            <a:xfrm>
              <a:off x="-625307" y="1506625"/>
              <a:ext cx="1" cy="171032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5" name="Rectangle 354"/>
            <p:cNvSpPr/>
            <p:nvPr/>
          </p:nvSpPr>
          <p:spPr bwMode="auto">
            <a:xfrm>
              <a:off x="-781056" y="1655048"/>
              <a:ext cx="311498" cy="351693"/>
            </a:xfrm>
            <a:prstGeom prst="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grpSp>
        <p:nvGrpSpPr>
          <p:cNvPr id="367" name="Group 366"/>
          <p:cNvGrpSpPr/>
          <p:nvPr/>
        </p:nvGrpSpPr>
        <p:grpSpPr>
          <a:xfrm>
            <a:off x="3525594" y="5567756"/>
            <a:ext cx="464980" cy="782225"/>
            <a:chOff x="-781056" y="1506625"/>
            <a:chExt cx="311498" cy="500116"/>
          </a:xfrm>
          <a:solidFill>
            <a:schemeClr val="bg1"/>
          </a:solidFill>
        </p:grpSpPr>
        <p:cxnSp>
          <p:nvCxnSpPr>
            <p:cNvPr id="368" name="Straight Connector 367"/>
            <p:cNvCxnSpPr/>
            <p:nvPr/>
          </p:nvCxnSpPr>
          <p:spPr bwMode="auto">
            <a:xfrm>
              <a:off x="-625307" y="1506625"/>
              <a:ext cx="1" cy="171032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69" name="Rectangle 368"/>
            <p:cNvSpPr/>
            <p:nvPr/>
          </p:nvSpPr>
          <p:spPr bwMode="auto">
            <a:xfrm>
              <a:off x="-781056" y="1655048"/>
              <a:ext cx="311498" cy="351693"/>
            </a:xfrm>
            <a:prstGeom prst="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grpSp>
        <p:nvGrpSpPr>
          <p:cNvPr id="370" name="Group 369"/>
          <p:cNvGrpSpPr/>
          <p:nvPr/>
        </p:nvGrpSpPr>
        <p:grpSpPr>
          <a:xfrm>
            <a:off x="4398562" y="5547365"/>
            <a:ext cx="464980" cy="782225"/>
            <a:chOff x="-781056" y="1506625"/>
            <a:chExt cx="311498" cy="500116"/>
          </a:xfrm>
          <a:solidFill>
            <a:schemeClr val="bg1"/>
          </a:solidFill>
        </p:grpSpPr>
        <p:cxnSp>
          <p:nvCxnSpPr>
            <p:cNvPr id="371" name="Straight Connector 370"/>
            <p:cNvCxnSpPr/>
            <p:nvPr/>
          </p:nvCxnSpPr>
          <p:spPr bwMode="auto">
            <a:xfrm>
              <a:off x="-625307" y="1506625"/>
              <a:ext cx="1" cy="171032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2" name="Rectangle 371"/>
            <p:cNvSpPr/>
            <p:nvPr/>
          </p:nvSpPr>
          <p:spPr bwMode="auto">
            <a:xfrm>
              <a:off x="-781056" y="1655048"/>
              <a:ext cx="311498" cy="351693"/>
            </a:xfrm>
            <a:prstGeom prst="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cxnSp>
        <p:nvCxnSpPr>
          <p:cNvPr id="373" name="Straight Connector 372"/>
          <p:cNvCxnSpPr/>
          <p:nvPr/>
        </p:nvCxnSpPr>
        <p:spPr bwMode="auto">
          <a:xfrm>
            <a:off x="7402731" y="4406800"/>
            <a:ext cx="15038" cy="11035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4" name="Straight Connector 373"/>
          <p:cNvCxnSpPr/>
          <p:nvPr/>
        </p:nvCxnSpPr>
        <p:spPr bwMode="auto">
          <a:xfrm>
            <a:off x="3039348" y="4443778"/>
            <a:ext cx="15038" cy="11035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75" name="Group 374"/>
          <p:cNvGrpSpPr/>
          <p:nvPr/>
        </p:nvGrpSpPr>
        <p:grpSpPr>
          <a:xfrm>
            <a:off x="7185279" y="5444152"/>
            <a:ext cx="464980" cy="782225"/>
            <a:chOff x="-781056" y="1506625"/>
            <a:chExt cx="311498" cy="500116"/>
          </a:xfrm>
          <a:solidFill>
            <a:schemeClr val="tx1"/>
          </a:solidFill>
        </p:grpSpPr>
        <p:cxnSp>
          <p:nvCxnSpPr>
            <p:cNvPr id="387" name="Straight Connector 386"/>
            <p:cNvCxnSpPr/>
            <p:nvPr/>
          </p:nvCxnSpPr>
          <p:spPr bwMode="auto">
            <a:xfrm>
              <a:off x="-625307" y="1506625"/>
              <a:ext cx="1" cy="171032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3" name="Rectangle 412"/>
            <p:cNvSpPr/>
            <p:nvPr/>
          </p:nvSpPr>
          <p:spPr bwMode="auto">
            <a:xfrm>
              <a:off x="-781056" y="1655048"/>
              <a:ext cx="311498" cy="351693"/>
            </a:xfrm>
            <a:prstGeom prst="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189784" y="790962"/>
            <a:ext cx="3064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Trait = Eye Color</a:t>
            </a:r>
            <a:endParaRPr lang="en-US" dirty="0"/>
          </a:p>
        </p:txBody>
      </p:sp>
      <p:sp>
        <p:nvSpPr>
          <p:cNvPr id="65" name="5-Point Star 64"/>
          <p:cNvSpPr/>
          <p:nvPr/>
        </p:nvSpPr>
        <p:spPr bwMode="auto">
          <a:xfrm>
            <a:off x="5728598" y="4298107"/>
            <a:ext cx="200383" cy="273678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34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75772" y="-306338"/>
            <a:ext cx="7772400" cy="1143000"/>
          </a:xfrm>
        </p:spPr>
        <p:txBody>
          <a:bodyPr/>
          <a:lstStyle/>
          <a:p>
            <a:r>
              <a:rPr lang="en-US" dirty="0" smtClean="0"/>
              <a:t>My Family Tree- Mom’s Side</a:t>
            </a:r>
            <a:endParaRPr lang="en-US" dirty="0"/>
          </a:p>
        </p:txBody>
      </p:sp>
      <p:grpSp>
        <p:nvGrpSpPr>
          <p:cNvPr id="416" name="Group 415"/>
          <p:cNvGrpSpPr/>
          <p:nvPr/>
        </p:nvGrpSpPr>
        <p:grpSpPr>
          <a:xfrm>
            <a:off x="-153918" y="1128020"/>
            <a:ext cx="9341905" cy="3614801"/>
            <a:chOff x="-153918" y="1128024"/>
            <a:chExt cx="9341905" cy="2679075"/>
          </a:xfrm>
        </p:grpSpPr>
        <p:sp>
          <p:nvSpPr>
            <p:cNvPr id="125" name="Oval 124"/>
            <p:cNvSpPr/>
            <p:nvPr/>
          </p:nvSpPr>
          <p:spPr bwMode="auto">
            <a:xfrm>
              <a:off x="3033088" y="1216509"/>
              <a:ext cx="201493" cy="23027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3457664" y="1194920"/>
              <a:ext cx="223081" cy="2518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cxnSp>
          <p:nvCxnSpPr>
            <p:cNvPr id="128" name="Straight Connector 127"/>
            <p:cNvCxnSpPr/>
            <p:nvPr/>
          </p:nvCxnSpPr>
          <p:spPr bwMode="auto">
            <a:xfrm flipV="1">
              <a:off x="3234581" y="1326251"/>
              <a:ext cx="223083" cy="1079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1" name="Straight Connector 130"/>
            <p:cNvCxnSpPr/>
            <p:nvPr/>
          </p:nvCxnSpPr>
          <p:spPr bwMode="auto">
            <a:xfrm>
              <a:off x="3346122" y="1331649"/>
              <a:ext cx="1" cy="24527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" name="Straight Connector 133"/>
            <p:cNvCxnSpPr/>
            <p:nvPr/>
          </p:nvCxnSpPr>
          <p:spPr bwMode="auto">
            <a:xfrm flipV="1">
              <a:off x="723108" y="1537349"/>
              <a:ext cx="8257103" cy="1888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8" name="Straight Connector 137"/>
            <p:cNvCxnSpPr/>
            <p:nvPr/>
          </p:nvCxnSpPr>
          <p:spPr bwMode="auto">
            <a:xfrm>
              <a:off x="723108" y="1569274"/>
              <a:ext cx="1" cy="12248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8" name="Straight Connector 147"/>
            <p:cNvCxnSpPr/>
            <p:nvPr/>
          </p:nvCxnSpPr>
          <p:spPr bwMode="auto">
            <a:xfrm flipV="1">
              <a:off x="764486" y="1796104"/>
              <a:ext cx="223083" cy="1079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9" name="Straight Connector 148"/>
            <p:cNvCxnSpPr/>
            <p:nvPr/>
          </p:nvCxnSpPr>
          <p:spPr bwMode="auto">
            <a:xfrm>
              <a:off x="890419" y="1794005"/>
              <a:ext cx="2344" cy="59408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0" name="Straight Connector 149"/>
            <p:cNvCxnSpPr/>
            <p:nvPr/>
          </p:nvCxnSpPr>
          <p:spPr bwMode="auto">
            <a:xfrm>
              <a:off x="508025" y="2391756"/>
              <a:ext cx="1752274" cy="712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58" name="Group 157"/>
            <p:cNvGrpSpPr/>
            <p:nvPr/>
          </p:nvGrpSpPr>
          <p:grpSpPr>
            <a:xfrm>
              <a:off x="958367" y="2388086"/>
              <a:ext cx="201493" cy="352765"/>
              <a:chOff x="-906662" y="2439134"/>
              <a:chExt cx="281353" cy="492579"/>
            </a:xfrm>
          </p:grpSpPr>
          <p:cxnSp>
            <p:nvCxnSpPr>
              <p:cNvPr id="159" name="Straight Connector 158"/>
              <p:cNvCxnSpPr/>
              <p:nvPr/>
            </p:nvCxnSpPr>
            <p:spPr bwMode="auto">
              <a:xfrm>
                <a:off x="-765985" y="2439134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60" name="Oval 159"/>
              <p:cNvSpPr/>
              <p:nvPr/>
            </p:nvSpPr>
            <p:spPr bwMode="auto">
              <a:xfrm>
                <a:off x="-906662" y="2610166"/>
                <a:ext cx="281353" cy="32154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76" name="Group 175"/>
            <p:cNvGrpSpPr/>
            <p:nvPr/>
          </p:nvGrpSpPr>
          <p:grpSpPr>
            <a:xfrm>
              <a:off x="1856166" y="2391756"/>
              <a:ext cx="223081" cy="358164"/>
              <a:chOff x="-781056" y="1506625"/>
              <a:chExt cx="311498" cy="500116"/>
            </a:xfrm>
          </p:grpSpPr>
          <p:cxnSp>
            <p:nvCxnSpPr>
              <p:cNvPr id="177" name="Straight Connector 176"/>
              <p:cNvCxnSpPr/>
              <p:nvPr/>
            </p:nvCxnSpPr>
            <p:spPr bwMode="auto">
              <a:xfrm>
                <a:off x="-625307" y="1506625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78" name="Rectangle 177"/>
              <p:cNvSpPr/>
              <p:nvPr/>
            </p:nvSpPr>
            <p:spPr bwMode="auto">
              <a:xfrm>
                <a:off x="-781056" y="1655048"/>
                <a:ext cx="311498" cy="351693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79" name="Group 178"/>
            <p:cNvGrpSpPr/>
            <p:nvPr/>
          </p:nvGrpSpPr>
          <p:grpSpPr>
            <a:xfrm>
              <a:off x="2159552" y="2395356"/>
              <a:ext cx="201493" cy="352765"/>
              <a:chOff x="-906662" y="2439134"/>
              <a:chExt cx="281353" cy="492579"/>
            </a:xfrm>
          </p:grpSpPr>
          <p:cxnSp>
            <p:nvCxnSpPr>
              <p:cNvPr id="180" name="Straight Connector 179"/>
              <p:cNvCxnSpPr/>
              <p:nvPr/>
            </p:nvCxnSpPr>
            <p:spPr bwMode="auto">
              <a:xfrm>
                <a:off x="-765985" y="2439134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81" name="Oval 180"/>
              <p:cNvSpPr/>
              <p:nvPr/>
            </p:nvSpPr>
            <p:spPr bwMode="auto">
              <a:xfrm>
                <a:off x="-906662" y="2610166"/>
                <a:ext cx="281353" cy="32154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140" name="Rectangle 139"/>
            <p:cNvSpPr/>
            <p:nvPr/>
          </p:nvSpPr>
          <p:spPr bwMode="auto">
            <a:xfrm>
              <a:off x="611567" y="1675569"/>
              <a:ext cx="223081" cy="2518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147" name="Oval 146"/>
            <p:cNvSpPr/>
            <p:nvPr/>
          </p:nvSpPr>
          <p:spPr bwMode="auto">
            <a:xfrm>
              <a:off x="946189" y="1686363"/>
              <a:ext cx="201493" cy="23027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cxnSp>
          <p:nvCxnSpPr>
            <p:cNvPr id="183" name="Straight Connector 182"/>
            <p:cNvCxnSpPr/>
            <p:nvPr/>
          </p:nvCxnSpPr>
          <p:spPr bwMode="auto">
            <a:xfrm flipV="1">
              <a:off x="517635" y="2632981"/>
              <a:ext cx="223083" cy="1079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4" name="Straight Connector 183"/>
            <p:cNvCxnSpPr/>
            <p:nvPr/>
          </p:nvCxnSpPr>
          <p:spPr bwMode="auto">
            <a:xfrm flipV="1">
              <a:off x="1421087" y="2622187"/>
              <a:ext cx="223083" cy="1079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52" name="Group 151"/>
            <p:cNvGrpSpPr/>
            <p:nvPr/>
          </p:nvGrpSpPr>
          <p:grpSpPr>
            <a:xfrm>
              <a:off x="407278" y="2384413"/>
              <a:ext cx="201493" cy="352765"/>
              <a:chOff x="-906662" y="2439134"/>
              <a:chExt cx="281353" cy="492579"/>
            </a:xfrm>
          </p:grpSpPr>
          <p:cxnSp>
            <p:nvCxnSpPr>
              <p:cNvPr id="153" name="Straight Connector 152"/>
              <p:cNvCxnSpPr/>
              <p:nvPr/>
            </p:nvCxnSpPr>
            <p:spPr bwMode="auto">
              <a:xfrm>
                <a:off x="-765985" y="2439134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4" name="Oval 153"/>
              <p:cNvSpPr/>
              <p:nvPr/>
            </p:nvSpPr>
            <p:spPr bwMode="auto">
              <a:xfrm>
                <a:off x="-906662" y="2610166"/>
                <a:ext cx="281353" cy="32154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157" name="Rectangle 156"/>
            <p:cNvSpPr/>
            <p:nvPr/>
          </p:nvSpPr>
          <p:spPr bwMode="auto">
            <a:xfrm>
              <a:off x="672028" y="2496253"/>
              <a:ext cx="223081" cy="2518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cxnSp>
          <p:nvCxnSpPr>
            <p:cNvPr id="186" name="Straight Connector 185"/>
            <p:cNvCxnSpPr/>
            <p:nvPr/>
          </p:nvCxnSpPr>
          <p:spPr bwMode="auto">
            <a:xfrm flipH="1">
              <a:off x="625208" y="2652696"/>
              <a:ext cx="3902" cy="44286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7" name="Straight Connector 186"/>
            <p:cNvCxnSpPr/>
            <p:nvPr/>
          </p:nvCxnSpPr>
          <p:spPr bwMode="auto">
            <a:xfrm>
              <a:off x="502684" y="3087392"/>
              <a:ext cx="372970" cy="356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89" name="Group 188"/>
            <p:cNvGrpSpPr/>
            <p:nvPr/>
          </p:nvGrpSpPr>
          <p:grpSpPr>
            <a:xfrm>
              <a:off x="366507" y="3095557"/>
              <a:ext cx="201493" cy="352765"/>
              <a:chOff x="-906662" y="2439134"/>
              <a:chExt cx="281353" cy="492579"/>
            </a:xfrm>
          </p:grpSpPr>
          <p:cxnSp>
            <p:nvCxnSpPr>
              <p:cNvPr id="190" name="Straight Connector 189"/>
              <p:cNvCxnSpPr/>
              <p:nvPr/>
            </p:nvCxnSpPr>
            <p:spPr bwMode="auto">
              <a:xfrm>
                <a:off x="-765985" y="2439134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91" name="Oval 190"/>
              <p:cNvSpPr/>
              <p:nvPr/>
            </p:nvSpPr>
            <p:spPr bwMode="auto">
              <a:xfrm>
                <a:off x="-906662" y="2610166"/>
                <a:ext cx="281353" cy="32154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92" name="Group 191"/>
            <p:cNvGrpSpPr/>
            <p:nvPr/>
          </p:nvGrpSpPr>
          <p:grpSpPr>
            <a:xfrm>
              <a:off x="710747" y="3080224"/>
              <a:ext cx="223081" cy="358164"/>
              <a:chOff x="-781056" y="1506625"/>
              <a:chExt cx="311498" cy="500116"/>
            </a:xfrm>
          </p:grpSpPr>
          <p:cxnSp>
            <p:nvCxnSpPr>
              <p:cNvPr id="193" name="Straight Connector 192"/>
              <p:cNvCxnSpPr/>
              <p:nvPr/>
            </p:nvCxnSpPr>
            <p:spPr bwMode="auto">
              <a:xfrm>
                <a:off x="-625307" y="1506625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94" name="Rectangle 193"/>
              <p:cNvSpPr/>
              <p:nvPr/>
            </p:nvSpPr>
            <p:spPr bwMode="auto">
              <a:xfrm>
                <a:off x="-781056" y="1655048"/>
                <a:ext cx="311498" cy="351693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61" name="Group 160"/>
            <p:cNvGrpSpPr/>
            <p:nvPr/>
          </p:nvGrpSpPr>
          <p:grpSpPr>
            <a:xfrm>
              <a:off x="1246856" y="2384413"/>
              <a:ext cx="223081" cy="358164"/>
              <a:chOff x="-781056" y="1506625"/>
              <a:chExt cx="311498" cy="500116"/>
            </a:xfrm>
          </p:grpSpPr>
          <p:cxnSp>
            <p:nvCxnSpPr>
              <p:cNvPr id="162" name="Straight Connector 161"/>
              <p:cNvCxnSpPr/>
              <p:nvPr/>
            </p:nvCxnSpPr>
            <p:spPr bwMode="auto">
              <a:xfrm>
                <a:off x="-625307" y="1506625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63" name="Rectangle 162"/>
              <p:cNvSpPr/>
              <p:nvPr/>
            </p:nvSpPr>
            <p:spPr bwMode="auto">
              <a:xfrm>
                <a:off x="-781056" y="1655048"/>
                <a:ext cx="311498" cy="351693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164" name="Oval 163"/>
            <p:cNvSpPr/>
            <p:nvPr/>
          </p:nvSpPr>
          <p:spPr bwMode="auto">
            <a:xfrm>
              <a:off x="1581478" y="2490709"/>
              <a:ext cx="201493" cy="23027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cxnSp>
          <p:nvCxnSpPr>
            <p:cNvPr id="199" name="Straight Connector 198"/>
            <p:cNvCxnSpPr/>
            <p:nvPr/>
          </p:nvCxnSpPr>
          <p:spPr bwMode="auto">
            <a:xfrm flipV="1">
              <a:off x="2767472" y="1788459"/>
              <a:ext cx="223083" cy="1079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0" name="Oval 199"/>
            <p:cNvSpPr/>
            <p:nvPr/>
          </p:nvSpPr>
          <p:spPr bwMode="auto">
            <a:xfrm>
              <a:off x="2889807" y="1684115"/>
              <a:ext cx="201493" cy="23027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grpSp>
          <p:nvGrpSpPr>
            <p:cNvPr id="196" name="Group 195"/>
            <p:cNvGrpSpPr/>
            <p:nvPr/>
          </p:nvGrpSpPr>
          <p:grpSpPr>
            <a:xfrm>
              <a:off x="2565982" y="1556230"/>
              <a:ext cx="223081" cy="358164"/>
              <a:chOff x="-781056" y="1506625"/>
              <a:chExt cx="311498" cy="500116"/>
            </a:xfrm>
          </p:grpSpPr>
          <p:cxnSp>
            <p:nvCxnSpPr>
              <p:cNvPr id="197" name="Straight Connector 196"/>
              <p:cNvCxnSpPr/>
              <p:nvPr/>
            </p:nvCxnSpPr>
            <p:spPr bwMode="auto">
              <a:xfrm>
                <a:off x="-625307" y="1506625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98" name="Rectangle 197"/>
              <p:cNvSpPr/>
              <p:nvPr/>
            </p:nvSpPr>
            <p:spPr bwMode="auto">
              <a:xfrm>
                <a:off x="-781056" y="1655048"/>
                <a:ext cx="311498" cy="351693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cxnSp>
          <p:nvCxnSpPr>
            <p:cNvPr id="201" name="Straight Connector 200"/>
            <p:cNvCxnSpPr/>
            <p:nvPr/>
          </p:nvCxnSpPr>
          <p:spPr bwMode="auto">
            <a:xfrm flipH="1">
              <a:off x="2837239" y="1780062"/>
              <a:ext cx="5795" cy="6576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2" name="Straight Connector 201"/>
            <p:cNvCxnSpPr/>
            <p:nvPr/>
          </p:nvCxnSpPr>
          <p:spPr bwMode="auto">
            <a:xfrm>
              <a:off x="2577017" y="2422457"/>
              <a:ext cx="1075746" cy="1973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9" name="Straight Connector 208"/>
            <p:cNvCxnSpPr/>
            <p:nvPr/>
          </p:nvCxnSpPr>
          <p:spPr bwMode="auto">
            <a:xfrm flipV="1">
              <a:off x="2614156" y="2647297"/>
              <a:ext cx="223083" cy="1079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04" name="Group 203"/>
            <p:cNvGrpSpPr/>
            <p:nvPr/>
          </p:nvGrpSpPr>
          <p:grpSpPr>
            <a:xfrm>
              <a:off x="2460639" y="2415110"/>
              <a:ext cx="201493" cy="352765"/>
              <a:chOff x="-906662" y="2439134"/>
              <a:chExt cx="281353" cy="492579"/>
            </a:xfrm>
          </p:grpSpPr>
          <p:cxnSp>
            <p:nvCxnSpPr>
              <p:cNvPr id="205" name="Straight Connector 204"/>
              <p:cNvCxnSpPr/>
              <p:nvPr/>
            </p:nvCxnSpPr>
            <p:spPr bwMode="auto">
              <a:xfrm>
                <a:off x="-765985" y="2439134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06" name="Oval 205"/>
              <p:cNvSpPr/>
              <p:nvPr/>
            </p:nvSpPr>
            <p:spPr bwMode="auto">
              <a:xfrm>
                <a:off x="-906662" y="2610166"/>
                <a:ext cx="281353" cy="32154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208" name="Rectangle 207"/>
            <p:cNvSpPr/>
            <p:nvPr/>
          </p:nvSpPr>
          <p:spPr bwMode="auto">
            <a:xfrm>
              <a:off x="2789262" y="2517842"/>
              <a:ext cx="223081" cy="2518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cxnSp>
          <p:nvCxnSpPr>
            <p:cNvPr id="210" name="Straight Connector 209"/>
            <p:cNvCxnSpPr/>
            <p:nvPr/>
          </p:nvCxnSpPr>
          <p:spPr bwMode="auto">
            <a:xfrm>
              <a:off x="2709552" y="2652694"/>
              <a:ext cx="0" cy="32060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1" name="Straight Connector 210"/>
            <p:cNvCxnSpPr/>
            <p:nvPr/>
          </p:nvCxnSpPr>
          <p:spPr bwMode="auto">
            <a:xfrm>
              <a:off x="2052861" y="3156198"/>
              <a:ext cx="1019458" cy="491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13" name="Group 212"/>
            <p:cNvGrpSpPr/>
            <p:nvPr/>
          </p:nvGrpSpPr>
          <p:grpSpPr>
            <a:xfrm>
              <a:off x="1965618" y="3136935"/>
              <a:ext cx="201493" cy="352765"/>
              <a:chOff x="-906662" y="2439134"/>
              <a:chExt cx="281353" cy="492579"/>
            </a:xfrm>
          </p:grpSpPr>
          <p:cxnSp>
            <p:nvCxnSpPr>
              <p:cNvPr id="214" name="Straight Connector 213"/>
              <p:cNvCxnSpPr/>
              <p:nvPr/>
            </p:nvCxnSpPr>
            <p:spPr bwMode="auto">
              <a:xfrm>
                <a:off x="-765985" y="2439134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15" name="Oval 214"/>
              <p:cNvSpPr/>
              <p:nvPr/>
            </p:nvSpPr>
            <p:spPr bwMode="auto">
              <a:xfrm>
                <a:off x="-906662" y="2610166"/>
                <a:ext cx="281353" cy="32154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216" name="Group 215"/>
            <p:cNvGrpSpPr/>
            <p:nvPr/>
          </p:nvGrpSpPr>
          <p:grpSpPr>
            <a:xfrm>
              <a:off x="2281697" y="3154097"/>
              <a:ext cx="223081" cy="358164"/>
              <a:chOff x="-781056" y="1506625"/>
              <a:chExt cx="311498" cy="500116"/>
            </a:xfrm>
          </p:grpSpPr>
          <p:cxnSp>
            <p:nvCxnSpPr>
              <p:cNvPr id="217" name="Straight Connector 216"/>
              <p:cNvCxnSpPr/>
              <p:nvPr/>
            </p:nvCxnSpPr>
            <p:spPr bwMode="auto">
              <a:xfrm>
                <a:off x="-625307" y="1506625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18" name="Rectangle 217"/>
              <p:cNvSpPr/>
              <p:nvPr/>
            </p:nvSpPr>
            <p:spPr bwMode="auto">
              <a:xfrm>
                <a:off x="-781056" y="1655048"/>
                <a:ext cx="311498" cy="351693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219" name="Group 218"/>
            <p:cNvGrpSpPr/>
            <p:nvPr/>
          </p:nvGrpSpPr>
          <p:grpSpPr>
            <a:xfrm>
              <a:off x="2626760" y="3167742"/>
              <a:ext cx="201493" cy="352765"/>
              <a:chOff x="-906662" y="2439134"/>
              <a:chExt cx="281353" cy="492579"/>
            </a:xfrm>
          </p:grpSpPr>
          <p:cxnSp>
            <p:nvCxnSpPr>
              <p:cNvPr id="220" name="Straight Connector 219"/>
              <p:cNvCxnSpPr/>
              <p:nvPr/>
            </p:nvCxnSpPr>
            <p:spPr bwMode="auto">
              <a:xfrm>
                <a:off x="-765985" y="2439134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21" name="Oval 220"/>
              <p:cNvSpPr/>
              <p:nvPr/>
            </p:nvSpPr>
            <p:spPr bwMode="auto">
              <a:xfrm>
                <a:off x="-906662" y="2610166"/>
                <a:ext cx="281353" cy="32154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222" name="Group 221"/>
            <p:cNvGrpSpPr/>
            <p:nvPr/>
          </p:nvGrpSpPr>
          <p:grpSpPr>
            <a:xfrm>
              <a:off x="2971573" y="3167742"/>
              <a:ext cx="201493" cy="352765"/>
              <a:chOff x="-906662" y="2439134"/>
              <a:chExt cx="281353" cy="492579"/>
            </a:xfrm>
          </p:grpSpPr>
          <p:cxnSp>
            <p:nvCxnSpPr>
              <p:cNvPr id="223" name="Straight Connector 222"/>
              <p:cNvCxnSpPr/>
              <p:nvPr/>
            </p:nvCxnSpPr>
            <p:spPr bwMode="auto">
              <a:xfrm>
                <a:off x="-765985" y="2439134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24" name="Oval 223"/>
              <p:cNvSpPr/>
              <p:nvPr/>
            </p:nvSpPr>
            <p:spPr bwMode="auto">
              <a:xfrm>
                <a:off x="-906662" y="2610166"/>
                <a:ext cx="281353" cy="32154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3510428" y="2443856"/>
              <a:ext cx="223081" cy="358164"/>
              <a:chOff x="-781056" y="1506625"/>
              <a:chExt cx="311498" cy="500116"/>
            </a:xfrm>
          </p:grpSpPr>
          <p:cxnSp>
            <p:nvCxnSpPr>
              <p:cNvPr id="227" name="Straight Connector 226"/>
              <p:cNvCxnSpPr/>
              <p:nvPr/>
            </p:nvCxnSpPr>
            <p:spPr bwMode="auto">
              <a:xfrm>
                <a:off x="-625307" y="1506625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28" name="Rectangle 227"/>
              <p:cNvSpPr/>
              <p:nvPr/>
            </p:nvSpPr>
            <p:spPr bwMode="auto">
              <a:xfrm>
                <a:off x="-781056" y="1655048"/>
                <a:ext cx="311498" cy="351693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234" name="Oval 233"/>
            <p:cNvSpPr/>
            <p:nvPr/>
          </p:nvSpPr>
          <p:spPr bwMode="auto">
            <a:xfrm>
              <a:off x="3123842" y="2544793"/>
              <a:ext cx="201493" cy="23027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cxnSp>
          <p:nvCxnSpPr>
            <p:cNvPr id="235" name="Straight Connector 234"/>
            <p:cNvCxnSpPr>
              <a:stCxn id="234" idx="6"/>
              <a:endCxn id="228" idx="1"/>
            </p:cNvCxnSpPr>
            <p:nvPr/>
          </p:nvCxnSpPr>
          <p:spPr bwMode="auto">
            <a:xfrm>
              <a:off x="3325335" y="2659932"/>
              <a:ext cx="185093" cy="1615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6" name="Straight Connector 235"/>
            <p:cNvCxnSpPr/>
            <p:nvPr/>
          </p:nvCxnSpPr>
          <p:spPr bwMode="auto">
            <a:xfrm>
              <a:off x="3447672" y="2675707"/>
              <a:ext cx="0" cy="32060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7" name="Straight Connector 236"/>
            <p:cNvCxnSpPr/>
            <p:nvPr/>
          </p:nvCxnSpPr>
          <p:spPr bwMode="auto">
            <a:xfrm flipV="1">
              <a:off x="3375112" y="3181496"/>
              <a:ext cx="422825" cy="925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40" name="Group 239"/>
            <p:cNvGrpSpPr/>
            <p:nvPr/>
          </p:nvGrpSpPr>
          <p:grpSpPr>
            <a:xfrm>
              <a:off x="3263571" y="3166878"/>
              <a:ext cx="223081" cy="358164"/>
              <a:chOff x="-781056" y="1506625"/>
              <a:chExt cx="311498" cy="500116"/>
            </a:xfrm>
          </p:grpSpPr>
          <p:cxnSp>
            <p:nvCxnSpPr>
              <p:cNvPr id="241" name="Straight Connector 240"/>
              <p:cNvCxnSpPr/>
              <p:nvPr/>
            </p:nvCxnSpPr>
            <p:spPr bwMode="auto">
              <a:xfrm>
                <a:off x="-625307" y="1506625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42" name="Rectangle 241"/>
              <p:cNvSpPr/>
              <p:nvPr/>
            </p:nvSpPr>
            <p:spPr bwMode="auto">
              <a:xfrm>
                <a:off x="-781056" y="1655048"/>
                <a:ext cx="311498" cy="351693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243" name="Group 242"/>
            <p:cNvGrpSpPr/>
            <p:nvPr/>
          </p:nvGrpSpPr>
          <p:grpSpPr>
            <a:xfrm>
              <a:off x="3653753" y="3166878"/>
              <a:ext cx="223081" cy="358164"/>
              <a:chOff x="-781056" y="1506625"/>
              <a:chExt cx="311498" cy="500116"/>
            </a:xfrm>
          </p:grpSpPr>
          <p:cxnSp>
            <p:nvCxnSpPr>
              <p:cNvPr id="244" name="Straight Connector 243"/>
              <p:cNvCxnSpPr/>
              <p:nvPr/>
            </p:nvCxnSpPr>
            <p:spPr bwMode="auto">
              <a:xfrm>
                <a:off x="-625307" y="1506625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45" name="Rectangle 244"/>
              <p:cNvSpPr/>
              <p:nvPr/>
            </p:nvSpPr>
            <p:spPr bwMode="auto">
              <a:xfrm>
                <a:off x="-781056" y="1655048"/>
                <a:ext cx="311498" cy="351693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cxnSp>
          <p:nvCxnSpPr>
            <p:cNvPr id="254" name="Straight Connector 253"/>
            <p:cNvCxnSpPr/>
            <p:nvPr/>
          </p:nvCxnSpPr>
          <p:spPr bwMode="auto">
            <a:xfrm flipV="1">
              <a:off x="4322401" y="1804489"/>
              <a:ext cx="223083" cy="1079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5" name="Straight Connector 254"/>
            <p:cNvCxnSpPr/>
            <p:nvPr/>
          </p:nvCxnSpPr>
          <p:spPr bwMode="auto">
            <a:xfrm>
              <a:off x="4302245" y="2673407"/>
              <a:ext cx="0" cy="32060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" name="Straight Connector 255"/>
            <p:cNvCxnSpPr/>
            <p:nvPr/>
          </p:nvCxnSpPr>
          <p:spPr bwMode="auto">
            <a:xfrm flipV="1">
              <a:off x="4152969" y="2428917"/>
              <a:ext cx="1798979" cy="877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4" name="Straight Connector 263"/>
            <p:cNvCxnSpPr/>
            <p:nvPr/>
          </p:nvCxnSpPr>
          <p:spPr bwMode="auto">
            <a:xfrm flipV="1">
              <a:off x="4192573" y="2662611"/>
              <a:ext cx="223083" cy="1079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60" name="Group 259"/>
            <p:cNvGrpSpPr/>
            <p:nvPr/>
          </p:nvGrpSpPr>
          <p:grpSpPr>
            <a:xfrm>
              <a:off x="4063757" y="2423519"/>
              <a:ext cx="201493" cy="352765"/>
              <a:chOff x="-906662" y="2439134"/>
              <a:chExt cx="281353" cy="492579"/>
            </a:xfrm>
          </p:grpSpPr>
          <p:cxnSp>
            <p:nvCxnSpPr>
              <p:cNvPr id="261" name="Straight Connector 260"/>
              <p:cNvCxnSpPr/>
              <p:nvPr/>
            </p:nvCxnSpPr>
            <p:spPr bwMode="auto">
              <a:xfrm>
                <a:off x="-765985" y="2439134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62" name="Oval 261"/>
              <p:cNvSpPr/>
              <p:nvPr/>
            </p:nvSpPr>
            <p:spPr bwMode="auto">
              <a:xfrm>
                <a:off x="-906662" y="2610166"/>
                <a:ext cx="281353" cy="32154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263" name="Rectangle 262"/>
            <p:cNvSpPr/>
            <p:nvPr/>
          </p:nvSpPr>
          <p:spPr bwMode="auto">
            <a:xfrm>
              <a:off x="4350578" y="2532158"/>
              <a:ext cx="223081" cy="2518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cxnSp>
          <p:nvCxnSpPr>
            <p:cNvPr id="265" name="Straight Connector 264"/>
            <p:cNvCxnSpPr/>
            <p:nvPr/>
          </p:nvCxnSpPr>
          <p:spPr bwMode="auto">
            <a:xfrm>
              <a:off x="4448755" y="1804489"/>
              <a:ext cx="13032" cy="65239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6" name="Straight Connector 265"/>
            <p:cNvCxnSpPr/>
            <p:nvPr/>
          </p:nvCxnSpPr>
          <p:spPr bwMode="auto">
            <a:xfrm flipV="1">
              <a:off x="4043935" y="3171173"/>
              <a:ext cx="519624" cy="1495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67" name="Group 266"/>
            <p:cNvGrpSpPr/>
            <p:nvPr/>
          </p:nvGrpSpPr>
          <p:grpSpPr>
            <a:xfrm>
              <a:off x="3952216" y="3179429"/>
              <a:ext cx="223081" cy="358164"/>
              <a:chOff x="-781056" y="1506625"/>
              <a:chExt cx="311498" cy="500116"/>
            </a:xfrm>
          </p:grpSpPr>
          <p:cxnSp>
            <p:nvCxnSpPr>
              <p:cNvPr id="268" name="Straight Connector 267"/>
              <p:cNvCxnSpPr/>
              <p:nvPr/>
            </p:nvCxnSpPr>
            <p:spPr bwMode="auto">
              <a:xfrm>
                <a:off x="-625307" y="1506625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69" name="Rectangle 268"/>
              <p:cNvSpPr/>
              <p:nvPr/>
            </p:nvSpPr>
            <p:spPr bwMode="auto">
              <a:xfrm>
                <a:off x="-781056" y="1655048"/>
                <a:ext cx="311498" cy="351693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270" name="Group 269"/>
            <p:cNvGrpSpPr/>
            <p:nvPr/>
          </p:nvGrpSpPr>
          <p:grpSpPr>
            <a:xfrm>
              <a:off x="4452018" y="3167980"/>
              <a:ext cx="223081" cy="358164"/>
              <a:chOff x="-781056" y="1506625"/>
              <a:chExt cx="311498" cy="500116"/>
            </a:xfrm>
          </p:grpSpPr>
          <p:cxnSp>
            <p:nvCxnSpPr>
              <p:cNvPr id="271" name="Straight Connector 270"/>
              <p:cNvCxnSpPr/>
              <p:nvPr/>
            </p:nvCxnSpPr>
            <p:spPr bwMode="auto">
              <a:xfrm>
                <a:off x="-625307" y="1506625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72" name="Rectangle 271"/>
              <p:cNvSpPr/>
              <p:nvPr/>
            </p:nvSpPr>
            <p:spPr bwMode="auto">
              <a:xfrm>
                <a:off x="-781056" y="1655048"/>
                <a:ext cx="311498" cy="351693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250" name="Group 249"/>
            <p:cNvGrpSpPr/>
            <p:nvPr/>
          </p:nvGrpSpPr>
          <p:grpSpPr>
            <a:xfrm>
              <a:off x="4162961" y="1568174"/>
              <a:ext cx="201493" cy="352765"/>
              <a:chOff x="-906662" y="2439134"/>
              <a:chExt cx="281353" cy="492579"/>
            </a:xfrm>
          </p:grpSpPr>
          <p:cxnSp>
            <p:nvCxnSpPr>
              <p:cNvPr id="251" name="Straight Connector 250"/>
              <p:cNvCxnSpPr/>
              <p:nvPr/>
            </p:nvCxnSpPr>
            <p:spPr bwMode="auto">
              <a:xfrm>
                <a:off x="-765985" y="2439134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52" name="Oval 251"/>
              <p:cNvSpPr/>
              <p:nvPr/>
            </p:nvSpPr>
            <p:spPr bwMode="auto">
              <a:xfrm>
                <a:off x="-906662" y="2610166"/>
                <a:ext cx="281353" cy="32154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253" name="Rectangle 252"/>
            <p:cNvSpPr/>
            <p:nvPr/>
          </p:nvSpPr>
          <p:spPr bwMode="auto">
            <a:xfrm>
              <a:off x="4503429" y="1674469"/>
              <a:ext cx="223081" cy="2518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cxnSp>
          <p:nvCxnSpPr>
            <p:cNvPr id="282" name="Straight Connector 281"/>
            <p:cNvCxnSpPr>
              <a:endCxn id="290" idx="0"/>
            </p:cNvCxnSpPr>
            <p:nvPr/>
          </p:nvCxnSpPr>
          <p:spPr bwMode="auto">
            <a:xfrm>
              <a:off x="5079393" y="2666711"/>
              <a:ext cx="1869" cy="56232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3" name="Straight Connector 282"/>
            <p:cNvCxnSpPr/>
            <p:nvPr/>
          </p:nvCxnSpPr>
          <p:spPr bwMode="auto">
            <a:xfrm flipV="1">
              <a:off x="4969721" y="2655915"/>
              <a:ext cx="223083" cy="1079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88" name="Group 287"/>
            <p:cNvGrpSpPr/>
            <p:nvPr/>
          </p:nvGrpSpPr>
          <p:grpSpPr>
            <a:xfrm>
              <a:off x="4969721" y="3122744"/>
              <a:ext cx="223081" cy="358164"/>
              <a:chOff x="-781056" y="1506625"/>
              <a:chExt cx="311498" cy="500116"/>
            </a:xfrm>
          </p:grpSpPr>
          <p:cxnSp>
            <p:nvCxnSpPr>
              <p:cNvPr id="289" name="Straight Connector 288"/>
              <p:cNvCxnSpPr/>
              <p:nvPr/>
            </p:nvCxnSpPr>
            <p:spPr bwMode="auto">
              <a:xfrm>
                <a:off x="-625307" y="1506625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90" name="Rectangle 289"/>
              <p:cNvSpPr/>
              <p:nvPr/>
            </p:nvSpPr>
            <p:spPr bwMode="auto">
              <a:xfrm>
                <a:off x="-781056" y="1655048"/>
                <a:ext cx="311498" cy="351693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276" name="Group 275"/>
            <p:cNvGrpSpPr/>
            <p:nvPr/>
          </p:nvGrpSpPr>
          <p:grpSpPr>
            <a:xfrm>
              <a:off x="4855561" y="2422306"/>
              <a:ext cx="201493" cy="352765"/>
              <a:chOff x="-906662" y="2439134"/>
              <a:chExt cx="281353" cy="492579"/>
            </a:xfrm>
          </p:grpSpPr>
          <p:cxnSp>
            <p:nvCxnSpPr>
              <p:cNvPr id="277" name="Straight Connector 276"/>
              <p:cNvCxnSpPr/>
              <p:nvPr/>
            </p:nvCxnSpPr>
            <p:spPr bwMode="auto">
              <a:xfrm>
                <a:off x="-765985" y="2439134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78" name="Oval 277"/>
              <p:cNvSpPr/>
              <p:nvPr/>
            </p:nvSpPr>
            <p:spPr bwMode="auto">
              <a:xfrm>
                <a:off x="-906662" y="2610166"/>
                <a:ext cx="281353" cy="32154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279" name="Rectangle 278"/>
            <p:cNvSpPr/>
            <p:nvPr/>
          </p:nvSpPr>
          <p:spPr bwMode="auto">
            <a:xfrm>
              <a:off x="5113545" y="2521330"/>
              <a:ext cx="223081" cy="2518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grpSp>
          <p:nvGrpSpPr>
            <p:cNvPr id="292" name="Group 291"/>
            <p:cNvGrpSpPr/>
            <p:nvPr/>
          </p:nvGrpSpPr>
          <p:grpSpPr>
            <a:xfrm>
              <a:off x="5531710" y="2422306"/>
              <a:ext cx="201493" cy="352765"/>
              <a:chOff x="-906662" y="2439134"/>
              <a:chExt cx="281353" cy="492579"/>
            </a:xfrm>
          </p:grpSpPr>
          <p:cxnSp>
            <p:nvCxnSpPr>
              <p:cNvPr id="293" name="Straight Connector 292"/>
              <p:cNvCxnSpPr/>
              <p:nvPr/>
            </p:nvCxnSpPr>
            <p:spPr bwMode="auto">
              <a:xfrm>
                <a:off x="-765985" y="2439134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94" name="Oval 293"/>
              <p:cNvSpPr/>
              <p:nvPr/>
            </p:nvSpPr>
            <p:spPr bwMode="auto">
              <a:xfrm>
                <a:off x="-906662" y="2610166"/>
                <a:ext cx="281353" cy="32154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cxnSp>
          <p:nvCxnSpPr>
            <p:cNvPr id="299" name="Straight Connector 298"/>
            <p:cNvCxnSpPr/>
            <p:nvPr/>
          </p:nvCxnSpPr>
          <p:spPr bwMode="auto">
            <a:xfrm flipV="1">
              <a:off x="5951949" y="2674611"/>
              <a:ext cx="223083" cy="1079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8" name="Rectangle 297"/>
            <p:cNvSpPr/>
            <p:nvPr/>
          </p:nvSpPr>
          <p:spPr bwMode="auto">
            <a:xfrm>
              <a:off x="6115539" y="2526760"/>
              <a:ext cx="223081" cy="2518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grpSp>
          <p:nvGrpSpPr>
            <p:cNvPr id="295" name="Group 294"/>
            <p:cNvGrpSpPr/>
            <p:nvPr/>
          </p:nvGrpSpPr>
          <p:grpSpPr>
            <a:xfrm>
              <a:off x="5841969" y="2431261"/>
              <a:ext cx="201493" cy="352765"/>
              <a:chOff x="-906662" y="2439134"/>
              <a:chExt cx="281353" cy="492579"/>
            </a:xfrm>
          </p:grpSpPr>
          <p:cxnSp>
            <p:nvCxnSpPr>
              <p:cNvPr id="296" name="Straight Connector 295"/>
              <p:cNvCxnSpPr/>
              <p:nvPr/>
            </p:nvCxnSpPr>
            <p:spPr bwMode="auto">
              <a:xfrm>
                <a:off x="-765985" y="2439134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97" name="Oval 296"/>
              <p:cNvSpPr/>
              <p:nvPr/>
            </p:nvSpPr>
            <p:spPr bwMode="auto">
              <a:xfrm>
                <a:off x="-906662" y="2610166"/>
                <a:ext cx="281353" cy="32154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300" name="Group 299"/>
            <p:cNvGrpSpPr/>
            <p:nvPr/>
          </p:nvGrpSpPr>
          <p:grpSpPr>
            <a:xfrm>
              <a:off x="5969645" y="3042490"/>
              <a:ext cx="223081" cy="358164"/>
              <a:chOff x="-781056" y="1506625"/>
              <a:chExt cx="311498" cy="500116"/>
            </a:xfrm>
          </p:grpSpPr>
          <p:cxnSp>
            <p:nvCxnSpPr>
              <p:cNvPr id="301" name="Straight Connector 300"/>
              <p:cNvCxnSpPr/>
              <p:nvPr/>
            </p:nvCxnSpPr>
            <p:spPr bwMode="auto">
              <a:xfrm>
                <a:off x="-625307" y="1506625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02" name="Rectangle 301"/>
              <p:cNvSpPr/>
              <p:nvPr/>
            </p:nvSpPr>
            <p:spPr bwMode="auto">
              <a:xfrm>
                <a:off x="-781056" y="1655048"/>
                <a:ext cx="311498" cy="351693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cxnSp>
          <p:nvCxnSpPr>
            <p:cNvPr id="304" name="Straight Connector 303"/>
            <p:cNvCxnSpPr>
              <a:endCxn id="302" idx="0"/>
            </p:cNvCxnSpPr>
            <p:nvPr/>
          </p:nvCxnSpPr>
          <p:spPr bwMode="auto">
            <a:xfrm>
              <a:off x="6078827" y="2660934"/>
              <a:ext cx="2359" cy="4878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07" name="Group 306"/>
            <p:cNvGrpSpPr/>
            <p:nvPr/>
          </p:nvGrpSpPr>
          <p:grpSpPr>
            <a:xfrm>
              <a:off x="6468138" y="1568174"/>
              <a:ext cx="201493" cy="352765"/>
              <a:chOff x="-906662" y="2439134"/>
              <a:chExt cx="281353" cy="492579"/>
            </a:xfrm>
          </p:grpSpPr>
          <p:cxnSp>
            <p:nvCxnSpPr>
              <p:cNvPr id="308" name="Straight Connector 307"/>
              <p:cNvCxnSpPr/>
              <p:nvPr/>
            </p:nvCxnSpPr>
            <p:spPr bwMode="auto">
              <a:xfrm>
                <a:off x="-765985" y="2439134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09" name="Oval 308"/>
              <p:cNvSpPr/>
              <p:nvPr/>
            </p:nvSpPr>
            <p:spPr bwMode="auto">
              <a:xfrm>
                <a:off x="-906662" y="2610166"/>
                <a:ext cx="281353" cy="32154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310" name="Group 309"/>
            <p:cNvGrpSpPr/>
            <p:nvPr/>
          </p:nvGrpSpPr>
          <p:grpSpPr>
            <a:xfrm>
              <a:off x="7432628" y="1524676"/>
              <a:ext cx="223081" cy="358164"/>
              <a:chOff x="-781056" y="1506625"/>
              <a:chExt cx="311498" cy="500116"/>
            </a:xfrm>
          </p:grpSpPr>
          <p:cxnSp>
            <p:nvCxnSpPr>
              <p:cNvPr id="311" name="Straight Connector 310"/>
              <p:cNvCxnSpPr/>
              <p:nvPr/>
            </p:nvCxnSpPr>
            <p:spPr bwMode="auto">
              <a:xfrm>
                <a:off x="-625307" y="1506625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12" name="Rectangle 311"/>
              <p:cNvSpPr/>
              <p:nvPr/>
            </p:nvSpPr>
            <p:spPr bwMode="auto">
              <a:xfrm>
                <a:off x="-781056" y="1655048"/>
                <a:ext cx="311498" cy="351693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313" name="Oval 312"/>
            <p:cNvSpPr/>
            <p:nvPr/>
          </p:nvSpPr>
          <p:spPr bwMode="auto">
            <a:xfrm>
              <a:off x="7856180" y="1662525"/>
              <a:ext cx="201493" cy="23027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cxnSp>
          <p:nvCxnSpPr>
            <p:cNvPr id="315" name="Straight Connector 314"/>
            <p:cNvCxnSpPr/>
            <p:nvPr/>
          </p:nvCxnSpPr>
          <p:spPr bwMode="auto">
            <a:xfrm flipV="1">
              <a:off x="7639883" y="1755578"/>
              <a:ext cx="223083" cy="1079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6" name="Straight Connector 315"/>
            <p:cNvCxnSpPr/>
            <p:nvPr/>
          </p:nvCxnSpPr>
          <p:spPr bwMode="auto">
            <a:xfrm>
              <a:off x="7766237" y="1755578"/>
              <a:ext cx="10303" cy="62883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7" name="Straight Connector 316"/>
            <p:cNvCxnSpPr/>
            <p:nvPr/>
          </p:nvCxnSpPr>
          <p:spPr bwMode="auto">
            <a:xfrm>
              <a:off x="8394204" y="2459235"/>
              <a:ext cx="625045" cy="71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20" name="Group 319"/>
            <p:cNvGrpSpPr/>
            <p:nvPr/>
          </p:nvGrpSpPr>
          <p:grpSpPr>
            <a:xfrm>
              <a:off x="8293457" y="2459235"/>
              <a:ext cx="201493" cy="352765"/>
              <a:chOff x="-906662" y="2439134"/>
              <a:chExt cx="281353" cy="492579"/>
            </a:xfrm>
          </p:grpSpPr>
          <p:cxnSp>
            <p:nvCxnSpPr>
              <p:cNvPr id="321" name="Straight Connector 320"/>
              <p:cNvCxnSpPr/>
              <p:nvPr/>
            </p:nvCxnSpPr>
            <p:spPr bwMode="auto">
              <a:xfrm>
                <a:off x="-765985" y="2439134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22" name="Oval 321"/>
              <p:cNvSpPr/>
              <p:nvPr/>
            </p:nvSpPr>
            <p:spPr bwMode="auto">
              <a:xfrm>
                <a:off x="-906662" y="2610166"/>
                <a:ext cx="281353" cy="32154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323" name="Group 322"/>
            <p:cNvGrpSpPr/>
            <p:nvPr/>
          </p:nvGrpSpPr>
          <p:grpSpPr>
            <a:xfrm>
              <a:off x="8885560" y="2456878"/>
              <a:ext cx="201493" cy="352765"/>
              <a:chOff x="-906662" y="2439134"/>
              <a:chExt cx="281353" cy="492579"/>
            </a:xfrm>
          </p:grpSpPr>
          <p:cxnSp>
            <p:nvCxnSpPr>
              <p:cNvPr id="324" name="Straight Connector 323"/>
              <p:cNvCxnSpPr/>
              <p:nvPr/>
            </p:nvCxnSpPr>
            <p:spPr bwMode="auto">
              <a:xfrm>
                <a:off x="-765985" y="2439134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25" name="Oval 324"/>
              <p:cNvSpPr/>
              <p:nvPr/>
            </p:nvSpPr>
            <p:spPr bwMode="auto">
              <a:xfrm>
                <a:off x="-906662" y="2610166"/>
                <a:ext cx="281353" cy="32154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cxnSp>
          <p:nvCxnSpPr>
            <p:cNvPr id="330" name="Straight Connector 329"/>
            <p:cNvCxnSpPr>
              <a:endCxn id="328" idx="1"/>
            </p:cNvCxnSpPr>
            <p:nvPr/>
          </p:nvCxnSpPr>
          <p:spPr bwMode="auto">
            <a:xfrm flipV="1">
              <a:off x="8605178" y="1793847"/>
              <a:ext cx="263492" cy="2014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1" name="Straight Connector 330"/>
            <p:cNvCxnSpPr/>
            <p:nvPr/>
          </p:nvCxnSpPr>
          <p:spPr bwMode="auto">
            <a:xfrm flipH="1">
              <a:off x="8728961" y="1802783"/>
              <a:ext cx="3389" cy="63490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2" name="Straight Connector 331"/>
            <p:cNvCxnSpPr/>
            <p:nvPr/>
          </p:nvCxnSpPr>
          <p:spPr bwMode="auto">
            <a:xfrm flipV="1">
              <a:off x="7137101" y="2409831"/>
              <a:ext cx="943852" cy="1112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33" name="Group 332"/>
            <p:cNvGrpSpPr/>
            <p:nvPr/>
          </p:nvGrpSpPr>
          <p:grpSpPr>
            <a:xfrm>
              <a:off x="7037227" y="2420954"/>
              <a:ext cx="223081" cy="358164"/>
              <a:chOff x="-781056" y="1506625"/>
              <a:chExt cx="311498" cy="500116"/>
            </a:xfrm>
          </p:grpSpPr>
          <p:cxnSp>
            <p:nvCxnSpPr>
              <p:cNvPr id="334" name="Straight Connector 333"/>
              <p:cNvCxnSpPr/>
              <p:nvPr/>
            </p:nvCxnSpPr>
            <p:spPr bwMode="auto">
              <a:xfrm>
                <a:off x="-625307" y="1506625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35" name="Rectangle 334"/>
              <p:cNvSpPr/>
              <p:nvPr/>
            </p:nvSpPr>
            <p:spPr bwMode="auto">
              <a:xfrm>
                <a:off x="-781056" y="1655048"/>
                <a:ext cx="311498" cy="351693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337" name="Group 336"/>
            <p:cNvGrpSpPr/>
            <p:nvPr/>
          </p:nvGrpSpPr>
          <p:grpSpPr>
            <a:xfrm>
              <a:off x="7371849" y="2411698"/>
              <a:ext cx="223081" cy="358164"/>
              <a:chOff x="-781056" y="1506625"/>
              <a:chExt cx="311498" cy="500116"/>
            </a:xfrm>
          </p:grpSpPr>
          <p:cxnSp>
            <p:nvCxnSpPr>
              <p:cNvPr id="338" name="Straight Connector 337"/>
              <p:cNvCxnSpPr/>
              <p:nvPr/>
            </p:nvCxnSpPr>
            <p:spPr bwMode="auto">
              <a:xfrm>
                <a:off x="-625307" y="1506625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39" name="Rectangle 338"/>
              <p:cNvSpPr/>
              <p:nvPr/>
            </p:nvSpPr>
            <p:spPr bwMode="auto">
              <a:xfrm>
                <a:off x="-781056" y="1655048"/>
                <a:ext cx="311498" cy="351693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340" name="Group 339"/>
            <p:cNvGrpSpPr/>
            <p:nvPr/>
          </p:nvGrpSpPr>
          <p:grpSpPr>
            <a:xfrm>
              <a:off x="7690914" y="2403426"/>
              <a:ext cx="223081" cy="358164"/>
              <a:chOff x="-781056" y="1506625"/>
              <a:chExt cx="311498" cy="500116"/>
            </a:xfrm>
          </p:grpSpPr>
          <p:cxnSp>
            <p:nvCxnSpPr>
              <p:cNvPr id="341" name="Straight Connector 340"/>
              <p:cNvCxnSpPr/>
              <p:nvPr/>
            </p:nvCxnSpPr>
            <p:spPr bwMode="auto">
              <a:xfrm>
                <a:off x="-625307" y="1506625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42" name="Rectangle 341"/>
              <p:cNvSpPr/>
              <p:nvPr/>
            </p:nvSpPr>
            <p:spPr bwMode="auto">
              <a:xfrm>
                <a:off x="-781056" y="1655048"/>
                <a:ext cx="311498" cy="351693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343" name="Group 342"/>
            <p:cNvGrpSpPr/>
            <p:nvPr/>
          </p:nvGrpSpPr>
          <p:grpSpPr>
            <a:xfrm>
              <a:off x="7969413" y="2435092"/>
              <a:ext cx="223081" cy="358164"/>
              <a:chOff x="-781056" y="1506625"/>
              <a:chExt cx="311498" cy="500116"/>
            </a:xfrm>
          </p:grpSpPr>
          <p:cxnSp>
            <p:nvCxnSpPr>
              <p:cNvPr id="344" name="Straight Connector 343"/>
              <p:cNvCxnSpPr/>
              <p:nvPr/>
            </p:nvCxnSpPr>
            <p:spPr bwMode="auto">
              <a:xfrm>
                <a:off x="-625307" y="1506625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45" name="Rectangle 344"/>
              <p:cNvSpPr/>
              <p:nvPr/>
            </p:nvSpPr>
            <p:spPr bwMode="auto">
              <a:xfrm>
                <a:off x="-781056" y="1655048"/>
                <a:ext cx="311498" cy="351693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349" name="TextBox 348"/>
            <p:cNvSpPr txBox="1"/>
            <p:nvPr/>
          </p:nvSpPr>
          <p:spPr>
            <a:xfrm>
              <a:off x="-133331" y="1128024"/>
              <a:ext cx="601197" cy="307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</a:t>
              </a:r>
              <a:endParaRPr lang="en-US" sz="1400" dirty="0"/>
            </a:p>
          </p:txBody>
        </p:sp>
        <p:sp>
          <p:nvSpPr>
            <p:cNvPr id="350" name="TextBox 349"/>
            <p:cNvSpPr txBox="1"/>
            <p:nvPr/>
          </p:nvSpPr>
          <p:spPr>
            <a:xfrm>
              <a:off x="-153918" y="1637312"/>
              <a:ext cx="601197" cy="307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II</a:t>
              </a:r>
              <a:endParaRPr lang="en-US" sz="1400" dirty="0"/>
            </a:p>
          </p:txBody>
        </p:sp>
        <p:sp>
          <p:nvSpPr>
            <p:cNvPr id="351" name="TextBox 350"/>
            <p:cNvSpPr txBox="1"/>
            <p:nvPr/>
          </p:nvSpPr>
          <p:spPr>
            <a:xfrm>
              <a:off x="-141112" y="2492670"/>
              <a:ext cx="601197" cy="307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III</a:t>
              </a:r>
              <a:endParaRPr lang="en-US" sz="1400" dirty="0"/>
            </a:p>
          </p:txBody>
        </p:sp>
        <p:sp>
          <p:nvSpPr>
            <p:cNvPr id="352" name="TextBox 351"/>
            <p:cNvSpPr txBox="1"/>
            <p:nvPr/>
          </p:nvSpPr>
          <p:spPr>
            <a:xfrm>
              <a:off x="-117198" y="3181923"/>
              <a:ext cx="601197" cy="307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IV</a:t>
              </a:r>
              <a:endParaRPr lang="en-US" sz="1400" dirty="0"/>
            </a:p>
          </p:txBody>
        </p:sp>
        <p:grpSp>
          <p:nvGrpSpPr>
            <p:cNvPr id="326" name="Group 325"/>
            <p:cNvGrpSpPr/>
            <p:nvPr/>
          </p:nvGrpSpPr>
          <p:grpSpPr>
            <a:xfrm>
              <a:off x="8868670" y="1561618"/>
              <a:ext cx="223081" cy="358164"/>
              <a:chOff x="-781056" y="1506625"/>
              <a:chExt cx="311498" cy="500116"/>
            </a:xfrm>
          </p:grpSpPr>
          <p:cxnSp>
            <p:nvCxnSpPr>
              <p:cNvPr id="327" name="Straight Connector 326"/>
              <p:cNvCxnSpPr/>
              <p:nvPr/>
            </p:nvCxnSpPr>
            <p:spPr bwMode="auto">
              <a:xfrm>
                <a:off x="-625307" y="1506625"/>
                <a:ext cx="1" cy="171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28" name="Rectangle 327"/>
              <p:cNvSpPr/>
              <p:nvPr/>
            </p:nvSpPr>
            <p:spPr bwMode="auto">
              <a:xfrm>
                <a:off x="-781056" y="1655048"/>
                <a:ext cx="311498" cy="351693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329" name="Oval 328"/>
            <p:cNvSpPr/>
            <p:nvPr/>
          </p:nvSpPr>
          <p:spPr bwMode="auto">
            <a:xfrm>
              <a:off x="8444494" y="1689503"/>
              <a:ext cx="201493" cy="23027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356" name="TextBox 355"/>
            <p:cNvSpPr txBox="1"/>
            <p:nvPr/>
          </p:nvSpPr>
          <p:spPr>
            <a:xfrm>
              <a:off x="596161" y="1875943"/>
              <a:ext cx="239789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1</a:t>
              </a:r>
              <a:endParaRPr lang="en-US" sz="1100" dirty="0"/>
            </a:p>
          </p:txBody>
        </p:sp>
        <p:sp>
          <p:nvSpPr>
            <p:cNvPr id="357" name="TextBox 356"/>
            <p:cNvSpPr txBox="1"/>
            <p:nvPr/>
          </p:nvSpPr>
          <p:spPr>
            <a:xfrm>
              <a:off x="929431" y="1877618"/>
              <a:ext cx="239789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2</a:t>
              </a:r>
              <a:endParaRPr lang="en-US" sz="1100" dirty="0"/>
            </a:p>
          </p:txBody>
        </p:sp>
        <p:sp>
          <p:nvSpPr>
            <p:cNvPr id="358" name="TextBox 357"/>
            <p:cNvSpPr txBox="1"/>
            <p:nvPr/>
          </p:nvSpPr>
          <p:spPr>
            <a:xfrm>
              <a:off x="2537019" y="1887934"/>
              <a:ext cx="239789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3</a:t>
              </a:r>
              <a:endParaRPr lang="en-US" sz="1100" dirty="0"/>
            </a:p>
          </p:txBody>
        </p:sp>
        <p:sp>
          <p:nvSpPr>
            <p:cNvPr id="359" name="TextBox 358"/>
            <p:cNvSpPr txBox="1"/>
            <p:nvPr/>
          </p:nvSpPr>
          <p:spPr>
            <a:xfrm>
              <a:off x="2889310" y="1877618"/>
              <a:ext cx="239789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4</a:t>
              </a:r>
              <a:endParaRPr lang="en-US" sz="1100" dirty="0"/>
            </a:p>
          </p:txBody>
        </p:sp>
        <p:sp>
          <p:nvSpPr>
            <p:cNvPr id="360" name="TextBox 359"/>
            <p:cNvSpPr txBox="1"/>
            <p:nvPr/>
          </p:nvSpPr>
          <p:spPr>
            <a:xfrm>
              <a:off x="4146666" y="1887934"/>
              <a:ext cx="239789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5</a:t>
              </a:r>
              <a:endParaRPr lang="en-US" sz="1100" dirty="0"/>
            </a:p>
          </p:txBody>
        </p:sp>
        <p:sp>
          <p:nvSpPr>
            <p:cNvPr id="361" name="TextBox 360"/>
            <p:cNvSpPr txBox="1"/>
            <p:nvPr/>
          </p:nvSpPr>
          <p:spPr>
            <a:xfrm>
              <a:off x="4495749" y="1898055"/>
              <a:ext cx="239789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6</a:t>
              </a:r>
              <a:endParaRPr lang="en-US" sz="1100" dirty="0"/>
            </a:p>
          </p:txBody>
        </p:sp>
        <p:sp>
          <p:nvSpPr>
            <p:cNvPr id="362" name="TextBox 361"/>
            <p:cNvSpPr txBox="1"/>
            <p:nvPr/>
          </p:nvSpPr>
          <p:spPr>
            <a:xfrm>
              <a:off x="6453196" y="1887934"/>
              <a:ext cx="239789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7</a:t>
              </a:r>
              <a:endParaRPr lang="en-US" sz="1100" dirty="0"/>
            </a:p>
          </p:txBody>
        </p:sp>
        <p:sp>
          <p:nvSpPr>
            <p:cNvPr id="363" name="TextBox 362"/>
            <p:cNvSpPr txBox="1"/>
            <p:nvPr/>
          </p:nvSpPr>
          <p:spPr>
            <a:xfrm>
              <a:off x="7422643" y="1868558"/>
              <a:ext cx="239789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8</a:t>
              </a:r>
              <a:endParaRPr lang="en-US" sz="1100" dirty="0"/>
            </a:p>
          </p:txBody>
        </p:sp>
        <p:sp>
          <p:nvSpPr>
            <p:cNvPr id="364" name="TextBox 363"/>
            <p:cNvSpPr txBox="1"/>
            <p:nvPr/>
          </p:nvSpPr>
          <p:spPr>
            <a:xfrm>
              <a:off x="7862903" y="1856716"/>
              <a:ext cx="239789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9</a:t>
              </a:r>
              <a:endParaRPr lang="en-US" sz="1100" dirty="0"/>
            </a:p>
          </p:txBody>
        </p:sp>
        <p:sp>
          <p:nvSpPr>
            <p:cNvPr id="365" name="TextBox 364"/>
            <p:cNvSpPr txBox="1"/>
            <p:nvPr/>
          </p:nvSpPr>
          <p:spPr>
            <a:xfrm>
              <a:off x="8285772" y="1887934"/>
              <a:ext cx="435303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10</a:t>
              </a:r>
              <a:endParaRPr lang="en-US" sz="1100" dirty="0"/>
            </a:p>
          </p:txBody>
        </p:sp>
        <p:sp>
          <p:nvSpPr>
            <p:cNvPr id="366" name="TextBox 365"/>
            <p:cNvSpPr txBox="1"/>
            <p:nvPr/>
          </p:nvSpPr>
          <p:spPr>
            <a:xfrm>
              <a:off x="8829723" y="1890680"/>
              <a:ext cx="358240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11</a:t>
              </a:r>
              <a:endParaRPr lang="en-US" sz="1100" dirty="0"/>
            </a:p>
          </p:txBody>
        </p:sp>
        <p:sp>
          <p:nvSpPr>
            <p:cNvPr id="376" name="TextBox 375"/>
            <p:cNvSpPr txBox="1"/>
            <p:nvPr/>
          </p:nvSpPr>
          <p:spPr>
            <a:xfrm>
              <a:off x="376019" y="2760732"/>
              <a:ext cx="239789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1</a:t>
              </a:r>
              <a:endParaRPr lang="en-US" sz="1100" dirty="0"/>
            </a:p>
          </p:txBody>
        </p:sp>
        <p:sp>
          <p:nvSpPr>
            <p:cNvPr id="377" name="TextBox 376"/>
            <p:cNvSpPr txBox="1"/>
            <p:nvPr/>
          </p:nvSpPr>
          <p:spPr>
            <a:xfrm>
              <a:off x="709289" y="2762407"/>
              <a:ext cx="239789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2</a:t>
              </a:r>
              <a:endParaRPr lang="en-US" sz="1100" dirty="0"/>
            </a:p>
          </p:txBody>
        </p:sp>
        <p:sp>
          <p:nvSpPr>
            <p:cNvPr id="378" name="TextBox 377"/>
            <p:cNvSpPr txBox="1"/>
            <p:nvPr/>
          </p:nvSpPr>
          <p:spPr>
            <a:xfrm>
              <a:off x="950721" y="2761591"/>
              <a:ext cx="239789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3</a:t>
              </a:r>
              <a:endParaRPr lang="en-US" sz="1100" dirty="0"/>
            </a:p>
          </p:txBody>
        </p:sp>
        <p:sp>
          <p:nvSpPr>
            <p:cNvPr id="379" name="TextBox 378"/>
            <p:cNvSpPr txBox="1"/>
            <p:nvPr/>
          </p:nvSpPr>
          <p:spPr>
            <a:xfrm>
              <a:off x="1241950" y="2750417"/>
              <a:ext cx="185979" cy="2719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4</a:t>
              </a:r>
              <a:endParaRPr lang="en-US" sz="1100" dirty="0"/>
            </a:p>
          </p:txBody>
        </p:sp>
        <p:sp>
          <p:nvSpPr>
            <p:cNvPr id="380" name="TextBox 379"/>
            <p:cNvSpPr txBox="1"/>
            <p:nvPr/>
          </p:nvSpPr>
          <p:spPr>
            <a:xfrm>
              <a:off x="1574369" y="2753347"/>
              <a:ext cx="239789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5</a:t>
              </a:r>
              <a:endParaRPr lang="en-US" sz="1100" dirty="0"/>
            </a:p>
          </p:txBody>
        </p:sp>
        <p:sp>
          <p:nvSpPr>
            <p:cNvPr id="381" name="TextBox 380"/>
            <p:cNvSpPr txBox="1"/>
            <p:nvPr/>
          </p:nvSpPr>
          <p:spPr>
            <a:xfrm>
              <a:off x="1863590" y="2732406"/>
              <a:ext cx="239789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6</a:t>
              </a:r>
              <a:endParaRPr lang="en-US" sz="1100" dirty="0"/>
            </a:p>
          </p:txBody>
        </p:sp>
        <p:sp>
          <p:nvSpPr>
            <p:cNvPr id="382" name="TextBox 381"/>
            <p:cNvSpPr txBox="1"/>
            <p:nvPr/>
          </p:nvSpPr>
          <p:spPr>
            <a:xfrm>
              <a:off x="2123222" y="2752359"/>
              <a:ext cx="239789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7</a:t>
              </a:r>
              <a:endParaRPr lang="en-US" sz="1100" dirty="0"/>
            </a:p>
          </p:txBody>
        </p:sp>
        <p:sp>
          <p:nvSpPr>
            <p:cNvPr id="383" name="TextBox 382"/>
            <p:cNvSpPr txBox="1"/>
            <p:nvPr/>
          </p:nvSpPr>
          <p:spPr>
            <a:xfrm>
              <a:off x="2419502" y="2752359"/>
              <a:ext cx="239789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8</a:t>
              </a:r>
              <a:endParaRPr lang="en-US" sz="1100" dirty="0"/>
            </a:p>
          </p:txBody>
        </p:sp>
        <p:sp>
          <p:nvSpPr>
            <p:cNvPr id="384" name="TextBox 383"/>
            <p:cNvSpPr txBox="1"/>
            <p:nvPr/>
          </p:nvSpPr>
          <p:spPr>
            <a:xfrm>
              <a:off x="2800439" y="2772010"/>
              <a:ext cx="239789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9</a:t>
              </a:r>
              <a:endParaRPr lang="en-US" sz="1100" dirty="0"/>
            </a:p>
          </p:txBody>
        </p:sp>
        <p:sp>
          <p:nvSpPr>
            <p:cNvPr id="385" name="TextBox 384"/>
            <p:cNvSpPr txBox="1"/>
            <p:nvPr/>
          </p:nvSpPr>
          <p:spPr>
            <a:xfrm>
              <a:off x="2979408" y="2762407"/>
              <a:ext cx="435303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10</a:t>
              </a:r>
              <a:endParaRPr lang="en-US" sz="1100" dirty="0"/>
            </a:p>
          </p:txBody>
        </p:sp>
        <p:sp>
          <p:nvSpPr>
            <p:cNvPr id="386" name="TextBox 385"/>
            <p:cNvSpPr txBox="1"/>
            <p:nvPr/>
          </p:nvSpPr>
          <p:spPr>
            <a:xfrm>
              <a:off x="3433771" y="2786355"/>
              <a:ext cx="358240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11</a:t>
              </a:r>
              <a:endParaRPr lang="en-US" sz="1100" dirty="0"/>
            </a:p>
          </p:txBody>
        </p:sp>
        <p:sp>
          <p:nvSpPr>
            <p:cNvPr id="388" name="TextBox 387"/>
            <p:cNvSpPr txBox="1"/>
            <p:nvPr/>
          </p:nvSpPr>
          <p:spPr>
            <a:xfrm>
              <a:off x="3956589" y="2760618"/>
              <a:ext cx="358240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12</a:t>
              </a:r>
              <a:endParaRPr lang="en-US" sz="1100" dirty="0"/>
            </a:p>
          </p:txBody>
        </p:sp>
        <p:sp>
          <p:nvSpPr>
            <p:cNvPr id="389" name="TextBox 388"/>
            <p:cNvSpPr txBox="1"/>
            <p:nvPr/>
          </p:nvSpPr>
          <p:spPr>
            <a:xfrm>
              <a:off x="4300287" y="2767876"/>
              <a:ext cx="358240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13</a:t>
              </a:r>
              <a:endParaRPr lang="en-US" sz="1100" dirty="0"/>
            </a:p>
          </p:txBody>
        </p:sp>
        <p:sp>
          <p:nvSpPr>
            <p:cNvPr id="390" name="TextBox 389"/>
            <p:cNvSpPr txBox="1"/>
            <p:nvPr/>
          </p:nvSpPr>
          <p:spPr>
            <a:xfrm>
              <a:off x="4741679" y="2758735"/>
              <a:ext cx="358240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14</a:t>
              </a:r>
              <a:endParaRPr lang="en-US" sz="1100" dirty="0"/>
            </a:p>
          </p:txBody>
        </p:sp>
        <p:sp>
          <p:nvSpPr>
            <p:cNvPr id="391" name="TextBox 390"/>
            <p:cNvSpPr txBox="1"/>
            <p:nvPr/>
          </p:nvSpPr>
          <p:spPr>
            <a:xfrm>
              <a:off x="5053405" y="2758735"/>
              <a:ext cx="358240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15</a:t>
              </a:r>
              <a:endParaRPr lang="en-US" sz="1100" dirty="0"/>
            </a:p>
          </p:txBody>
        </p:sp>
        <p:sp>
          <p:nvSpPr>
            <p:cNvPr id="392" name="TextBox 391"/>
            <p:cNvSpPr txBox="1"/>
            <p:nvPr/>
          </p:nvSpPr>
          <p:spPr>
            <a:xfrm>
              <a:off x="5444974" y="2758735"/>
              <a:ext cx="358240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16</a:t>
              </a:r>
              <a:endParaRPr lang="en-US" sz="1100" dirty="0"/>
            </a:p>
          </p:txBody>
        </p:sp>
        <p:sp>
          <p:nvSpPr>
            <p:cNvPr id="393" name="TextBox 392"/>
            <p:cNvSpPr txBox="1"/>
            <p:nvPr/>
          </p:nvSpPr>
          <p:spPr>
            <a:xfrm>
              <a:off x="5757299" y="2780881"/>
              <a:ext cx="358240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17</a:t>
              </a:r>
              <a:endParaRPr lang="en-US" sz="1100" dirty="0"/>
            </a:p>
          </p:txBody>
        </p:sp>
        <p:sp>
          <p:nvSpPr>
            <p:cNvPr id="394" name="TextBox 393"/>
            <p:cNvSpPr txBox="1"/>
            <p:nvPr/>
          </p:nvSpPr>
          <p:spPr>
            <a:xfrm>
              <a:off x="6089374" y="2791703"/>
              <a:ext cx="358240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18</a:t>
              </a:r>
              <a:endParaRPr lang="en-US" sz="1100" dirty="0"/>
            </a:p>
          </p:txBody>
        </p:sp>
        <p:sp>
          <p:nvSpPr>
            <p:cNvPr id="395" name="TextBox 394"/>
            <p:cNvSpPr txBox="1"/>
            <p:nvPr/>
          </p:nvSpPr>
          <p:spPr>
            <a:xfrm>
              <a:off x="6969647" y="2797521"/>
              <a:ext cx="358240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19</a:t>
              </a:r>
              <a:endParaRPr lang="en-US" sz="1100" dirty="0"/>
            </a:p>
          </p:txBody>
        </p:sp>
        <p:sp>
          <p:nvSpPr>
            <p:cNvPr id="396" name="TextBox 395"/>
            <p:cNvSpPr txBox="1"/>
            <p:nvPr/>
          </p:nvSpPr>
          <p:spPr>
            <a:xfrm>
              <a:off x="7304192" y="2808877"/>
              <a:ext cx="358240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20</a:t>
              </a:r>
              <a:endParaRPr lang="en-US" sz="1100" dirty="0"/>
            </a:p>
          </p:txBody>
        </p:sp>
        <p:sp>
          <p:nvSpPr>
            <p:cNvPr id="397" name="TextBox 396"/>
            <p:cNvSpPr txBox="1"/>
            <p:nvPr/>
          </p:nvSpPr>
          <p:spPr>
            <a:xfrm>
              <a:off x="7609027" y="2827016"/>
              <a:ext cx="358240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21</a:t>
              </a:r>
              <a:endParaRPr lang="en-US" sz="1100" dirty="0"/>
            </a:p>
          </p:txBody>
        </p:sp>
        <p:sp>
          <p:nvSpPr>
            <p:cNvPr id="398" name="TextBox 397"/>
            <p:cNvSpPr txBox="1"/>
            <p:nvPr/>
          </p:nvSpPr>
          <p:spPr>
            <a:xfrm>
              <a:off x="7901707" y="2829216"/>
              <a:ext cx="358240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22</a:t>
              </a:r>
              <a:endParaRPr lang="en-US" sz="1100" dirty="0"/>
            </a:p>
          </p:txBody>
        </p:sp>
        <p:sp>
          <p:nvSpPr>
            <p:cNvPr id="399" name="TextBox 398"/>
            <p:cNvSpPr txBox="1"/>
            <p:nvPr/>
          </p:nvSpPr>
          <p:spPr>
            <a:xfrm>
              <a:off x="8228103" y="2828198"/>
              <a:ext cx="358240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23</a:t>
              </a:r>
              <a:endParaRPr lang="en-US" sz="1100" dirty="0"/>
            </a:p>
          </p:txBody>
        </p:sp>
        <p:sp>
          <p:nvSpPr>
            <p:cNvPr id="400" name="TextBox 399"/>
            <p:cNvSpPr txBox="1"/>
            <p:nvPr/>
          </p:nvSpPr>
          <p:spPr>
            <a:xfrm>
              <a:off x="8829747" y="2854326"/>
              <a:ext cx="358240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24</a:t>
              </a:r>
              <a:endParaRPr lang="en-US" sz="1100" dirty="0"/>
            </a:p>
          </p:txBody>
        </p:sp>
        <p:sp>
          <p:nvSpPr>
            <p:cNvPr id="401" name="TextBox 400"/>
            <p:cNvSpPr txBox="1"/>
            <p:nvPr/>
          </p:nvSpPr>
          <p:spPr>
            <a:xfrm>
              <a:off x="376019" y="3455687"/>
              <a:ext cx="239789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1</a:t>
              </a:r>
              <a:endParaRPr lang="en-US" sz="1100" dirty="0"/>
            </a:p>
          </p:txBody>
        </p:sp>
        <p:sp>
          <p:nvSpPr>
            <p:cNvPr id="402" name="TextBox 401"/>
            <p:cNvSpPr txBox="1"/>
            <p:nvPr/>
          </p:nvSpPr>
          <p:spPr>
            <a:xfrm>
              <a:off x="709289" y="3457362"/>
              <a:ext cx="239789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2</a:t>
              </a:r>
              <a:endParaRPr lang="en-US" sz="1100" dirty="0"/>
            </a:p>
          </p:txBody>
        </p:sp>
        <p:sp>
          <p:nvSpPr>
            <p:cNvPr id="403" name="TextBox 402"/>
            <p:cNvSpPr txBox="1"/>
            <p:nvPr/>
          </p:nvSpPr>
          <p:spPr>
            <a:xfrm>
              <a:off x="1955873" y="3497013"/>
              <a:ext cx="239789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3</a:t>
              </a:r>
              <a:endParaRPr lang="en-US" sz="1100" dirty="0"/>
            </a:p>
          </p:txBody>
        </p:sp>
        <p:sp>
          <p:nvSpPr>
            <p:cNvPr id="404" name="TextBox 403"/>
            <p:cNvSpPr txBox="1"/>
            <p:nvPr/>
          </p:nvSpPr>
          <p:spPr>
            <a:xfrm>
              <a:off x="2287760" y="3496294"/>
              <a:ext cx="185979" cy="2719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4</a:t>
              </a:r>
              <a:endParaRPr lang="en-US" sz="1100" dirty="0"/>
            </a:p>
          </p:txBody>
        </p:sp>
        <p:sp>
          <p:nvSpPr>
            <p:cNvPr id="405" name="TextBox 404"/>
            <p:cNvSpPr txBox="1"/>
            <p:nvPr/>
          </p:nvSpPr>
          <p:spPr>
            <a:xfrm>
              <a:off x="2610824" y="3487628"/>
              <a:ext cx="239789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5</a:t>
              </a:r>
              <a:endParaRPr lang="en-US" sz="1100" dirty="0"/>
            </a:p>
          </p:txBody>
        </p:sp>
        <p:sp>
          <p:nvSpPr>
            <p:cNvPr id="406" name="TextBox 405"/>
            <p:cNvSpPr txBox="1"/>
            <p:nvPr/>
          </p:nvSpPr>
          <p:spPr>
            <a:xfrm>
              <a:off x="2968041" y="3483805"/>
              <a:ext cx="239789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6</a:t>
              </a:r>
              <a:endParaRPr lang="en-US" sz="1100" dirty="0"/>
            </a:p>
          </p:txBody>
        </p:sp>
        <p:sp>
          <p:nvSpPr>
            <p:cNvPr id="407" name="TextBox 406"/>
            <p:cNvSpPr txBox="1"/>
            <p:nvPr/>
          </p:nvSpPr>
          <p:spPr>
            <a:xfrm>
              <a:off x="3238994" y="3496294"/>
              <a:ext cx="239789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7</a:t>
              </a:r>
              <a:endParaRPr lang="en-US" sz="1100" dirty="0"/>
            </a:p>
          </p:txBody>
        </p:sp>
        <p:sp>
          <p:nvSpPr>
            <p:cNvPr id="408" name="TextBox 407"/>
            <p:cNvSpPr txBox="1"/>
            <p:nvPr/>
          </p:nvSpPr>
          <p:spPr>
            <a:xfrm>
              <a:off x="3645884" y="3522343"/>
              <a:ext cx="239789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8</a:t>
              </a:r>
              <a:endParaRPr lang="en-US" sz="1100" dirty="0"/>
            </a:p>
          </p:txBody>
        </p:sp>
        <p:sp>
          <p:nvSpPr>
            <p:cNvPr id="409" name="TextBox 408"/>
            <p:cNvSpPr txBox="1"/>
            <p:nvPr/>
          </p:nvSpPr>
          <p:spPr>
            <a:xfrm>
              <a:off x="3952784" y="3545488"/>
              <a:ext cx="239789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9</a:t>
              </a:r>
              <a:endParaRPr lang="en-US" sz="1100" dirty="0"/>
            </a:p>
          </p:txBody>
        </p:sp>
        <p:sp>
          <p:nvSpPr>
            <p:cNvPr id="410" name="TextBox 409"/>
            <p:cNvSpPr txBox="1"/>
            <p:nvPr/>
          </p:nvSpPr>
          <p:spPr>
            <a:xfrm>
              <a:off x="4416356" y="3536158"/>
              <a:ext cx="43530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10</a:t>
              </a:r>
              <a:endParaRPr lang="en-US" sz="1100" dirty="0"/>
            </a:p>
          </p:txBody>
        </p:sp>
        <p:sp>
          <p:nvSpPr>
            <p:cNvPr id="411" name="TextBox 410"/>
            <p:cNvSpPr txBox="1"/>
            <p:nvPr/>
          </p:nvSpPr>
          <p:spPr>
            <a:xfrm>
              <a:off x="4954230" y="3461768"/>
              <a:ext cx="35824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11</a:t>
              </a:r>
              <a:endParaRPr lang="en-US" sz="1100" dirty="0"/>
            </a:p>
          </p:txBody>
        </p:sp>
        <p:sp>
          <p:nvSpPr>
            <p:cNvPr id="412" name="TextBox 411"/>
            <p:cNvSpPr txBox="1"/>
            <p:nvPr/>
          </p:nvSpPr>
          <p:spPr>
            <a:xfrm>
              <a:off x="5916091" y="3433846"/>
              <a:ext cx="35824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12</a:t>
              </a:r>
              <a:endParaRPr lang="en-US" sz="1100" dirty="0"/>
            </a:p>
          </p:txBody>
        </p:sp>
      </p:grpSp>
      <p:sp>
        <p:nvSpPr>
          <p:cNvPr id="417" name="TextBox 416"/>
          <p:cNvSpPr txBox="1"/>
          <p:nvPr/>
        </p:nvSpPr>
        <p:spPr>
          <a:xfrm>
            <a:off x="7857811" y="0"/>
            <a:ext cx="1286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 Demi" panose="020E0802020502020306" pitchFamily="34" charset="0"/>
              </a:rPr>
              <a:t>Listen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418" name="5-Point Star 417"/>
          <p:cNvSpPr/>
          <p:nvPr/>
        </p:nvSpPr>
        <p:spPr bwMode="auto">
          <a:xfrm>
            <a:off x="5559706" y="3086271"/>
            <a:ext cx="177591" cy="254353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cxnSp>
        <p:nvCxnSpPr>
          <p:cNvPr id="419" name="Straight Connector 418"/>
          <p:cNvCxnSpPr/>
          <p:nvPr/>
        </p:nvCxnSpPr>
        <p:spPr bwMode="auto">
          <a:xfrm>
            <a:off x="1000612" y="3002047"/>
            <a:ext cx="129740" cy="293189"/>
          </a:xfrm>
          <a:prstGeom prst="line">
            <a:avLst/>
          </a:prstGeom>
          <a:ln w="952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14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your own family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a side of your family</a:t>
            </a:r>
          </a:p>
          <a:p>
            <a:pPr lvl="1"/>
            <a:r>
              <a:rPr lang="en-US" dirty="0" smtClean="0"/>
              <a:t>Mom or dad</a:t>
            </a:r>
          </a:p>
          <a:p>
            <a:r>
              <a:rPr lang="en-US" dirty="0" smtClean="0"/>
              <a:t>Create a family tree up to your grandparents</a:t>
            </a:r>
          </a:p>
          <a:p>
            <a:pPr lvl="1"/>
            <a:r>
              <a:rPr lang="en-US" dirty="0" smtClean="0"/>
              <a:t>Should include:</a:t>
            </a:r>
          </a:p>
          <a:p>
            <a:pPr lvl="2"/>
            <a:r>
              <a:rPr lang="en-US" dirty="0" smtClean="0"/>
              <a:t>Your parents</a:t>
            </a:r>
          </a:p>
          <a:p>
            <a:pPr lvl="2"/>
            <a:r>
              <a:rPr lang="en-US" dirty="0" smtClean="0"/>
              <a:t>Aunts and uncles</a:t>
            </a:r>
          </a:p>
          <a:p>
            <a:pPr lvl="2"/>
            <a:r>
              <a:rPr lang="en-US" dirty="0" smtClean="0"/>
              <a:t>Nieces and nephews</a:t>
            </a:r>
          </a:p>
          <a:p>
            <a:pPr lvl="2"/>
            <a:r>
              <a:rPr lang="en-US" dirty="0" smtClean="0"/>
              <a:t>Grandparents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57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MF Lect08">
  <a:themeElements>
    <a:clrScheme name="RMF Lect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MF Lect08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RMF Lect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MF Lect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MF Lect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MF Lect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MF Lect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MF Lect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MF Lect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MF Lect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MF Lect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MF Lect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MF Lect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MF Lect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lychee:Users:lilafishman:Lychee.Working:RMF Fall2004:New RMF Lectures:RMF Lect08.ppt</Template>
  <TotalTime>4763</TotalTime>
  <Words>829</Words>
  <Application>Microsoft Office PowerPoint</Application>
  <PresentationFormat>On-screen Show (4:3)</PresentationFormat>
  <Paragraphs>335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Berlin Sans FB Demi</vt:lpstr>
      <vt:lpstr>Comic Sans MS</vt:lpstr>
      <vt:lpstr>Times</vt:lpstr>
      <vt:lpstr>Times New Roman</vt:lpstr>
      <vt:lpstr>Wingdings</vt:lpstr>
      <vt:lpstr>RMF Lect08</vt:lpstr>
      <vt:lpstr>Unit 08</vt:lpstr>
      <vt:lpstr>Pedigree</vt:lpstr>
      <vt:lpstr>Pedigrees</vt:lpstr>
      <vt:lpstr>How to read a pedigree</vt:lpstr>
      <vt:lpstr>My Family Tree- Dad’s Side</vt:lpstr>
      <vt:lpstr>My Family Tree- Dad’s Side</vt:lpstr>
      <vt:lpstr>My Family Tree- Dad’s Side</vt:lpstr>
      <vt:lpstr>My Family Tree- Mom’s Side</vt:lpstr>
      <vt:lpstr>Create your own family tree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lila fishman</dc:creator>
  <cp:lastModifiedBy>Roderick, Teri</cp:lastModifiedBy>
  <cp:revision>146</cp:revision>
  <dcterms:created xsi:type="dcterms:W3CDTF">2005-01-21T23:53:47Z</dcterms:created>
  <dcterms:modified xsi:type="dcterms:W3CDTF">2016-03-15T20:27:33Z</dcterms:modified>
</cp:coreProperties>
</file>