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</p:sldIdLst>
  <p:sldSz cx="12192000" cy="16256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85" autoAdjust="0"/>
    <p:restoredTop sz="94660"/>
  </p:normalViewPr>
  <p:slideViewPr>
    <p:cSldViewPr snapToGrid="0">
      <p:cViewPr varScale="1">
        <p:scale>
          <a:sx n="30" d="100"/>
          <a:sy n="30" d="100"/>
        </p:scale>
        <p:origin x="16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9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9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5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9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7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8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B13B8-F6AA-4B7F-84C6-63CDA58CBB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27926" y="599106"/>
            <a:ext cx="5744483" cy="1240970"/>
          </a:xfrm>
        </p:spPr>
        <p:txBody>
          <a:bodyPr/>
          <a:lstStyle/>
          <a:p>
            <a:r>
              <a:rPr lang="en-US" dirty="0" smtClean="0"/>
              <a:t>Mitosis Vs Meiosis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01146" y="2134824"/>
            <a:ext cx="2523899" cy="715493"/>
          </a:xfrm>
        </p:spPr>
        <p:txBody>
          <a:bodyPr>
            <a:noAutofit/>
          </a:bodyPr>
          <a:lstStyle/>
          <a:p>
            <a:r>
              <a:rPr lang="en-US" sz="4400" dirty="0" smtClean="0"/>
              <a:t>Mitosis</a:t>
            </a:r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434375" y="2078780"/>
            <a:ext cx="2702722" cy="696127"/>
          </a:xfrm>
        </p:spPr>
        <p:txBody>
          <a:bodyPr>
            <a:noAutofit/>
          </a:bodyPr>
          <a:lstStyle/>
          <a:p>
            <a:r>
              <a:rPr lang="en-US" sz="4400" dirty="0" smtClean="0"/>
              <a:t>Meiosis</a:t>
            </a:r>
            <a:endParaRPr lang="en-US" sz="4400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251846" y="2782323"/>
            <a:ext cx="5563055" cy="12893106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Definition:	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Cell division to make copies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Function: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Growing and repair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Type of Reproduction: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Asexual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Exact copy of a diploid cell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Occurs in: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almost all body systems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Genetically the new cells are: </a:t>
            </a:r>
            <a:r>
              <a:rPr lang="en-US" dirty="0" smtClean="0">
                <a:solidFill>
                  <a:srgbClr val="FF0000"/>
                </a:solidFill>
              </a:rPr>
              <a:t>Identical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half" idx="2"/>
          </p:nvPr>
        </p:nvSpPr>
        <p:spPr>
          <a:xfrm>
            <a:off x="6139544" y="2700070"/>
            <a:ext cx="5617028" cy="1307333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Definition:	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Cell division to make sex cells (haploid)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Function: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sexual reproduction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Type of Reproduction: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Sexual Reproduction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 unique haploid cells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Occurs in: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reproductive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Genetically the new cells are: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unique/different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2795" y="229774"/>
            <a:ext cx="1152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 					Date: 					 Period: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3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8522206" y="11635879"/>
            <a:ext cx="3576994" cy="4604655"/>
            <a:chOff x="244927" y="7271660"/>
            <a:chExt cx="3576994" cy="4604655"/>
          </a:xfrm>
        </p:grpSpPr>
        <p:grpSp>
          <p:nvGrpSpPr>
            <p:cNvPr id="38" name="Group 37"/>
            <p:cNvGrpSpPr/>
            <p:nvPr/>
          </p:nvGrpSpPr>
          <p:grpSpPr>
            <a:xfrm>
              <a:off x="244927" y="7304317"/>
              <a:ext cx="3059401" cy="4571998"/>
              <a:chOff x="310242" y="439655"/>
              <a:chExt cx="3333378" cy="4981432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310242" y="439655"/>
                <a:ext cx="1861457" cy="205739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835106" y="2873831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Oval 38"/>
            <p:cNvSpPr/>
            <p:nvPr/>
          </p:nvSpPr>
          <p:spPr>
            <a:xfrm>
              <a:off x="2113461" y="7271660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6458" y="11083112"/>
            <a:ext cx="5347117" cy="5007610"/>
            <a:chOff x="6559050" y="11112303"/>
            <a:chExt cx="5347117" cy="5007610"/>
          </a:xfrm>
        </p:grpSpPr>
        <p:sp>
          <p:nvSpPr>
            <p:cNvPr id="42" name="Oval 41"/>
            <p:cNvSpPr/>
            <p:nvPr/>
          </p:nvSpPr>
          <p:spPr>
            <a:xfrm>
              <a:off x="6559050" y="11402788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853718" y="11112303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0142557" y="12746427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732997" y="12887976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7193896" y="15007745"/>
              <a:ext cx="4712271" cy="111216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 Unique Haploid Cells</a:t>
              </a:r>
              <a:endParaRPr lang="en-US" dirty="0"/>
            </a:p>
          </p:txBody>
        </p:sp>
      </p:grpSp>
      <p:sp>
        <p:nvSpPr>
          <p:cNvPr id="49" name="Right Arrow 48"/>
          <p:cNvSpPr/>
          <p:nvPr/>
        </p:nvSpPr>
        <p:spPr>
          <a:xfrm rot="5400000">
            <a:off x="9759692" y="11097905"/>
            <a:ext cx="1175657" cy="3592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566" y="267511"/>
            <a:ext cx="9572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Meiosis  I </a:t>
            </a:r>
            <a:endParaRPr lang="en-US" sz="40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319682" y="6325475"/>
            <a:ext cx="11779518" cy="4482323"/>
            <a:chOff x="71499" y="5309918"/>
            <a:chExt cx="11779518" cy="4482323"/>
          </a:xfrm>
        </p:grpSpPr>
        <p:grpSp>
          <p:nvGrpSpPr>
            <p:cNvPr id="55" name="Group 54"/>
            <p:cNvGrpSpPr/>
            <p:nvPr/>
          </p:nvGrpSpPr>
          <p:grpSpPr>
            <a:xfrm>
              <a:off x="115890" y="6017804"/>
              <a:ext cx="11735127" cy="3774437"/>
              <a:chOff x="115890" y="6962866"/>
              <a:chExt cx="11735127" cy="3774437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115890" y="6962866"/>
                <a:ext cx="3576994" cy="3774437"/>
                <a:chOff x="244927" y="7271660"/>
                <a:chExt cx="3576994" cy="4604655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244927" y="7304317"/>
                  <a:ext cx="3059401" cy="4571998"/>
                  <a:chOff x="310242" y="439655"/>
                  <a:chExt cx="3333378" cy="4981432"/>
                </a:xfrm>
              </p:grpSpPr>
              <p:sp>
                <p:nvSpPr>
                  <p:cNvPr id="23" name="Oval 22"/>
                  <p:cNvSpPr/>
                  <p:nvPr/>
                </p:nvSpPr>
                <p:spPr>
                  <a:xfrm>
                    <a:off x="310242" y="439655"/>
                    <a:ext cx="1861457" cy="2057399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835106" y="2873831"/>
                    <a:ext cx="2808514" cy="254725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" name="Oval 24"/>
                <p:cNvSpPr/>
                <p:nvPr/>
              </p:nvSpPr>
              <p:spPr>
                <a:xfrm>
                  <a:off x="2113461" y="7271660"/>
                  <a:ext cx="1708460" cy="1888298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4191618" y="6962866"/>
                <a:ext cx="3576994" cy="3774437"/>
                <a:chOff x="244927" y="7271660"/>
                <a:chExt cx="3576994" cy="4604655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244927" y="7304317"/>
                  <a:ext cx="3059401" cy="4571998"/>
                  <a:chOff x="310242" y="439655"/>
                  <a:chExt cx="3333378" cy="4981432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310242" y="439655"/>
                    <a:ext cx="1861457" cy="2057399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ounded Rectangle 30"/>
                  <p:cNvSpPr/>
                  <p:nvPr/>
                </p:nvSpPr>
                <p:spPr>
                  <a:xfrm>
                    <a:off x="835106" y="2873831"/>
                    <a:ext cx="2808514" cy="254725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Oval 28"/>
                <p:cNvSpPr/>
                <p:nvPr/>
              </p:nvSpPr>
              <p:spPr>
                <a:xfrm>
                  <a:off x="2113461" y="7271660"/>
                  <a:ext cx="1708460" cy="1888298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8274023" y="6962866"/>
                <a:ext cx="3576994" cy="3774437"/>
                <a:chOff x="244927" y="7271660"/>
                <a:chExt cx="3576994" cy="4604655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244927" y="7304317"/>
                  <a:ext cx="3059401" cy="4571998"/>
                  <a:chOff x="310242" y="439655"/>
                  <a:chExt cx="3333378" cy="4981432"/>
                </a:xfrm>
              </p:grpSpPr>
              <p:sp>
                <p:nvSpPr>
                  <p:cNvPr id="35" name="Oval 34"/>
                  <p:cNvSpPr/>
                  <p:nvPr/>
                </p:nvSpPr>
                <p:spPr>
                  <a:xfrm>
                    <a:off x="310242" y="439655"/>
                    <a:ext cx="1861457" cy="2057399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ounded Rectangle 35"/>
                  <p:cNvSpPr/>
                  <p:nvPr/>
                </p:nvSpPr>
                <p:spPr>
                  <a:xfrm>
                    <a:off x="835106" y="2873831"/>
                    <a:ext cx="2808514" cy="254725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" name="Oval 33"/>
                <p:cNvSpPr/>
                <p:nvPr/>
              </p:nvSpPr>
              <p:spPr>
                <a:xfrm>
                  <a:off x="2113461" y="7271660"/>
                  <a:ext cx="1708460" cy="1888298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Right Arrow 46"/>
              <p:cNvSpPr/>
              <p:nvPr/>
            </p:nvSpPr>
            <p:spPr>
              <a:xfrm>
                <a:off x="3283718" y="9273897"/>
                <a:ext cx="1175657" cy="294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>
                <a:off x="7464986" y="9370973"/>
                <a:ext cx="1175657" cy="294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71499" y="5309918"/>
              <a:ext cx="95723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Meiosis  II </a:t>
              </a:r>
              <a:endParaRPr lang="en-US" sz="4000" dirty="0"/>
            </a:p>
          </p:txBody>
        </p:sp>
      </p:grpSp>
      <p:sp>
        <p:nvSpPr>
          <p:cNvPr id="57" name="Right Arrow 56"/>
          <p:cNvSpPr/>
          <p:nvPr/>
        </p:nvSpPr>
        <p:spPr>
          <a:xfrm rot="10041371" flipV="1">
            <a:off x="2716241" y="5128198"/>
            <a:ext cx="7735726" cy="127485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Cytokinesis I</a:t>
            </a:r>
            <a:endParaRPr lang="en-US" sz="3200" dirty="0"/>
          </a:p>
        </p:txBody>
      </p:sp>
      <p:sp>
        <p:nvSpPr>
          <p:cNvPr id="58" name="Left Arrow 57"/>
          <p:cNvSpPr/>
          <p:nvPr/>
        </p:nvSpPr>
        <p:spPr>
          <a:xfrm>
            <a:off x="5655548" y="13529757"/>
            <a:ext cx="2791644" cy="1600924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Cytokinesis II</a:t>
            </a:r>
            <a:endParaRPr lang="en-US" sz="32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44928" y="1469014"/>
            <a:ext cx="11606089" cy="3560186"/>
            <a:chOff x="244928" y="653144"/>
            <a:chExt cx="11606089" cy="4376056"/>
          </a:xfrm>
        </p:grpSpPr>
        <p:sp>
          <p:nvSpPr>
            <p:cNvPr id="6" name="Right Arrow 5"/>
            <p:cNvSpPr/>
            <p:nvPr/>
          </p:nvSpPr>
          <p:spPr>
            <a:xfrm>
              <a:off x="2412520" y="1447429"/>
              <a:ext cx="1175657" cy="35922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4928" y="653144"/>
              <a:ext cx="2577677" cy="4376056"/>
              <a:chOff x="310242" y="653144"/>
              <a:chExt cx="2808514" cy="4767942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18457" y="653144"/>
                <a:ext cx="1861457" cy="2057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310242" y="2873830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243513" y="653144"/>
              <a:ext cx="2577677" cy="4376056"/>
              <a:chOff x="310242" y="653144"/>
              <a:chExt cx="2808514" cy="476794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718457" y="653144"/>
                <a:ext cx="1861457" cy="2057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310242" y="2873830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209441" y="653144"/>
              <a:ext cx="2577677" cy="4376056"/>
              <a:chOff x="310242" y="653144"/>
              <a:chExt cx="2808514" cy="4767942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718457" y="653144"/>
                <a:ext cx="1861457" cy="2057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310242" y="2873830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ight Arrow 15"/>
            <p:cNvSpPr/>
            <p:nvPr/>
          </p:nvSpPr>
          <p:spPr>
            <a:xfrm>
              <a:off x="5392287" y="1447429"/>
              <a:ext cx="1175657" cy="35922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9273340" y="653144"/>
              <a:ext cx="2577677" cy="4376056"/>
              <a:chOff x="310242" y="653144"/>
              <a:chExt cx="2808514" cy="4767942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718457" y="653144"/>
                <a:ext cx="1861457" cy="2057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10242" y="2873830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ight Arrow 20"/>
            <p:cNvSpPr/>
            <p:nvPr/>
          </p:nvSpPr>
          <p:spPr>
            <a:xfrm>
              <a:off x="8374375" y="1447429"/>
              <a:ext cx="1175657" cy="35922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845797" y="3016451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Prophase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821886" y="3211706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Metaphase I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847894" y="3245876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Anaphase I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9897752" y="3211706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Telophase</a:t>
            </a:r>
            <a:r>
              <a:rPr lang="en-US" sz="2000" dirty="0" smtClean="0"/>
              <a:t> I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491394" y="8986667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Prophase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326637" y="8944282"/>
            <a:ext cx="1724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Metaphase II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9550032" y="8934328"/>
            <a:ext cx="1724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Anaphase II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9566480" y="13992359"/>
            <a:ext cx="1724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Telophase</a:t>
            </a:r>
            <a:r>
              <a:rPr lang="en-US" sz="2000" dirty="0" smtClean="0"/>
              <a:t> II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361110" y="1657488"/>
            <a:ext cx="300861" cy="509123"/>
            <a:chOff x="1368578" y="1582887"/>
            <a:chExt cx="300861" cy="509123"/>
          </a:xfrm>
        </p:grpSpPr>
        <p:grpSp>
          <p:nvGrpSpPr>
            <p:cNvPr id="67" name="Group 66"/>
            <p:cNvGrpSpPr/>
            <p:nvPr/>
          </p:nvGrpSpPr>
          <p:grpSpPr>
            <a:xfrm>
              <a:off x="1368578" y="1615930"/>
              <a:ext cx="260262" cy="300937"/>
              <a:chOff x="3281402" y="644938"/>
              <a:chExt cx="610721" cy="706168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3356086" y="644938"/>
                <a:ext cx="536037" cy="539496"/>
                <a:chOff x="4504064" y="1757601"/>
                <a:chExt cx="536037" cy="539496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4504064" y="1762957"/>
                  <a:ext cx="281648" cy="516147"/>
                  <a:chOff x="768643" y="2932814"/>
                  <a:chExt cx="375531" cy="688196"/>
                </a:xfrm>
              </p:grpSpPr>
              <p:sp>
                <p:nvSpPr>
                  <p:cNvPr id="72" name="Isosceles Triangle 71"/>
                  <p:cNvSpPr/>
                  <p:nvPr/>
                </p:nvSpPr>
                <p:spPr>
                  <a:xfrm rot="16200000">
                    <a:off x="742928" y="3086695"/>
                    <a:ext cx="274537" cy="22310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73" name="Rounded Rectangle 3"/>
                  <p:cNvSpPr/>
                  <p:nvPr/>
                </p:nvSpPr>
                <p:spPr>
                  <a:xfrm>
                    <a:off x="933940" y="2932814"/>
                    <a:ext cx="210234" cy="68819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EB8DD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</p:grpSp>
            <p:pic>
              <p:nvPicPr>
                <p:cNvPr id="71" name="Picture 70"/>
                <p:cNvPicPr>
                  <a:picLocks noChangeAspect="1"/>
                </p:cNvPicPr>
                <p:nvPr/>
              </p:nvPicPr>
              <p:blipFill>
                <a:blip r:embed="rId2" cstate="print">
                  <a:clrChange>
                    <a:clrFrom>
                      <a:srgbClr val="FFFFFD"/>
                    </a:clrFrom>
                    <a:clrTo>
                      <a:srgbClr val="FFFF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88641" y="1757601"/>
                  <a:ext cx="251460" cy="539496"/>
                </a:xfrm>
                <a:prstGeom prst="rect">
                  <a:avLst/>
                </a:prstGeom>
              </p:spPr>
            </p:pic>
          </p:grpSp>
          <p:sp>
            <p:nvSpPr>
              <p:cNvPr id="69" name="TextBox 68"/>
              <p:cNvSpPr txBox="1"/>
              <p:nvPr/>
            </p:nvSpPr>
            <p:spPr>
              <a:xfrm>
                <a:off x="3281402" y="981773"/>
                <a:ext cx="398531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1439708" y="1582887"/>
              <a:ext cx="229731" cy="509123"/>
              <a:chOff x="4205241" y="444280"/>
              <a:chExt cx="539078" cy="1194688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4205241" y="444280"/>
                <a:ext cx="539078" cy="551285"/>
                <a:chOff x="5044603" y="1521192"/>
                <a:chExt cx="539078" cy="551285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5311255" y="1521192"/>
                  <a:ext cx="272426" cy="521486"/>
                  <a:chOff x="2972738" y="3939341"/>
                  <a:chExt cx="363234" cy="695314"/>
                </a:xfrm>
              </p:grpSpPr>
              <p:sp>
                <p:nvSpPr>
                  <p:cNvPr id="82" name="Isosceles Triangle 81"/>
                  <p:cNvSpPr/>
                  <p:nvPr/>
                </p:nvSpPr>
                <p:spPr>
                  <a:xfrm rot="5400000">
                    <a:off x="3084575" y="4135248"/>
                    <a:ext cx="277378" cy="225416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83" name="Rounded Rectangle 3"/>
                  <p:cNvSpPr/>
                  <p:nvPr/>
                </p:nvSpPr>
                <p:spPr>
                  <a:xfrm rot="21554102" flipH="1">
                    <a:off x="2972738" y="3939341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5044603" y="1530556"/>
                  <a:ext cx="276461" cy="541921"/>
                  <a:chOff x="1964802" y="3515057"/>
                  <a:chExt cx="368614" cy="722561"/>
                </a:xfrm>
              </p:grpSpPr>
              <p:sp>
                <p:nvSpPr>
                  <p:cNvPr id="79" name="Isosceles Triangle 78"/>
                  <p:cNvSpPr/>
                  <p:nvPr/>
                </p:nvSpPr>
                <p:spPr>
                  <a:xfrm rot="16200000">
                    <a:off x="1938821" y="3716798"/>
                    <a:ext cx="277377" cy="22541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80" name="Rounded Rectangle 3"/>
                  <p:cNvSpPr/>
                  <p:nvPr/>
                </p:nvSpPr>
                <p:spPr>
                  <a:xfrm>
                    <a:off x="2117222" y="3515057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  <p:pic>
                <p:nvPicPr>
                  <p:cNvPr id="81" name="Picture 80"/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0113" t="36171" r="16645"/>
                  <a:stretch/>
                </p:blipFill>
                <p:spPr>
                  <a:xfrm flipH="1">
                    <a:off x="2084183" y="3771681"/>
                    <a:ext cx="249233" cy="465937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76" name="TextBox 75"/>
              <p:cNvSpPr txBox="1"/>
              <p:nvPr/>
            </p:nvSpPr>
            <p:spPr>
              <a:xfrm>
                <a:off x="4248284" y="772308"/>
                <a:ext cx="359575" cy="866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300067" y="2166021"/>
            <a:ext cx="407491" cy="308766"/>
            <a:chOff x="1301384" y="2078981"/>
            <a:chExt cx="407491" cy="308766"/>
          </a:xfrm>
        </p:grpSpPr>
        <p:grpSp>
          <p:nvGrpSpPr>
            <p:cNvPr id="84" name="Group 83"/>
            <p:cNvGrpSpPr/>
            <p:nvPr/>
          </p:nvGrpSpPr>
          <p:grpSpPr>
            <a:xfrm>
              <a:off x="1301384" y="2086378"/>
              <a:ext cx="316153" cy="286361"/>
              <a:chOff x="3198274" y="1374271"/>
              <a:chExt cx="681596" cy="617366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3343134" y="1374271"/>
                <a:ext cx="536736" cy="541921"/>
                <a:chOff x="5469162" y="1697645"/>
                <a:chExt cx="536736" cy="541921"/>
              </a:xfrm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5469162" y="1697645"/>
                  <a:ext cx="276461" cy="541921"/>
                  <a:chOff x="1964802" y="3515057"/>
                  <a:chExt cx="368614" cy="722561"/>
                </a:xfrm>
              </p:grpSpPr>
              <p:sp>
                <p:nvSpPr>
                  <p:cNvPr id="91" name="Isosceles Triangle 90"/>
                  <p:cNvSpPr/>
                  <p:nvPr/>
                </p:nvSpPr>
                <p:spPr>
                  <a:xfrm rot="16200000">
                    <a:off x="1938821" y="3716798"/>
                    <a:ext cx="277377" cy="22541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2" name="Rounded Rectangle 3"/>
                  <p:cNvSpPr/>
                  <p:nvPr/>
                </p:nvSpPr>
                <p:spPr>
                  <a:xfrm>
                    <a:off x="2117222" y="3515057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  <p:pic>
                <p:nvPicPr>
                  <p:cNvPr id="93" name="Picture 92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0113" t="36171" r="16645"/>
                  <a:stretch/>
                </p:blipFill>
                <p:spPr>
                  <a:xfrm flipH="1">
                    <a:off x="2084183" y="3771681"/>
                    <a:ext cx="249233" cy="465937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88" name="Group 87"/>
                <p:cNvGrpSpPr/>
                <p:nvPr/>
              </p:nvGrpSpPr>
              <p:grpSpPr>
                <a:xfrm>
                  <a:off x="5733472" y="1701290"/>
                  <a:ext cx="272426" cy="521486"/>
                  <a:chOff x="2972738" y="3939341"/>
                  <a:chExt cx="363234" cy="695314"/>
                </a:xfrm>
              </p:grpSpPr>
              <p:sp>
                <p:nvSpPr>
                  <p:cNvPr id="89" name="Isosceles Triangle 88"/>
                  <p:cNvSpPr/>
                  <p:nvPr/>
                </p:nvSpPr>
                <p:spPr>
                  <a:xfrm rot="5400000">
                    <a:off x="3084575" y="4135248"/>
                    <a:ext cx="277378" cy="225416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" name="Rounded Rectangle 3"/>
                  <p:cNvSpPr/>
                  <p:nvPr/>
                </p:nvSpPr>
                <p:spPr>
                  <a:xfrm rot="21554102" flipH="1">
                    <a:off x="2972738" y="3939341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86" name="TextBox 85"/>
              <p:cNvSpPr txBox="1"/>
              <p:nvPr/>
            </p:nvSpPr>
            <p:spPr>
              <a:xfrm>
                <a:off x="3198274" y="1622305"/>
                <a:ext cx="398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454770" y="2078981"/>
              <a:ext cx="254105" cy="308766"/>
              <a:chOff x="4221889" y="1537054"/>
              <a:chExt cx="547826" cy="665669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4248228" y="1537054"/>
                <a:ext cx="521487" cy="539496"/>
                <a:chOff x="5389491" y="2714535"/>
                <a:chExt cx="521487" cy="539496"/>
              </a:xfrm>
            </p:grpSpPr>
            <p:grpSp>
              <p:nvGrpSpPr>
                <p:cNvPr id="97" name="Group 96"/>
                <p:cNvGrpSpPr/>
                <p:nvPr/>
              </p:nvGrpSpPr>
              <p:grpSpPr>
                <a:xfrm>
                  <a:off x="5389491" y="2718894"/>
                  <a:ext cx="281648" cy="516147"/>
                  <a:chOff x="768643" y="2932814"/>
                  <a:chExt cx="375531" cy="688196"/>
                </a:xfrm>
              </p:grpSpPr>
              <p:sp>
                <p:nvSpPr>
                  <p:cNvPr id="99" name="Isosceles Triangle 98"/>
                  <p:cNvSpPr/>
                  <p:nvPr/>
                </p:nvSpPr>
                <p:spPr>
                  <a:xfrm rot="16200000">
                    <a:off x="742928" y="3086695"/>
                    <a:ext cx="274537" cy="22310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00" name="Rounded Rectangle 3"/>
                  <p:cNvSpPr/>
                  <p:nvPr/>
                </p:nvSpPr>
                <p:spPr>
                  <a:xfrm>
                    <a:off x="933940" y="2932814"/>
                    <a:ext cx="210234" cy="68819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EB8DD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</p:grpSp>
            <p:pic>
              <p:nvPicPr>
                <p:cNvPr id="98" name="Picture 97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D"/>
                    </a:clrFrom>
                    <a:clrTo>
                      <a:srgbClr val="FFFF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59518" y="2714535"/>
                  <a:ext cx="251460" cy="539496"/>
                </a:xfrm>
                <a:prstGeom prst="rect">
                  <a:avLst/>
                </a:prstGeom>
              </p:spPr>
            </p:pic>
          </p:grpSp>
          <p:sp>
            <p:nvSpPr>
              <p:cNvPr id="96" name="TextBox 95"/>
              <p:cNvSpPr txBox="1"/>
              <p:nvPr/>
            </p:nvSpPr>
            <p:spPr>
              <a:xfrm>
                <a:off x="4221889" y="1833391"/>
                <a:ext cx="398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4353640" y="2609779"/>
            <a:ext cx="353918" cy="334216"/>
            <a:chOff x="1333326" y="2610016"/>
            <a:chExt cx="353918" cy="334216"/>
          </a:xfrm>
        </p:grpSpPr>
        <p:grpSp>
          <p:nvGrpSpPr>
            <p:cNvPr id="101" name="Group 100"/>
            <p:cNvGrpSpPr/>
            <p:nvPr/>
          </p:nvGrpSpPr>
          <p:grpSpPr>
            <a:xfrm>
              <a:off x="1333326" y="2610016"/>
              <a:ext cx="278285" cy="306215"/>
              <a:chOff x="2881900" y="2537394"/>
              <a:chExt cx="614281" cy="675934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2961937" y="2537394"/>
                <a:ext cx="534244" cy="539496"/>
                <a:chOff x="4487212" y="2578219"/>
                <a:chExt cx="534244" cy="539496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4487212" y="2578219"/>
                  <a:ext cx="281648" cy="516147"/>
                  <a:chOff x="768643" y="2932814"/>
                  <a:chExt cx="375531" cy="688196"/>
                </a:xfrm>
              </p:grpSpPr>
              <p:sp>
                <p:nvSpPr>
                  <p:cNvPr id="106" name="Isosceles Triangle 105"/>
                  <p:cNvSpPr/>
                  <p:nvPr/>
                </p:nvSpPr>
                <p:spPr>
                  <a:xfrm rot="16200000">
                    <a:off x="742928" y="3086695"/>
                    <a:ext cx="274537" cy="22310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07" name="Rounded Rectangle 3"/>
                  <p:cNvSpPr/>
                  <p:nvPr/>
                </p:nvSpPr>
                <p:spPr>
                  <a:xfrm>
                    <a:off x="933940" y="2932814"/>
                    <a:ext cx="210234" cy="68819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EB8DD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</p:grpSp>
            <p:pic>
              <p:nvPicPr>
                <p:cNvPr id="105" name="Picture 104"/>
                <p:cNvPicPr>
                  <a:picLocks noChangeAspect="1"/>
                </p:cNvPicPr>
                <p:nvPr/>
              </p:nvPicPr>
              <p:blipFill>
                <a:blip r:embed="rId6" cstate="print">
                  <a:clrChange>
                    <a:clrFrom>
                      <a:srgbClr val="FFFFFD"/>
                    </a:clrFrom>
                    <a:clrTo>
                      <a:srgbClr val="FFFF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69996" y="2578219"/>
                  <a:ext cx="251460" cy="539496"/>
                </a:xfrm>
                <a:prstGeom prst="rect">
                  <a:avLst/>
                </a:prstGeom>
              </p:spPr>
            </p:pic>
          </p:grpSp>
          <p:sp>
            <p:nvSpPr>
              <p:cNvPr id="103" name="TextBox 102"/>
              <p:cNvSpPr txBox="1"/>
              <p:nvPr/>
            </p:nvSpPr>
            <p:spPr>
              <a:xfrm>
                <a:off x="2881900" y="2843995"/>
                <a:ext cx="398529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1446994" y="2612648"/>
              <a:ext cx="240250" cy="331584"/>
              <a:chOff x="5025016" y="2755295"/>
              <a:chExt cx="530324" cy="731934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5025016" y="2755295"/>
                <a:ext cx="530324" cy="564039"/>
                <a:chOff x="5090029" y="2146593"/>
                <a:chExt cx="530324" cy="564039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5347927" y="2146593"/>
                  <a:ext cx="272426" cy="521486"/>
                  <a:chOff x="2972738" y="3939341"/>
                  <a:chExt cx="363234" cy="695314"/>
                </a:xfrm>
              </p:grpSpPr>
              <p:sp>
                <p:nvSpPr>
                  <p:cNvPr id="116" name="Isosceles Triangle 115"/>
                  <p:cNvSpPr/>
                  <p:nvPr/>
                </p:nvSpPr>
                <p:spPr>
                  <a:xfrm rot="5400000">
                    <a:off x="3084575" y="4135248"/>
                    <a:ext cx="277378" cy="225416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7" name="Rounded Rectangle 3"/>
                  <p:cNvSpPr/>
                  <p:nvPr/>
                </p:nvSpPr>
                <p:spPr>
                  <a:xfrm rot="21554102" flipH="1">
                    <a:off x="2972738" y="3939341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5090029" y="2168711"/>
                  <a:ext cx="276461" cy="541921"/>
                  <a:chOff x="1964802" y="3515057"/>
                  <a:chExt cx="368614" cy="722561"/>
                </a:xfrm>
              </p:grpSpPr>
              <p:sp>
                <p:nvSpPr>
                  <p:cNvPr id="113" name="Isosceles Triangle 112"/>
                  <p:cNvSpPr/>
                  <p:nvPr/>
                </p:nvSpPr>
                <p:spPr>
                  <a:xfrm rot="16200000">
                    <a:off x="1938821" y="3716798"/>
                    <a:ext cx="277377" cy="22541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4" name="Rounded Rectangle 3"/>
                  <p:cNvSpPr/>
                  <p:nvPr/>
                </p:nvSpPr>
                <p:spPr>
                  <a:xfrm>
                    <a:off x="2117222" y="3515057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  <p:pic>
                <p:nvPicPr>
                  <p:cNvPr id="115" name="Picture 114"/>
                  <p:cNvPicPr>
                    <a:picLocks noChangeAspect="1"/>
                  </p:cNvPicPr>
                  <p:nvPr/>
                </p:nvPicPr>
                <p:blipFill rotWithShape="1"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0113" t="36171" r="16645"/>
                  <a:stretch/>
                </p:blipFill>
                <p:spPr>
                  <a:xfrm flipH="1">
                    <a:off x="2084183" y="3771681"/>
                    <a:ext cx="249233" cy="465937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10" name="TextBox 109"/>
              <p:cNvSpPr txBox="1"/>
              <p:nvPr/>
            </p:nvSpPr>
            <p:spPr>
              <a:xfrm>
                <a:off x="5043214" y="3117896"/>
                <a:ext cx="398530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380546" y="3289262"/>
            <a:ext cx="23064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Chromatin winds up into chromosomes</a:t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Homologous chromosomes bind to create tetrads</a:t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Crossing Over Occurs</a:t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Nuclear Envelope Dissolves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274581" y="3514132"/>
            <a:ext cx="230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Tetrads line up along the center of the cell</a:t>
            </a:r>
            <a:endParaRPr lang="en-US" sz="12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1607930" y="1723680"/>
            <a:ext cx="300861" cy="509123"/>
            <a:chOff x="1368578" y="1582887"/>
            <a:chExt cx="300861" cy="509123"/>
          </a:xfrm>
        </p:grpSpPr>
        <p:grpSp>
          <p:nvGrpSpPr>
            <p:cNvPr id="120" name="Group 119"/>
            <p:cNvGrpSpPr/>
            <p:nvPr/>
          </p:nvGrpSpPr>
          <p:grpSpPr>
            <a:xfrm>
              <a:off x="1368578" y="1615930"/>
              <a:ext cx="260262" cy="300937"/>
              <a:chOff x="3281402" y="644938"/>
              <a:chExt cx="610721" cy="706168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3356086" y="644938"/>
                <a:ext cx="536037" cy="539496"/>
                <a:chOff x="4504064" y="1757601"/>
                <a:chExt cx="536037" cy="539496"/>
              </a:xfrm>
            </p:grpSpPr>
            <p:grpSp>
              <p:nvGrpSpPr>
                <p:cNvPr id="133" name="Group 132"/>
                <p:cNvGrpSpPr/>
                <p:nvPr/>
              </p:nvGrpSpPr>
              <p:grpSpPr>
                <a:xfrm>
                  <a:off x="4504064" y="1762957"/>
                  <a:ext cx="281648" cy="516147"/>
                  <a:chOff x="768643" y="2932814"/>
                  <a:chExt cx="375531" cy="688196"/>
                </a:xfrm>
              </p:grpSpPr>
              <p:sp>
                <p:nvSpPr>
                  <p:cNvPr id="135" name="Isosceles Triangle 134"/>
                  <p:cNvSpPr/>
                  <p:nvPr/>
                </p:nvSpPr>
                <p:spPr>
                  <a:xfrm rot="16200000">
                    <a:off x="742928" y="3086695"/>
                    <a:ext cx="274537" cy="22310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36" name="Rounded Rectangle 3"/>
                  <p:cNvSpPr/>
                  <p:nvPr/>
                </p:nvSpPr>
                <p:spPr>
                  <a:xfrm>
                    <a:off x="933940" y="2932814"/>
                    <a:ext cx="210234" cy="68819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EB8DD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</p:grpSp>
            <p:pic>
              <p:nvPicPr>
                <p:cNvPr id="134" name="Picture 133"/>
                <p:cNvPicPr>
                  <a:picLocks noChangeAspect="1"/>
                </p:cNvPicPr>
                <p:nvPr/>
              </p:nvPicPr>
              <p:blipFill>
                <a:blip r:embed="rId2" cstate="print">
                  <a:clrChange>
                    <a:clrFrom>
                      <a:srgbClr val="FFFFFD"/>
                    </a:clrFrom>
                    <a:clrTo>
                      <a:srgbClr val="FFFF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88641" y="1757601"/>
                  <a:ext cx="251460" cy="539496"/>
                </a:xfrm>
                <a:prstGeom prst="rect">
                  <a:avLst/>
                </a:prstGeom>
              </p:spPr>
            </p:pic>
          </p:grpSp>
          <p:sp>
            <p:nvSpPr>
              <p:cNvPr id="132" name="TextBox 131"/>
              <p:cNvSpPr txBox="1"/>
              <p:nvPr/>
            </p:nvSpPr>
            <p:spPr>
              <a:xfrm>
                <a:off x="3281402" y="981773"/>
                <a:ext cx="398531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1439708" y="1582887"/>
              <a:ext cx="229731" cy="509123"/>
              <a:chOff x="4205241" y="444280"/>
              <a:chExt cx="539078" cy="1194688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4205241" y="444280"/>
                <a:ext cx="539078" cy="551285"/>
                <a:chOff x="5044603" y="1521192"/>
                <a:chExt cx="539078" cy="551285"/>
              </a:xfrm>
            </p:grpSpPr>
            <p:grpSp>
              <p:nvGrpSpPr>
                <p:cNvPr id="124" name="Group 123"/>
                <p:cNvGrpSpPr/>
                <p:nvPr/>
              </p:nvGrpSpPr>
              <p:grpSpPr>
                <a:xfrm>
                  <a:off x="5311255" y="1521192"/>
                  <a:ext cx="272426" cy="521486"/>
                  <a:chOff x="2972738" y="3939341"/>
                  <a:chExt cx="363234" cy="695314"/>
                </a:xfrm>
              </p:grpSpPr>
              <p:sp>
                <p:nvSpPr>
                  <p:cNvPr id="129" name="Isosceles Triangle 128"/>
                  <p:cNvSpPr/>
                  <p:nvPr/>
                </p:nvSpPr>
                <p:spPr>
                  <a:xfrm rot="5400000">
                    <a:off x="3084575" y="4135248"/>
                    <a:ext cx="277378" cy="225416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30" name="Rounded Rectangle 3"/>
                  <p:cNvSpPr/>
                  <p:nvPr/>
                </p:nvSpPr>
                <p:spPr>
                  <a:xfrm rot="21554102" flipH="1">
                    <a:off x="2972738" y="3939341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25" name="Group 124"/>
                <p:cNvGrpSpPr/>
                <p:nvPr/>
              </p:nvGrpSpPr>
              <p:grpSpPr>
                <a:xfrm>
                  <a:off x="5044603" y="1530556"/>
                  <a:ext cx="276461" cy="541921"/>
                  <a:chOff x="1964802" y="3515057"/>
                  <a:chExt cx="368614" cy="722561"/>
                </a:xfrm>
              </p:grpSpPr>
              <p:sp>
                <p:nvSpPr>
                  <p:cNvPr id="126" name="Isosceles Triangle 125"/>
                  <p:cNvSpPr/>
                  <p:nvPr/>
                </p:nvSpPr>
                <p:spPr>
                  <a:xfrm rot="16200000">
                    <a:off x="1938821" y="3716798"/>
                    <a:ext cx="277377" cy="22541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7" name="Rounded Rectangle 3"/>
                  <p:cNvSpPr/>
                  <p:nvPr/>
                </p:nvSpPr>
                <p:spPr>
                  <a:xfrm>
                    <a:off x="2117222" y="3515057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  <p:pic>
                <p:nvPicPr>
                  <p:cNvPr id="128" name="Picture 127"/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0113" t="36171" r="16645"/>
                  <a:stretch/>
                </p:blipFill>
                <p:spPr>
                  <a:xfrm flipH="1">
                    <a:off x="2084183" y="3771681"/>
                    <a:ext cx="249233" cy="465937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23" name="TextBox 122"/>
              <p:cNvSpPr txBox="1"/>
              <p:nvPr/>
            </p:nvSpPr>
            <p:spPr>
              <a:xfrm>
                <a:off x="4248284" y="772308"/>
                <a:ext cx="359575" cy="866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1807721" y="2100952"/>
            <a:ext cx="407491" cy="308766"/>
            <a:chOff x="1301384" y="2078981"/>
            <a:chExt cx="407491" cy="308766"/>
          </a:xfrm>
        </p:grpSpPr>
        <p:grpSp>
          <p:nvGrpSpPr>
            <p:cNvPr id="138" name="Group 137"/>
            <p:cNvGrpSpPr/>
            <p:nvPr/>
          </p:nvGrpSpPr>
          <p:grpSpPr>
            <a:xfrm>
              <a:off x="1301384" y="2086378"/>
              <a:ext cx="316153" cy="286361"/>
              <a:chOff x="3198274" y="1374271"/>
              <a:chExt cx="681596" cy="617366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3343134" y="1374271"/>
                <a:ext cx="536736" cy="541921"/>
                <a:chOff x="5469162" y="1697645"/>
                <a:chExt cx="536736" cy="541921"/>
              </a:xfrm>
            </p:grpSpPr>
            <p:grpSp>
              <p:nvGrpSpPr>
                <p:cNvPr id="148" name="Group 147"/>
                <p:cNvGrpSpPr/>
                <p:nvPr/>
              </p:nvGrpSpPr>
              <p:grpSpPr>
                <a:xfrm>
                  <a:off x="5469162" y="1697645"/>
                  <a:ext cx="276461" cy="541921"/>
                  <a:chOff x="1964802" y="3515057"/>
                  <a:chExt cx="368614" cy="722561"/>
                </a:xfrm>
              </p:grpSpPr>
              <p:sp>
                <p:nvSpPr>
                  <p:cNvPr id="152" name="Isosceles Triangle 151"/>
                  <p:cNvSpPr/>
                  <p:nvPr/>
                </p:nvSpPr>
                <p:spPr>
                  <a:xfrm rot="16200000">
                    <a:off x="1938821" y="3716798"/>
                    <a:ext cx="277377" cy="22541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53" name="Rounded Rectangle 3"/>
                  <p:cNvSpPr/>
                  <p:nvPr/>
                </p:nvSpPr>
                <p:spPr>
                  <a:xfrm>
                    <a:off x="2117222" y="3515057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  <p:pic>
                <p:nvPicPr>
                  <p:cNvPr id="154" name="Picture 153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0113" t="36171" r="16645"/>
                  <a:stretch/>
                </p:blipFill>
                <p:spPr>
                  <a:xfrm flipH="1">
                    <a:off x="2084183" y="3771681"/>
                    <a:ext cx="249233" cy="465937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5733472" y="1701290"/>
                  <a:ext cx="272426" cy="521486"/>
                  <a:chOff x="2972738" y="3939341"/>
                  <a:chExt cx="363234" cy="695314"/>
                </a:xfrm>
              </p:grpSpPr>
              <p:sp>
                <p:nvSpPr>
                  <p:cNvPr id="150" name="Isosceles Triangle 149"/>
                  <p:cNvSpPr/>
                  <p:nvPr/>
                </p:nvSpPr>
                <p:spPr>
                  <a:xfrm rot="5400000">
                    <a:off x="3084575" y="4135248"/>
                    <a:ext cx="277378" cy="225416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51" name="Rounded Rectangle 3"/>
                  <p:cNvSpPr/>
                  <p:nvPr/>
                </p:nvSpPr>
                <p:spPr>
                  <a:xfrm rot="21554102" flipH="1">
                    <a:off x="2972738" y="3939341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147" name="TextBox 146"/>
              <p:cNvSpPr txBox="1"/>
              <p:nvPr/>
            </p:nvSpPr>
            <p:spPr>
              <a:xfrm>
                <a:off x="3198274" y="1622305"/>
                <a:ext cx="398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1454770" y="2078981"/>
              <a:ext cx="254105" cy="308766"/>
              <a:chOff x="4221889" y="1537054"/>
              <a:chExt cx="547826" cy="665669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4248228" y="1537054"/>
                <a:ext cx="521487" cy="539496"/>
                <a:chOff x="5389491" y="2714535"/>
                <a:chExt cx="521487" cy="539496"/>
              </a:xfrm>
            </p:grpSpPr>
            <p:grpSp>
              <p:nvGrpSpPr>
                <p:cNvPr id="142" name="Group 141"/>
                <p:cNvGrpSpPr/>
                <p:nvPr/>
              </p:nvGrpSpPr>
              <p:grpSpPr>
                <a:xfrm>
                  <a:off x="5389491" y="2718894"/>
                  <a:ext cx="281648" cy="516147"/>
                  <a:chOff x="768643" y="2932814"/>
                  <a:chExt cx="375531" cy="688196"/>
                </a:xfrm>
              </p:grpSpPr>
              <p:sp>
                <p:nvSpPr>
                  <p:cNvPr id="144" name="Isosceles Triangle 143"/>
                  <p:cNvSpPr/>
                  <p:nvPr/>
                </p:nvSpPr>
                <p:spPr>
                  <a:xfrm rot="16200000">
                    <a:off x="742928" y="3086695"/>
                    <a:ext cx="274537" cy="22310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45" name="Rounded Rectangle 3"/>
                  <p:cNvSpPr/>
                  <p:nvPr/>
                </p:nvSpPr>
                <p:spPr>
                  <a:xfrm>
                    <a:off x="933940" y="2932814"/>
                    <a:ext cx="210234" cy="68819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EB8DD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</p:grpSp>
            <p:pic>
              <p:nvPicPr>
                <p:cNvPr id="143" name="Picture 142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D"/>
                    </a:clrFrom>
                    <a:clrTo>
                      <a:srgbClr val="FFFF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59518" y="2714535"/>
                  <a:ext cx="251460" cy="539496"/>
                </a:xfrm>
                <a:prstGeom prst="rect">
                  <a:avLst/>
                </a:prstGeom>
              </p:spPr>
            </p:pic>
          </p:grpSp>
          <p:sp>
            <p:nvSpPr>
              <p:cNvPr id="141" name="TextBox 140"/>
              <p:cNvSpPr txBox="1"/>
              <p:nvPr/>
            </p:nvSpPr>
            <p:spPr>
              <a:xfrm>
                <a:off x="4221889" y="1833391"/>
                <a:ext cx="398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</p:grpSp>
      <p:grpSp>
        <p:nvGrpSpPr>
          <p:cNvPr id="155" name="Group 154"/>
          <p:cNvGrpSpPr/>
          <p:nvPr/>
        </p:nvGrpSpPr>
        <p:grpSpPr>
          <a:xfrm>
            <a:off x="1442516" y="2111561"/>
            <a:ext cx="353918" cy="334216"/>
            <a:chOff x="1333326" y="2610016"/>
            <a:chExt cx="353918" cy="334216"/>
          </a:xfrm>
        </p:grpSpPr>
        <p:grpSp>
          <p:nvGrpSpPr>
            <p:cNvPr id="156" name="Group 155"/>
            <p:cNvGrpSpPr/>
            <p:nvPr/>
          </p:nvGrpSpPr>
          <p:grpSpPr>
            <a:xfrm>
              <a:off x="1333326" y="2610016"/>
              <a:ext cx="278285" cy="306215"/>
              <a:chOff x="2881900" y="2537394"/>
              <a:chExt cx="614281" cy="675934"/>
            </a:xfrm>
          </p:grpSpPr>
          <p:grpSp>
            <p:nvGrpSpPr>
              <p:cNvPr id="167" name="Group 166"/>
              <p:cNvGrpSpPr/>
              <p:nvPr/>
            </p:nvGrpSpPr>
            <p:grpSpPr>
              <a:xfrm>
                <a:off x="2961937" y="2537394"/>
                <a:ext cx="534244" cy="539496"/>
                <a:chOff x="4487212" y="2578219"/>
                <a:chExt cx="534244" cy="539496"/>
              </a:xfrm>
            </p:grpSpPr>
            <p:grpSp>
              <p:nvGrpSpPr>
                <p:cNvPr id="169" name="Group 168"/>
                <p:cNvGrpSpPr/>
                <p:nvPr/>
              </p:nvGrpSpPr>
              <p:grpSpPr>
                <a:xfrm>
                  <a:off x="4487212" y="2578219"/>
                  <a:ext cx="281648" cy="516147"/>
                  <a:chOff x="768643" y="2932814"/>
                  <a:chExt cx="375531" cy="688196"/>
                </a:xfrm>
              </p:grpSpPr>
              <p:sp>
                <p:nvSpPr>
                  <p:cNvPr id="171" name="Isosceles Triangle 170"/>
                  <p:cNvSpPr/>
                  <p:nvPr/>
                </p:nvSpPr>
                <p:spPr>
                  <a:xfrm rot="16200000">
                    <a:off x="742928" y="3086695"/>
                    <a:ext cx="274537" cy="22310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72" name="Rounded Rectangle 3"/>
                  <p:cNvSpPr/>
                  <p:nvPr/>
                </p:nvSpPr>
                <p:spPr>
                  <a:xfrm>
                    <a:off x="933940" y="2932814"/>
                    <a:ext cx="210234" cy="68819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EB8DD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</p:grpSp>
            <p:pic>
              <p:nvPicPr>
                <p:cNvPr id="170" name="Picture 169"/>
                <p:cNvPicPr>
                  <a:picLocks noChangeAspect="1"/>
                </p:cNvPicPr>
                <p:nvPr/>
              </p:nvPicPr>
              <p:blipFill>
                <a:blip r:embed="rId6" cstate="print">
                  <a:clrChange>
                    <a:clrFrom>
                      <a:srgbClr val="FFFFFD"/>
                    </a:clrFrom>
                    <a:clrTo>
                      <a:srgbClr val="FFFF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69996" y="2578219"/>
                  <a:ext cx="251460" cy="539496"/>
                </a:xfrm>
                <a:prstGeom prst="rect">
                  <a:avLst/>
                </a:prstGeom>
              </p:spPr>
            </p:pic>
          </p:grpSp>
          <p:sp>
            <p:nvSpPr>
              <p:cNvPr id="168" name="TextBox 167"/>
              <p:cNvSpPr txBox="1"/>
              <p:nvPr/>
            </p:nvSpPr>
            <p:spPr>
              <a:xfrm>
                <a:off x="2881900" y="2843995"/>
                <a:ext cx="398529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>
              <a:off x="1446994" y="2612648"/>
              <a:ext cx="240250" cy="331584"/>
              <a:chOff x="5025016" y="2755295"/>
              <a:chExt cx="530324" cy="731934"/>
            </a:xfrm>
          </p:grpSpPr>
          <p:grpSp>
            <p:nvGrpSpPr>
              <p:cNvPr id="158" name="Group 157"/>
              <p:cNvGrpSpPr/>
              <p:nvPr/>
            </p:nvGrpSpPr>
            <p:grpSpPr>
              <a:xfrm>
                <a:off x="5025016" y="2755295"/>
                <a:ext cx="530324" cy="564039"/>
                <a:chOff x="5090029" y="2146593"/>
                <a:chExt cx="530324" cy="564039"/>
              </a:xfrm>
            </p:grpSpPr>
            <p:grpSp>
              <p:nvGrpSpPr>
                <p:cNvPr id="160" name="Group 159"/>
                <p:cNvGrpSpPr/>
                <p:nvPr/>
              </p:nvGrpSpPr>
              <p:grpSpPr>
                <a:xfrm>
                  <a:off x="5347927" y="2146593"/>
                  <a:ext cx="272426" cy="521486"/>
                  <a:chOff x="2972738" y="3939341"/>
                  <a:chExt cx="363234" cy="695314"/>
                </a:xfrm>
              </p:grpSpPr>
              <p:sp>
                <p:nvSpPr>
                  <p:cNvPr id="165" name="Isosceles Triangle 164"/>
                  <p:cNvSpPr/>
                  <p:nvPr/>
                </p:nvSpPr>
                <p:spPr>
                  <a:xfrm rot="5400000">
                    <a:off x="3084575" y="4135248"/>
                    <a:ext cx="277378" cy="225416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6" name="Rounded Rectangle 3"/>
                  <p:cNvSpPr/>
                  <p:nvPr/>
                </p:nvSpPr>
                <p:spPr>
                  <a:xfrm rot="21554102" flipH="1">
                    <a:off x="2972738" y="3939341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5090029" y="2168711"/>
                  <a:ext cx="276461" cy="541921"/>
                  <a:chOff x="1964802" y="3515057"/>
                  <a:chExt cx="368614" cy="722561"/>
                </a:xfrm>
              </p:grpSpPr>
              <p:sp>
                <p:nvSpPr>
                  <p:cNvPr id="162" name="Isosceles Triangle 161"/>
                  <p:cNvSpPr/>
                  <p:nvPr/>
                </p:nvSpPr>
                <p:spPr>
                  <a:xfrm rot="16200000">
                    <a:off x="1938821" y="3716798"/>
                    <a:ext cx="277377" cy="22541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3" name="Rounded Rectangle 3"/>
                  <p:cNvSpPr/>
                  <p:nvPr/>
                </p:nvSpPr>
                <p:spPr>
                  <a:xfrm>
                    <a:off x="2117222" y="3515057"/>
                    <a:ext cx="212408" cy="695314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  <p:pic>
                <p:nvPicPr>
                  <p:cNvPr id="164" name="Picture 163"/>
                  <p:cNvPicPr>
                    <a:picLocks noChangeAspect="1"/>
                  </p:cNvPicPr>
                  <p:nvPr/>
                </p:nvPicPr>
                <p:blipFill rotWithShape="1"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0113" t="36171" r="16645"/>
                  <a:stretch/>
                </p:blipFill>
                <p:spPr>
                  <a:xfrm flipH="1">
                    <a:off x="2084183" y="3771681"/>
                    <a:ext cx="249233" cy="465937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59" name="TextBox 158"/>
              <p:cNvSpPr txBox="1"/>
              <p:nvPr/>
            </p:nvSpPr>
            <p:spPr>
              <a:xfrm>
                <a:off x="5043214" y="3117896"/>
                <a:ext cx="398530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sp>
        <p:nvSpPr>
          <p:cNvPr id="17" name="Oval 16"/>
          <p:cNvSpPr/>
          <p:nvPr/>
        </p:nvSpPr>
        <p:spPr>
          <a:xfrm>
            <a:off x="1233619" y="1640680"/>
            <a:ext cx="1049039" cy="111818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/>
          <p:cNvGrpSpPr/>
          <p:nvPr/>
        </p:nvGrpSpPr>
        <p:grpSpPr>
          <a:xfrm>
            <a:off x="7063069" y="1637243"/>
            <a:ext cx="260262" cy="300937"/>
            <a:chOff x="3281402" y="644938"/>
            <a:chExt cx="610721" cy="706168"/>
          </a:xfrm>
        </p:grpSpPr>
        <p:grpSp>
          <p:nvGrpSpPr>
            <p:cNvPr id="185" name="Group 184"/>
            <p:cNvGrpSpPr/>
            <p:nvPr/>
          </p:nvGrpSpPr>
          <p:grpSpPr>
            <a:xfrm>
              <a:off x="3356086" y="644938"/>
              <a:ext cx="536037" cy="539496"/>
              <a:chOff x="4504064" y="1757601"/>
              <a:chExt cx="536037" cy="539496"/>
            </a:xfrm>
          </p:grpSpPr>
          <p:grpSp>
            <p:nvGrpSpPr>
              <p:cNvPr id="187" name="Group 186"/>
              <p:cNvGrpSpPr/>
              <p:nvPr/>
            </p:nvGrpSpPr>
            <p:grpSpPr>
              <a:xfrm>
                <a:off x="4504064" y="1762957"/>
                <a:ext cx="281648" cy="516147"/>
                <a:chOff x="768643" y="2932814"/>
                <a:chExt cx="375531" cy="688196"/>
              </a:xfrm>
            </p:grpSpPr>
            <p:sp>
              <p:nvSpPr>
                <p:cNvPr id="189" name="Isosceles Triangle 188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0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88" name="Picture 187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641" y="1757601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186" name="TextBox 185"/>
            <p:cNvSpPr txBox="1"/>
            <p:nvPr/>
          </p:nvSpPr>
          <p:spPr>
            <a:xfrm>
              <a:off x="3281402" y="981773"/>
              <a:ext cx="398531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7642208" y="1574300"/>
            <a:ext cx="229731" cy="509123"/>
            <a:chOff x="4205241" y="444280"/>
            <a:chExt cx="539078" cy="1194688"/>
          </a:xfrm>
        </p:grpSpPr>
        <p:grpSp>
          <p:nvGrpSpPr>
            <p:cNvPr id="176" name="Group 175"/>
            <p:cNvGrpSpPr/>
            <p:nvPr/>
          </p:nvGrpSpPr>
          <p:grpSpPr>
            <a:xfrm>
              <a:off x="4205241" y="444280"/>
              <a:ext cx="539078" cy="551285"/>
              <a:chOff x="5044603" y="1521192"/>
              <a:chExt cx="539078" cy="551285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5311255" y="1521192"/>
                <a:ext cx="272426" cy="521486"/>
                <a:chOff x="2972738" y="3939341"/>
                <a:chExt cx="363234" cy="695314"/>
              </a:xfrm>
            </p:grpSpPr>
            <p:sp>
              <p:nvSpPr>
                <p:cNvPr id="183" name="Isosceles Triangle 182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4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9" name="Group 178"/>
              <p:cNvGrpSpPr/>
              <p:nvPr/>
            </p:nvGrpSpPr>
            <p:grpSpPr>
              <a:xfrm>
                <a:off x="5044603" y="1530556"/>
                <a:ext cx="276461" cy="541921"/>
                <a:chOff x="1964802" y="3515057"/>
                <a:chExt cx="368614" cy="722561"/>
              </a:xfrm>
            </p:grpSpPr>
            <p:sp>
              <p:nvSpPr>
                <p:cNvPr id="180" name="Isosceles Triangle 179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1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182" name="Picture 181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177" name="TextBox 176"/>
            <p:cNvSpPr txBox="1"/>
            <p:nvPr/>
          </p:nvSpPr>
          <p:spPr>
            <a:xfrm>
              <a:off x="4248284" y="772308"/>
              <a:ext cx="359575" cy="866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6858476" y="2122468"/>
            <a:ext cx="316153" cy="286361"/>
            <a:chOff x="3198274" y="1374271"/>
            <a:chExt cx="681596" cy="617366"/>
          </a:xfrm>
        </p:grpSpPr>
        <p:grpSp>
          <p:nvGrpSpPr>
            <p:cNvPr id="200" name="Group 199"/>
            <p:cNvGrpSpPr/>
            <p:nvPr/>
          </p:nvGrpSpPr>
          <p:grpSpPr>
            <a:xfrm>
              <a:off x="3343134" y="1374271"/>
              <a:ext cx="536736" cy="541921"/>
              <a:chOff x="5469162" y="1697645"/>
              <a:chExt cx="536736" cy="541921"/>
            </a:xfrm>
          </p:grpSpPr>
          <p:grpSp>
            <p:nvGrpSpPr>
              <p:cNvPr id="202" name="Group 201"/>
              <p:cNvGrpSpPr/>
              <p:nvPr/>
            </p:nvGrpSpPr>
            <p:grpSpPr>
              <a:xfrm>
                <a:off x="5469162" y="1697645"/>
                <a:ext cx="276461" cy="541921"/>
                <a:chOff x="1964802" y="3515057"/>
                <a:chExt cx="368614" cy="722561"/>
              </a:xfrm>
            </p:grpSpPr>
            <p:sp>
              <p:nvSpPr>
                <p:cNvPr id="206" name="Isosceles Triangle 205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7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208" name="Picture 207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  <p:grpSp>
            <p:nvGrpSpPr>
              <p:cNvPr id="203" name="Group 202"/>
              <p:cNvGrpSpPr/>
              <p:nvPr/>
            </p:nvGrpSpPr>
            <p:grpSpPr>
              <a:xfrm>
                <a:off x="5733472" y="1701290"/>
                <a:ext cx="272426" cy="521486"/>
                <a:chOff x="2972738" y="3939341"/>
                <a:chExt cx="363234" cy="695314"/>
              </a:xfrm>
            </p:grpSpPr>
            <p:sp>
              <p:nvSpPr>
                <p:cNvPr id="204" name="Isosceles Triangle 203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5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01" name="TextBox 200"/>
            <p:cNvSpPr txBox="1"/>
            <p:nvPr/>
          </p:nvSpPr>
          <p:spPr>
            <a:xfrm>
              <a:off x="3198274" y="1622305"/>
              <a:ext cx="398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7721494" y="2085520"/>
            <a:ext cx="254105" cy="308766"/>
            <a:chOff x="4221889" y="1537054"/>
            <a:chExt cx="547826" cy="665669"/>
          </a:xfrm>
        </p:grpSpPr>
        <p:grpSp>
          <p:nvGrpSpPr>
            <p:cNvPr id="194" name="Group 193"/>
            <p:cNvGrpSpPr/>
            <p:nvPr/>
          </p:nvGrpSpPr>
          <p:grpSpPr>
            <a:xfrm>
              <a:off x="4248228" y="1537054"/>
              <a:ext cx="521487" cy="539496"/>
              <a:chOff x="5389491" y="2714535"/>
              <a:chExt cx="521487" cy="539496"/>
            </a:xfrm>
          </p:grpSpPr>
          <p:grpSp>
            <p:nvGrpSpPr>
              <p:cNvPr id="196" name="Group 195"/>
              <p:cNvGrpSpPr/>
              <p:nvPr/>
            </p:nvGrpSpPr>
            <p:grpSpPr>
              <a:xfrm>
                <a:off x="5389491" y="2718894"/>
                <a:ext cx="281648" cy="516147"/>
                <a:chOff x="768643" y="2932814"/>
                <a:chExt cx="375531" cy="688196"/>
              </a:xfrm>
            </p:grpSpPr>
            <p:sp>
              <p:nvSpPr>
                <p:cNvPr id="198" name="Isosceles Triangle 197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9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97" name="Picture 196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9518" y="2714535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195" name="TextBox 194"/>
            <p:cNvSpPr txBox="1"/>
            <p:nvPr/>
          </p:nvSpPr>
          <p:spPr>
            <a:xfrm>
              <a:off x="4221889" y="1833391"/>
              <a:ext cx="398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7066076" y="2573584"/>
            <a:ext cx="278285" cy="306215"/>
            <a:chOff x="2881900" y="2537394"/>
            <a:chExt cx="614281" cy="675934"/>
          </a:xfrm>
        </p:grpSpPr>
        <p:grpSp>
          <p:nvGrpSpPr>
            <p:cNvPr id="221" name="Group 220"/>
            <p:cNvGrpSpPr/>
            <p:nvPr/>
          </p:nvGrpSpPr>
          <p:grpSpPr>
            <a:xfrm>
              <a:off x="2961937" y="2537394"/>
              <a:ext cx="534244" cy="539496"/>
              <a:chOff x="4487212" y="2578219"/>
              <a:chExt cx="534244" cy="539496"/>
            </a:xfrm>
          </p:grpSpPr>
          <p:grpSp>
            <p:nvGrpSpPr>
              <p:cNvPr id="223" name="Group 222"/>
              <p:cNvGrpSpPr/>
              <p:nvPr/>
            </p:nvGrpSpPr>
            <p:grpSpPr>
              <a:xfrm>
                <a:off x="4487212" y="2578219"/>
                <a:ext cx="281648" cy="516147"/>
                <a:chOff x="768643" y="2932814"/>
                <a:chExt cx="375531" cy="688196"/>
              </a:xfrm>
            </p:grpSpPr>
            <p:sp>
              <p:nvSpPr>
                <p:cNvPr id="225" name="Isosceles Triangle 224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26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224" name="Picture 223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69996" y="2578219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222" name="TextBox 221"/>
            <p:cNvSpPr txBox="1"/>
            <p:nvPr/>
          </p:nvSpPr>
          <p:spPr>
            <a:xfrm>
              <a:off x="2881900" y="2843995"/>
              <a:ext cx="398529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7663978" y="2588775"/>
            <a:ext cx="240250" cy="331584"/>
            <a:chOff x="5025016" y="2755295"/>
            <a:chExt cx="530324" cy="731934"/>
          </a:xfrm>
        </p:grpSpPr>
        <p:grpSp>
          <p:nvGrpSpPr>
            <p:cNvPr id="212" name="Group 211"/>
            <p:cNvGrpSpPr/>
            <p:nvPr/>
          </p:nvGrpSpPr>
          <p:grpSpPr>
            <a:xfrm>
              <a:off x="5025016" y="2755295"/>
              <a:ext cx="530324" cy="564039"/>
              <a:chOff x="5090029" y="2146593"/>
              <a:chExt cx="530324" cy="564039"/>
            </a:xfrm>
          </p:grpSpPr>
          <p:grpSp>
            <p:nvGrpSpPr>
              <p:cNvPr id="214" name="Group 213"/>
              <p:cNvGrpSpPr/>
              <p:nvPr/>
            </p:nvGrpSpPr>
            <p:grpSpPr>
              <a:xfrm>
                <a:off x="5347927" y="2146593"/>
                <a:ext cx="272426" cy="521486"/>
                <a:chOff x="2972738" y="3939341"/>
                <a:chExt cx="363234" cy="695314"/>
              </a:xfrm>
            </p:grpSpPr>
            <p:sp>
              <p:nvSpPr>
                <p:cNvPr id="219" name="Isosceles Triangle 218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20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15" name="Group 214"/>
              <p:cNvGrpSpPr/>
              <p:nvPr/>
            </p:nvGrpSpPr>
            <p:grpSpPr>
              <a:xfrm>
                <a:off x="5090029" y="2168711"/>
                <a:ext cx="276461" cy="541921"/>
                <a:chOff x="1964802" y="3515057"/>
                <a:chExt cx="368614" cy="722561"/>
              </a:xfrm>
            </p:grpSpPr>
            <p:sp>
              <p:nvSpPr>
                <p:cNvPr id="216" name="Isosceles Triangle 215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17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218" name="Picture 217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213" name="TextBox 212"/>
            <p:cNvSpPr txBox="1"/>
            <p:nvPr/>
          </p:nvSpPr>
          <p:spPr>
            <a:xfrm>
              <a:off x="5043214" y="3117896"/>
              <a:ext cx="39853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227" name="Freeform 226"/>
          <p:cNvSpPr/>
          <p:nvPr/>
        </p:nvSpPr>
        <p:spPr>
          <a:xfrm>
            <a:off x="6734629" y="1770743"/>
            <a:ext cx="391885" cy="304917"/>
          </a:xfrm>
          <a:custGeom>
            <a:avLst/>
            <a:gdLst>
              <a:gd name="connsiteX0" fmla="*/ 391885 w 391885"/>
              <a:gd name="connsiteY0" fmla="*/ 0 h 304917"/>
              <a:gd name="connsiteX1" fmla="*/ 275771 w 391885"/>
              <a:gd name="connsiteY1" fmla="*/ 72571 h 304917"/>
              <a:gd name="connsiteX2" fmla="*/ 232228 w 391885"/>
              <a:gd name="connsiteY2" fmla="*/ 87086 h 304917"/>
              <a:gd name="connsiteX3" fmla="*/ 145142 w 391885"/>
              <a:gd name="connsiteY3" fmla="*/ 145143 h 304917"/>
              <a:gd name="connsiteX4" fmla="*/ 58057 w 391885"/>
              <a:gd name="connsiteY4" fmla="*/ 217714 h 304917"/>
              <a:gd name="connsiteX5" fmla="*/ 29028 w 391885"/>
              <a:gd name="connsiteY5" fmla="*/ 261257 h 304917"/>
              <a:gd name="connsiteX6" fmla="*/ 0 w 391885"/>
              <a:gd name="connsiteY6" fmla="*/ 304800 h 30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885" h="304917">
                <a:moveTo>
                  <a:pt x="391885" y="0"/>
                </a:moveTo>
                <a:cubicBezTo>
                  <a:pt x="201948" y="75974"/>
                  <a:pt x="415188" y="-20375"/>
                  <a:pt x="275771" y="72571"/>
                </a:cubicBezTo>
                <a:cubicBezTo>
                  <a:pt x="263041" y="81058"/>
                  <a:pt x="245602" y="79656"/>
                  <a:pt x="232228" y="87086"/>
                </a:cubicBezTo>
                <a:cubicBezTo>
                  <a:pt x="201730" y="104029"/>
                  <a:pt x="174171" y="125791"/>
                  <a:pt x="145142" y="145143"/>
                </a:cubicBezTo>
                <a:cubicBezTo>
                  <a:pt x="102328" y="173686"/>
                  <a:pt x="92981" y="175806"/>
                  <a:pt x="58057" y="217714"/>
                </a:cubicBezTo>
                <a:cubicBezTo>
                  <a:pt x="46890" y="231115"/>
                  <a:pt x="38704" y="246743"/>
                  <a:pt x="29028" y="261257"/>
                </a:cubicBezTo>
                <a:cubicBezTo>
                  <a:pt x="12984" y="309390"/>
                  <a:pt x="29813" y="304800"/>
                  <a:pt x="0" y="3048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6705600" y="2220686"/>
            <a:ext cx="275771" cy="0"/>
          </a:xfrm>
          <a:custGeom>
            <a:avLst/>
            <a:gdLst>
              <a:gd name="connsiteX0" fmla="*/ 275771 w 275771"/>
              <a:gd name="connsiteY0" fmla="*/ 0 h 0"/>
              <a:gd name="connsiteX1" fmla="*/ 0 w 2757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5771">
                <a:moveTo>
                  <a:pt x="275771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6720114" y="2278743"/>
            <a:ext cx="420915" cy="420914"/>
          </a:xfrm>
          <a:custGeom>
            <a:avLst/>
            <a:gdLst>
              <a:gd name="connsiteX0" fmla="*/ 420915 w 420915"/>
              <a:gd name="connsiteY0" fmla="*/ 420914 h 420914"/>
              <a:gd name="connsiteX1" fmla="*/ 275772 w 420915"/>
              <a:gd name="connsiteY1" fmla="*/ 391886 h 420914"/>
              <a:gd name="connsiteX2" fmla="*/ 188686 w 420915"/>
              <a:gd name="connsiteY2" fmla="*/ 333828 h 420914"/>
              <a:gd name="connsiteX3" fmla="*/ 87086 w 420915"/>
              <a:gd name="connsiteY3" fmla="*/ 217714 h 420914"/>
              <a:gd name="connsiteX4" fmla="*/ 72572 w 420915"/>
              <a:gd name="connsiteY4" fmla="*/ 174171 h 420914"/>
              <a:gd name="connsiteX5" fmla="*/ 43543 w 420915"/>
              <a:gd name="connsiteY5" fmla="*/ 130628 h 420914"/>
              <a:gd name="connsiteX6" fmla="*/ 14515 w 420915"/>
              <a:gd name="connsiteY6" fmla="*/ 43543 h 420914"/>
              <a:gd name="connsiteX7" fmla="*/ 0 w 420915"/>
              <a:gd name="connsiteY7" fmla="*/ 0 h 42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915" h="420914">
                <a:moveTo>
                  <a:pt x="420915" y="420914"/>
                </a:moveTo>
                <a:cubicBezTo>
                  <a:pt x="395677" y="417309"/>
                  <a:pt x="310847" y="411372"/>
                  <a:pt x="275772" y="391886"/>
                </a:cubicBezTo>
                <a:cubicBezTo>
                  <a:pt x="245274" y="374943"/>
                  <a:pt x="188686" y="333828"/>
                  <a:pt x="188686" y="333828"/>
                </a:cubicBezTo>
                <a:cubicBezTo>
                  <a:pt x="120953" y="232229"/>
                  <a:pt x="159657" y="266095"/>
                  <a:pt x="87086" y="217714"/>
                </a:cubicBezTo>
                <a:cubicBezTo>
                  <a:pt x="82248" y="203200"/>
                  <a:pt x="79414" y="187855"/>
                  <a:pt x="72572" y="174171"/>
                </a:cubicBezTo>
                <a:cubicBezTo>
                  <a:pt x="64771" y="158569"/>
                  <a:pt x="50628" y="146569"/>
                  <a:pt x="43543" y="130628"/>
                </a:cubicBezTo>
                <a:cubicBezTo>
                  <a:pt x="31116" y="102667"/>
                  <a:pt x="24191" y="72571"/>
                  <a:pt x="14515" y="43543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Can 229"/>
          <p:cNvSpPr/>
          <p:nvPr/>
        </p:nvSpPr>
        <p:spPr>
          <a:xfrm>
            <a:off x="6658202" y="2102974"/>
            <a:ext cx="134233" cy="247262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7823200" y="1683136"/>
            <a:ext cx="377371" cy="479493"/>
          </a:xfrm>
          <a:custGeom>
            <a:avLst/>
            <a:gdLst>
              <a:gd name="connsiteX0" fmla="*/ 377371 w 377371"/>
              <a:gd name="connsiteY0" fmla="*/ 479493 h 479493"/>
              <a:gd name="connsiteX1" fmla="*/ 319314 w 377371"/>
              <a:gd name="connsiteY1" fmla="*/ 363378 h 479493"/>
              <a:gd name="connsiteX2" fmla="*/ 304800 w 377371"/>
              <a:gd name="connsiteY2" fmla="*/ 319835 h 479493"/>
              <a:gd name="connsiteX3" fmla="*/ 246743 w 377371"/>
              <a:gd name="connsiteY3" fmla="*/ 232750 h 479493"/>
              <a:gd name="connsiteX4" fmla="*/ 217714 w 377371"/>
              <a:gd name="connsiteY4" fmla="*/ 189207 h 479493"/>
              <a:gd name="connsiteX5" fmla="*/ 174171 w 377371"/>
              <a:gd name="connsiteY5" fmla="*/ 160178 h 479493"/>
              <a:gd name="connsiteX6" fmla="*/ 116114 w 377371"/>
              <a:gd name="connsiteY6" fmla="*/ 87607 h 479493"/>
              <a:gd name="connsiteX7" fmla="*/ 101600 w 377371"/>
              <a:gd name="connsiteY7" fmla="*/ 44064 h 479493"/>
              <a:gd name="connsiteX8" fmla="*/ 14514 w 377371"/>
              <a:gd name="connsiteY8" fmla="*/ 521 h 479493"/>
              <a:gd name="connsiteX9" fmla="*/ 0 w 377371"/>
              <a:gd name="connsiteY9" fmla="*/ 521 h 47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371" h="479493">
                <a:moveTo>
                  <a:pt x="377371" y="479493"/>
                </a:moveTo>
                <a:cubicBezTo>
                  <a:pt x="348361" y="334437"/>
                  <a:pt x="389013" y="467928"/>
                  <a:pt x="319314" y="363378"/>
                </a:cubicBezTo>
                <a:cubicBezTo>
                  <a:pt x="310827" y="350648"/>
                  <a:pt x="312230" y="333209"/>
                  <a:pt x="304800" y="319835"/>
                </a:cubicBezTo>
                <a:cubicBezTo>
                  <a:pt x="287857" y="289338"/>
                  <a:pt x="266095" y="261778"/>
                  <a:pt x="246743" y="232750"/>
                </a:cubicBezTo>
                <a:cubicBezTo>
                  <a:pt x="237067" y="218236"/>
                  <a:pt x="232228" y="198883"/>
                  <a:pt x="217714" y="189207"/>
                </a:cubicBezTo>
                <a:lnTo>
                  <a:pt x="174171" y="160178"/>
                </a:lnTo>
                <a:cubicBezTo>
                  <a:pt x="137690" y="50731"/>
                  <a:pt x="191144" y="181394"/>
                  <a:pt x="116114" y="87607"/>
                </a:cubicBezTo>
                <a:cubicBezTo>
                  <a:pt x="106557" y="75660"/>
                  <a:pt x="111157" y="56011"/>
                  <a:pt x="101600" y="44064"/>
                </a:cubicBezTo>
                <a:cubicBezTo>
                  <a:pt x="83862" y="21891"/>
                  <a:pt x="40809" y="7095"/>
                  <a:pt x="14514" y="521"/>
                </a:cubicBezTo>
                <a:cubicBezTo>
                  <a:pt x="9820" y="-652"/>
                  <a:pt x="4838" y="521"/>
                  <a:pt x="0" y="52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7924800" y="2191657"/>
            <a:ext cx="304800" cy="72572"/>
          </a:xfrm>
          <a:custGeom>
            <a:avLst/>
            <a:gdLst>
              <a:gd name="connsiteX0" fmla="*/ 304800 w 304800"/>
              <a:gd name="connsiteY0" fmla="*/ 72572 h 72572"/>
              <a:gd name="connsiteX1" fmla="*/ 58057 w 304800"/>
              <a:gd name="connsiteY1" fmla="*/ 43543 h 72572"/>
              <a:gd name="connsiteX2" fmla="*/ 0 w 304800"/>
              <a:gd name="connsiteY2" fmla="*/ 0 h 7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72572">
                <a:moveTo>
                  <a:pt x="304800" y="72572"/>
                </a:moveTo>
                <a:cubicBezTo>
                  <a:pt x="272704" y="70279"/>
                  <a:pt x="124033" y="76531"/>
                  <a:pt x="58057" y="43543"/>
                </a:cubicBezTo>
                <a:cubicBezTo>
                  <a:pt x="25234" y="27131"/>
                  <a:pt x="20411" y="20411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7881218" y="2293257"/>
            <a:ext cx="304839" cy="406400"/>
          </a:xfrm>
          <a:custGeom>
            <a:avLst/>
            <a:gdLst>
              <a:gd name="connsiteX0" fmla="*/ 304839 w 304839"/>
              <a:gd name="connsiteY0" fmla="*/ 0 h 406400"/>
              <a:gd name="connsiteX1" fmla="*/ 232268 w 304839"/>
              <a:gd name="connsiteY1" fmla="*/ 58057 h 406400"/>
              <a:gd name="connsiteX2" fmla="*/ 203239 w 304839"/>
              <a:gd name="connsiteY2" fmla="*/ 101600 h 406400"/>
              <a:gd name="connsiteX3" fmla="*/ 159696 w 304839"/>
              <a:gd name="connsiteY3" fmla="*/ 145143 h 406400"/>
              <a:gd name="connsiteX4" fmla="*/ 87125 w 304839"/>
              <a:gd name="connsiteY4" fmla="*/ 217714 h 406400"/>
              <a:gd name="connsiteX5" fmla="*/ 58096 w 304839"/>
              <a:gd name="connsiteY5" fmla="*/ 261257 h 406400"/>
              <a:gd name="connsiteX6" fmla="*/ 14553 w 304839"/>
              <a:gd name="connsiteY6" fmla="*/ 348343 h 406400"/>
              <a:gd name="connsiteX7" fmla="*/ 39 w 304839"/>
              <a:gd name="connsiteY7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839" h="406400">
                <a:moveTo>
                  <a:pt x="304839" y="0"/>
                </a:moveTo>
                <a:cubicBezTo>
                  <a:pt x="280649" y="19352"/>
                  <a:pt x="254173" y="36152"/>
                  <a:pt x="232268" y="58057"/>
                </a:cubicBezTo>
                <a:cubicBezTo>
                  <a:pt x="219933" y="70392"/>
                  <a:pt x="214406" y="88199"/>
                  <a:pt x="203239" y="101600"/>
                </a:cubicBezTo>
                <a:cubicBezTo>
                  <a:pt x="190098" y="117369"/>
                  <a:pt x="172837" y="129374"/>
                  <a:pt x="159696" y="145143"/>
                </a:cubicBezTo>
                <a:cubicBezTo>
                  <a:pt x="99220" y="217714"/>
                  <a:pt x="166954" y="164496"/>
                  <a:pt x="87125" y="217714"/>
                </a:cubicBezTo>
                <a:cubicBezTo>
                  <a:pt x="77449" y="232228"/>
                  <a:pt x="65897" y="245655"/>
                  <a:pt x="58096" y="261257"/>
                </a:cubicBezTo>
                <a:cubicBezTo>
                  <a:pt x="-1996" y="381441"/>
                  <a:pt x="97746" y="223554"/>
                  <a:pt x="14553" y="348343"/>
                </a:cubicBezTo>
                <a:cubicBezTo>
                  <a:pt x="-1491" y="396476"/>
                  <a:pt x="39" y="376587"/>
                  <a:pt x="39" y="4064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>
            <a:off x="8159846" y="2082881"/>
            <a:ext cx="134233" cy="247262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6285114" y="3638111"/>
            <a:ext cx="230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Spindle Fibers attach to homologous chromosomes and split tetrads in half.</a:t>
            </a:r>
            <a:endParaRPr lang="en-US" sz="1200" dirty="0"/>
          </a:p>
        </p:txBody>
      </p:sp>
      <p:sp>
        <p:nvSpPr>
          <p:cNvPr id="248" name="Oval 247"/>
          <p:cNvSpPr/>
          <p:nvPr/>
        </p:nvSpPr>
        <p:spPr>
          <a:xfrm>
            <a:off x="9668432" y="1867192"/>
            <a:ext cx="599793" cy="639328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10740181" y="1906409"/>
            <a:ext cx="599793" cy="639328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2" name="Group 251"/>
          <p:cNvGrpSpPr/>
          <p:nvPr/>
        </p:nvGrpSpPr>
        <p:grpSpPr>
          <a:xfrm>
            <a:off x="9737745" y="2090058"/>
            <a:ext cx="333533" cy="221596"/>
            <a:chOff x="9737745" y="2090057"/>
            <a:chExt cx="393228" cy="261257"/>
          </a:xfrm>
        </p:grpSpPr>
        <p:sp>
          <p:nvSpPr>
            <p:cNvPr id="250" name="Freeform 249"/>
            <p:cNvSpPr/>
            <p:nvPr/>
          </p:nvSpPr>
          <p:spPr>
            <a:xfrm>
              <a:off x="9737745" y="2090057"/>
              <a:ext cx="248084" cy="188686"/>
            </a:xfrm>
            <a:custGeom>
              <a:avLst/>
              <a:gdLst>
                <a:gd name="connsiteX0" fmla="*/ 44884 w 248084"/>
                <a:gd name="connsiteY0" fmla="*/ 188686 h 188686"/>
                <a:gd name="connsiteX1" fmla="*/ 1341 w 248084"/>
                <a:gd name="connsiteY1" fmla="*/ 116114 h 188686"/>
                <a:gd name="connsiteX2" fmla="*/ 233569 w 248084"/>
                <a:gd name="connsiteY2" fmla="*/ 43543 h 188686"/>
                <a:gd name="connsiteX3" fmla="*/ 248084 w 248084"/>
                <a:gd name="connsiteY3" fmla="*/ 0 h 18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84" h="188686">
                  <a:moveTo>
                    <a:pt x="44884" y="188686"/>
                  </a:moveTo>
                  <a:cubicBezTo>
                    <a:pt x="30370" y="164495"/>
                    <a:pt x="-7580" y="142877"/>
                    <a:pt x="1341" y="116114"/>
                  </a:cubicBezTo>
                  <a:cubicBezTo>
                    <a:pt x="26262" y="41348"/>
                    <a:pt x="196730" y="47227"/>
                    <a:pt x="233569" y="43543"/>
                  </a:cubicBezTo>
                  <a:lnTo>
                    <a:pt x="24808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9869716" y="2117999"/>
              <a:ext cx="261257" cy="233315"/>
            </a:xfrm>
            <a:custGeom>
              <a:avLst/>
              <a:gdLst>
                <a:gd name="connsiteX0" fmla="*/ 0 w 261257"/>
                <a:gd name="connsiteY0" fmla="*/ 30115 h 233315"/>
                <a:gd name="connsiteX1" fmla="*/ 130628 w 261257"/>
                <a:gd name="connsiteY1" fmla="*/ 15601 h 233315"/>
                <a:gd name="connsiteX2" fmla="*/ 159657 w 261257"/>
                <a:gd name="connsiteY2" fmla="*/ 59144 h 233315"/>
                <a:gd name="connsiteX3" fmla="*/ 174171 w 261257"/>
                <a:gd name="connsiteY3" fmla="*/ 102686 h 233315"/>
                <a:gd name="connsiteX4" fmla="*/ 188686 w 261257"/>
                <a:gd name="connsiteY4" fmla="*/ 189772 h 233315"/>
                <a:gd name="connsiteX5" fmla="*/ 261257 w 261257"/>
                <a:gd name="connsiteY5" fmla="*/ 233315 h 23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7" h="233315">
                  <a:moveTo>
                    <a:pt x="0" y="30115"/>
                  </a:moveTo>
                  <a:cubicBezTo>
                    <a:pt x="48578" y="10684"/>
                    <a:pt x="79846" y="-18254"/>
                    <a:pt x="130628" y="15601"/>
                  </a:cubicBezTo>
                  <a:cubicBezTo>
                    <a:pt x="145142" y="25277"/>
                    <a:pt x="149981" y="44630"/>
                    <a:pt x="159657" y="59144"/>
                  </a:cubicBezTo>
                  <a:cubicBezTo>
                    <a:pt x="164495" y="73658"/>
                    <a:pt x="170852" y="87751"/>
                    <a:pt x="174171" y="102686"/>
                  </a:cubicBezTo>
                  <a:cubicBezTo>
                    <a:pt x="180555" y="131414"/>
                    <a:pt x="175525" y="163450"/>
                    <a:pt x="188686" y="189772"/>
                  </a:cubicBezTo>
                  <a:cubicBezTo>
                    <a:pt x="194525" y="201451"/>
                    <a:pt x="245591" y="225482"/>
                    <a:pt x="261257" y="23331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9801561" y="1965876"/>
            <a:ext cx="333533" cy="221596"/>
            <a:chOff x="9737745" y="2090057"/>
            <a:chExt cx="393228" cy="261257"/>
          </a:xfrm>
        </p:grpSpPr>
        <p:sp>
          <p:nvSpPr>
            <p:cNvPr id="254" name="Freeform 253"/>
            <p:cNvSpPr/>
            <p:nvPr/>
          </p:nvSpPr>
          <p:spPr>
            <a:xfrm>
              <a:off x="9737745" y="2090057"/>
              <a:ext cx="248084" cy="188686"/>
            </a:xfrm>
            <a:custGeom>
              <a:avLst/>
              <a:gdLst>
                <a:gd name="connsiteX0" fmla="*/ 44884 w 248084"/>
                <a:gd name="connsiteY0" fmla="*/ 188686 h 188686"/>
                <a:gd name="connsiteX1" fmla="*/ 1341 w 248084"/>
                <a:gd name="connsiteY1" fmla="*/ 116114 h 188686"/>
                <a:gd name="connsiteX2" fmla="*/ 233569 w 248084"/>
                <a:gd name="connsiteY2" fmla="*/ 43543 h 188686"/>
                <a:gd name="connsiteX3" fmla="*/ 248084 w 248084"/>
                <a:gd name="connsiteY3" fmla="*/ 0 h 18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84" h="188686">
                  <a:moveTo>
                    <a:pt x="44884" y="188686"/>
                  </a:moveTo>
                  <a:cubicBezTo>
                    <a:pt x="30370" y="164495"/>
                    <a:pt x="-7580" y="142877"/>
                    <a:pt x="1341" y="116114"/>
                  </a:cubicBezTo>
                  <a:cubicBezTo>
                    <a:pt x="26262" y="41348"/>
                    <a:pt x="196730" y="47227"/>
                    <a:pt x="233569" y="43543"/>
                  </a:cubicBezTo>
                  <a:lnTo>
                    <a:pt x="24808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9869716" y="2117999"/>
              <a:ext cx="261257" cy="233315"/>
            </a:xfrm>
            <a:custGeom>
              <a:avLst/>
              <a:gdLst>
                <a:gd name="connsiteX0" fmla="*/ 0 w 261257"/>
                <a:gd name="connsiteY0" fmla="*/ 30115 h 233315"/>
                <a:gd name="connsiteX1" fmla="*/ 130628 w 261257"/>
                <a:gd name="connsiteY1" fmla="*/ 15601 h 233315"/>
                <a:gd name="connsiteX2" fmla="*/ 159657 w 261257"/>
                <a:gd name="connsiteY2" fmla="*/ 59144 h 233315"/>
                <a:gd name="connsiteX3" fmla="*/ 174171 w 261257"/>
                <a:gd name="connsiteY3" fmla="*/ 102686 h 233315"/>
                <a:gd name="connsiteX4" fmla="*/ 188686 w 261257"/>
                <a:gd name="connsiteY4" fmla="*/ 189772 h 233315"/>
                <a:gd name="connsiteX5" fmla="*/ 261257 w 261257"/>
                <a:gd name="connsiteY5" fmla="*/ 233315 h 23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7" h="233315">
                  <a:moveTo>
                    <a:pt x="0" y="30115"/>
                  </a:moveTo>
                  <a:cubicBezTo>
                    <a:pt x="48578" y="10684"/>
                    <a:pt x="79846" y="-18254"/>
                    <a:pt x="130628" y="15601"/>
                  </a:cubicBezTo>
                  <a:cubicBezTo>
                    <a:pt x="145142" y="25277"/>
                    <a:pt x="149981" y="44630"/>
                    <a:pt x="159657" y="59144"/>
                  </a:cubicBezTo>
                  <a:cubicBezTo>
                    <a:pt x="164495" y="73658"/>
                    <a:pt x="170852" y="87751"/>
                    <a:pt x="174171" y="102686"/>
                  </a:cubicBezTo>
                  <a:cubicBezTo>
                    <a:pt x="180555" y="131414"/>
                    <a:pt x="175525" y="163450"/>
                    <a:pt x="188686" y="189772"/>
                  </a:cubicBezTo>
                  <a:cubicBezTo>
                    <a:pt x="194525" y="201451"/>
                    <a:pt x="245591" y="225482"/>
                    <a:pt x="261257" y="23331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10847919" y="2021626"/>
            <a:ext cx="333533" cy="221596"/>
            <a:chOff x="9737745" y="2090057"/>
            <a:chExt cx="393228" cy="261257"/>
          </a:xfrm>
        </p:grpSpPr>
        <p:sp>
          <p:nvSpPr>
            <p:cNvPr id="257" name="Freeform 256"/>
            <p:cNvSpPr/>
            <p:nvPr/>
          </p:nvSpPr>
          <p:spPr>
            <a:xfrm>
              <a:off x="9737745" y="2090057"/>
              <a:ext cx="248084" cy="188686"/>
            </a:xfrm>
            <a:custGeom>
              <a:avLst/>
              <a:gdLst>
                <a:gd name="connsiteX0" fmla="*/ 44884 w 248084"/>
                <a:gd name="connsiteY0" fmla="*/ 188686 h 188686"/>
                <a:gd name="connsiteX1" fmla="*/ 1341 w 248084"/>
                <a:gd name="connsiteY1" fmla="*/ 116114 h 188686"/>
                <a:gd name="connsiteX2" fmla="*/ 233569 w 248084"/>
                <a:gd name="connsiteY2" fmla="*/ 43543 h 188686"/>
                <a:gd name="connsiteX3" fmla="*/ 248084 w 248084"/>
                <a:gd name="connsiteY3" fmla="*/ 0 h 18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84" h="188686">
                  <a:moveTo>
                    <a:pt x="44884" y="188686"/>
                  </a:moveTo>
                  <a:cubicBezTo>
                    <a:pt x="30370" y="164495"/>
                    <a:pt x="-7580" y="142877"/>
                    <a:pt x="1341" y="116114"/>
                  </a:cubicBezTo>
                  <a:cubicBezTo>
                    <a:pt x="26262" y="41348"/>
                    <a:pt x="196730" y="47227"/>
                    <a:pt x="233569" y="43543"/>
                  </a:cubicBezTo>
                  <a:lnTo>
                    <a:pt x="24808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9869716" y="2117999"/>
              <a:ext cx="261257" cy="233315"/>
            </a:xfrm>
            <a:custGeom>
              <a:avLst/>
              <a:gdLst>
                <a:gd name="connsiteX0" fmla="*/ 0 w 261257"/>
                <a:gd name="connsiteY0" fmla="*/ 30115 h 233315"/>
                <a:gd name="connsiteX1" fmla="*/ 130628 w 261257"/>
                <a:gd name="connsiteY1" fmla="*/ 15601 h 233315"/>
                <a:gd name="connsiteX2" fmla="*/ 159657 w 261257"/>
                <a:gd name="connsiteY2" fmla="*/ 59144 h 233315"/>
                <a:gd name="connsiteX3" fmla="*/ 174171 w 261257"/>
                <a:gd name="connsiteY3" fmla="*/ 102686 h 233315"/>
                <a:gd name="connsiteX4" fmla="*/ 188686 w 261257"/>
                <a:gd name="connsiteY4" fmla="*/ 189772 h 233315"/>
                <a:gd name="connsiteX5" fmla="*/ 261257 w 261257"/>
                <a:gd name="connsiteY5" fmla="*/ 233315 h 23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7" h="233315">
                  <a:moveTo>
                    <a:pt x="0" y="30115"/>
                  </a:moveTo>
                  <a:cubicBezTo>
                    <a:pt x="48578" y="10684"/>
                    <a:pt x="79846" y="-18254"/>
                    <a:pt x="130628" y="15601"/>
                  </a:cubicBezTo>
                  <a:cubicBezTo>
                    <a:pt x="145142" y="25277"/>
                    <a:pt x="149981" y="44630"/>
                    <a:pt x="159657" y="59144"/>
                  </a:cubicBezTo>
                  <a:cubicBezTo>
                    <a:pt x="164495" y="73658"/>
                    <a:pt x="170852" y="87751"/>
                    <a:pt x="174171" y="102686"/>
                  </a:cubicBezTo>
                  <a:cubicBezTo>
                    <a:pt x="180555" y="131414"/>
                    <a:pt x="175525" y="163450"/>
                    <a:pt x="188686" y="189772"/>
                  </a:cubicBezTo>
                  <a:cubicBezTo>
                    <a:pt x="194525" y="201451"/>
                    <a:pt x="245591" y="225482"/>
                    <a:pt x="261257" y="23331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10804330" y="2185859"/>
            <a:ext cx="333533" cy="221596"/>
            <a:chOff x="9737745" y="2090057"/>
            <a:chExt cx="393228" cy="261257"/>
          </a:xfrm>
        </p:grpSpPr>
        <p:sp>
          <p:nvSpPr>
            <p:cNvPr id="260" name="Freeform 259"/>
            <p:cNvSpPr/>
            <p:nvPr/>
          </p:nvSpPr>
          <p:spPr>
            <a:xfrm>
              <a:off x="9737745" y="2090057"/>
              <a:ext cx="248084" cy="188686"/>
            </a:xfrm>
            <a:custGeom>
              <a:avLst/>
              <a:gdLst>
                <a:gd name="connsiteX0" fmla="*/ 44884 w 248084"/>
                <a:gd name="connsiteY0" fmla="*/ 188686 h 188686"/>
                <a:gd name="connsiteX1" fmla="*/ 1341 w 248084"/>
                <a:gd name="connsiteY1" fmla="*/ 116114 h 188686"/>
                <a:gd name="connsiteX2" fmla="*/ 233569 w 248084"/>
                <a:gd name="connsiteY2" fmla="*/ 43543 h 188686"/>
                <a:gd name="connsiteX3" fmla="*/ 248084 w 248084"/>
                <a:gd name="connsiteY3" fmla="*/ 0 h 18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84" h="188686">
                  <a:moveTo>
                    <a:pt x="44884" y="188686"/>
                  </a:moveTo>
                  <a:cubicBezTo>
                    <a:pt x="30370" y="164495"/>
                    <a:pt x="-7580" y="142877"/>
                    <a:pt x="1341" y="116114"/>
                  </a:cubicBezTo>
                  <a:cubicBezTo>
                    <a:pt x="26262" y="41348"/>
                    <a:pt x="196730" y="47227"/>
                    <a:pt x="233569" y="43543"/>
                  </a:cubicBezTo>
                  <a:lnTo>
                    <a:pt x="24808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9869716" y="2117999"/>
              <a:ext cx="261257" cy="233315"/>
            </a:xfrm>
            <a:custGeom>
              <a:avLst/>
              <a:gdLst>
                <a:gd name="connsiteX0" fmla="*/ 0 w 261257"/>
                <a:gd name="connsiteY0" fmla="*/ 30115 h 233315"/>
                <a:gd name="connsiteX1" fmla="*/ 130628 w 261257"/>
                <a:gd name="connsiteY1" fmla="*/ 15601 h 233315"/>
                <a:gd name="connsiteX2" fmla="*/ 159657 w 261257"/>
                <a:gd name="connsiteY2" fmla="*/ 59144 h 233315"/>
                <a:gd name="connsiteX3" fmla="*/ 174171 w 261257"/>
                <a:gd name="connsiteY3" fmla="*/ 102686 h 233315"/>
                <a:gd name="connsiteX4" fmla="*/ 188686 w 261257"/>
                <a:gd name="connsiteY4" fmla="*/ 189772 h 233315"/>
                <a:gd name="connsiteX5" fmla="*/ 261257 w 261257"/>
                <a:gd name="connsiteY5" fmla="*/ 233315 h 23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7" h="233315">
                  <a:moveTo>
                    <a:pt x="0" y="30115"/>
                  </a:moveTo>
                  <a:cubicBezTo>
                    <a:pt x="48578" y="10684"/>
                    <a:pt x="79846" y="-18254"/>
                    <a:pt x="130628" y="15601"/>
                  </a:cubicBezTo>
                  <a:cubicBezTo>
                    <a:pt x="145142" y="25277"/>
                    <a:pt x="149981" y="44630"/>
                    <a:pt x="159657" y="59144"/>
                  </a:cubicBezTo>
                  <a:cubicBezTo>
                    <a:pt x="164495" y="73658"/>
                    <a:pt x="170852" y="87751"/>
                    <a:pt x="174171" y="102686"/>
                  </a:cubicBezTo>
                  <a:cubicBezTo>
                    <a:pt x="180555" y="131414"/>
                    <a:pt x="175525" y="163450"/>
                    <a:pt x="188686" y="189772"/>
                  </a:cubicBezTo>
                  <a:cubicBezTo>
                    <a:pt x="194525" y="201451"/>
                    <a:pt x="245591" y="225482"/>
                    <a:pt x="261257" y="23331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2" name="Oval 261"/>
          <p:cNvSpPr/>
          <p:nvPr/>
        </p:nvSpPr>
        <p:spPr>
          <a:xfrm>
            <a:off x="1053973" y="7266980"/>
            <a:ext cx="808092" cy="86135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960328" y="7269493"/>
            <a:ext cx="808092" cy="86135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4" name="Group 263"/>
          <p:cNvGrpSpPr/>
          <p:nvPr/>
        </p:nvGrpSpPr>
        <p:grpSpPr>
          <a:xfrm>
            <a:off x="1373660" y="7354637"/>
            <a:ext cx="260262" cy="300937"/>
            <a:chOff x="3281402" y="644938"/>
            <a:chExt cx="610721" cy="706168"/>
          </a:xfrm>
        </p:grpSpPr>
        <p:grpSp>
          <p:nvGrpSpPr>
            <p:cNvPr id="265" name="Group 264"/>
            <p:cNvGrpSpPr/>
            <p:nvPr/>
          </p:nvGrpSpPr>
          <p:grpSpPr>
            <a:xfrm>
              <a:off x="3356086" y="644938"/>
              <a:ext cx="536037" cy="539496"/>
              <a:chOff x="4504064" y="1757601"/>
              <a:chExt cx="536037" cy="539496"/>
            </a:xfrm>
          </p:grpSpPr>
          <p:grpSp>
            <p:nvGrpSpPr>
              <p:cNvPr id="267" name="Group 266"/>
              <p:cNvGrpSpPr/>
              <p:nvPr/>
            </p:nvGrpSpPr>
            <p:grpSpPr>
              <a:xfrm>
                <a:off x="4504064" y="1762957"/>
                <a:ext cx="281648" cy="516147"/>
                <a:chOff x="768643" y="2932814"/>
                <a:chExt cx="375531" cy="688196"/>
              </a:xfrm>
            </p:grpSpPr>
            <p:sp>
              <p:nvSpPr>
                <p:cNvPr id="269" name="Isosceles Triangle 268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70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268" name="Picture 267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641" y="1757601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266" name="TextBox 265"/>
            <p:cNvSpPr txBox="1"/>
            <p:nvPr/>
          </p:nvSpPr>
          <p:spPr>
            <a:xfrm>
              <a:off x="3281402" y="981773"/>
              <a:ext cx="398531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1082404" y="7506304"/>
            <a:ext cx="316153" cy="286361"/>
            <a:chOff x="3198274" y="1374271"/>
            <a:chExt cx="681596" cy="617366"/>
          </a:xfrm>
        </p:grpSpPr>
        <p:grpSp>
          <p:nvGrpSpPr>
            <p:cNvPr id="272" name="Group 271"/>
            <p:cNvGrpSpPr/>
            <p:nvPr/>
          </p:nvGrpSpPr>
          <p:grpSpPr>
            <a:xfrm>
              <a:off x="3343134" y="1374271"/>
              <a:ext cx="536736" cy="541921"/>
              <a:chOff x="5469162" y="1697645"/>
              <a:chExt cx="536736" cy="541921"/>
            </a:xfrm>
          </p:grpSpPr>
          <p:grpSp>
            <p:nvGrpSpPr>
              <p:cNvPr id="274" name="Group 273"/>
              <p:cNvGrpSpPr/>
              <p:nvPr/>
            </p:nvGrpSpPr>
            <p:grpSpPr>
              <a:xfrm>
                <a:off x="5469162" y="1697645"/>
                <a:ext cx="276461" cy="541921"/>
                <a:chOff x="1964802" y="3515057"/>
                <a:chExt cx="368614" cy="722561"/>
              </a:xfrm>
            </p:grpSpPr>
            <p:sp>
              <p:nvSpPr>
                <p:cNvPr id="278" name="Isosceles Triangle 277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79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280" name="Picture 279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  <p:grpSp>
            <p:nvGrpSpPr>
              <p:cNvPr id="275" name="Group 274"/>
              <p:cNvGrpSpPr/>
              <p:nvPr/>
            </p:nvGrpSpPr>
            <p:grpSpPr>
              <a:xfrm>
                <a:off x="5733472" y="1701290"/>
                <a:ext cx="272426" cy="521486"/>
                <a:chOff x="2972738" y="3939341"/>
                <a:chExt cx="363234" cy="695314"/>
              </a:xfrm>
            </p:grpSpPr>
            <p:sp>
              <p:nvSpPr>
                <p:cNvPr id="276" name="Isosceles Triangle 275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77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73" name="TextBox 272"/>
            <p:cNvSpPr txBox="1"/>
            <p:nvPr/>
          </p:nvSpPr>
          <p:spPr>
            <a:xfrm>
              <a:off x="3198274" y="1622305"/>
              <a:ext cx="398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1536326" y="7595083"/>
            <a:ext cx="278285" cy="306215"/>
            <a:chOff x="2881900" y="2537394"/>
            <a:chExt cx="614281" cy="675934"/>
          </a:xfrm>
        </p:grpSpPr>
        <p:grpSp>
          <p:nvGrpSpPr>
            <p:cNvPr id="282" name="Group 281"/>
            <p:cNvGrpSpPr/>
            <p:nvPr/>
          </p:nvGrpSpPr>
          <p:grpSpPr>
            <a:xfrm>
              <a:off x="2961937" y="2537394"/>
              <a:ext cx="534244" cy="539496"/>
              <a:chOff x="4487212" y="2578219"/>
              <a:chExt cx="534244" cy="539496"/>
            </a:xfrm>
          </p:grpSpPr>
          <p:grpSp>
            <p:nvGrpSpPr>
              <p:cNvPr id="284" name="Group 283"/>
              <p:cNvGrpSpPr/>
              <p:nvPr/>
            </p:nvGrpSpPr>
            <p:grpSpPr>
              <a:xfrm>
                <a:off x="4487212" y="2578219"/>
                <a:ext cx="281648" cy="516147"/>
                <a:chOff x="768643" y="2932814"/>
                <a:chExt cx="375531" cy="688196"/>
              </a:xfrm>
            </p:grpSpPr>
            <p:sp>
              <p:nvSpPr>
                <p:cNvPr id="286" name="Isosceles Triangle 285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87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285" name="Picture 284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69996" y="2578219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283" name="TextBox 282"/>
            <p:cNvSpPr txBox="1"/>
            <p:nvPr/>
          </p:nvSpPr>
          <p:spPr>
            <a:xfrm>
              <a:off x="2881900" y="2843995"/>
              <a:ext cx="398529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3163808" y="7400942"/>
            <a:ext cx="229731" cy="509123"/>
            <a:chOff x="4205241" y="444280"/>
            <a:chExt cx="539078" cy="1194688"/>
          </a:xfrm>
        </p:grpSpPr>
        <p:grpSp>
          <p:nvGrpSpPr>
            <p:cNvPr id="290" name="Group 289"/>
            <p:cNvGrpSpPr/>
            <p:nvPr/>
          </p:nvGrpSpPr>
          <p:grpSpPr>
            <a:xfrm>
              <a:off x="4205241" y="444280"/>
              <a:ext cx="539078" cy="551285"/>
              <a:chOff x="5044603" y="1521192"/>
              <a:chExt cx="539078" cy="551285"/>
            </a:xfrm>
          </p:grpSpPr>
          <p:grpSp>
            <p:nvGrpSpPr>
              <p:cNvPr id="292" name="Group 291"/>
              <p:cNvGrpSpPr/>
              <p:nvPr/>
            </p:nvGrpSpPr>
            <p:grpSpPr>
              <a:xfrm>
                <a:off x="5311255" y="1521192"/>
                <a:ext cx="272426" cy="521486"/>
                <a:chOff x="2972738" y="3939341"/>
                <a:chExt cx="363234" cy="695314"/>
              </a:xfrm>
            </p:grpSpPr>
            <p:sp>
              <p:nvSpPr>
                <p:cNvPr id="297" name="Isosceles Triangle 296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98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5044603" y="1530556"/>
                <a:ext cx="276461" cy="541921"/>
                <a:chOff x="1964802" y="3515057"/>
                <a:chExt cx="368614" cy="722561"/>
              </a:xfrm>
            </p:grpSpPr>
            <p:sp>
              <p:nvSpPr>
                <p:cNvPr id="294" name="Isosceles Triangle 293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95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296" name="Picture 295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291" name="TextBox 290"/>
            <p:cNvSpPr txBox="1"/>
            <p:nvPr/>
          </p:nvSpPr>
          <p:spPr>
            <a:xfrm>
              <a:off x="4248284" y="772308"/>
              <a:ext cx="359575" cy="866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3445468" y="7492321"/>
            <a:ext cx="254105" cy="308766"/>
            <a:chOff x="4221889" y="1537054"/>
            <a:chExt cx="547826" cy="665669"/>
          </a:xfrm>
        </p:grpSpPr>
        <p:grpSp>
          <p:nvGrpSpPr>
            <p:cNvPr id="300" name="Group 299"/>
            <p:cNvGrpSpPr/>
            <p:nvPr/>
          </p:nvGrpSpPr>
          <p:grpSpPr>
            <a:xfrm>
              <a:off x="4248228" y="1537054"/>
              <a:ext cx="521487" cy="539496"/>
              <a:chOff x="5389491" y="2714535"/>
              <a:chExt cx="521487" cy="539496"/>
            </a:xfrm>
          </p:grpSpPr>
          <p:grpSp>
            <p:nvGrpSpPr>
              <p:cNvPr id="302" name="Group 301"/>
              <p:cNvGrpSpPr/>
              <p:nvPr/>
            </p:nvGrpSpPr>
            <p:grpSpPr>
              <a:xfrm>
                <a:off x="5389491" y="2718894"/>
                <a:ext cx="281648" cy="516147"/>
                <a:chOff x="768643" y="2932814"/>
                <a:chExt cx="375531" cy="688196"/>
              </a:xfrm>
            </p:grpSpPr>
            <p:sp>
              <p:nvSpPr>
                <p:cNvPr id="304" name="Isosceles Triangle 303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05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303" name="Picture 302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9518" y="2714535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301" name="TextBox 300"/>
            <p:cNvSpPr txBox="1"/>
            <p:nvPr/>
          </p:nvSpPr>
          <p:spPr>
            <a:xfrm>
              <a:off x="4221889" y="1833391"/>
              <a:ext cx="398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3243513" y="7792665"/>
            <a:ext cx="240250" cy="331584"/>
            <a:chOff x="5025016" y="2755295"/>
            <a:chExt cx="530324" cy="731934"/>
          </a:xfrm>
        </p:grpSpPr>
        <p:grpSp>
          <p:nvGrpSpPr>
            <p:cNvPr id="307" name="Group 306"/>
            <p:cNvGrpSpPr/>
            <p:nvPr/>
          </p:nvGrpSpPr>
          <p:grpSpPr>
            <a:xfrm>
              <a:off x="5025016" y="2755295"/>
              <a:ext cx="530324" cy="564039"/>
              <a:chOff x="5090029" y="2146593"/>
              <a:chExt cx="530324" cy="564039"/>
            </a:xfrm>
          </p:grpSpPr>
          <p:grpSp>
            <p:nvGrpSpPr>
              <p:cNvPr id="309" name="Group 308"/>
              <p:cNvGrpSpPr/>
              <p:nvPr/>
            </p:nvGrpSpPr>
            <p:grpSpPr>
              <a:xfrm>
                <a:off x="5347927" y="2146593"/>
                <a:ext cx="272426" cy="521486"/>
                <a:chOff x="2972738" y="3939341"/>
                <a:chExt cx="363234" cy="695314"/>
              </a:xfrm>
            </p:grpSpPr>
            <p:sp>
              <p:nvSpPr>
                <p:cNvPr id="314" name="Isosceles Triangle 313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15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0" name="Group 309"/>
              <p:cNvGrpSpPr/>
              <p:nvPr/>
            </p:nvGrpSpPr>
            <p:grpSpPr>
              <a:xfrm>
                <a:off x="5090029" y="2168711"/>
                <a:ext cx="276461" cy="541921"/>
                <a:chOff x="1964802" y="3515057"/>
                <a:chExt cx="368614" cy="722561"/>
              </a:xfrm>
            </p:grpSpPr>
            <p:sp>
              <p:nvSpPr>
                <p:cNvPr id="311" name="Isosceles Triangle 310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12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313" name="Picture 312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308" name="TextBox 307"/>
            <p:cNvSpPr txBox="1"/>
            <p:nvPr/>
          </p:nvSpPr>
          <p:spPr>
            <a:xfrm>
              <a:off x="5043214" y="3117896"/>
              <a:ext cx="39853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316" name="TextBox 315"/>
          <p:cNvSpPr txBox="1"/>
          <p:nvPr/>
        </p:nvSpPr>
        <p:spPr>
          <a:xfrm>
            <a:off x="952329" y="9498157"/>
            <a:ext cx="2306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Chromatin winds up into chromosomes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Nuclear Envelope Dissolves</a:t>
            </a:r>
            <a:endParaRPr lang="en-US" sz="1200" dirty="0"/>
          </a:p>
        </p:txBody>
      </p:sp>
      <p:sp>
        <p:nvSpPr>
          <p:cNvPr id="317" name="TextBox 316"/>
          <p:cNvSpPr txBox="1"/>
          <p:nvPr/>
        </p:nvSpPr>
        <p:spPr>
          <a:xfrm>
            <a:off x="5037922" y="9472179"/>
            <a:ext cx="230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Chromosomes line up along the center of the cells</a:t>
            </a:r>
            <a:endParaRPr lang="en-US" sz="1200" dirty="0"/>
          </a:p>
        </p:txBody>
      </p:sp>
      <p:grpSp>
        <p:nvGrpSpPr>
          <p:cNvPr id="318" name="Group 317"/>
          <p:cNvGrpSpPr/>
          <p:nvPr/>
        </p:nvGrpSpPr>
        <p:grpSpPr>
          <a:xfrm>
            <a:off x="5210973" y="7247414"/>
            <a:ext cx="260262" cy="300937"/>
            <a:chOff x="3281402" y="644938"/>
            <a:chExt cx="610721" cy="706168"/>
          </a:xfrm>
        </p:grpSpPr>
        <p:grpSp>
          <p:nvGrpSpPr>
            <p:cNvPr id="319" name="Group 318"/>
            <p:cNvGrpSpPr/>
            <p:nvPr/>
          </p:nvGrpSpPr>
          <p:grpSpPr>
            <a:xfrm>
              <a:off x="3356086" y="644938"/>
              <a:ext cx="536037" cy="539496"/>
              <a:chOff x="4504064" y="1757601"/>
              <a:chExt cx="536037" cy="539496"/>
            </a:xfrm>
          </p:grpSpPr>
          <p:grpSp>
            <p:nvGrpSpPr>
              <p:cNvPr id="321" name="Group 320"/>
              <p:cNvGrpSpPr/>
              <p:nvPr/>
            </p:nvGrpSpPr>
            <p:grpSpPr>
              <a:xfrm>
                <a:off x="4504064" y="1762957"/>
                <a:ext cx="281648" cy="516147"/>
                <a:chOff x="768643" y="2932814"/>
                <a:chExt cx="375531" cy="688196"/>
              </a:xfrm>
            </p:grpSpPr>
            <p:sp>
              <p:nvSpPr>
                <p:cNvPr id="323" name="Isosceles Triangle 322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24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322" name="Picture 321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641" y="1757601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320" name="TextBox 319"/>
            <p:cNvSpPr txBox="1"/>
            <p:nvPr/>
          </p:nvSpPr>
          <p:spPr>
            <a:xfrm>
              <a:off x="3281402" y="981773"/>
              <a:ext cx="398531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5168559" y="7760052"/>
            <a:ext cx="316153" cy="286361"/>
            <a:chOff x="3198274" y="1374271"/>
            <a:chExt cx="681596" cy="617366"/>
          </a:xfrm>
        </p:grpSpPr>
        <p:grpSp>
          <p:nvGrpSpPr>
            <p:cNvPr id="326" name="Group 325"/>
            <p:cNvGrpSpPr/>
            <p:nvPr/>
          </p:nvGrpSpPr>
          <p:grpSpPr>
            <a:xfrm>
              <a:off x="3343134" y="1374271"/>
              <a:ext cx="536736" cy="541921"/>
              <a:chOff x="5469162" y="1697645"/>
              <a:chExt cx="536736" cy="541921"/>
            </a:xfrm>
          </p:grpSpPr>
          <p:grpSp>
            <p:nvGrpSpPr>
              <p:cNvPr id="328" name="Group 327"/>
              <p:cNvGrpSpPr/>
              <p:nvPr/>
            </p:nvGrpSpPr>
            <p:grpSpPr>
              <a:xfrm>
                <a:off x="5469162" y="1697645"/>
                <a:ext cx="276461" cy="541921"/>
                <a:chOff x="1964802" y="3515057"/>
                <a:chExt cx="368614" cy="722561"/>
              </a:xfrm>
            </p:grpSpPr>
            <p:sp>
              <p:nvSpPr>
                <p:cNvPr id="332" name="Isosceles Triangle 331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33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334" name="Picture 333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  <p:grpSp>
            <p:nvGrpSpPr>
              <p:cNvPr id="329" name="Group 328"/>
              <p:cNvGrpSpPr/>
              <p:nvPr/>
            </p:nvGrpSpPr>
            <p:grpSpPr>
              <a:xfrm>
                <a:off x="5733472" y="1701290"/>
                <a:ext cx="272426" cy="521486"/>
                <a:chOff x="2972738" y="3939341"/>
                <a:chExt cx="363234" cy="695314"/>
              </a:xfrm>
            </p:grpSpPr>
            <p:sp>
              <p:nvSpPr>
                <p:cNvPr id="330" name="Isosceles Triangle 329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31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327" name="TextBox 326"/>
            <p:cNvSpPr txBox="1"/>
            <p:nvPr/>
          </p:nvSpPr>
          <p:spPr>
            <a:xfrm>
              <a:off x="3198274" y="1622305"/>
              <a:ext cx="398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5202576" y="8184160"/>
            <a:ext cx="278285" cy="306215"/>
            <a:chOff x="2881900" y="2537394"/>
            <a:chExt cx="614281" cy="675934"/>
          </a:xfrm>
        </p:grpSpPr>
        <p:grpSp>
          <p:nvGrpSpPr>
            <p:cNvPr id="336" name="Group 335"/>
            <p:cNvGrpSpPr/>
            <p:nvPr/>
          </p:nvGrpSpPr>
          <p:grpSpPr>
            <a:xfrm>
              <a:off x="2961937" y="2537394"/>
              <a:ext cx="534244" cy="539496"/>
              <a:chOff x="4487212" y="2578219"/>
              <a:chExt cx="534244" cy="539496"/>
            </a:xfrm>
          </p:grpSpPr>
          <p:grpSp>
            <p:nvGrpSpPr>
              <p:cNvPr id="338" name="Group 337"/>
              <p:cNvGrpSpPr/>
              <p:nvPr/>
            </p:nvGrpSpPr>
            <p:grpSpPr>
              <a:xfrm>
                <a:off x="4487212" y="2578219"/>
                <a:ext cx="281648" cy="516147"/>
                <a:chOff x="768643" y="2932814"/>
                <a:chExt cx="375531" cy="688196"/>
              </a:xfrm>
            </p:grpSpPr>
            <p:sp>
              <p:nvSpPr>
                <p:cNvPr id="340" name="Isosceles Triangle 339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41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339" name="Picture 338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69996" y="2578219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337" name="TextBox 336"/>
            <p:cNvSpPr txBox="1"/>
            <p:nvPr/>
          </p:nvSpPr>
          <p:spPr>
            <a:xfrm>
              <a:off x="2881900" y="2843995"/>
              <a:ext cx="398529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7109023" y="7091569"/>
            <a:ext cx="229731" cy="509123"/>
            <a:chOff x="4205241" y="444280"/>
            <a:chExt cx="539078" cy="1194688"/>
          </a:xfrm>
        </p:grpSpPr>
        <p:grpSp>
          <p:nvGrpSpPr>
            <p:cNvPr id="343" name="Group 342"/>
            <p:cNvGrpSpPr/>
            <p:nvPr/>
          </p:nvGrpSpPr>
          <p:grpSpPr>
            <a:xfrm>
              <a:off x="4205241" y="444280"/>
              <a:ext cx="539078" cy="551285"/>
              <a:chOff x="5044603" y="1521192"/>
              <a:chExt cx="539078" cy="551285"/>
            </a:xfrm>
          </p:grpSpPr>
          <p:grpSp>
            <p:nvGrpSpPr>
              <p:cNvPr id="345" name="Group 344"/>
              <p:cNvGrpSpPr/>
              <p:nvPr/>
            </p:nvGrpSpPr>
            <p:grpSpPr>
              <a:xfrm>
                <a:off x="5311255" y="1521192"/>
                <a:ext cx="272426" cy="521486"/>
                <a:chOff x="2972738" y="3939341"/>
                <a:chExt cx="363234" cy="695314"/>
              </a:xfrm>
            </p:grpSpPr>
            <p:sp>
              <p:nvSpPr>
                <p:cNvPr id="350" name="Isosceles Triangle 349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51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6" name="Group 345"/>
              <p:cNvGrpSpPr/>
              <p:nvPr/>
            </p:nvGrpSpPr>
            <p:grpSpPr>
              <a:xfrm>
                <a:off x="5044603" y="1530556"/>
                <a:ext cx="276461" cy="541921"/>
                <a:chOff x="1964802" y="3515057"/>
                <a:chExt cx="368614" cy="722561"/>
              </a:xfrm>
            </p:grpSpPr>
            <p:sp>
              <p:nvSpPr>
                <p:cNvPr id="347" name="Isosceles Triangle 346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48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349" name="Picture 348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344" name="TextBox 343"/>
            <p:cNvSpPr txBox="1"/>
            <p:nvPr/>
          </p:nvSpPr>
          <p:spPr>
            <a:xfrm>
              <a:off x="4248284" y="772308"/>
              <a:ext cx="359575" cy="866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7101527" y="7554812"/>
            <a:ext cx="254105" cy="308767"/>
            <a:chOff x="4221889" y="1537054"/>
            <a:chExt cx="547826" cy="665669"/>
          </a:xfrm>
        </p:grpSpPr>
        <p:grpSp>
          <p:nvGrpSpPr>
            <p:cNvPr id="353" name="Group 352"/>
            <p:cNvGrpSpPr/>
            <p:nvPr/>
          </p:nvGrpSpPr>
          <p:grpSpPr>
            <a:xfrm>
              <a:off x="4248228" y="1537054"/>
              <a:ext cx="521487" cy="539496"/>
              <a:chOff x="5389491" y="2714535"/>
              <a:chExt cx="521487" cy="539496"/>
            </a:xfrm>
          </p:grpSpPr>
          <p:grpSp>
            <p:nvGrpSpPr>
              <p:cNvPr id="355" name="Group 354"/>
              <p:cNvGrpSpPr/>
              <p:nvPr/>
            </p:nvGrpSpPr>
            <p:grpSpPr>
              <a:xfrm>
                <a:off x="5389491" y="2718894"/>
                <a:ext cx="281648" cy="516147"/>
                <a:chOff x="768643" y="2932814"/>
                <a:chExt cx="375531" cy="688196"/>
              </a:xfrm>
            </p:grpSpPr>
            <p:sp>
              <p:nvSpPr>
                <p:cNvPr id="357" name="Isosceles Triangle 356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58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356" name="Picture 3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9518" y="2714535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354" name="TextBox 353"/>
            <p:cNvSpPr txBox="1"/>
            <p:nvPr/>
          </p:nvSpPr>
          <p:spPr>
            <a:xfrm>
              <a:off x="4221889" y="1833391"/>
              <a:ext cx="398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7130550" y="8060582"/>
            <a:ext cx="240250" cy="331583"/>
            <a:chOff x="5025016" y="2755295"/>
            <a:chExt cx="530324" cy="731934"/>
          </a:xfrm>
        </p:grpSpPr>
        <p:grpSp>
          <p:nvGrpSpPr>
            <p:cNvPr id="360" name="Group 359"/>
            <p:cNvGrpSpPr/>
            <p:nvPr/>
          </p:nvGrpSpPr>
          <p:grpSpPr>
            <a:xfrm>
              <a:off x="5025016" y="2755295"/>
              <a:ext cx="530324" cy="564039"/>
              <a:chOff x="5090029" y="2146593"/>
              <a:chExt cx="530324" cy="564039"/>
            </a:xfrm>
          </p:grpSpPr>
          <p:grpSp>
            <p:nvGrpSpPr>
              <p:cNvPr id="362" name="Group 361"/>
              <p:cNvGrpSpPr/>
              <p:nvPr/>
            </p:nvGrpSpPr>
            <p:grpSpPr>
              <a:xfrm>
                <a:off x="5347927" y="2146593"/>
                <a:ext cx="272426" cy="521486"/>
                <a:chOff x="2972738" y="3939341"/>
                <a:chExt cx="363234" cy="695314"/>
              </a:xfrm>
            </p:grpSpPr>
            <p:sp>
              <p:nvSpPr>
                <p:cNvPr id="367" name="Isosceles Triangle 366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68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63" name="Group 362"/>
              <p:cNvGrpSpPr/>
              <p:nvPr/>
            </p:nvGrpSpPr>
            <p:grpSpPr>
              <a:xfrm>
                <a:off x="5090029" y="2168711"/>
                <a:ext cx="276461" cy="541921"/>
                <a:chOff x="1964802" y="3515057"/>
                <a:chExt cx="368614" cy="722561"/>
              </a:xfrm>
            </p:grpSpPr>
            <p:sp>
              <p:nvSpPr>
                <p:cNvPr id="364" name="Isosceles Triangle 363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65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366" name="Picture 365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361" name="TextBox 360"/>
            <p:cNvSpPr txBox="1"/>
            <p:nvPr/>
          </p:nvSpPr>
          <p:spPr>
            <a:xfrm>
              <a:off x="5043214" y="3117896"/>
              <a:ext cx="39853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8956904" y="7272362"/>
            <a:ext cx="120026" cy="219959"/>
            <a:chOff x="768643" y="2932814"/>
            <a:chExt cx="375531" cy="688196"/>
          </a:xfrm>
        </p:grpSpPr>
        <p:sp>
          <p:nvSpPr>
            <p:cNvPr id="374" name="Isosceles Triangle 373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5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373" name="Picture 37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548" y="7277128"/>
            <a:ext cx="107161" cy="229909"/>
          </a:xfrm>
          <a:prstGeom prst="rect">
            <a:avLst/>
          </a:prstGeom>
        </p:spPr>
      </p:pic>
      <p:grpSp>
        <p:nvGrpSpPr>
          <p:cNvPr id="379" name="Group 378"/>
          <p:cNvGrpSpPr/>
          <p:nvPr/>
        </p:nvGrpSpPr>
        <p:grpSpPr>
          <a:xfrm>
            <a:off x="8798143" y="7675404"/>
            <a:ext cx="128234" cy="251366"/>
            <a:chOff x="1964802" y="3515057"/>
            <a:chExt cx="368614" cy="722561"/>
          </a:xfrm>
        </p:grpSpPr>
        <p:sp>
          <p:nvSpPr>
            <p:cNvPr id="383" name="Isosceles Triangle 382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4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385" name="Picture 384"/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380" name="Group 379"/>
          <p:cNvGrpSpPr/>
          <p:nvPr/>
        </p:nvGrpSpPr>
        <p:grpSpPr>
          <a:xfrm>
            <a:off x="9801561" y="7752939"/>
            <a:ext cx="126363" cy="241887"/>
            <a:chOff x="2972738" y="3939341"/>
            <a:chExt cx="363234" cy="695314"/>
          </a:xfrm>
        </p:grpSpPr>
        <p:sp>
          <p:nvSpPr>
            <p:cNvPr id="381" name="Isosceles Triangle 380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2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8942082" y="8128130"/>
            <a:ext cx="127594" cy="233827"/>
            <a:chOff x="768643" y="2932814"/>
            <a:chExt cx="375531" cy="688196"/>
          </a:xfrm>
        </p:grpSpPr>
        <p:sp>
          <p:nvSpPr>
            <p:cNvPr id="391" name="Isosceles Triangle 390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2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390" name="Picture 38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750" y="8212562"/>
            <a:ext cx="113918" cy="244405"/>
          </a:xfrm>
          <a:prstGeom prst="rect">
            <a:avLst/>
          </a:prstGeom>
        </p:spPr>
      </p:pic>
      <p:grpSp>
        <p:nvGrpSpPr>
          <p:cNvPr id="396" name="Group 395"/>
          <p:cNvGrpSpPr/>
          <p:nvPr/>
        </p:nvGrpSpPr>
        <p:grpSpPr>
          <a:xfrm>
            <a:off x="11523056" y="7251251"/>
            <a:ext cx="116096" cy="222234"/>
            <a:chOff x="2972738" y="3939341"/>
            <a:chExt cx="363234" cy="695314"/>
          </a:xfrm>
        </p:grpSpPr>
        <p:sp>
          <p:nvSpPr>
            <p:cNvPr id="401" name="Isosceles Triangle 400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2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10949899" y="7151509"/>
            <a:ext cx="117815" cy="230942"/>
            <a:chOff x="1964802" y="3515057"/>
            <a:chExt cx="368614" cy="722561"/>
          </a:xfrm>
        </p:grpSpPr>
        <p:sp>
          <p:nvSpPr>
            <p:cNvPr id="398" name="Isosceles Triangle 397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9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400" name="Picture 399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406" name="Group 405"/>
          <p:cNvGrpSpPr/>
          <p:nvPr/>
        </p:nvGrpSpPr>
        <p:grpSpPr>
          <a:xfrm>
            <a:off x="10673690" y="7612203"/>
            <a:ext cx="130640" cy="239412"/>
            <a:chOff x="768643" y="2932814"/>
            <a:chExt cx="375531" cy="688196"/>
          </a:xfrm>
        </p:grpSpPr>
        <p:sp>
          <p:nvSpPr>
            <p:cNvPr id="408" name="Isosceles Triangle 407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9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407" name="Picture 40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379" y="7618862"/>
            <a:ext cx="116638" cy="250242"/>
          </a:xfrm>
          <a:prstGeom prst="rect">
            <a:avLst/>
          </a:prstGeom>
        </p:spPr>
      </p:pic>
      <p:grpSp>
        <p:nvGrpSpPr>
          <p:cNvPr id="413" name="Group 412"/>
          <p:cNvGrpSpPr/>
          <p:nvPr/>
        </p:nvGrpSpPr>
        <p:grpSpPr>
          <a:xfrm>
            <a:off x="11639152" y="8115812"/>
            <a:ext cx="123416" cy="236245"/>
            <a:chOff x="2972738" y="3939341"/>
            <a:chExt cx="363234" cy="695314"/>
          </a:xfrm>
        </p:grpSpPr>
        <p:sp>
          <p:nvSpPr>
            <p:cNvPr id="418" name="Isosceles Triangle 417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9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0885233" y="8122615"/>
            <a:ext cx="125244" cy="245503"/>
            <a:chOff x="1964802" y="3515057"/>
            <a:chExt cx="368614" cy="722561"/>
          </a:xfrm>
        </p:grpSpPr>
        <p:sp>
          <p:nvSpPr>
            <p:cNvPr id="415" name="Isosceles Triangle 414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6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417" name="Picture 416"/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sp>
        <p:nvSpPr>
          <p:cNvPr id="420" name="Can 419"/>
          <p:cNvSpPr/>
          <p:nvPr/>
        </p:nvSpPr>
        <p:spPr>
          <a:xfrm>
            <a:off x="8573796" y="7692970"/>
            <a:ext cx="134233" cy="247262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Can 420"/>
          <p:cNvSpPr/>
          <p:nvPr/>
        </p:nvSpPr>
        <p:spPr>
          <a:xfrm>
            <a:off x="10075440" y="7672877"/>
            <a:ext cx="134233" cy="247262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Can 433"/>
          <p:cNvSpPr/>
          <p:nvPr/>
        </p:nvSpPr>
        <p:spPr>
          <a:xfrm>
            <a:off x="10430579" y="7655246"/>
            <a:ext cx="134233" cy="247262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Can 434"/>
          <p:cNvSpPr/>
          <p:nvPr/>
        </p:nvSpPr>
        <p:spPr>
          <a:xfrm>
            <a:off x="11932223" y="7635153"/>
            <a:ext cx="134233" cy="247262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639175" y="7343739"/>
            <a:ext cx="352425" cy="438186"/>
          </a:xfrm>
          <a:custGeom>
            <a:avLst/>
            <a:gdLst>
              <a:gd name="connsiteX0" fmla="*/ 0 w 352425"/>
              <a:gd name="connsiteY0" fmla="*/ 438186 h 438186"/>
              <a:gd name="connsiteX1" fmla="*/ 28575 w 352425"/>
              <a:gd name="connsiteY1" fmla="*/ 304836 h 438186"/>
              <a:gd name="connsiteX2" fmla="*/ 66675 w 352425"/>
              <a:gd name="connsiteY2" fmla="*/ 247686 h 438186"/>
              <a:gd name="connsiteX3" fmla="*/ 123825 w 352425"/>
              <a:gd name="connsiteY3" fmla="*/ 209586 h 438186"/>
              <a:gd name="connsiteX4" fmla="*/ 161925 w 352425"/>
              <a:gd name="connsiteY4" fmla="*/ 161961 h 438186"/>
              <a:gd name="connsiteX5" fmla="*/ 180975 w 352425"/>
              <a:gd name="connsiteY5" fmla="*/ 133386 h 438186"/>
              <a:gd name="connsiteX6" fmla="*/ 238125 w 352425"/>
              <a:gd name="connsiteY6" fmla="*/ 95286 h 438186"/>
              <a:gd name="connsiteX7" fmla="*/ 266700 w 352425"/>
              <a:gd name="connsiteY7" fmla="*/ 76236 h 438186"/>
              <a:gd name="connsiteX8" fmla="*/ 314325 w 352425"/>
              <a:gd name="connsiteY8" fmla="*/ 19086 h 438186"/>
              <a:gd name="connsiteX9" fmla="*/ 352425 w 352425"/>
              <a:gd name="connsiteY9" fmla="*/ 36 h 43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425" h="438186">
                <a:moveTo>
                  <a:pt x="0" y="438186"/>
                </a:moveTo>
                <a:cubicBezTo>
                  <a:pt x="4030" y="405943"/>
                  <a:pt x="7694" y="336157"/>
                  <a:pt x="28575" y="304836"/>
                </a:cubicBezTo>
                <a:cubicBezTo>
                  <a:pt x="41275" y="285786"/>
                  <a:pt x="47625" y="260386"/>
                  <a:pt x="66675" y="247686"/>
                </a:cubicBezTo>
                <a:lnTo>
                  <a:pt x="123825" y="209586"/>
                </a:lnTo>
                <a:cubicBezTo>
                  <a:pt x="142368" y="153956"/>
                  <a:pt x="118841" y="205045"/>
                  <a:pt x="161925" y="161961"/>
                </a:cubicBezTo>
                <a:cubicBezTo>
                  <a:pt x="170020" y="153866"/>
                  <a:pt x="172360" y="140924"/>
                  <a:pt x="180975" y="133386"/>
                </a:cubicBezTo>
                <a:cubicBezTo>
                  <a:pt x="198205" y="118309"/>
                  <a:pt x="219075" y="107986"/>
                  <a:pt x="238125" y="95286"/>
                </a:cubicBezTo>
                <a:lnTo>
                  <a:pt x="266700" y="76236"/>
                </a:lnTo>
                <a:cubicBezTo>
                  <a:pt x="285431" y="48139"/>
                  <a:pt x="286823" y="42005"/>
                  <a:pt x="314325" y="19086"/>
                </a:cubicBezTo>
                <a:cubicBezTo>
                  <a:pt x="339298" y="-1725"/>
                  <a:pt x="333184" y="36"/>
                  <a:pt x="352425" y="3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Freeform 435"/>
          <p:cNvSpPr/>
          <p:nvPr/>
        </p:nvSpPr>
        <p:spPr>
          <a:xfrm>
            <a:off x="8677275" y="7800975"/>
            <a:ext cx="161925" cy="0"/>
          </a:xfrm>
          <a:custGeom>
            <a:avLst/>
            <a:gdLst>
              <a:gd name="connsiteX0" fmla="*/ 0 w 161925"/>
              <a:gd name="connsiteY0" fmla="*/ 0 h 0"/>
              <a:gd name="connsiteX1" fmla="*/ 161925 w 1619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Freeform 436"/>
          <p:cNvSpPr/>
          <p:nvPr/>
        </p:nvSpPr>
        <p:spPr>
          <a:xfrm>
            <a:off x="8658225" y="7810500"/>
            <a:ext cx="323850" cy="409575"/>
          </a:xfrm>
          <a:custGeom>
            <a:avLst/>
            <a:gdLst>
              <a:gd name="connsiteX0" fmla="*/ 0 w 323850"/>
              <a:gd name="connsiteY0" fmla="*/ 0 h 409575"/>
              <a:gd name="connsiteX1" fmla="*/ 28575 w 323850"/>
              <a:gd name="connsiteY1" fmla="*/ 47625 h 409575"/>
              <a:gd name="connsiteX2" fmla="*/ 47625 w 323850"/>
              <a:gd name="connsiteY2" fmla="*/ 104775 h 409575"/>
              <a:gd name="connsiteX3" fmla="*/ 57150 w 323850"/>
              <a:gd name="connsiteY3" fmla="*/ 133350 h 409575"/>
              <a:gd name="connsiteX4" fmla="*/ 66675 w 323850"/>
              <a:gd name="connsiteY4" fmla="*/ 161925 h 409575"/>
              <a:gd name="connsiteX5" fmla="*/ 95250 w 323850"/>
              <a:gd name="connsiteY5" fmla="*/ 180975 h 409575"/>
              <a:gd name="connsiteX6" fmla="*/ 114300 w 323850"/>
              <a:gd name="connsiteY6" fmla="*/ 209550 h 409575"/>
              <a:gd name="connsiteX7" fmla="*/ 200025 w 323850"/>
              <a:gd name="connsiteY7" fmla="*/ 285750 h 409575"/>
              <a:gd name="connsiteX8" fmla="*/ 209550 w 323850"/>
              <a:gd name="connsiteY8" fmla="*/ 314325 h 409575"/>
              <a:gd name="connsiteX9" fmla="*/ 276225 w 323850"/>
              <a:gd name="connsiteY9" fmla="*/ 390525 h 409575"/>
              <a:gd name="connsiteX10" fmla="*/ 304800 w 323850"/>
              <a:gd name="connsiteY10" fmla="*/ 400050 h 409575"/>
              <a:gd name="connsiteX11" fmla="*/ 323850 w 323850"/>
              <a:gd name="connsiteY11" fmla="*/ 4095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3850" h="409575">
                <a:moveTo>
                  <a:pt x="0" y="0"/>
                </a:moveTo>
                <a:cubicBezTo>
                  <a:pt x="9525" y="15875"/>
                  <a:pt x="20914" y="30771"/>
                  <a:pt x="28575" y="47625"/>
                </a:cubicBezTo>
                <a:cubicBezTo>
                  <a:pt x="36884" y="65906"/>
                  <a:pt x="41275" y="85725"/>
                  <a:pt x="47625" y="104775"/>
                </a:cubicBezTo>
                <a:lnTo>
                  <a:pt x="57150" y="133350"/>
                </a:lnTo>
                <a:cubicBezTo>
                  <a:pt x="60325" y="142875"/>
                  <a:pt x="58321" y="156356"/>
                  <a:pt x="66675" y="161925"/>
                </a:cubicBezTo>
                <a:lnTo>
                  <a:pt x="95250" y="180975"/>
                </a:lnTo>
                <a:cubicBezTo>
                  <a:pt x="101600" y="190500"/>
                  <a:pt x="106695" y="200994"/>
                  <a:pt x="114300" y="209550"/>
                </a:cubicBezTo>
                <a:cubicBezTo>
                  <a:pt x="161751" y="262932"/>
                  <a:pt x="156595" y="256797"/>
                  <a:pt x="200025" y="285750"/>
                </a:cubicBezTo>
                <a:cubicBezTo>
                  <a:pt x="203200" y="295275"/>
                  <a:pt x="204674" y="305548"/>
                  <a:pt x="209550" y="314325"/>
                </a:cubicBezTo>
                <a:cubicBezTo>
                  <a:pt x="231531" y="353890"/>
                  <a:pt x="239835" y="372330"/>
                  <a:pt x="276225" y="390525"/>
                </a:cubicBezTo>
                <a:cubicBezTo>
                  <a:pt x="285205" y="395015"/>
                  <a:pt x="295478" y="396321"/>
                  <a:pt x="304800" y="400050"/>
                </a:cubicBezTo>
                <a:cubicBezTo>
                  <a:pt x="311392" y="402687"/>
                  <a:pt x="317500" y="406400"/>
                  <a:pt x="323850" y="40957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Freeform 437"/>
          <p:cNvSpPr/>
          <p:nvPr/>
        </p:nvSpPr>
        <p:spPr>
          <a:xfrm>
            <a:off x="9715500" y="7353300"/>
            <a:ext cx="409575" cy="476250"/>
          </a:xfrm>
          <a:custGeom>
            <a:avLst/>
            <a:gdLst>
              <a:gd name="connsiteX0" fmla="*/ 409575 w 409575"/>
              <a:gd name="connsiteY0" fmla="*/ 476250 h 476250"/>
              <a:gd name="connsiteX1" fmla="*/ 381000 w 409575"/>
              <a:gd name="connsiteY1" fmla="*/ 428625 h 476250"/>
              <a:gd name="connsiteX2" fmla="*/ 371475 w 409575"/>
              <a:gd name="connsiteY2" fmla="*/ 400050 h 476250"/>
              <a:gd name="connsiteX3" fmla="*/ 333375 w 409575"/>
              <a:gd name="connsiteY3" fmla="*/ 342900 h 476250"/>
              <a:gd name="connsiteX4" fmla="*/ 304800 w 409575"/>
              <a:gd name="connsiteY4" fmla="*/ 285750 h 476250"/>
              <a:gd name="connsiteX5" fmla="*/ 295275 w 409575"/>
              <a:gd name="connsiteY5" fmla="*/ 257175 h 476250"/>
              <a:gd name="connsiteX6" fmla="*/ 228600 w 409575"/>
              <a:gd name="connsiteY6" fmla="*/ 180975 h 476250"/>
              <a:gd name="connsiteX7" fmla="*/ 180975 w 409575"/>
              <a:gd name="connsiteY7" fmla="*/ 123825 h 476250"/>
              <a:gd name="connsiteX8" fmla="*/ 161925 w 409575"/>
              <a:gd name="connsiteY8" fmla="*/ 95250 h 476250"/>
              <a:gd name="connsiteX9" fmla="*/ 133350 w 409575"/>
              <a:gd name="connsiteY9" fmla="*/ 85725 h 476250"/>
              <a:gd name="connsiteX10" fmla="*/ 76200 w 409575"/>
              <a:gd name="connsiteY10" fmla="*/ 47625 h 476250"/>
              <a:gd name="connsiteX11" fmla="*/ 47625 w 409575"/>
              <a:gd name="connsiteY11" fmla="*/ 28575 h 476250"/>
              <a:gd name="connsiteX12" fmla="*/ 19050 w 409575"/>
              <a:gd name="connsiteY12" fmla="*/ 9525 h 476250"/>
              <a:gd name="connsiteX13" fmla="*/ 0 w 409575"/>
              <a:gd name="connsiteY13" fmla="*/ 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9575" h="476250">
                <a:moveTo>
                  <a:pt x="409575" y="476250"/>
                </a:moveTo>
                <a:cubicBezTo>
                  <a:pt x="400050" y="460375"/>
                  <a:pt x="389279" y="445184"/>
                  <a:pt x="381000" y="428625"/>
                </a:cubicBezTo>
                <a:cubicBezTo>
                  <a:pt x="376510" y="419645"/>
                  <a:pt x="376351" y="408827"/>
                  <a:pt x="371475" y="400050"/>
                </a:cubicBezTo>
                <a:cubicBezTo>
                  <a:pt x="360356" y="380036"/>
                  <a:pt x="340615" y="364620"/>
                  <a:pt x="333375" y="342900"/>
                </a:cubicBezTo>
                <a:cubicBezTo>
                  <a:pt x="309434" y="271076"/>
                  <a:pt x="341729" y="359608"/>
                  <a:pt x="304800" y="285750"/>
                </a:cubicBezTo>
                <a:cubicBezTo>
                  <a:pt x="300310" y="276770"/>
                  <a:pt x="300151" y="265952"/>
                  <a:pt x="295275" y="257175"/>
                </a:cubicBezTo>
                <a:cubicBezTo>
                  <a:pt x="262591" y="198344"/>
                  <a:pt x="270342" y="208803"/>
                  <a:pt x="228600" y="180975"/>
                </a:cubicBezTo>
                <a:cubicBezTo>
                  <a:pt x="181302" y="110029"/>
                  <a:pt x="242091" y="197164"/>
                  <a:pt x="180975" y="123825"/>
                </a:cubicBezTo>
                <a:cubicBezTo>
                  <a:pt x="173646" y="115031"/>
                  <a:pt x="170864" y="102401"/>
                  <a:pt x="161925" y="95250"/>
                </a:cubicBezTo>
                <a:cubicBezTo>
                  <a:pt x="154085" y="88978"/>
                  <a:pt x="142127" y="90601"/>
                  <a:pt x="133350" y="85725"/>
                </a:cubicBezTo>
                <a:cubicBezTo>
                  <a:pt x="113336" y="74606"/>
                  <a:pt x="95250" y="60325"/>
                  <a:pt x="76200" y="47625"/>
                </a:cubicBezTo>
                <a:lnTo>
                  <a:pt x="47625" y="28575"/>
                </a:lnTo>
                <a:cubicBezTo>
                  <a:pt x="38100" y="22225"/>
                  <a:pt x="29289" y="14645"/>
                  <a:pt x="19050" y="9525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Freeform 438"/>
          <p:cNvSpPr/>
          <p:nvPr/>
        </p:nvSpPr>
        <p:spPr>
          <a:xfrm>
            <a:off x="9877425" y="7820025"/>
            <a:ext cx="266700" cy="57417"/>
          </a:xfrm>
          <a:custGeom>
            <a:avLst/>
            <a:gdLst>
              <a:gd name="connsiteX0" fmla="*/ 266700 w 266700"/>
              <a:gd name="connsiteY0" fmla="*/ 0 h 57417"/>
              <a:gd name="connsiteX1" fmla="*/ 219075 w 266700"/>
              <a:gd name="connsiteY1" fmla="*/ 19050 h 57417"/>
              <a:gd name="connsiteX2" fmla="*/ 152400 w 266700"/>
              <a:gd name="connsiteY2" fmla="*/ 28575 h 57417"/>
              <a:gd name="connsiteX3" fmla="*/ 95250 w 266700"/>
              <a:gd name="connsiteY3" fmla="*/ 38100 h 57417"/>
              <a:gd name="connsiteX4" fmla="*/ 0 w 266700"/>
              <a:gd name="connsiteY4" fmla="*/ 57150 h 5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57417">
                <a:moveTo>
                  <a:pt x="266700" y="0"/>
                </a:moveTo>
                <a:cubicBezTo>
                  <a:pt x="250825" y="6350"/>
                  <a:pt x="235662" y="14903"/>
                  <a:pt x="219075" y="19050"/>
                </a:cubicBezTo>
                <a:cubicBezTo>
                  <a:pt x="197295" y="24495"/>
                  <a:pt x="174590" y="25161"/>
                  <a:pt x="152400" y="28575"/>
                </a:cubicBezTo>
                <a:cubicBezTo>
                  <a:pt x="133312" y="31512"/>
                  <a:pt x="113986" y="33416"/>
                  <a:pt x="95250" y="38100"/>
                </a:cubicBezTo>
                <a:cubicBezTo>
                  <a:pt x="2986" y="61166"/>
                  <a:pt x="72769" y="57150"/>
                  <a:pt x="0" y="571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Freeform 439"/>
          <p:cNvSpPr/>
          <p:nvPr/>
        </p:nvSpPr>
        <p:spPr>
          <a:xfrm>
            <a:off x="9772650" y="7820025"/>
            <a:ext cx="400050" cy="504825"/>
          </a:xfrm>
          <a:custGeom>
            <a:avLst/>
            <a:gdLst>
              <a:gd name="connsiteX0" fmla="*/ 400050 w 400050"/>
              <a:gd name="connsiteY0" fmla="*/ 0 h 504825"/>
              <a:gd name="connsiteX1" fmla="*/ 361950 w 400050"/>
              <a:gd name="connsiteY1" fmla="*/ 47625 h 504825"/>
              <a:gd name="connsiteX2" fmla="*/ 352425 w 400050"/>
              <a:gd name="connsiteY2" fmla="*/ 85725 h 504825"/>
              <a:gd name="connsiteX3" fmla="*/ 333375 w 400050"/>
              <a:gd name="connsiteY3" fmla="*/ 114300 h 504825"/>
              <a:gd name="connsiteX4" fmla="*/ 323850 w 400050"/>
              <a:gd name="connsiteY4" fmla="*/ 142875 h 504825"/>
              <a:gd name="connsiteX5" fmla="*/ 266700 w 400050"/>
              <a:gd name="connsiteY5" fmla="*/ 200025 h 504825"/>
              <a:gd name="connsiteX6" fmla="*/ 209550 w 400050"/>
              <a:gd name="connsiteY6" fmla="*/ 257175 h 504825"/>
              <a:gd name="connsiteX7" fmla="*/ 171450 w 400050"/>
              <a:gd name="connsiteY7" fmla="*/ 314325 h 504825"/>
              <a:gd name="connsiteX8" fmla="*/ 161925 w 400050"/>
              <a:gd name="connsiteY8" fmla="*/ 342900 h 504825"/>
              <a:gd name="connsiteX9" fmla="*/ 95250 w 400050"/>
              <a:gd name="connsiteY9" fmla="*/ 419100 h 504825"/>
              <a:gd name="connsiteX10" fmla="*/ 76200 w 400050"/>
              <a:gd name="connsiteY10" fmla="*/ 447675 h 504825"/>
              <a:gd name="connsiteX11" fmla="*/ 19050 w 400050"/>
              <a:gd name="connsiteY11" fmla="*/ 485775 h 504825"/>
              <a:gd name="connsiteX12" fmla="*/ 0 w 400050"/>
              <a:gd name="connsiteY12" fmla="*/ 504825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0050" h="504825">
                <a:moveTo>
                  <a:pt x="400050" y="0"/>
                </a:moveTo>
                <a:cubicBezTo>
                  <a:pt x="387350" y="15875"/>
                  <a:pt x="371823" y="29853"/>
                  <a:pt x="361950" y="47625"/>
                </a:cubicBezTo>
                <a:cubicBezTo>
                  <a:pt x="355593" y="59068"/>
                  <a:pt x="357582" y="73693"/>
                  <a:pt x="352425" y="85725"/>
                </a:cubicBezTo>
                <a:cubicBezTo>
                  <a:pt x="347916" y="96247"/>
                  <a:pt x="338495" y="104061"/>
                  <a:pt x="333375" y="114300"/>
                </a:cubicBezTo>
                <a:cubicBezTo>
                  <a:pt x="328885" y="123280"/>
                  <a:pt x="330014" y="134950"/>
                  <a:pt x="323850" y="142875"/>
                </a:cubicBezTo>
                <a:cubicBezTo>
                  <a:pt x="307310" y="164141"/>
                  <a:pt x="282864" y="178472"/>
                  <a:pt x="266700" y="200025"/>
                </a:cubicBezTo>
                <a:cubicBezTo>
                  <a:pt x="231256" y="247283"/>
                  <a:pt x="251334" y="229319"/>
                  <a:pt x="209550" y="257175"/>
                </a:cubicBezTo>
                <a:cubicBezTo>
                  <a:pt x="186902" y="325119"/>
                  <a:pt x="219016" y="242976"/>
                  <a:pt x="171450" y="314325"/>
                </a:cubicBezTo>
                <a:cubicBezTo>
                  <a:pt x="165881" y="322679"/>
                  <a:pt x="166801" y="334123"/>
                  <a:pt x="161925" y="342900"/>
                </a:cubicBezTo>
                <a:cubicBezTo>
                  <a:pt x="129241" y="401731"/>
                  <a:pt x="136992" y="391272"/>
                  <a:pt x="95250" y="419100"/>
                </a:cubicBezTo>
                <a:cubicBezTo>
                  <a:pt x="88900" y="428625"/>
                  <a:pt x="84815" y="440137"/>
                  <a:pt x="76200" y="447675"/>
                </a:cubicBezTo>
                <a:cubicBezTo>
                  <a:pt x="58970" y="462752"/>
                  <a:pt x="35239" y="469586"/>
                  <a:pt x="19050" y="485775"/>
                </a:cubicBezTo>
                <a:lnTo>
                  <a:pt x="0" y="50482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Freeform 440"/>
          <p:cNvSpPr/>
          <p:nvPr/>
        </p:nvSpPr>
        <p:spPr>
          <a:xfrm>
            <a:off x="10534650" y="7239000"/>
            <a:ext cx="457200" cy="581025"/>
          </a:xfrm>
          <a:custGeom>
            <a:avLst/>
            <a:gdLst>
              <a:gd name="connsiteX0" fmla="*/ 0 w 457200"/>
              <a:gd name="connsiteY0" fmla="*/ 581025 h 581025"/>
              <a:gd name="connsiteX1" fmla="*/ 19050 w 457200"/>
              <a:gd name="connsiteY1" fmla="*/ 495300 h 581025"/>
              <a:gd name="connsiteX2" fmla="*/ 38100 w 457200"/>
              <a:gd name="connsiteY2" fmla="*/ 466725 h 581025"/>
              <a:gd name="connsiteX3" fmla="*/ 85725 w 457200"/>
              <a:gd name="connsiteY3" fmla="*/ 381000 h 581025"/>
              <a:gd name="connsiteX4" fmla="*/ 114300 w 457200"/>
              <a:gd name="connsiteY4" fmla="*/ 323850 h 581025"/>
              <a:gd name="connsiteX5" fmla="*/ 142875 w 457200"/>
              <a:gd name="connsiteY5" fmla="*/ 295275 h 581025"/>
              <a:gd name="connsiteX6" fmla="*/ 190500 w 457200"/>
              <a:gd name="connsiteY6" fmla="*/ 247650 h 581025"/>
              <a:gd name="connsiteX7" fmla="*/ 238125 w 457200"/>
              <a:gd name="connsiteY7" fmla="*/ 209550 h 581025"/>
              <a:gd name="connsiteX8" fmla="*/ 257175 w 457200"/>
              <a:gd name="connsiteY8" fmla="*/ 180975 h 581025"/>
              <a:gd name="connsiteX9" fmla="*/ 285750 w 457200"/>
              <a:gd name="connsiteY9" fmla="*/ 161925 h 581025"/>
              <a:gd name="connsiteX10" fmla="*/ 361950 w 457200"/>
              <a:gd name="connsiteY10" fmla="*/ 95250 h 581025"/>
              <a:gd name="connsiteX11" fmla="*/ 390525 w 457200"/>
              <a:gd name="connsiteY11" fmla="*/ 76200 h 581025"/>
              <a:gd name="connsiteX12" fmla="*/ 428625 w 457200"/>
              <a:gd name="connsiteY12" fmla="*/ 19050 h 581025"/>
              <a:gd name="connsiteX13" fmla="*/ 457200 w 457200"/>
              <a:gd name="connsiteY13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0" h="581025">
                <a:moveTo>
                  <a:pt x="0" y="581025"/>
                </a:moveTo>
                <a:cubicBezTo>
                  <a:pt x="3658" y="559075"/>
                  <a:pt x="7326" y="518748"/>
                  <a:pt x="19050" y="495300"/>
                </a:cubicBezTo>
                <a:cubicBezTo>
                  <a:pt x="24170" y="485061"/>
                  <a:pt x="33451" y="477186"/>
                  <a:pt x="38100" y="466725"/>
                </a:cubicBezTo>
                <a:cubicBezTo>
                  <a:pt x="75396" y="382810"/>
                  <a:pt x="33569" y="433156"/>
                  <a:pt x="85725" y="381000"/>
                </a:cubicBezTo>
                <a:cubicBezTo>
                  <a:pt x="95271" y="352361"/>
                  <a:pt x="93784" y="348469"/>
                  <a:pt x="114300" y="323850"/>
                </a:cubicBezTo>
                <a:cubicBezTo>
                  <a:pt x="122924" y="313502"/>
                  <a:pt x="134251" y="305623"/>
                  <a:pt x="142875" y="295275"/>
                </a:cubicBezTo>
                <a:cubicBezTo>
                  <a:pt x="182562" y="247650"/>
                  <a:pt x="138113" y="282575"/>
                  <a:pt x="190500" y="247650"/>
                </a:cubicBezTo>
                <a:cubicBezTo>
                  <a:pt x="245095" y="165758"/>
                  <a:pt x="172400" y="262130"/>
                  <a:pt x="238125" y="209550"/>
                </a:cubicBezTo>
                <a:cubicBezTo>
                  <a:pt x="247064" y="202399"/>
                  <a:pt x="249080" y="189070"/>
                  <a:pt x="257175" y="180975"/>
                </a:cubicBezTo>
                <a:cubicBezTo>
                  <a:pt x="265270" y="172880"/>
                  <a:pt x="276225" y="168275"/>
                  <a:pt x="285750" y="161925"/>
                </a:cubicBezTo>
                <a:cubicBezTo>
                  <a:pt x="317500" y="114300"/>
                  <a:pt x="295275" y="139700"/>
                  <a:pt x="361950" y="95250"/>
                </a:cubicBezTo>
                <a:lnTo>
                  <a:pt x="390525" y="76200"/>
                </a:lnTo>
                <a:cubicBezTo>
                  <a:pt x="403225" y="57150"/>
                  <a:pt x="409575" y="31750"/>
                  <a:pt x="428625" y="19050"/>
                </a:cubicBezTo>
                <a:lnTo>
                  <a:pt x="45720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Freeform 441"/>
          <p:cNvSpPr/>
          <p:nvPr/>
        </p:nvSpPr>
        <p:spPr>
          <a:xfrm>
            <a:off x="10506075" y="7696200"/>
            <a:ext cx="228600" cy="66675"/>
          </a:xfrm>
          <a:custGeom>
            <a:avLst/>
            <a:gdLst>
              <a:gd name="connsiteX0" fmla="*/ 0 w 228600"/>
              <a:gd name="connsiteY0" fmla="*/ 66675 h 66675"/>
              <a:gd name="connsiteX1" fmla="*/ 123825 w 228600"/>
              <a:gd name="connsiteY1" fmla="*/ 57150 h 66675"/>
              <a:gd name="connsiteX2" fmla="*/ 209550 w 228600"/>
              <a:gd name="connsiteY2" fmla="*/ 19050 h 66675"/>
              <a:gd name="connsiteX3" fmla="*/ 228600 w 228600"/>
              <a:gd name="connsiteY3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66675">
                <a:moveTo>
                  <a:pt x="0" y="66675"/>
                </a:moveTo>
                <a:cubicBezTo>
                  <a:pt x="41275" y="63500"/>
                  <a:pt x="82935" y="63606"/>
                  <a:pt x="123825" y="57150"/>
                </a:cubicBezTo>
                <a:cubicBezTo>
                  <a:pt x="156759" y="51950"/>
                  <a:pt x="184263" y="39279"/>
                  <a:pt x="209550" y="19050"/>
                </a:cubicBezTo>
                <a:cubicBezTo>
                  <a:pt x="216562" y="13440"/>
                  <a:pt x="222250" y="6350"/>
                  <a:pt x="22860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Freeform 442"/>
          <p:cNvSpPr/>
          <p:nvPr/>
        </p:nvSpPr>
        <p:spPr>
          <a:xfrm>
            <a:off x="10515600" y="7772400"/>
            <a:ext cx="409575" cy="476250"/>
          </a:xfrm>
          <a:custGeom>
            <a:avLst/>
            <a:gdLst>
              <a:gd name="connsiteX0" fmla="*/ 0 w 409575"/>
              <a:gd name="connsiteY0" fmla="*/ 0 h 476250"/>
              <a:gd name="connsiteX1" fmla="*/ 9525 w 409575"/>
              <a:gd name="connsiteY1" fmla="*/ 47625 h 476250"/>
              <a:gd name="connsiteX2" fmla="*/ 47625 w 409575"/>
              <a:gd name="connsiteY2" fmla="*/ 104775 h 476250"/>
              <a:gd name="connsiteX3" fmla="*/ 66675 w 409575"/>
              <a:gd name="connsiteY3" fmla="*/ 133350 h 476250"/>
              <a:gd name="connsiteX4" fmla="*/ 85725 w 409575"/>
              <a:gd name="connsiteY4" fmla="*/ 161925 h 476250"/>
              <a:gd name="connsiteX5" fmla="*/ 114300 w 409575"/>
              <a:gd name="connsiteY5" fmla="*/ 190500 h 476250"/>
              <a:gd name="connsiteX6" fmla="*/ 152400 w 409575"/>
              <a:gd name="connsiteY6" fmla="*/ 228600 h 476250"/>
              <a:gd name="connsiteX7" fmla="*/ 219075 w 409575"/>
              <a:gd name="connsiteY7" fmla="*/ 295275 h 476250"/>
              <a:gd name="connsiteX8" fmla="*/ 266700 w 409575"/>
              <a:gd name="connsiteY8" fmla="*/ 342900 h 476250"/>
              <a:gd name="connsiteX9" fmla="*/ 285750 w 409575"/>
              <a:gd name="connsiteY9" fmla="*/ 371475 h 476250"/>
              <a:gd name="connsiteX10" fmla="*/ 342900 w 409575"/>
              <a:gd name="connsiteY10" fmla="*/ 419100 h 476250"/>
              <a:gd name="connsiteX11" fmla="*/ 381000 w 409575"/>
              <a:gd name="connsiteY11" fmla="*/ 466725 h 476250"/>
              <a:gd name="connsiteX12" fmla="*/ 409575 w 409575"/>
              <a:gd name="connsiteY1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575" h="476250">
                <a:moveTo>
                  <a:pt x="0" y="0"/>
                </a:moveTo>
                <a:cubicBezTo>
                  <a:pt x="3175" y="15875"/>
                  <a:pt x="2826" y="32887"/>
                  <a:pt x="9525" y="47625"/>
                </a:cubicBezTo>
                <a:cubicBezTo>
                  <a:pt x="18999" y="68468"/>
                  <a:pt x="34925" y="85725"/>
                  <a:pt x="47625" y="104775"/>
                </a:cubicBezTo>
                <a:lnTo>
                  <a:pt x="66675" y="133350"/>
                </a:lnTo>
                <a:cubicBezTo>
                  <a:pt x="73025" y="142875"/>
                  <a:pt x="77630" y="153830"/>
                  <a:pt x="85725" y="161925"/>
                </a:cubicBezTo>
                <a:lnTo>
                  <a:pt x="114300" y="190500"/>
                </a:lnTo>
                <a:cubicBezTo>
                  <a:pt x="139700" y="266700"/>
                  <a:pt x="101600" y="177800"/>
                  <a:pt x="152400" y="228600"/>
                </a:cubicBezTo>
                <a:cubicBezTo>
                  <a:pt x="228821" y="305021"/>
                  <a:pt x="154417" y="273722"/>
                  <a:pt x="219075" y="295275"/>
                </a:cubicBezTo>
                <a:cubicBezTo>
                  <a:pt x="269875" y="371475"/>
                  <a:pt x="203200" y="279400"/>
                  <a:pt x="266700" y="342900"/>
                </a:cubicBezTo>
                <a:cubicBezTo>
                  <a:pt x="274795" y="350995"/>
                  <a:pt x="278421" y="362681"/>
                  <a:pt x="285750" y="371475"/>
                </a:cubicBezTo>
                <a:cubicBezTo>
                  <a:pt x="308669" y="398977"/>
                  <a:pt x="314803" y="400369"/>
                  <a:pt x="342900" y="419100"/>
                </a:cubicBezTo>
                <a:cubicBezTo>
                  <a:pt x="353886" y="452057"/>
                  <a:pt x="346533" y="449491"/>
                  <a:pt x="381000" y="466725"/>
                </a:cubicBezTo>
                <a:cubicBezTo>
                  <a:pt x="389980" y="471215"/>
                  <a:pt x="409575" y="476250"/>
                  <a:pt x="409575" y="4762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Freeform 443"/>
          <p:cNvSpPr/>
          <p:nvPr/>
        </p:nvSpPr>
        <p:spPr>
          <a:xfrm>
            <a:off x="11591925" y="7334250"/>
            <a:ext cx="419100" cy="428625"/>
          </a:xfrm>
          <a:custGeom>
            <a:avLst/>
            <a:gdLst>
              <a:gd name="connsiteX0" fmla="*/ 419100 w 419100"/>
              <a:gd name="connsiteY0" fmla="*/ 428625 h 428625"/>
              <a:gd name="connsiteX1" fmla="*/ 400050 w 419100"/>
              <a:gd name="connsiteY1" fmla="*/ 352425 h 428625"/>
              <a:gd name="connsiteX2" fmla="*/ 381000 w 419100"/>
              <a:gd name="connsiteY2" fmla="*/ 323850 h 428625"/>
              <a:gd name="connsiteX3" fmla="*/ 333375 w 419100"/>
              <a:gd name="connsiteY3" fmla="*/ 238125 h 428625"/>
              <a:gd name="connsiteX4" fmla="*/ 276225 w 419100"/>
              <a:gd name="connsiteY4" fmla="*/ 200025 h 428625"/>
              <a:gd name="connsiteX5" fmla="*/ 247650 w 419100"/>
              <a:gd name="connsiteY5" fmla="*/ 171450 h 428625"/>
              <a:gd name="connsiteX6" fmla="*/ 190500 w 419100"/>
              <a:gd name="connsiteY6" fmla="*/ 133350 h 428625"/>
              <a:gd name="connsiteX7" fmla="*/ 161925 w 419100"/>
              <a:gd name="connsiteY7" fmla="*/ 104775 h 428625"/>
              <a:gd name="connsiteX8" fmla="*/ 142875 w 419100"/>
              <a:gd name="connsiteY8" fmla="*/ 76200 h 428625"/>
              <a:gd name="connsiteX9" fmla="*/ 85725 w 419100"/>
              <a:gd name="connsiteY9" fmla="*/ 38100 h 428625"/>
              <a:gd name="connsiteX10" fmla="*/ 57150 w 419100"/>
              <a:gd name="connsiteY10" fmla="*/ 19050 h 428625"/>
              <a:gd name="connsiteX11" fmla="*/ 28575 w 419100"/>
              <a:gd name="connsiteY11" fmla="*/ 0 h 428625"/>
              <a:gd name="connsiteX12" fmla="*/ 0 w 419100"/>
              <a:gd name="connsiteY12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9100" h="428625">
                <a:moveTo>
                  <a:pt x="419100" y="428625"/>
                </a:moveTo>
                <a:cubicBezTo>
                  <a:pt x="415477" y="410511"/>
                  <a:pt x="409813" y="371951"/>
                  <a:pt x="400050" y="352425"/>
                </a:cubicBezTo>
                <a:cubicBezTo>
                  <a:pt x="394930" y="342186"/>
                  <a:pt x="386120" y="334089"/>
                  <a:pt x="381000" y="323850"/>
                </a:cubicBezTo>
                <a:cubicBezTo>
                  <a:pt x="363630" y="289110"/>
                  <a:pt x="378424" y="268158"/>
                  <a:pt x="333375" y="238125"/>
                </a:cubicBezTo>
                <a:cubicBezTo>
                  <a:pt x="314325" y="225425"/>
                  <a:pt x="292414" y="216214"/>
                  <a:pt x="276225" y="200025"/>
                </a:cubicBezTo>
                <a:cubicBezTo>
                  <a:pt x="266700" y="190500"/>
                  <a:pt x="258283" y="179720"/>
                  <a:pt x="247650" y="171450"/>
                </a:cubicBezTo>
                <a:cubicBezTo>
                  <a:pt x="229578" y="157394"/>
                  <a:pt x="206689" y="149539"/>
                  <a:pt x="190500" y="133350"/>
                </a:cubicBezTo>
                <a:cubicBezTo>
                  <a:pt x="180975" y="123825"/>
                  <a:pt x="170549" y="115123"/>
                  <a:pt x="161925" y="104775"/>
                </a:cubicBezTo>
                <a:cubicBezTo>
                  <a:pt x="154596" y="95981"/>
                  <a:pt x="151490" y="83738"/>
                  <a:pt x="142875" y="76200"/>
                </a:cubicBezTo>
                <a:cubicBezTo>
                  <a:pt x="125645" y="61123"/>
                  <a:pt x="104775" y="50800"/>
                  <a:pt x="85725" y="38100"/>
                </a:cubicBezTo>
                <a:lnTo>
                  <a:pt x="57150" y="19050"/>
                </a:lnTo>
                <a:cubicBezTo>
                  <a:pt x="47625" y="12700"/>
                  <a:pt x="40023" y="0"/>
                  <a:pt x="28575" y="0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Freeform 444"/>
          <p:cNvSpPr/>
          <p:nvPr/>
        </p:nvSpPr>
        <p:spPr>
          <a:xfrm>
            <a:off x="11791950" y="7724219"/>
            <a:ext cx="209550" cy="19606"/>
          </a:xfrm>
          <a:custGeom>
            <a:avLst/>
            <a:gdLst>
              <a:gd name="connsiteX0" fmla="*/ 209550 w 209550"/>
              <a:gd name="connsiteY0" fmla="*/ 19606 h 19606"/>
              <a:gd name="connsiteX1" fmla="*/ 66675 w 209550"/>
              <a:gd name="connsiteY1" fmla="*/ 10081 h 19606"/>
              <a:gd name="connsiteX2" fmla="*/ 0 w 209550"/>
              <a:gd name="connsiteY2" fmla="*/ 556 h 19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9606">
                <a:moveTo>
                  <a:pt x="209550" y="19606"/>
                </a:moveTo>
                <a:cubicBezTo>
                  <a:pt x="161925" y="16431"/>
                  <a:pt x="114114" y="15352"/>
                  <a:pt x="66675" y="10081"/>
                </a:cubicBezTo>
                <a:cubicBezTo>
                  <a:pt x="-55195" y="-3460"/>
                  <a:pt x="150910" y="556"/>
                  <a:pt x="0" y="55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Freeform 445"/>
          <p:cNvSpPr/>
          <p:nvPr/>
        </p:nvSpPr>
        <p:spPr>
          <a:xfrm>
            <a:off x="11715750" y="7829550"/>
            <a:ext cx="295275" cy="400050"/>
          </a:xfrm>
          <a:custGeom>
            <a:avLst/>
            <a:gdLst>
              <a:gd name="connsiteX0" fmla="*/ 295275 w 295275"/>
              <a:gd name="connsiteY0" fmla="*/ 0 h 400050"/>
              <a:gd name="connsiteX1" fmla="*/ 247650 w 295275"/>
              <a:gd name="connsiteY1" fmla="*/ 19050 h 400050"/>
              <a:gd name="connsiteX2" fmla="*/ 209550 w 295275"/>
              <a:gd name="connsiteY2" fmla="*/ 95250 h 400050"/>
              <a:gd name="connsiteX3" fmla="*/ 200025 w 295275"/>
              <a:gd name="connsiteY3" fmla="*/ 123825 h 400050"/>
              <a:gd name="connsiteX4" fmla="*/ 171450 w 295275"/>
              <a:gd name="connsiteY4" fmla="*/ 152400 h 400050"/>
              <a:gd name="connsiteX5" fmla="*/ 142875 w 295275"/>
              <a:gd name="connsiteY5" fmla="*/ 257175 h 400050"/>
              <a:gd name="connsiteX6" fmla="*/ 114300 w 295275"/>
              <a:gd name="connsiteY6" fmla="*/ 276225 h 400050"/>
              <a:gd name="connsiteX7" fmla="*/ 85725 w 295275"/>
              <a:gd name="connsiteY7" fmla="*/ 333375 h 400050"/>
              <a:gd name="connsiteX8" fmla="*/ 57150 w 295275"/>
              <a:gd name="connsiteY8" fmla="*/ 342900 h 400050"/>
              <a:gd name="connsiteX9" fmla="*/ 38100 w 295275"/>
              <a:gd name="connsiteY9" fmla="*/ 371475 h 400050"/>
              <a:gd name="connsiteX10" fmla="*/ 9525 w 295275"/>
              <a:gd name="connsiteY10" fmla="*/ 390525 h 400050"/>
              <a:gd name="connsiteX11" fmla="*/ 0 w 295275"/>
              <a:gd name="connsiteY1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5275" h="400050">
                <a:moveTo>
                  <a:pt x="295275" y="0"/>
                </a:moveTo>
                <a:cubicBezTo>
                  <a:pt x="279400" y="6350"/>
                  <a:pt x="259088" y="6341"/>
                  <a:pt x="247650" y="19050"/>
                </a:cubicBezTo>
                <a:cubicBezTo>
                  <a:pt x="228653" y="40158"/>
                  <a:pt x="218530" y="68309"/>
                  <a:pt x="209550" y="95250"/>
                </a:cubicBezTo>
                <a:cubicBezTo>
                  <a:pt x="206375" y="104775"/>
                  <a:pt x="205594" y="115471"/>
                  <a:pt x="200025" y="123825"/>
                </a:cubicBezTo>
                <a:cubicBezTo>
                  <a:pt x="192553" y="135033"/>
                  <a:pt x="180975" y="142875"/>
                  <a:pt x="171450" y="152400"/>
                </a:cubicBezTo>
                <a:cubicBezTo>
                  <a:pt x="168479" y="167253"/>
                  <a:pt x="154030" y="249738"/>
                  <a:pt x="142875" y="257175"/>
                </a:cubicBezTo>
                <a:lnTo>
                  <a:pt x="114300" y="276225"/>
                </a:lnTo>
                <a:cubicBezTo>
                  <a:pt x="108025" y="295049"/>
                  <a:pt x="102511" y="319946"/>
                  <a:pt x="85725" y="333375"/>
                </a:cubicBezTo>
                <a:cubicBezTo>
                  <a:pt x="77885" y="339647"/>
                  <a:pt x="66675" y="339725"/>
                  <a:pt x="57150" y="342900"/>
                </a:cubicBezTo>
                <a:cubicBezTo>
                  <a:pt x="50800" y="352425"/>
                  <a:pt x="46195" y="363380"/>
                  <a:pt x="38100" y="371475"/>
                </a:cubicBezTo>
                <a:cubicBezTo>
                  <a:pt x="30005" y="379570"/>
                  <a:pt x="18683" y="383656"/>
                  <a:pt x="9525" y="390525"/>
                </a:cubicBezTo>
                <a:cubicBezTo>
                  <a:pt x="5933" y="393219"/>
                  <a:pt x="3175" y="396875"/>
                  <a:pt x="0" y="4000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9077446" y="9453702"/>
            <a:ext cx="230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Spindle Fibers attach to kinetochores and pull sister chromatids apart.</a:t>
            </a:r>
            <a:endParaRPr lang="en-US" sz="1200" dirty="0"/>
          </a:p>
        </p:txBody>
      </p:sp>
      <p:sp>
        <p:nvSpPr>
          <p:cNvPr id="448" name="Oval 447"/>
          <p:cNvSpPr/>
          <p:nvPr/>
        </p:nvSpPr>
        <p:spPr>
          <a:xfrm>
            <a:off x="9412191" y="12219457"/>
            <a:ext cx="599793" cy="639328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10483940" y="12258674"/>
            <a:ext cx="599793" cy="639328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0" name="Group 449"/>
          <p:cNvGrpSpPr/>
          <p:nvPr/>
        </p:nvGrpSpPr>
        <p:grpSpPr>
          <a:xfrm>
            <a:off x="9481504" y="12442323"/>
            <a:ext cx="333533" cy="221596"/>
            <a:chOff x="9737745" y="2090057"/>
            <a:chExt cx="393228" cy="261257"/>
          </a:xfrm>
        </p:grpSpPr>
        <p:sp>
          <p:nvSpPr>
            <p:cNvPr id="451" name="Freeform 450"/>
            <p:cNvSpPr/>
            <p:nvPr/>
          </p:nvSpPr>
          <p:spPr>
            <a:xfrm>
              <a:off x="9737745" y="2090057"/>
              <a:ext cx="248084" cy="188686"/>
            </a:xfrm>
            <a:custGeom>
              <a:avLst/>
              <a:gdLst>
                <a:gd name="connsiteX0" fmla="*/ 44884 w 248084"/>
                <a:gd name="connsiteY0" fmla="*/ 188686 h 188686"/>
                <a:gd name="connsiteX1" fmla="*/ 1341 w 248084"/>
                <a:gd name="connsiteY1" fmla="*/ 116114 h 188686"/>
                <a:gd name="connsiteX2" fmla="*/ 233569 w 248084"/>
                <a:gd name="connsiteY2" fmla="*/ 43543 h 188686"/>
                <a:gd name="connsiteX3" fmla="*/ 248084 w 248084"/>
                <a:gd name="connsiteY3" fmla="*/ 0 h 18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84" h="188686">
                  <a:moveTo>
                    <a:pt x="44884" y="188686"/>
                  </a:moveTo>
                  <a:cubicBezTo>
                    <a:pt x="30370" y="164495"/>
                    <a:pt x="-7580" y="142877"/>
                    <a:pt x="1341" y="116114"/>
                  </a:cubicBezTo>
                  <a:cubicBezTo>
                    <a:pt x="26262" y="41348"/>
                    <a:pt x="196730" y="47227"/>
                    <a:pt x="233569" y="43543"/>
                  </a:cubicBezTo>
                  <a:lnTo>
                    <a:pt x="24808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9869716" y="2117999"/>
              <a:ext cx="261257" cy="233315"/>
            </a:xfrm>
            <a:custGeom>
              <a:avLst/>
              <a:gdLst>
                <a:gd name="connsiteX0" fmla="*/ 0 w 261257"/>
                <a:gd name="connsiteY0" fmla="*/ 30115 h 233315"/>
                <a:gd name="connsiteX1" fmla="*/ 130628 w 261257"/>
                <a:gd name="connsiteY1" fmla="*/ 15601 h 233315"/>
                <a:gd name="connsiteX2" fmla="*/ 159657 w 261257"/>
                <a:gd name="connsiteY2" fmla="*/ 59144 h 233315"/>
                <a:gd name="connsiteX3" fmla="*/ 174171 w 261257"/>
                <a:gd name="connsiteY3" fmla="*/ 102686 h 233315"/>
                <a:gd name="connsiteX4" fmla="*/ 188686 w 261257"/>
                <a:gd name="connsiteY4" fmla="*/ 189772 h 233315"/>
                <a:gd name="connsiteX5" fmla="*/ 261257 w 261257"/>
                <a:gd name="connsiteY5" fmla="*/ 233315 h 23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7" h="233315">
                  <a:moveTo>
                    <a:pt x="0" y="30115"/>
                  </a:moveTo>
                  <a:cubicBezTo>
                    <a:pt x="48578" y="10684"/>
                    <a:pt x="79846" y="-18254"/>
                    <a:pt x="130628" y="15601"/>
                  </a:cubicBezTo>
                  <a:cubicBezTo>
                    <a:pt x="145142" y="25277"/>
                    <a:pt x="149981" y="44630"/>
                    <a:pt x="159657" y="59144"/>
                  </a:cubicBezTo>
                  <a:cubicBezTo>
                    <a:pt x="164495" y="73658"/>
                    <a:pt x="170852" y="87751"/>
                    <a:pt x="174171" y="102686"/>
                  </a:cubicBezTo>
                  <a:cubicBezTo>
                    <a:pt x="180555" y="131414"/>
                    <a:pt x="175525" y="163450"/>
                    <a:pt x="188686" y="189772"/>
                  </a:cubicBezTo>
                  <a:cubicBezTo>
                    <a:pt x="194525" y="201451"/>
                    <a:pt x="245591" y="225482"/>
                    <a:pt x="261257" y="23331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10548089" y="12538124"/>
            <a:ext cx="333533" cy="221596"/>
            <a:chOff x="9737745" y="2090057"/>
            <a:chExt cx="393228" cy="261257"/>
          </a:xfrm>
        </p:grpSpPr>
        <p:sp>
          <p:nvSpPr>
            <p:cNvPr id="460" name="Freeform 459"/>
            <p:cNvSpPr/>
            <p:nvPr/>
          </p:nvSpPr>
          <p:spPr>
            <a:xfrm>
              <a:off x="9737745" y="2090057"/>
              <a:ext cx="248084" cy="188686"/>
            </a:xfrm>
            <a:custGeom>
              <a:avLst/>
              <a:gdLst>
                <a:gd name="connsiteX0" fmla="*/ 44884 w 248084"/>
                <a:gd name="connsiteY0" fmla="*/ 188686 h 188686"/>
                <a:gd name="connsiteX1" fmla="*/ 1341 w 248084"/>
                <a:gd name="connsiteY1" fmla="*/ 116114 h 188686"/>
                <a:gd name="connsiteX2" fmla="*/ 233569 w 248084"/>
                <a:gd name="connsiteY2" fmla="*/ 43543 h 188686"/>
                <a:gd name="connsiteX3" fmla="*/ 248084 w 248084"/>
                <a:gd name="connsiteY3" fmla="*/ 0 h 18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84" h="188686">
                  <a:moveTo>
                    <a:pt x="44884" y="188686"/>
                  </a:moveTo>
                  <a:cubicBezTo>
                    <a:pt x="30370" y="164495"/>
                    <a:pt x="-7580" y="142877"/>
                    <a:pt x="1341" y="116114"/>
                  </a:cubicBezTo>
                  <a:cubicBezTo>
                    <a:pt x="26262" y="41348"/>
                    <a:pt x="196730" y="47227"/>
                    <a:pt x="233569" y="43543"/>
                  </a:cubicBezTo>
                  <a:lnTo>
                    <a:pt x="24808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9869716" y="2117999"/>
              <a:ext cx="261257" cy="233315"/>
            </a:xfrm>
            <a:custGeom>
              <a:avLst/>
              <a:gdLst>
                <a:gd name="connsiteX0" fmla="*/ 0 w 261257"/>
                <a:gd name="connsiteY0" fmla="*/ 30115 h 233315"/>
                <a:gd name="connsiteX1" fmla="*/ 130628 w 261257"/>
                <a:gd name="connsiteY1" fmla="*/ 15601 h 233315"/>
                <a:gd name="connsiteX2" fmla="*/ 159657 w 261257"/>
                <a:gd name="connsiteY2" fmla="*/ 59144 h 233315"/>
                <a:gd name="connsiteX3" fmla="*/ 174171 w 261257"/>
                <a:gd name="connsiteY3" fmla="*/ 102686 h 233315"/>
                <a:gd name="connsiteX4" fmla="*/ 188686 w 261257"/>
                <a:gd name="connsiteY4" fmla="*/ 189772 h 233315"/>
                <a:gd name="connsiteX5" fmla="*/ 261257 w 261257"/>
                <a:gd name="connsiteY5" fmla="*/ 233315 h 23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7" h="233315">
                  <a:moveTo>
                    <a:pt x="0" y="30115"/>
                  </a:moveTo>
                  <a:cubicBezTo>
                    <a:pt x="48578" y="10684"/>
                    <a:pt x="79846" y="-18254"/>
                    <a:pt x="130628" y="15601"/>
                  </a:cubicBezTo>
                  <a:cubicBezTo>
                    <a:pt x="145142" y="25277"/>
                    <a:pt x="149981" y="44630"/>
                    <a:pt x="159657" y="59144"/>
                  </a:cubicBezTo>
                  <a:cubicBezTo>
                    <a:pt x="164495" y="73658"/>
                    <a:pt x="170852" y="87751"/>
                    <a:pt x="174171" y="102686"/>
                  </a:cubicBezTo>
                  <a:cubicBezTo>
                    <a:pt x="180555" y="131414"/>
                    <a:pt x="175525" y="163450"/>
                    <a:pt x="188686" y="189772"/>
                  </a:cubicBezTo>
                  <a:cubicBezTo>
                    <a:pt x="194525" y="201451"/>
                    <a:pt x="245591" y="225482"/>
                    <a:pt x="261257" y="23331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7" name="Oval 476"/>
          <p:cNvSpPr/>
          <p:nvPr/>
        </p:nvSpPr>
        <p:spPr>
          <a:xfrm>
            <a:off x="11434482" y="12253062"/>
            <a:ext cx="599793" cy="639328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0" name="Group 489"/>
          <p:cNvGrpSpPr/>
          <p:nvPr/>
        </p:nvGrpSpPr>
        <p:grpSpPr>
          <a:xfrm>
            <a:off x="8543568" y="12238392"/>
            <a:ext cx="599793" cy="639328"/>
            <a:chOff x="9401853" y="10962401"/>
            <a:chExt cx="599793" cy="639328"/>
          </a:xfrm>
        </p:grpSpPr>
        <p:sp>
          <p:nvSpPr>
            <p:cNvPr id="476" name="Oval 475"/>
            <p:cNvSpPr/>
            <p:nvPr/>
          </p:nvSpPr>
          <p:spPr>
            <a:xfrm>
              <a:off x="9401853" y="10962401"/>
              <a:ext cx="599793" cy="639328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8" name="Group 477"/>
            <p:cNvGrpSpPr/>
            <p:nvPr/>
          </p:nvGrpSpPr>
          <p:grpSpPr>
            <a:xfrm>
              <a:off x="9471166" y="11185267"/>
              <a:ext cx="333533" cy="221596"/>
              <a:chOff x="9737745" y="2090057"/>
              <a:chExt cx="393228" cy="261257"/>
            </a:xfrm>
          </p:grpSpPr>
          <p:sp>
            <p:nvSpPr>
              <p:cNvPr id="479" name="Freeform 478"/>
              <p:cNvSpPr/>
              <p:nvPr/>
            </p:nvSpPr>
            <p:spPr>
              <a:xfrm>
                <a:off x="9737745" y="2090057"/>
                <a:ext cx="248084" cy="188686"/>
              </a:xfrm>
              <a:custGeom>
                <a:avLst/>
                <a:gdLst>
                  <a:gd name="connsiteX0" fmla="*/ 44884 w 248084"/>
                  <a:gd name="connsiteY0" fmla="*/ 188686 h 188686"/>
                  <a:gd name="connsiteX1" fmla="*/ 1341 w 248084"/>
                  <a:gd name="connsiteY1" fmla="*/ 116114 h 188686"/>
                  <a:gd name="connsiteX2" fmla="*/ 233569 w 248084"/>
                  <a:gd name="connsiteY2" fmla="*/ 43543 h 188686"/>
                  <a:gd name="connsiteX3" fmla="*/ 248084 w 248084"/>
                  <a:gd name="connsiteY3" fmla="*/ 0 h 188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084" h="188686">
                    <a:moveTo>
                      <a:pt x="44884" y="188686"/>
                    </a:moveTo>
                    <a:cubicBezTo>
                      <a:pt x="30370" y="164495"/>
                      <a:pt x="-7580" y="142877"/>
                      <a:pt x="1341" y="116114"/>
                    </a:cubicBezTo>
                    <a:cubicBezTo>
                      <a:pt x="26262" y="41348"/>
                      <a:pt x="196730" y="47227"/>
                      <a:pt x="233569" y="43543"/>
                    </a:cubicBezTo>
                    <a:lnTo>
                      <a:pt x="248084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Freeform 479"/>
              <p:cNvSpPr/>
              <p:nvPr/>
            </p:nvSpPr>
            <p:spPr>
              <a:xfrm>
                <a:off x="9869716" y="2117999"/>
                <a:ext cx="261257" cy="233315"/>
              </a:xfrm>
              <a:custGeom>
                <a:avLst/>
                <a:gdLst>
                  <a:gd name="connsiteX0" fmla="*/ 0 w 261257"/>
                  <a:gd name="connsiteY0" fmla="*/ 30115 h 233315"/>
                  <a:gd name="connsiteX1" fmla="*/ 130628 w 261257"/>
                  <a:gd name="connsiteY1" fmla="*/ 15601 h 233315"/>
                  <a:gd name="connsiteX2" fmla="*/ 159657 w 261257"/>
                  <a:gd name="connsiteY2" fmla="*/ 59144 h 233315"/>
                  <a:gd name="connsiteX3" fmla="*/ 174171 w 261257"/>
                  <a:gd name="connsiteY3" fmla="*/ 102686 h 233315"/>
                  <a:gd name="connsiteX4" fmla="*/ 188686 w 261257"/>
                  <a:gd name="connsiteY4" fmla="*/ 189772 h 233315"/>
                  <a:gd name="connsiteX5" fmla="*/ 261257 w 261257"/>
                  <a:gd name="connsiteY5" fmla="*/ 233315 h 233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257" h="233315">
                    <a:moveTo>
                      <a:pt x="0" y="30115"/>
                    </a:moveTo>
                    <a:cubicBezTo>
                      <a:pt x="48578" y="10684"/>
                      <a:pt x="79846" y="-18254"/>
                      <a:pt x="130628" y="15601"/>
                    </a:cubicBezTo>
                    <a:cubicBezTo>
                      <a:pt x="145142" y="25277"/>
                      <a:pt x="149981" y="44630"/>
                      <a:pt x="159657" y="59144"/>
                    </a:cubicBezTo>
                    <a:cubicBezTo>
                      <a:pt x="164495" y="73658"/>
                      <a:pt x="170852" y="87751"/>
                      <a:pt x="174171" y="102686"/>
                    </a:cubicBezTo>
                    <a:cubicBezTo>
                      <a:pt x="180555" y="131414"/>
                      <a:pt x="175525" y="163450"/>
                      <a:pt x="188686" y="189772"/>
                    </a:cubicBezTo>
                    <a:cubicBezTo>
                      <a:pt x="194525" y="201451"/>
                      <a:pt x="245591" y="225482"/>
                      <a:pt x="261257" y="23331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7" name="Group 486"/>
          <p:cNvGrpSpPr/>
          <p:nvPr/>
        </p:nvGrpSpPr>
        <p:grpSpPr>
          <a:xfrm>
            <a:off x="11498631" y="12532512"/>
            <a:ext cx="333533" cy="221596"/>
            <a:chOff x="9737745" y="2090057"/>
            <a:chExt cx="393228" cy="261257"/>
          </a:xfrm>
        </p:grpSpPr>
        <p:sp>
          <p:nvSpPr>
            <p:cNvPr id="488" name="Freeform 487"/>
            <p:cNvSpPr/>
            <p:nvPr/>
          </p:nvSpPr>
          <p:spPr>
            <a:xfrm>
              <a:off x="9737745" y="2090057"/>
              <a:ext cx="248084" cy="188686"/>
            </a:xfrm>
            <a:custGeom>
              <a:avLst/>
              <a:gdLst>
                <a:gd name="connsiteX0" fmla="*/ 44884 w 248084"/>
                <a:gd name="connsiteY0" fmla="*/ 188686 h 188686"/>
                <a:gd name="connsiteX1" fmla="*/ 1341 w 248084"/>
                <a:gd name="connsiteY1" fmla="*/ 116114 h 188686"/>
                <a:gd name="connsiteX2" fmla="*/ 233569 w 248084"/>
                <a:gd name="connsiteY2" fmla="*/ 43543 h 188686"/>
                <a:gd name="connsiteX3" fmla="*/ 248084 w 248084"/>
                <a:gd name="connsiteY3" fmla="*/ 0 h 18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84" h="188686">
                  <a:moveTo>
                    <a:pt x="44884" y="188686"/>
                  </a:moveTo>
                  <a:cubicBezTo>
                    <a:pt x="30370" y="164495"/>
                    <a:pt x="-7580" y="142877"/>
                    <a:pt x="1341" y="116114"/>
                  </a:cubicBezTo>
                  <a:cubicBezTo>
                    <a:pt x="26262" y="41348"/>
                    <a:pt x="196730" y="47227"/>
                    <a:pt x="233569" y="43543"/>
                  </a:cubicBezTo>
                  <a:lnTo>
                    <a:pt x="24808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9869716" y="2117999"/>
              <a:ext cx="261257" cy="233315"/>
            </a:xfrm>
            <a:custGeom>
              <a:avLst/>
              <a:gdLst>
                <a:gd name="connsiteX0" fmla="*/ 0 w 261257"/>
                <a:gd name="connsiteY0" fmla="*/ 30115 h 233315"/>
                <a:gd name="connsiteX1" fmla="*/ 130628 w 261257"/>
                <a:gd name="connsiteY1" fmla="*/ 15601 h 233315"/>
                <a:gd name="connsiteX2" fmla="*/ 159657 w 261257"/>
                <a:gd name="connsiteY2" fmla="*/ 59144 h 233315"/>
                <a:gd name="connsiteX3" fmla="*/ 174171 w 261257"/>
                <a:gd name="connsiteY3" fmla="*/ 102686 h 233315"/>
                <a:gd name="connsiteX4" fmla="*/ 188686 w 261257"/>
                <a:gd name="connsiteY4" fmla="*/ 189772 h 233315"/>
                <a:gd name="connsiteX5" fmla="*/ 261257 w 261257"/>
                <a:gd name="connsiteY5" fmla="*/ 233315 h 23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7" h="233315">
                  <a:moveTo>
                    <a:pt x="0" y="30115"/>
                  </a:moveTo>
                  <a:cubicBezTo>
                    <a:pt x="48578" y="10684"/>
                    <a:pt x="79846" y="-18254"/>
                    <a:pt x="130628" y="15601"/>
                  </a:cubicBezTo>
                  <a:cubicBezTo>
                    <a:pt x="145142" y="25277"/>
                    <a:pt x="149981" y="44630"/>
                    <a:pt x="159657" y="59144"/>
                  </a:cubicBezTo>
                  <a:cubicBezTo>
                    <a:pt x="164495" y="73658"/>
                    <a:pt x="170852" y="87751"/>
                    <a:pt x="174171" y="102686"/>
                  </a:cubicBezTo>
                  <a:cubicBezTo>
                    <a:pt x="180555" y="131414"/>
                    <a:pt x="175525" y="163450"/>
                    <a:pt x="188686" y="189772"/>
                  </a:cubicBezTo>
                  <a:cubicBezTo>
                    <a:pt x="194525" y="201451"/>
                    <a:pt x="245591" y="225482"/>
                    <a:pt x="261257" y="23331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4729436" y="13047380"/>
            <a:ext cx="599793" cy="639328"/>
            <a:chOff x="9401853" y="10962401"/>
            <a:chExt cx="599793" cy="639328"/>
          </a:xfrm>
        </p:grpSpPr>
        <p:sp>
          <p:nvSpPr>
            <p:cNvPr id="492" name="Oval 491"/>
            <p:cNvSpPr/>
            <p:nvPr/>
          </p:nvSpPr>
          <p:spPr>
            <a:xfrm>
              <a:off x="9401853" y="10962401"/>
              <a:ext cx="599793" cy="639328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3" name="Group 492"/>
            <p:cNvGrpSpPr/>
            <p:nvPr/>
          </p:nvGrpSpPr>
          <p:grpSpPr>
            <a:xfrm>
              <a:off x="9471166" y="11185267"/>
              <a:ext cx="333533" cy="221596"/>
              <a:chOff x="9737745" y="2090057"/>
              <a:chExt cx="393228" cy="261257"/>
            </a:xfrm>
          </p:grpSpPr>
          <p:sp>
            <p:nvSpPr>
              <p:cNvPr id="494" name="Freeform 493"/>
              <p:cNvSpPr/>
              <p:nvPr/>
            </p:nvSpPr>
            <p:spPr>
              <a:xfrm>
                <a:off x="9737745" y="2090057"/>
                <a:ext cx="248084" cy="188686"/>
              </a:xfrm>
              <a:custGeom>
                <a:avLst/>
                <a:gdLst>
                  <a:gd name="connsiteX0" fmla="*/ 44884 w 248084"/>
                  <a:gd name="connsiteY0" fmla="*/ 188686 h 188686"/>
                  <a:gd name="connsiteX1" fmla="*/ 1341 w 248084"/>
                  <a:gd name="connsiteY1" fmla="*/ 116114 h 188686"/>
                  <a:gd name="connsiteX2" fmla="*/ 233569 w 248084"/>
                  <a:gd name="connsiteY2" fmla="*/ 43543 h 188686"/>
                  <a:gd name="connsiteX3" fmla="*/ 248084 w 248084"/>
                  <a:gd name="connsiteY3" fmla="*/ 0 h 188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084" h="188686">
                    <a:moveTo>
                      <a:pt x="44884" y="188686"/>
                    </a:moveTo>
                    <a:cubicBezTo>
                      <a:pt x="30370" y="164495"/>
                      <a:pt x="-7580" y="142877"/>
                      <a:pt x="1341" y="116114"/>
                    </a:cubicBezTo>
                    <a:cubicBezTo>
                      <a:pt x="26262" y="41348"/>
                      <a:pt x="196730" y="47227"/>
                      <a:pt x="233569" y="43543"/>
                    </a:cubicBezTo>
                    <a:lnTo>
                      <a:pt x="248084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Freeform 494"/>
              <p:cNvSpPr/>
              <p:nvPr/>
            </p:nvSpPr>
            <p:spPr>
              <a:xfrm>
                <a:off x="9869716" y="2117999"/>
                <a:ext cx="261257" cy="233315"/>
              </a:xfrm>
              <a:custGeom>
                <a:avLst/>
                <a:gdLst>
                  <a:gd name="connsiteX0" fmla="*/ 0 w 261257"/>
                  <a:gd name="connsiteY0" fmla="*/ 30115 h 233315"/>
                  <a:gd name="connsiteX1" fmla="*/ 130628 w 261257"/>
                  <a:gd name="connsiteY1" fmla="*/ 15601 h 233315"/>
                  <a:gd name="connsiteX2" fmla="*/ 159657 w 261257"/>
                  <a:gd name="connsiteY2" fmla="*/ 59144 h 233315"/>
                  <a:gd name="connsiteX3" fmla="*/ 174171 w 261257"/>
                  <a:gd name="connsiteY3" fmla="*/ 102686 h 233315"/>
                  <a:gd name="connsiteX4" fmla="*/ 188686 w 261257"/>
                  <a:gd name="connsiteY4" fmla="*/ 189772 h 233315"/>
                  <a:gd name="connsiteX5" fmla="*/ 261257 w 261257"/>
                  <a:gd name="connsiteY5" fmla="*/ 233315 h 233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257" h="233315">
                    <a:moveTo>
                      <a:pt x="0" y="30115"/>
                    </a:moveTo>
                    <a:cubicBezTo>
                      <a:pt x="48578" y="10684"/>
                      <a:pt x="79846" y="-18254"/>
                      <a:pt x="130628" y="15601"/>
                    </a:cubicBezTo>
                    <a:cubicBezTo>
                      <a:pt x="145142" y="25277"/>
                      <a:pt x="149981" y="44630"/>
                      <a:pt x="159657" y="59144"/>
                    </a:cubicBezTo>
                    <a:cubicBezTo>
                      <a:pt x="164495" y="73658"/>
                      <a:pt x="170852" y="87751"/>
                      <a:pt x="174171" y="102686"/>
                    </a:cubicBezTo>
                    <a:cubicBezTo>
                      <a:pt x="180555" y="131414"/>
                      <a:pt x="175525" y="163450"/>
                      <a:pt x="188686" y="189772"/>
                    </a:cubicBezTo>
                    <a:cubicBezTo>
                      <a:pt x="194525" y="201451"/>
                      <a:pt x="245591" y="225482"/>
                      <a:pt x="261257" y="23331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6" name="Group 495"/>
          <p:cNvGrpSpPr/>
          <p:nvPr/>
        </p:nvGrpSpPr>
        <p:grpSpPr>
          <a:xfrm>
            <a:off x="3432301" y="11468786"/>
            <a:ext cx="599793" cy="639328"/>
            <a:chOff x="9401853" y="10962401"/>
            <a:chExt cx="599793" cy="639328"/>
          </a:xfrm>
        </p:grpSpPr>
        <p:sp>
          <p:nvSpPr>
            <p:cNvPr id="497" name="Oval 496"/>
            <p:cNvSpPr/>
            <p:nvPr/>
          </p:nvSpPr>
          <p:spPr>
            <a:xfrm>
              <a:off x="9401853" y="10962401"/>
              <a:ext cx="599793" cy="639328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8" name="Group 497"/>
            <p:cNvGrpSpPr/>
            <p:nvPr/>
          </p:nvGrpSpPr>
          <p:grpSpPr>
            <a:xfrm>
              <a:off x="9471166" y="11185267"/>
              <a:ext cx="333533" cy="221596"/>
              <a:chOff x="9737745" y="2090057"/>
              <a:chExt cx="393228" cy="261257"/>
            </a:xfrm>
          </p:grpSpPr>
          <p:sp>
            <p:nvSpPr>
              <p:cNvPr id="499" name="Freeform 498"/>
              <p:cNvSpPr/>
              <p:nvPr/>
            </p:nvSpPr>
            <p:spPr>
              <a:xfrm>
                <a:off x="9737745" y="2090057"/>
                <a:ext cx="248084" cy="188686"/>
              </a:xfrm>
              <a:custGeom>
                <a:avLst/>
                <a:gdLst>
                  <a:gd name="connsiteX0" fmla="*/ 44884 w 248084"/>
                  <a:gd name="connsiteY0" fmla="*/ 188686 h 188686"/>
                  <a:gd name="connsiteX1" fmla="*/ 1341 w 248084"/>
                  <a:gd name="connsiteY1" fmla="*/ 116114 h 188686"/>
                  <a:gd name="connsiteX2" fmla="*/ 233569 w 248084"/>
                  <a:gd name="connsiteY2" fmla="*/ 43543 h 188686"/>
                  <a:gd name="connsiteX3" fmla="*/ 248084 w 248084"/>
                  <a:gd name="connsiteY3" fmla="*/ 0 h 188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084" h="188686">
                    <a:moveTo>
                      <a:pt x="44884" y="188686"/>
                    </a:moveTo>
                    <a:cubicBezTo>
                      <a:pt x="30370" y="164495"/>
                      <a:pt x="-7580" y="142877"/>
                      <a:pt x="1341" y="116114"/>
                    </a:cubicBezTo>
                    <a:cubicBezTo>
                      <a:pt x="26262" y="41348"/>
                      <a:pt x="196730" y="47227"/>
                      <a:pt x="233569" y="43543"/>
                    </a:cubicBezTo>
                    <a:lnTo>
                      <a:pt x="248084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Freeform 499"/>
              <p:cNvSpPr/>
              <p:nvPr/>
            </p:nvSpPr>
            <p:spPr>
              <a:xfrm>
                <a:off x="9869716" y="2117999"/>
                <a:ext cx="261257" cy="233315"/>
              </a:xfrm>
              <a:custGeom>
                <a:avLst/>
                <a:gdLst>
                  <a:gd name="connsiteX0" fmla="*/ 0 w 261257"/>
                  <a:gd name="connsiteY0" fmla="*/ 30115 h 233315"/>
                  <a:gd name="connsiteX1" fmla="*/ 130628 w 261257"/>
                  <a:gd name="connsiteY1" fmla="*/ 15601 h 233315"/>
                  <a:gd name="connsiteX2" fmla="*/ 159657 w 261257"/>
                  <a:gd name="connsiteY2" fmla="*/ 59144 h 233315"/>
                  <a:gd name="connsiteX3" fmla="*/ 174171 w 261257"/>
                  <a:gd name="connsiteY3" fmla="*/ 102686 h 233315"/>
                  <a:gd name="connsiteX4" fmla="*/ 188686 w 261257"/>
                  <a:gd name="connsiteY4" fmla="*/ 189772 h 233315"/>
                  <a:gd name="connsiteX5" fmla="*/ 261257 w 261257"/>
                  <a:gd name="connsiteY5" fmla="*/ 233315 h 233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257" h="233315">
                    <a:moveTo>
                      <a:pt x="0" y="30115"/>
                    </a:moveTo>
                    <a:cubicBezTo>
                      <a:pt x="48578" y="10684"/>
                      <a:pt x="79846" y="-18254"/>
                      <a:pt x="130628" y="15601"/>
                    </a:cubicBezTo>
                    <a:cubicBezTo>
                      <a:pt x="145142" y="25277"/>
                      <a:pt x="149981" y="44630"/>
                      <a:pt x="159657" y="59144"/>
                    </a:cubicBezTo>
                    <a:cubicBezTo>
                      <a:pt x="164495" y="73658"/>
                      <a:pt x="170852" y="87751"/>
                      <a:pt x="174171" y="102686"/>
                    </a:cubicBezTo>
                    <a:cubicBezTo>
                      <a:pt x="180555" y="131414"/>
                      <a:pt x="175525" y="163450"/>
                      <a:pt x="188686" y="189772"/>
                    </a:cubicBezTo>
                    <a:cubicBezTo>
                      <a:pt x="194525" y="201451"/>
                      <a:pt x="245591" y="225482"/>
                      <a:pt x="261257" y="23331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1" name="Group 500"/>
          <p:cNvGrpSpPr/>
          <p:nvPr/>
        </p:nvGrpSpPr>
        <p:grpSpPr>
          <a:xfrm>
            <a:off x="2299317" y="13237169"/>
            <a:ext cx="599793" cy="639328"/>
            <a:chOff x="9401853" y="10962401"/>
            <a:chExt cx="599793" cy="639328"/>
          </a:xfrm>
        </p:grpSpPr>
        <p:sp>
          <p:nvSpPr>
            <p:cNvPr id="502" name="Oval 501"/>
            <p:cNvSpPr/>
            <p:nvPr/>
          </p:nvSpPr>
          <p:spPr>
            <a:xfrm>
              <a:off x="9401853" y="10962401"/>
              <a:ext cx="599793" cy="639328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3" name="Group 502"/>
            <p:cNvGrpSpPr/>
            <p:nvPr/>
          </p:nvGrpSpPr>
          <p:grpSpPr>
            <a:xfrm>
              <a:off x="9471166" y="11185267"/>
              <a:ext cx="333533" cy="221596"/>
              <a:chOff x="9737745" y="2090057"/>
              <a:chExt cx="393228" cy="261257"/>
            </a:xfrm>
          </p:grpSpPr>
          <p:sp>
            <p:nvSpPr>
              <p:cNvPr id="504" name="Freeform 503"/>
              <p:cNvSpPr/>
              <p:nvPr/>
            </p:nvSpPr>
            <p:spPr>
              <a:xfrm>
                <a:off x="9737745" y="2090057"/>
                <a:ext cx="248084" cy="188686"/>
              </a:xfrm>
              <a:custGeom>
                <a:avLst/>
                <a:gdLst>
                  <a:gd name="connsiteX0" fmla="*/ 44884 w 248084"/>
                  <a:gd name="connsiteY0" fmla="*/ 188686 h 188686"/>
                  <a:gd name="connsiteX1" fmla="*/ 1341 w 248084"/>
                  <a:gd name="connsiteY1" fmla="*/ 116114 h 188686"/>
                  <a:gd name="connsiteX2" fmla="*/ 233569 w 248084"/>
                  <a:gd name="connsiteY2" fmla="*/ 43543 h 188686"/>
                  <a:gd name="connsiteX3" fmla="*/ 248084 w 248084"/>
                  <a:gd name="connsiteY3" fmla="*/ 0 h 188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084" h="188686">
                    <a:moveTo>
                      <a:pt x="44884" y="188686"/>
                    </a:moveTo>
                    <a:cubicBezTo>
                      <a:pt x="30370" y="164495"/>
                      <a:pt x="-7580" y="142877"/>
                      <a:pt x="1341" y="116114"/>
                    </a:cubicBezTo>
                    <a:cubicBezTo>
                      <a:pt x="26262" y="41348"/>
                      <a:pt x="196730" y="47227"/>
                      <a:pt x="233569" y="43543"/>
                    </a:cubicBezTo>
                    <a:lnTo>
                      <a:pt x="248084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Freeform 504"/>
              <p:cNvSpPr/>
              <p:nvPr/>
            </p:nvSpPr>
            <p:spPr>
              <a:xfrm>
                <a:off x="9869716" y="2117999"/>
                <a:ext cx="261257" cy="233315"/>
              </a:xfrm>
              <a:custGeom>
                <a:avLst/>
                <a:gdLst>
                  <a:gd name="connsiteX0" fmla="*/ 0 w 261257"/>
                  <a:gd name="connsiteY0" fmla="*/ 30115 h 233315"/>
                  <a:gd name="connsiteX1" fmla="*/ 130628 w 261257"/>
                  <a:gd name="connsiteY1" fmla="*/ 15601 h 233315"/>
                  <a:gd name="connsiteX2" fmla="*/ 159657 w 261257"/>
                  <a:gd name="connsiteY2" fmla="*/ 59144 h 233315"/>
                  <a:gd name="connsiteX3" fmla="*/ 174171 w 261257"/>
                  <a:gd name="connsiteY3" fmla="*/ 102686 h 233315"/>
                  <a:gd name="connsiteX4" fmla="*/ 188686 w 261257"/>
                  <a:gd name="connsiteY4" fmla="*/ 189772 h 233315"/>
                  <a:gd name="connsiteX5" fmla="*/ 261257 w 261257"/>
                  <a:gd name="connsiteY5" fmla="*/ 233315 h 233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257" h="233315">
                    <a:moveTo>
                      <a:pt x="0" y="30115"/>
                    </a:moveTo>
                    <a:cubicBezTo>
                      <a:pt x="48578" y="10684"/>
                      <a:pt x="79846" y="-18254"/>
                      <a:pt x="130628" y="15601"/>
                    </a:cubicBezTo>
                    <a:cubicBezTo>
                      <a:pt x="145142" y="25277"/>
                      <a:pt x="149981" y="44630"/>
                      <a:pt x="159657" y="59144"/>
                    </a:cubicBezTo>
                    <a:cubicBezTo>
                      <a:pt x="164495" y="73658"/>
                      <a:pt x="170852" y="87751"/>
                      <a:pt x="174171" y="102686"/>
                    </a:cubicBezTo>
                    <a:cubicBezTo>
                      <a:pt x="180555" y="131414"/>
                      <a:pt x="175525" y="163450"/>
                      <a:pt x="188686" y="189772"/>
                    </a:cubicBezTo>
                    <a:cubicBezTo>
                      <a:pt x="194525" y="201451"/>
                      <a:pt x="245591" y="225482"/>
                      <a:pt x="261257" y="23331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6" name="Group 505"/>
          <p:cNvGrpSpPr/>
          <p:nvPr/>
        </p:nvGrpSpPr>
        <p:grpSpPr>
          <a:xfrm>
            <a:off x="1198260" y="11784058"/>
            <a:ext cx="599793" cy="639328"/>
            <a:chOff x="9401853" y="10962401"/>
            <a:chExt cx="599793" cy="639328"/>
          </a:xfrm>
        </p:grpSpPr>
        <p:sp>
          <p:nvSpPr>
            <p:cNvPr id="507" name="Oval 506"/>
            <p:cNvSpPr/>
            <p:nvPr/>
          </p:nvSpPr>
          <p:spPr>
            <a:xfrm>
              <a:off x="9401853" y="10962401"/>
              <a:ext cx="599793" cy="639328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8" name="Group 507"/>
            <p:cNvGrpSpPr/>
            <p:nvPr/>
          </p:nvGrpSpPr>
          <p:grpSpPr>
            <a:xfrm>
              <a:off x="9471166" y="11185267"/>
              <a:ext cx="333533" cy="221596"/>
              <a:chOff x="9737745" y="2090057"/>
              <a:chExt cx="393228" cy="261257"/>
            </a:xfrm>
          </p:grpSpPr>
          <p:sp>
            <p:nvSpPr>
              <p:cNvPr id="509" name="Freeform 508"/>
              <p:cNvSpPr/>
              <p:nvPr/>
            </p:nvSpPr>
            <p:spPr>
              <a:xfrm>
                <a:off x="9737745" y="2090057"/>
                <a:ext cx="248084" cy="188686"/>
              </a:xfrm>
              <a:custGeom>
                <a:avLst/>
                <a:gdLst>
                  <a:gd name="connsiteX0" fmla="*/ 44884 w 248084"/>
                  <a:gd name="connsiteY0" fmla="*/ 188686 h 188686"/>
                  <a:gd name="connsiteX1" fmla="*/ 1341 w 248084"/>
                  <a:gd name="connsiteY1" fmla="*/ 116114 h 188686"/>
                  <a:gd name="connsiteX2" fmla="*/ 233569 w 248084"/>
                  <a:gd name="connsiteY2" fmla="*/ 43543 h 188686"/>
                  <a:gd name="connsiteX3" fmla="*/ 248084 w 248084"/>
                  <a:gd name="connsiteY3" fmla="*/ 0 h 188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084" h="188686">
                    <a:moveTo>
                      <a:pt x="44884" y="188686"/>
                    </a:moveTo>
                    <a:cubicBezTo>
                      <a:pt x="30370" y="164495"/>
                      <a:pt x="-7580" y="142877"/>
                      <a:pt x="1341" y="116114"/>
                    </a:cubicBezTo>
                    <a:cubicBezTo>
                      <a:pt x="26262" y="41348"/>
                      <a:pt x="196730" y="47227"/>
                      <a:pt x="233569" y="43543"/>
                    </a:cubicBezTo>
                    <a:lnTo>
                      <a:pt x="248084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Freeform 509"/>
              <p:cNvSpPr/>
              <p:nvPr/>
            </p:nvSpPr>
            <p:spPr>
              <a:xfrm>
                <a:off x="9869716" y="2117999"/>
                <a:ext cx="261257" cy="233315"/>
              </a:xfrm>
              <a:custGeom>
                <a:avLst/>
                <a:gdLst>
                  <a:gd name="connsiteX0" fmla="*/ 0 w 261257"/>
                  <a:gd name="connsiteY0" fmla="*/ 30115 h 233315"/>
                  <a:gd name="connsiteX1" fmla="*/ 130628 w 261257"/>
                  <a:gd name="connsiteY1" fmla="*/ 15601 h 233315"/>
                  <a:gd name="connsiteX2" fmla="*/ 159657 w 261257"/>
                  <a:gd name="connsiteY2" fmla="*/ 59144 h 233315"/>
                  <a:gd name="connsiteX3" fmla="*/ 174171 w 261257"/>
                  <a:gd name="connsiteY3" fmla="*/ 102686 h 233315"/>
                  <a:gd name="connsiteX4" fmla="*/ 188686 w 261257"/>
                  <a:gd name="connsiteY4" fmla="*/ 189772 h 233315"/>
                  <a:gd name="connsiteX5" fmla="*/ 261257 w 261257"/>
                  <a:gd name="connsiteY5" fmla="*/ 233315 h 233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257" h="233315">
                    <a:moveTo>
                      <a:pt x="0" y="30115"/>
                    </a:moveTo>
                    <a:cubicBezTo>
                      <a:pt x="48578" y="10684"/>
                      <a:pt x="79846" y="-18254"/>
                      <a:pt x="130628" y="15601"/>
                    </a:cubicBezTo>
                    <a:cubicBezTo>
                      <a:pt x="145142" y="25277"/>
                      <a:pt x="149981" y="44630"/>
                      <a:pt x="159657" y="59144"/>
                    </a:cubicBezTo>
                    <a:cubicBezTo>
                      <a:pt x="164495" y="73658"/>
                      <a:pt x="170852" y="87751"/>
                      <a:pt x="174171" y="102686"/>
                    </a:cubicBezTo>
                    <a:cubicBezTo>
                      <a:pt x="180555" y="131414"/>
                      <a:pt x="175525" y="163450"/>
                      <a:pt x="188686" y="189772"/>
                    </a:cubicBezTo>
                    <a:cubicBezTo>
                      <a:pt x="194525" y="201451"/>
                      <a:pt x="245591" y="225482"/>
                      <a:pt x="261257" y="23331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11" name="TextBox 510"/>
          <p:cNvSpPr txBox="1"/>
          <p:nvPr/>
        </p:nvSpPr>
        <p:spPr>
          <a:xfrm>
            <a:off x="6658202" y="14983918"/>
            <a:ext cx="137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Splits</a:t>
            </a:r>
            <a:endParaRPr lang="en-US" dirty="0"/>
          </a:p>
        </p:txBody>
      </p:sp>
      <p:sp>
        <p:nvSpPr>
          <p:cNvPr id="512" name="TextBox 511"/>
          <p:cNvSpPr txBox="1"/>
          <p:nvPr/>
        </p:nvSpPr>
        <p:spPr>
          <a:xfrm>
            <a:off x="9100959" y="14522253"/>
            <a:ext cx="2306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Chromosomes unwind into chromatin</a:t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Four nuclear envelopes form around chromatin.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 rot="20719840">
            <a:off x="6290974" y="6022804"/>
            <a:ext cx="137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Splits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128</Words>
  <Application>Microsoft Office PowerPoint</Application>
  <PresentationFormat>Custom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Mitosis Vs Meiosis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8</cp:revision>
  <cp:lastPrinted>2015-01-13T15:24:31Z</cp:lastPrinted>
  <dcterms:created xsi:type="dcterms:W3CDTF">2015-01-13T15:12:11Z</dcterms:created>
  <dcterms:modified xsi:type="dcterms:W3CDTF">2015-02-04T22:08:29Z</dcterms:modified>
</cp:coreProperties>
</file>