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80" d="100"/>
          <a:sy n="80" d="100"/>
        </p:scale>
        <p:origin x="162"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71C4CC-65EF-489E-8F6B-689C0FC38D28}"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9D18-04C4-41FB-8496-B643773A7814}" type="slidenum">
              <a:rPr lang="en-US" smtClean="0"/>
              <a:t>‹#›</a:t>
            </a:fld>
            <a:endParaRPr lang="en-US"/>
          </a:p>
        </p:txBody>
      </p:sp>
    </p:spTree>
    <p:extLst>
      <p:ext uri="{BB962C8B-B14F-4D97-AF65-F5344CB8AC3E}">
        <p14:creationId xmlns:p14="http://schemas.microsoft.com/office/powerpoint/2010/main" val="2324695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1C4CC-65EF-489E-8F6B-689C0FC38D28}"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9D18-04C4-41FB-8496-B643773A7814}" type="slidenum">
              <a:rPr lang="en-US" smtClean="0"/>
              <a:t>‹#›</a:t>
            </a:fld>
            <a:endParaRPr lang="en-US"/>
          </a:p>
        </p:txBody>
      </p:sp>
    </p:spTree>
    <p:extLst>
      <p:ext uri="{BB962C8B-B14F-4D97-AF65-F5344CB8AC3E}">
        <p14:creationId xmlns:p14="http://schemas.microsoft.com/office/powerpoint/2010/main" val="370847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1C4CC-65EF-489E-8F6B-689C0FC38D28}"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9D18-04C4-41FB-8496-B643773A7814}" type="slidenum">
              <a:rPr lang="en-US" smtClean="0"/>
              <a:t>‹#›</a:t>
            </a:fld>
            <a:endParaRPr lang="en-US"/>
          </a:p>
        </p:txBody>
      </p:sp>
    </p:spTree>
    <p:extLst>
      <p:ext uri="{BB962C8B-B14F-4D97-AF65-F5344CB8AC3E}">
        <p14:creationId xmlns:p14="http://schemas.microsoft.com/office/powerpoint/2010/main" val="1569048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1C4CC-65EF-489E-8F6B-689C0FC38D28}"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9D18-04C4-41FB-8496-B643773A7814}" type="slidenum">
              <a:rPr lang="en-US" smtClean="0"/>
              <a:t>‹#›</a:t>
            </a:fld>
            <a:endParaRPr lang="en-US"/>
          </a:p>
        </p:txBody>
      </p:sp>
    </p:spTree>
    <p:extLst>
      <p:ext uri="{BB962C8B-B14F-4D97-AF65-F5344CB8AC3E}">
        <p14:creationId xmlns:p14="http://schemas.microsoft.com/office/powerpoint/2010/main" val="2950431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71C4CC-65EF-489E-8F6B-689C0FC38D28}"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9D18-04C4-41FB-8496-B643773A7814}" type="slidenum">
              <a:rPr lang="en-US" smtClean="0"/>
              <a:t>‹#›</a:t>
            </a:fld>
            <a:endParaRPr lang="en-US"/>
          </a:p>
        </p:txBody>
      </p:sp>
    </p:spTree>
    <p:extLst>
      <p:ext uri="{BB962C8B-B14F-4D97-AF65-F5344CB8AC3E}">
        <p14:creationId xmlns:p14="http://schemas.microsoft.com/office/powerpoint/2010/main" val="525553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71C4CC-65EF-489E-8F6B-689C0FC38D28}"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69D18-04C4-41FB-8496-B643773A7814}" type="slidenum">
              <a:rPr lang="en-US" smtClean="0"/>
              <a:t>‹#›</a:t>
            </a:fld>
            <a:endParaRPr lang="en-US"/>
          </a:p>
        </p:txBody>
      </p:sp>
    </p:spTree>
    <p:extLst>
      <p:ext uri="{BB962C8B-B14F-4D97-AF65-F5344CB8AC3E}">
        <p14:creationId xmlns:p14="http://schemas.microsoft.com/office/powerpoint/2010/main" val="46082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71C4CC-65EF-489E-8F6B-689C0FC38D28}" type="datetimeFigureOut">
              <a:rPr lang="en-US" smtClean="0"/>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169D18-04C4-41FB-8496-B643773A7814}" type="slidenum">
              <a:rPr lang="en-US" smtClean="0"/>
              <a:t>‹#›</a:t>
            </a:fld>
            <a:endParaRPr lang="en-US"/>
          </a:p>
        </p:txBody>
      </p:sp>
    </p:spTree>
    <p:extLst>
      <p:ext uri="{BB962C8B-B14F-4D97-AF65-F5344CB8AC3E}">
        <p14:creationId xmlns:p14="http://schemas.microsoft.com/office/powerpoint/2010/main" val="4004568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71C4CC-65EF-489E-8F6B-689C0FC38D28}" type="datetimeFigureOut">
              <a:rPr lang="en-US" smtClean="0"/>
              <a:t>8/27/2015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169D18-04C4-41FB-8496-B643773A7814}" type="slidenum">
              <a:rPr lang="en-US" smtClean="0"/>
              <a:t>‹#›</a:t>
            </a:fld>
            <a:endParaRPr lang="en-US"/>
          </a:p>
        </p:txBody>
      </p:sp>
    </p:spTree>
    <p:extLst>
      <p:ext uri="{BB962C8B-B14F-4D97-AF65-F5344CB8AC3E}">
        <p14:creationId xmlns:p14="http://schemas.microsoft.com/office/powerpoint/2010/main" val="3942259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1C4CC-65EF-489E-8F6B-689C0FC38D28}" type="datetimeFigureOut">
              <a:rPr lang="en-US" smtClean="0"/>
              <a:t>8/27/2015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169D18-04C4-41FB-8496-B643773A7814}" type="slidenum">
              <a:rPr lang="en-US" smtClean="0"/>
              <a:t>‹#›</a:t>
            </a:fld>
            <a:endParaRPr lang="en-US"/>
          </a:p>
        </p:txBody>
      </p:sp>
    </p:spTree>
    <p:extLst>
      <p:ext uri="{BB962C8B-B14F-4D97-AF65-F5344CB8AC3E}">
        <p14:creationId xmlns:p14="http://schemas.microsoft.com/office/powerpoint/2010/main" val="4229027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1C4CC-65EF-489E-8F6B-689C0FC38D28}"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69D18-04C4-41FB-8496-B643773A7814}" type="slidenum">
              <a:rPr lang="en-US" smtClean="0"/>
              <a:t>‹#›</a:t>
            </a:fld>
            <a:endParaRPr lang="en-US"/>
          </a:p>
        </p:txBody>
      </p:sp>
    </p:spTree>
    <p:extLst>
      <p:ext uri="{BB962C8B-B14F-4D97-AF65-F5344CB8AC3E}">
        <p14:creationId xmlns:p14="http://schemas.microsoft.com/office/powerpoint/2010/main" val="838104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1C4CC-65EF-489E-8F6B-689C0FC38D28}"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69D18-04C4-41FB-8496-B643773A7814}" type="slidenum">
              <a:rPr lang="en-US" smtClean="0"/>
              <a:t>‹#›</a:t>
            </a:fld>
            <a:endParaRPr lang="en-US"/>
          </a:p>
        </p:txBody>
      </p:sp>
    </p:spTree>
    <p:extLst>
      <p:ext uri="{BB962C8B-B14F-4D97-AF65-F5344CB8AC3E}">
        <p14:creationId xmlns:p14="http://schemas.microsoft.com/office/powerpoint/2010/main" val="3767360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71C4CC-65EF-489E-8F6B-689C0FC38D28}" type="datetimeFigureOut">
              <a:rPr lang="en-US" smtClean="0"/>
              <a:t>8/27/2015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69D18-04C4-41FB-8496-B643773A7814}" type="slidenum">
              <a:rPr lang="en-US" smtClean="0"/>
              <a:t>‹#›</a:t>
            </a:fld>
            <a:endParaRPr lang="en-US"/>
          </a:p>
        </p:txBody>
      </p:sp>
    </p:spTree>
    <p:extLst>
      <p:ext uri="{BB962C8B-B14F-4D97-AF65-F5344CB8AC3E}">
        <p14:creationId xmlns:p14="http://schemas.microsoft.com/office/powerpoint/2010/main" val="919628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Measurement Lab</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23424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3450"/>
            <a:ext cx="7886700" cy="1325563"/>
          </a:xfrm>
        </p:spPr>
        <p:txBody>
          <a:bodyPr/>
          <a:lstStyle/>
          <a:p>
            <a:r>
              <a:rPr lang="en-US" dirty="0" smtClean="0"/>
              <a:t>Lab</a:t>
            </a:r>
            <a:endParaRPr lang="en-US" dirty="0"/>
          </a:p>
        </p:txBody>
      </p:sp>
      <p:sp>
        <p:nvSpPr>
          <p:cNvPr id="4" name="Content Placeholder 2"/>
          <p:cNvSpPr txBox="1">
            <a:spLocks/>
          </p:cNvSpPr>
          <p:nvPr/>
        </p:nvSpPr>
        <p:spPr>
          <a:xfrm>
            <a:off x="232012" y="682388"/>
            <a:ext cx="7246961" cy="617561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effectLst>
                  <a:outerShdw blurRad="38100" dist="38100" dir="2700000" algn="tl">
                    <a:srgbClr val="000000">
                      <a:alpha val="43137"/>
                    </a:srgbClr>
                  </a:outerShdw>
                </a:effectLst>
              </a:rPr>
              <a:t>Activity</a:t>
            </a:r>
          </a:p>
          <a:p>
            <a:pPr lvl="1"/>
            <a:r>
              <a:rPr lang="en-US" dirty="0" smtClean="0"/>
              <a:t>Lab</a:t>
            </a:r>
            <a:endParaRPr lang="en-US" dirty="0"/>
          </a:p>
          <a:p>
            <a:r>
              <a:rPr lang="en-US" dirty="0">
                <a:effectLst>
                  <a:outerShdw blurRad="38100" dist="38100" dir="2700000" algn="tl">
                    <a:srgbClr val="000000">
                      <a:alpha val="43137"/>
                    </a:srgbClr>
                  </a:outerShdw>
                </a:effectLst>
              </a:rPr>
              <a:t>Conversation</a:t>
            </a:r>
          </a:p>
          <a:p>
            <a:pPr lvl="1"/>
            <a:r>
              <a:rPr lang="en-US" dirty="0" smtClean="0"/>
              <a:t>No talking during directions</a:t>
            </a:r>
          </a:p>
          <a:p>
            <a:pPr lvl="1"/>
            <a:r>
              <a:rPr lang="en-US" dirty="0" smtClean="0"/>
              <a:t>Normal talking during the actual lab</a:t>
            </a:r>
            <a:endParaRPr lang="en-US" dirty="0"/>
          </a:p>
          <a:p>
            <a:r>
              <a:rPr lang="en-US" dirty="0">
                <a:effectLst>
                  <a:outerShdw blurRad="38100" dist="38100" dir="2700000" algn="tl">
                    <a:srgbClr val="000000">
                      <a:alpha val="43137"/>
                    </a:srgbClr>
                  </a:outerShdw>
                </a:effectLst>
              </a:rPr>
              <a:t>Help</a:t>
            </a:r>
          </a:p>
          <a:p>
            <a:pPr lvl="1"/>
            <a:r>
              <a:rPr lang="en-US" dirty="0" smtClean="0"/>
              <a:t>EDs may be used to access notes or other educational material</a:t>
            </a:r>
          </a:p>
          <a:p>
            <a:pPr lvl="1"/>
            <a:r>
              <a:rPr lang="en-US" dirty="0" smtClean="0"/>
              <a:t>Raise your hand if you need help</a:t>
            </a:r>
            <a:endParaRPr lang="en-US" dirty="0"/>
          </a:p>
          <a:p>
            <a:r>
              <a:rPr lang="en-US" dirty="0">
                <a:effectLst>
                  <a:outerShdw blurRad="38100" dist="38100" dir="2700000" algn="tl">
                    <a:srgbClr val="000000">
                      <a:alpha val="43137"/>
                    </a:srgbClr>
                  </a:outerShdw>
                </a:effectLst>
              </a:rPr>
              <a:t>Integrity</a:t>
            </a:r>
          </a:p>
          <a:p>
            <a:pPr lvl="1"/>
            <a:r>
              <a:rPr lang="en-US" dirty="0" smtClean="0"/>
              <a:t>Collaborate – do not copy answers – if your group comes to an answer and you don’t understand ask them to explain it to you!</a:t>
            </a:r>
          </a:p>
          <a:p>
            <a:pPr lvl="1"/>
            <a:r>
              <a:rPr lang="en-US" dirty="0" smtClean="0"/>
              <a:t>Distribute the work fairly – don’t be a mooch.</a:t>
            </a:r>
            <a:endParaRPr lang="en-US" dirty="0"/>
          </a:p>
          <a:p>
            <a:r>
              <a:rPr lang="en-US" dirty="0">
                <a:effectLst>
                  <a:outerShdw blurRad="38100" dist="38100" dir="2700000" algn="tl">
                    <a:srgbClr val="000000">
                      <a:alpha val="43137"/>
                    </a:srgbClr>
                  </a:outerShdw>
                </a:effectLst>
              </a:rPr>
              <a:t>Effort</a:t>
            </a:r>
          </a:p>
          <a:p>
            <a:pPr lvl="1"/>
            <a:r>
              <a:rPr lang="en-US" dirty="0" smtClean="0"/>
              <a:t>Checking Directions</a:t>
            </a:r>
            <a:endParaRPr lang="en-US" dirty="0"/>
          </a:p>
          <a:p>
            <a:pPr lvl="1"/>
            <a:r>
              <a:rPr lang="en-US" dirty="0" smtClean="0"/>
              <a:t>Treating lab material carefully and respectfully</a:t>
            </a:r>
            <a:br>
              <a:rPr lang="en-US" dirty="0" smtClean="0"/>
            </a:br>
            <a:r>
              <a:rPr lang="en-US" dirty="0" smtClean="0"/>
              <a:t>involve everyone in the group </a:t>
            </a:r>
            <a:endParaRPr lang="en-US" dirty="0"/>
          </a:p>
          <a:p>
            <a:r>
              <a:rPr lang="en-US" dirty="0">
                <a:effectLst>
                  <a:outerShdw blurRad="38100" dist="38100" dir="2700000" algn="tl">
                    <a:srgbClr val="000000">
                      <a:alpha val="43137"/>
                    </a:srgbClr>
                  </a:outerShdw>
                </a:effectLst>
              </a:rPr>
              <a:t>Value</a:t>
            </a:r>
          </a:p>
          <a:p>
            <a:pPr lvl="1"/>
            <a:r>
              <a:rPr lang="en-US" dirty="0" smtClean="0"/>
              <a:t>Hands on learning</a:t>
            </a:r>
          </a:p>
          <a:p>
            <a:pPr lvl="1"/>
            <a:r>
              <a:rPr lang="en-US" dirty="0" smtClean="0"/>
              <a:t>Learning laboratory skills</a:t>
            </a:r>
            <a:endParaRPr lang="en-US" dirty="0"/>
          </a:p>
          <a:p>
            <a:r>
              <a:rPr lang="en-US" dirty="0">
                <a:effectLst>
                  <a:outerShdw blurRad="38100" dist="38100" dir="2700000" algn="tl">
                    <a:srgbClr val="000000">
                      <a:alpha val="43137"/>
                    </a:srgbClr>
                  </a:outerShdw>
                </a:effectLst>
              </a:rPr>
              <a:t>Efficiency</a:t>
            </a:r>
          </a:p>
          <a:p>
            <a:pPr lvl="1"/>
            <a:r>
              <a:rPr lang="en-US" dirty="0" smtClean="0"/>
              <a:t>Read the directions – most labs can be done easily by taking your time with the directions</a:t>
            </a:r>
            <a:endParaRPr lang="en-US" dirty="0"/>
          </a:p>
        </p:txBody>
      </p:sp>
      <p:sp>
        <p:nvSpPr>
          <p:cNvPr id="5" name="TextBox 4"/>
          <p:cNvSpPr txBox="1"/>
          <p:nvPr/>
        </p:nvSpPr>
        <p:spPr>
          <a:xfrm>
            <a:off x="8458200" y="0"/>
            <a:ext cx="818865" cy="369332"/>
          </a:xfrm>
          <a:prstGeom prst="rect">
            <a:avLst/>
          </a:prstGeom>
          <a:noFill/>
        </p:spPr>
        <p:txBody>
          <a:bodyPr wrap="square" rtlCol="0">
            <a:spAutoFit/>
          </a:bodyPr>
          <a:lstStyle/>
          <a:p>
            <a:r>
              <a:rPr lang="en-US" dirty="0" smtClean="0"/>
              <a:t>Listen</a:t>
            </a:r>
            <a:endParaRPr lang="en-US" dirty="0"/>
          </a:p>
        </p:txBody>
      </p:sp>
    </p:spTree>
    <p:extLst>
      <p:ext uri="{BB962C8B-B14F-4D97-AF65-F5344CB8AC3E}">
        <p14:creationId xmlns:p14="http://schemas.microsoft.com/office/powerpoint/2010/main" val="2643068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642422" cy="1124712"/>
          </a:xfrm>
        </p:spPr>
        <p:txBody>
          <a:bodyPr>
            <a:normAutofit fontScale="90000"/>
          </a:bodyPr>
          <a:lstStyle/>
          <a:p>
            <a:r>
              <a:rPr lang="en-US" dirty="0" smtClean="0"/>
              <a:t>Measurement Lab Data Sheet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8863333"/>
              </p:ext>
            </p:extLst>
          </p:nvPr>
        </p:nvGraphicFramePr>
        <p:xfrm>
          <a:off x="103031" y="1433453"/>
          <a:ext cx="8487175" cy="5445753"/>
        </p:xfrm>
        <a:graphic>
          <a:graphicData uri="http://schemas.openxmlformats.org/drawingml/2006/table">
            <a:tbl>
              <a:tblPr firstRow="1" bandRow="1">
                <a:tableStyleId>{5940675A-B579-460E-94D1-54222C63F5DA}</a:tableStyleId>
              </a:tblPr>
              <a:tblGrid>
                <a:gridCol w="1697435"/>
                <a:gridCol w="1697435"/>
                <a:gridCol w="1697435"/>
                <a:gridCol w="1697435"/>
                <a:gridCol w="1697435"/>
              </a:tblGrid>
              <a:tr h="301490">
                <a:tc>
                  <a:txBody>
                    <a:bodyPr/>
                    <a:lstStyle/>
                    <a:p>
                      <a:r>
                        <a:rPr lang="en-US" sz="1200" dirty="0" smtClean="0"/>
                        <a:t>Object</a:t>
                      </a:r>
                      <a:endParaRPr lang="en-US" sz="1200" dirty="0"/>
                    </a:p>
                  </a:txBody>
                  <a:tcPr marL="68580" marR="68580" marT="34290" marB="34290"/>
                </a:tc>
                <a:tc>
                  <a:txBody>
                    <a:bodyPr/>
                    <a:lstStyle/>
                    <a:p>
                      <a:r>
                        <a:rPr lang="en-US" sz="1200" dirty="0" smtClean="0"/>
                        <a:t>Your Measurement</a:t>
                      </a:r>
                      <a:endParaRPr lang="en-US" sz="1200" dirty="0"/>
                    </a:p>
                  </a:txBody>
                  <a:tcPr marL="68580" marR="68580" marT="34290" marB="34290"/>
                </a:tc>
                <a:tc>
                  <a:txBody>
                    <a:bodyPr/>
                    <a:lstStyle/>
                    <a:p>
                      <a:r>
                        <a:rPr lang="en-US" sz="1200" dirty="0" smtClean="0"/>
                        <a:t>Actual</a:t>
                      </a:r>
                      <a:r>
                        <a:rPr lang="en-US" sz="1200" baseline="0" dirty="0" smtClean="0"/>
                        <a:t> Measurement</a:t>
                      </a:r>
                      <a:endParaRPr lang="en-US" sz="1200" dirty="0"/>
                    </a:p>
                  </a:txBody>
                  <a:tcPr marL="68580" marR="68580" marT="34290" marB="34290"/>
                </a:tc>
                <a:tc>
                  <a:txBody>
                    <a:bodyPr/>
                    <a:lstStyle/>
                    <a:p>
                      <a:r>
                        <a:rPr lang="en-US" sz="1200" dirty="0" smtClean="0"/>
                        <a:t>Accuracy</a:t>
                      </a:r>
                      <a:endParaRPr lang="en-US" sz="1200" dirty="0"/>
                    </a:p>
                  </a:txBody>
                  <a:tcPr marL="68580" marR="68580" marT="34290" marB="34290"/>
                </a:tc>
                <a:tc>
                  <a:txBody>
                    <a:bodyPr/>
                    <a:lstStyle/>
                    <a:p>
                      <a:r>
                        <a:rPr lang="en-US" sz="1200" dirty="0" smtClean="0"/>
                        <a:t>Precision</a:t>
                      </a:r>
                      <a:endParaRPr lang="en-US" sz="1200" dirty="0"/>
                    </a:p>
                  </a:txBody>
                  <a:tcPr marL="68580" marR="68580" marT="34290" marB="34290"/>
                </a:tc>
              </a:tr>
              <a:tr h="475579">
                <a:tc>
                  <a:txBody>
                    <a:bodyPr/>
                    <a:lstStyle/>
                    <a:p>
                      <a:r>
                        <a:rPr lang="en-US" sz="1200" dirty="0" smtClean="0"/>
                        <a:t>Length of the Classroom (m) (group)</a:t>
                      </a:r>
                      <a:endParaRPr lang="en-US" sz="1200" dirty="0"/>
                    </a:p>
                  </a:txBody>
                  <a:tcPr marL="68580" marR="68580" marT="34290" marB="34290"/>
                </a:tc>
                <a:tc>
                  <a:txBody>
                    <a:bodyPr/>
                    <a:lstStyle/>
                    <a:p>
                      <a:endParaRPr lang="en-US" sz="1400" dirty="0"/>
                    </a:p>
                  </a:txBody>
                  <a:tcPr marL="68580" marR="68580" marT="34290" marB="34290"/>
                </a:tc>
                <a:tc>
                  <a:txBody>
                    <a:bodyPr/>
                    <a:lstStyle/>
                    <a:p>
                      <a:endParaRPr lang="en-US" sz="1400"/>
                    </a:p>
                  </a:txBody>
                  <a:tcPr marL="68580" marR="68580" marT="34290" marB="34290"/>
                </a:tc>
                <a:tc>
                  <a:txBody>
                    <a:bodyPr/>
                    <a:lstStyle/>
                    <a:p>
                      <a:endParaRPr lang="en-US" sz="1400"/>
                    </a:p>
                  </a:txBody>
                  <a:tcPr marL="68580" marR="68580" marT="34290" marB="34290"/>
                </a:tc>
                <a:tc>
                  <a:txBody>
                    <a:bodyPr/>
                    <a:lstStyle/>
                    <a:p>
                      <a:endParaRPr lang="en-US" sz="1400"/>
                    </a:p>
                  </a:txBody>
                  <a:tcPr marL="68580" marR="68580" marT="34290" marB="34290"/>
                </a:tc>
              </a:tr>
              <a:tr h="45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Width of the classroom (m) (group)</a:t>
                      </a:r>
                      <a:endParaRPr lang="en-US" sz="1200" dirty="0"/>
                    </a:p>
                  </a:txBody>
                  <a:tcPr marL="68580" marR="68580" marT="34290" marB="34290"/>
                </a:tc>
                <a:tc>
                  <a:txBody>
                    <a:bodyPr/>
                    <a:lstStyle/>
                    <a:p>
                      <a:endParaRPr lang="en-US" sz="1400" dirty="0"/>
                    </a:p>
                  </a:txBody>
                  <a:tcPr marL="68580" marR="68580" marT="34290" marB="34290"/>
                </a:tc>
                <a:tc>
                  <a:txBody>
                    <a:bodyPr/>
                    <a:lstStyle/>
                    <a:p>
                      <a:endParaRPr lang="en-US" sz="1400"/>
                    </a:p>
                  </a:txBody>
                  <a:tcPr marL="68580" marR="68580" marT="34290" marB="34290"/>
                </a:tc>
                <a:tc>
                  <a:txBody>
                    <a:bodyPr/>
                    <a:lstStyle/>
                    <a:p>
                      <a:endParaRPr lang="en-US" sz="1400"/>
                    </a:p>
                  </a:txBody>
                  <a:tcPr marL="68580" marR="68580" marT="34290" marB="34290"/>
                </a:tc>
                <a:tc>
                  <a:txBody>
                    <a:bodyPr/>
                    <a:lstStyle/>
                    <a:p>
                      <a:endParaRPr lang="en-US" sz="1400"/>
                    </a:p>
                  </a:txBody>
                  <a:tcPr marL="68580" marR="68580" marT="34290" marB="34290"/>
                </a:tc>
              </a:tr>
              <a:tr h="474969">
                <a:tc>
                  <a:txBody>
                    <a:bodyPr/>
                    <a:lstStyle/>
                    <a:p>
                      <a:r>
                        <a:rPr lang="en-US" sz="1200" dirty="0" smtClean="0"/>
                        <a:t>Height</a:t>
                      </a:r>
                      <a:r>
                        <a:rPr lang="en-US" sz="1200" baseline="0" dirty="0" smtClean="0"/>
                        <a:t> of the classroom (m) </a:t>
                      </a:r>
                      <a:r>
                        <a:rPr lang="en-US" sz="1200" dirty="0" smtClean="0"/>
                        <a:t>(group)</a:t>
                      </a:r>
                      <a:endParaRPr lang="en-US" sz="12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r h="378025">
                <a:tc>
                  <a:txBody>
                    <a:bodyPr/>
                    <a:lstStyle/>
                    <a:p>
                      <a:r>
                        <a:rPr lang="en-US" sz="1200" dirty="0" smtClean="0"/>
                        <a:t>Window width (cm) (group)</a:t>
                      </a:r>
                      <a:endParaRPr lang="en-US" sz="12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r h="378025">
                <a:tc>
                  <a:txBody>
                    <a:bodyPr/>
                    <a:lstStyle/>
                    <a:p>
                      <a:r>
                        <a:rPr lang="en-US" sz="1200" dirty="0" smtClean="0"/>
                        <a:t>Cup</a:t>
                      </a:r>
                      <a:r>
                        <a:rPr lang="en-US" sz="1200" baseline="0" dirty="0" smtClean="0"/>
                        <a:t> 1 (mL) </a:t>
                      </a:r>
                      <a:r>
                        <a:rPr lang="en-US" sz="1200" dirty="0" smtClean="0"/>
                        <a:t>(group)</a:t>
                      </a:r>
                      <a:endParaRPr lang="en-US" sz="12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r h="329247">
                <a:tc>
                  <a:txBody>
                    <a:bodyPr/>
                    <a:lstStyle/>
                    <a:p>
                      <a:r>
                        <a:rPr lang="en-US" sz="1200" dirty="0" smtClean="0"/>
                        <a:t>Cup</a:t>
                      </a:r>
                      <a:r>
                        <a:rPr lang="en-US" sz="1200" baseline="0" dirty="0" smtClean="0"/>
                        <a:t> 2 (mL) </a:t>
                      </a:r>
                      <a:r>
                        <a:rPr lang="en-US" sz="1200" dirty="0" smtClean="0"/>
                        <a:t>(group)</a:t>
                      </a:r>
                      <a:endParaRPr lang="en-US" sz="12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r h="304859">
                <a:tc>
                  <a:txBody>
                    <a:bodyPr/>
                    <a:lstStyle/>
                    <a:p>
                      <a:r>
                        <a:rPr lang="en-US" sz="1200" dirty="0" smtClean="0"/>
                        <a:t>Pack of</a:t>
                      </a:r>
                      <a:r>
                        <a:rPr lang="en-US" sz="1200" baseline="0" dirty="0" smtClean="0"/>
                        <a:t> cards</a:t>
                      </a:r>
                      <a:r>
                        <a:rPr lang="en-US" sz="1200" dirty="0" smtClean="0"/>
                        <a:t> (g) (group)</a:t>
                      </a:r>
                      <a:endParaRPr lang="en-US" sz="1200" dirty="0"/>
                    </a:p>
                  </a:txBody>
                  <a:tcPr marL="68580" marR="68580" marT="34290" marB="34290"/>
                </a:tc>
                <a:tc>
                  <a:txBody>
                    <a:bodyPr/>
                    <a:lstStyle/>
                    <a:p>
                      <a:endParaRPr lang="en-US" sz="1400" dirty="0"/>
                    </a:p>
                  </a:txBody>
                  <a:tcPr marL="68580" marR="68580" marT="34290" marB="34290"/>
                </a:tc>
                <a:tc>
                  <a:txBody>
                    <a:bodyPr/>
                    <a:lstStyle/>
                    <a:p>
                      <a:endParaRPr lang="en-US" sz="1400"/>
                    </a:p>
                  </a:txBody>
                  <a:tcPr marL="68580" marR="68580" marT="34290" marB="34290"/>
                </a:tc>
                <a:tc>
                  <a:txBody>
                    <a:bodyPr/>
                    <a:lstStyle/>
                    <a:p>
                      <a:endParaRPr lang="en-US" sz="1400"/>
                    </a:p>
                  </a:txBody>
                  <a:tcPr marL="68580" marR="68580" marT="34290" marB="34290"/>
                </a:tc>
                <a:tc>
                  <a:txBody>
                    <a:bodyPr/>
                    <a:lstStyle/>
                    <a:p>
                      <a:endParaRPr lang="en-US" sz="1400"/>
                    </a:p>
                  </a:txBody>
                  <a:tcPr marL="68580" marR="68580" marT="34290" marB="34290"/>
                </a:tc>
              </a:tr>
              <a:tr h="317052">
                <a:tc>
                  <a:txBody>
                    <a:bodyPr/>
                    <a:lstStyle/>
                    <a:p>
                      <a:r>
                        <a:rPr lang="en-US" sz="1200" dirty="0" smtClean="0"/>
                        <a:t>Colored pencils (g) (group)</a:t>
                      </a:r>
                      <a:endParaRPr lang="en-US" sz="1200" dirty="0"/>
                    </a:p>
                  </a:txBody>
                  <a:tcPr marL="68580" marR="68580" marT="34290" marB="34290"/>
                </a:tc>
                <a:tc>
                  <a:txBody>
                    <a:bodyPr/>
                    <a:lstStyle/>
                    <a:p>
                      <a:endParaRPr lang="en-US" sz="1400" dirty="0"/>
                    </a:p>
                  </a:txBody>
                  <a:tcPr marL="68580" marR="68580" marT="34290" marB="34290"/>
                </a:tc>
                <a:tc>
                  <a:txBody>
                    <a:bodyPr/>
                    <a:lstStyle/>
                    <a:p>
                      <a:endParaRPr lang="en-US" sz="1400"/>
                    </a:p>
                  </a:txBody>
                  <a:tcPr marL="68580" marR="68580" marT="34290" marB="34290"/>
                </a:tc>
                <a:tc>
                  <a:txBody>
                    <a:bodyPr/>
                    <a:lstStyle/>
                    <a:p>
                      <a:endParaRPr lang="en-US" sz="1400"/>
                    </a:p>
                  </a:txBody>
                  <a:tcPr marL="68580" marR="68580" marT="34290" marB="34290"/>
                </a:tc>
                <a:tc>
                  <a:txBody>
                    <a:bodyPr/>
                    <a:lstStyle/>
                    <a:p>
                      <a:endParaRPr lang="en-US" sz="1400"/>
                    </a:p>
                  </a:txBody>
                  <a:tcPr marL="68580" marR="68580" marT="34290" marB="34290"/>
                </a:tc>
              </a:tr>
              <a:tr h="465276">
                <a:tc>
                  <a:txBody>
                    <a:bodyPr/>
                    <a:lstStyle/>
                    <a:p>
                      <a:r>
                        <a:rPr lang="en-US" sz="1200" dirty="0" smtClean="0"/>
                        <a:t>Dice</a:t>
                      </a:r>
                      <a:r>
                        <a:rPr lang="en-US" sz="1200" baseline="0" dirty="0" smtClean="0"/>
                        <a:t> </a:t>
                      </a:r>
                      <a:r>
                        <a:rPr lang="en-US" sz="1200" dirty="0" smtClean="0"/>
                        <a:t>(g/cm3)</a:t>
                      </a:r>
                    </a:p>
                    <a:p>
                      <a:r>
                        <a:rPr lang="en-US" sz="1200" dirty="0" smtClean="0"/>
                        <a:t>(group)</a:t>
                      </a:r>
                      <a:endParaRPr lang="en-US" sz="12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r h="465276">
                <a:tc>
                  <a:txBody>
                    <a:bodyPr/>
                    <a:lstStyle/>
                    <a:p>
                      <a:r>
                        <a:rPr lang="en-US" sz="1200" dirty="0" smtClean="0"/>
                        <a:t>Your cell phone</a:t>
                      </a:r>
                      <a:r>
                        <a:rPr lang="en-US" sz="1200" baseline="0" dirty="0" smtClean="0"/>
                        <a:t> (g)</a:t>
                      </a:r>
                    </a:p>
                    <a:p>
                      <a:r>
                        <a:rPr lang="en-US" sz="1200" baseline="0" dirty="0" smtClean="0"/>
                        <a:t>(individual)</a:t>
                      </a:r>
                      <a:endParaRPr lang="en-US" sz="12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pattFill prst="wdUpDiag">
                      <a:fgClr>
                        <a:schemeClr val="tx1"/>
                      </a:fgClr>
                      <a:bgClr>
                        <a:schemeClr val="bg1"/>
                      </a:bgClr>
                    </a:pattFill>
                  </a:tcPr>
                </a:tc>
                <a:tc>
                  <a:txBody>
                    <a:bodyPr/>
                    <a:lstStyle/>
                    <a:p>
                      <a:endParaRPr lang="en-US" sz="1400" dirty="0"/>
                    </a:p>
                  </a:txBody>
                  <a:tcPr marL="68580" marR="68580" marT="34290" marB="34290">
                    <a:pattFill prst="wdUpDiag">
                      <a:fgClr>
                        <a:schemeClr val="tx1"/>
                      </a:fgClr>
                      <a:bgClr>
                        <a:schemeClr val="bg1"/>
                      </a:bgClr>
                    </a:pattFill>
                  </a:tcPr>
                </a:tc>
                <a:tc>
                  <a:txBody>
                    <a:bodyPr/>
                    <a:lstStyle/>
                    <a:p>
                      <a:endParaRPr lang="en-US" sz="1400" dirty="0"/>
                    </a:p>
                  </a:txBody>
                  <a:tcPr marL="68580" marR="68580" marT="34290" marB="34290">
                    <a:pattFill prst="wdUpDiag">
                      <a:fgClr>
                        <a:schemeClr val="tx1"/>
                      </a:fgClr>
                      <a:bgClr>
                        <a:schemeClr val="bg1"/>
                      </a:bgClr>
                    </a:pattFill>
                  </a:tcPr>
                </a:tc>
              </a:tr>
              <a:tr h="465276">
                <a:tc>
                  <a:txBody>
                    <a:bodyPr/>
                    <a:lstStyle/>
                    <a:p>
                      <a:r>
                        <a:rPr lang="en-US" sz="1200" dirty="0" smtClean="0"/>
                        <a:t>Your height (cm)</a:t>
                      </a:r>
                      <a:br>
                        <a:rPr lang="en-US" sz="1200" dirty="0" smtClean="0"/>
                      </a:br>
                      <a:r>
                        <a:rPr lang="en-US" sz="1200" dirty="0" smtClean="0"/>
                        <a:t>(individual)</a:t>
                      </a:r>
                      <a:endParaRPr lang="en-US" sz="12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pattFill prst="wdUpDiag">
                      <a:fgClr>
                        <a:schemeClr val="tx1"/>
                      </a:fgClr>
                      <a:bgClr>
                        <a:schemeClr val="bg1"/>
                      </a:bgClr>
                    </a:pattFill>
                  </a:tcPr>
                </a:tc>
                <a:tc>
                  <a:txBody>
                    <a:bodyPr/>
                    <a:lstStyle/>
                    <a:p>
                      <a:endParaRPr lang="en-US" sz="1400" dirty="0"/>
                    </a:p>
                  </a:txBody>
                  <a:tcPr marL="68580" marR="68580" marT="34290" marB="34290">
                    <a:pattFill prst="wdUpDiag">
                      <a:fgClr>
                        <a:schemeClr val="tx1"/>
                      </a:fgClr>
                      <a:bgClr>
                        <a:schemeClr val="bg1"/>
                      </a:bgClr>
                    </a:pattFill>
                  </a:tcPr>
                </a:tc>
                <a:tc>
                  <a:txBody>
                    <a:bodyPr/>
                    <a:lstStyle/>
                    <a:p>
                      <a:endParaRPr lang="en-US" sz="1400" dirty="0"/>
                    </a:p>
                  </a:txBody>
                  <a:tcPr marL="68580" marR="68580" marT="34290" marB="34290">
                    <a:pattFill prst="wdUpDiag">
                      <a:fgClr>
                        <a:schemeClr val="tx1"/>
                      </a:fgClr>
                      <a:bgClr>
                        <a:schemeClr val="bg1"/>
                      </a:bgClr>
                    </a:pattFill>
                  </a:tcPr>
                </a:tc>
              </a:tr>
              <a:tr h="465276">
                <a:tc>
                  <a:txBody>
                    <a:bodyPr/>
                    <a:lstStyle/>
                    <a:p>
                      <a:r>
                        <a:rPr lang="en-US" sz="1200" dirty="0" smtClean="0"/>
                        <a:t>Length of your leg (cm)</a:t>
                      </a:r>
                    </a:p>
                    <a:p>
                      <a:r>
                        <a:rPr lang="en-US" sz="1200" dirty="0" smtClean="0"/>
                        <a:t>(Individual)</a:t>
                      </a:r>
                      <a:endParaRPr lang="en-US" sz="12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pattFill prst="wdUpDiag">
                      <a:fgClr>
                        <a:schemeClr val="tx1"/>
                      </a:fgClr>
                      <a:bgClr>
                        <a:schemeClr val="bg1"/>
                      </a:bgClr>
                    </a:pattFill>
                  </a:tcPr>
                </a:tc>
                <a:tc>
                  <a:txBody>
                    <a:bodyPr/>
                    <a:lstStyle/>
                    <a:p>
                      <a:endParaRPr lang="en-US" sz="1400" dirty="0"/>
                    </a:p>
                  </a:txBody>
                  <a:tcPr marL="68580" marR="68580" marT="34290" marB="34290">
                    <a:pattFill prst="wdUpDiag">
                      <a:fgClr>
                        <a:schemeClr val="tx1"/>
                      </a:fgClr>
                      <a:bgClr>
                        <a:schemeClr val="bg1"/>
                      </a:bgClr>
                    </a:pattFill>
                  </a:tcPr>
                </a:tc>
                <a:tc>
                  <a:txBody>
                    <a:bodyPr/>
                    <a:lstStyle/>
                    <a:p>
                      <a:endParaRPr lang="en-US" sz="1400" dirty="0"/>
                    </a:p>
                  </a:txBody>
                  <a:tcPr marL="68580" marR="68580" marT="34290" marB="34290">
                    <a:pattFill prst="wdUpDiag">
                      <a:fgClr>
                        <a:schemeClr val="tx1"/>
                      </a:fgClr>
                      <a:bgClr>
                        <a:schemeClr val="bg1"/>
                      </a:bgClr>
                    </a:pattFill>
                  </a:tcPr>
                </a:tc>
              </a:tr>
            </a:tbl>
          </a:graphicData>
        </a:graphic>
      </p:graphicFrame>
      <p:sp>
        <p:nvSpPr>
          <p:cNvPr id="5" name="TextBox 4"/>
          <p:cNvSpPr txBox="1"/>
          <p:nvPr/>
        </p:nvSpPr>
        <p:spPr>
          <a:xfrm>
            <a:off x="-1" y="717871"/>
            <a:ext cx="9015211" cy="715581"/>
          </a:xfrm>
          <a:prstGeom prst="rect">
            <a:avLst/>
          </a:prstGeom>
          <a:noFill/>
        </p:spPr>
        <p:txBody>
          <a:bodyPr wrap="square" rtlCol="0">
            <a:spAutoFit/>
          </a:bodyPr>
          <a:lstStyle/>
          <a:p>
            <a:r>
              <a:rPr lang="en-US" sz="1350" dirty="0"/>
              <a:t>Copy this table onto a piece of paper.  You will be turning this paper in, so make it neat and easy to read.  Go around the classroom and get the measurements of the items in the list.  Record your measurement in the measurement column.  When you are done type  your measurements into the Excel Spreadsheet on Ms. Roderick’s computer.</a:t>
            </a:r>
          </a:p>
        </p:txBody>
      </p:sp>
      <p:sp>
        <p:nvSpPr>
          <p:cNvPr id="6" name="Rectangle 5"/>
          <p:cNvSpPr/>
          <p:nvPr/>
        </p:nvSpPr>
        <p:spPr>
          <a:xfrm>
            <a:off x="3489158" y="1433452"/>
            <a:ext cx="5101389" cy="5424548"/>
          </a:xfrm>
          <a:prstGeom prst="rect">
            <a:avLst/>
          </a:pr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We will do this next class period</a:t>
            </a:r>
            <a:endParaRPr lang="en-US" sz="3200" dirty="0">
              <a:solidFill>
                <a:schemeClr val="tx1"/>
              </a:solidFill>
            </a:endParaRPr>
          </a:p>
        </p:txBody>
      </p:sp>
    </p:spTree>
    <p:extLst>
      <p:ext uri="{BB962C8B-B14F-4D97-AF65-F5344CB8AC3E}">
        <p14:creationId xmlns:p14="http://schemas.microsoft.com/office/powerpoint/2010/main" val="174552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p:txBody>
          <a:bodyPr/>
          <a:lstStyle/>
          <a:p>
            <a:r>
              <a:rPr lang="en-US" dirty="0" smtClean="0"/>
              <a:t>Get into groups of 3</a:t>
            </a:r>
          </a:p>
          <a:p>
            <a:r>
              <a:rPr lang="en-US" dirty="0" smtClean="0"/>
              <a:t>Copy down the measurement chart from the projector</a:t>
            </a:r>
          </a:p>
          <a:p>
            <a:r>
              <a:rPr lang="en-US" dirty="0" smtClean="0"/>
              <a:t>Measure!</a:t>
            </a:r>
          </a:p>
          <a:p>
            <a:r>
              <a:rPr lang="en-US" dirty="0" smtClean="0"/>
              <a:t>Insert your Data into the Excel Spreadsheet on Ms. Roderick’s Laptop.</a:t>
            </a:r>
          </a:p>
          <a:p>
            <a:r>
              <a:rPr lang="en-US" dirty="0" smtClean="0"/>
              <a:t>Keep your measurement chart for next period.</a:t>
            </a:r>
            <a:endParaRPr lang="en-US" dirty="0"/>
          </a:p>
        </p:txBody>
      </p:sp>
      <p:sp>
        <p:nvSpPr>
          <p:cNvPr id="4" name="Rectangle 3"/>
          <p:cNvSpPr/>
          <p:nvPr/>
        </p:nvSpPr>
        <p:spPr>
          <a:xfrm>
            <a:off x="3501847" y="150744"/>
            <a:ext cx="5485091" cy="1754326"/>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Time to Complete:</a:t>
            </a:r>
          </a:p>
          <a:p>
            <a:pPr algn="ctr"/>
            <a:r>
              <a:rPr lang="en-US" sz="5400" b="1" dirty="0" smtClean="0">
                <a:ln w="6600">
                  <a:solidFill>
                    <a:schemeClr val="accent2"/>
                  </a:solidFill>
                  <a:prstDash val="solid"/>
                </a:ln>
                <a:solidFill>
                  <a:srgbClr val="FFFFFF"/>
                </a:solidFill>
                <a:effectLst>
                  <a:outerShdw dist="38100" dir="2700000" algn="tl" rotWithShape="0">
                    <a:schemeClr val="accent2"/>
                  </a:outerShdw>
                </a:effectLst>
              </a:rPr>
              <a:t>45 minutes</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705062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TotalTime>
  <Words>311</Words>
  <Application>Microsoft Office PowerPoint</Application>
  <PresentationFormat>On-screen Show (4:3)</PresentationFormat>
  <Paragraphs>53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Measurement Lab</vt:lpstr>
      <vt:lpstr>Lab</vt:lpstr>
      <vt:lpstr>Measurement Lab Data Sheet</vt:lpstr>
      <vt:lpstr>Directions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Lab</dc:title>
  <dc:creator>Roderick, Teri</dc:creator>
  <cp:lastModifiedBy>Roderick, Teri</cp:lastModifiedBy>
  <cp:revision>6</cp:revision>
  <cp:lastPrinted>2015-08-26T17:32:29Z</cp:lastPrinted>
  <dcterms:created xsi:type="dcterms:W3CDTF">2015-08-26T16:07:48Z</dcterms:created>
  <dcterms:modified xsi:type="dcterms:W3CDTF">2015-08-27T16:54:31Z</dcterms:modified>
</cp:coreProperties>
</file>