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2B-675F-4A7F-8A1C-E91AF2605BA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684-E0D0-4DE5-8641-BE62ED39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2B-675F-4A7F-8A1C-E91AF2605BA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684-E0D0-4DE5-8641-BE62ED39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7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2B-675F-4A7F-8A1C-E91AF2605BA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684-E0D0-4DE5-8641-BE62ED39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5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2B-675F-4A7F-8A1C-E91AF2605BA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684-E0D0-4DE5-8641-BE62ED39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4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2B-675F-4A7F-8A1C-E91AF2605BA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684-E0D0-4DE5-8641-BE62ED39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2B-675F-4A7F-8A1C-E91AF2605BA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684-E0D0-4DE5-8641-BE62ED39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2B-675F-4A7F-8A1C-E91AF2605BA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684-E0D0-4DE5-8641-BE62ED39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3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2B-675F-4A7F-8A1C-E91AF2605BA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684-E0D0-4DE5-8641-BE62ED39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2B-675F-4A7F-8A1C-E91AF2605BA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684-E0D0-4DE5-8641-BE62ED39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3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2B-675F-4A7F-8A1C-E91AF2605BA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684-E0D0-4DE5-8641-BE62ED39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2B-675F-4A7F-8A1C-E91AF2605BA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684-E0D0-4DE5-8641-BE62ED39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8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FC2B-675F-4A7F-8A1C-E91AF2605BA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A0684-E0D0-4DE5-8641-BE62ED39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3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0" y="542166"/>
            <a:ext cx="8773369" cy="6202583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Carbohydrates</a:t>
            </a:r>
          </a:p>
          <a:p>
            <a:pPr lvl="1"/>
            <a:r>
              <a:rPr lang="en-US" dirty="0" smtClean="0"/>
              <a:t>Common Name:  Carbs or Sugars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Elements Present: CHO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Uses By Living Things:  Energy and Structure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4299" y="3234062"/>
            <a:ext cx="4161498" cy="34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Carbohydrate: Monosaccharide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0750" y="2024856"/>
            <a:ext cx="4762500" cy="3952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21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this on the back of your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4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0" y="542166"/>
            <a:ext cx="8773369" cy="6202583"/>
          </a:xfrm>
        </p:spPr>
        <p:txBody>
          <a:bodyPr anchor="t">
            <a:normAutofit lnSpcReduction="10000"/>
          </a:bodyPr>
          <a:lstStyle/>
          <a:p>
            <a:r>
              <a:rPr lang="en-US" sz="4000" dirty="0" smtClean="0"/>
              <a:t>Carbohydrates</a:t>
            </a:r>
          </a:p>
          <a:p>
            <a:pPr lvl="1"/>
            <a:r>
              <a:rPr lang="en-US" dirty="0" smtClean="0"/>
              <a:t>Monomer:  Monosaccharide</a:t>
            </a:r>
          </a:p>
          <a:p>
            <a:pPr lvl="1"/>
            <a:r>
              <a:rPr lang="en-US" dirty="0" smtClean="0"/>
              <a:t>Polymer:  Polysaccharide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Starch</a:t>
            </a:r>
          </a:p>
          <a:p>
            <a:pPr lvl="3"/>
            <a:r>
              <a:rPr lang="en-US" dirty="0" smtClean="0"/>
              <a:t>Breads</a:t>
            </a:r>
          </a:p>
          <a:p>
            <a:pPr lvl="2"/>
            <a:r>
              <a:rPr lang="en-US" dirty="0" smtClean="0"/>
              <a:t>Glycogen</a:t>
            </a:r>
          </a:p>
          <a:p>
            <a:pPr lvl="3"/>
            <a:r>
              <a:rPr lang="en-US" dirty="0" smtClean="0"/>
              <a:t>Energy storage in your muscles</a:t>
            </a:r>
          </a:p>
          <a:p>
            <a:pPr lvl="2"/>
            <a:r>
              <a:rPr lang="en-US" dirty="0" smtClean="0"/>
              <a:t>Cellulose</a:t>
            </a:r>
          </a:p>
          <a:p>
            <a:pPr lvl="3"/>
            <a:r>
              <a:rPr lang="en-US" dirty="0" smtClean="0"/>
              <a:t>Gives plants their structure</a:t>
            </a:r>
          </a:p>
          <a:p>
            <a:pPr lvl="2"/>
            <a:r>
              <a:rPr lang="en-US" dirty="0" smtClean="0"/>
              <a:t>Chitin </a:t>
            </a:r>
          </a:p>
          <a:p>
            <a:pPr lvl="3"/>
            <a:r>
              <a:rPr lang="en-US" dirty="0" smtClean="0"/>
              <a:t>Exoskeleton of insects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Hexagon 4"/>
          <p:cNvSpPr/>
          <p:nvPr/>
        </p:nvSpPr>
        <p:spPr>
          <a:xfrm>
            <a:off x="1213805" y="2678464"/>
            <a:ext cx="865848" cy="509798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3809831" y="2678464"/>
            <a:ext cx="865848" cy="509798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4645962" y="2678464"/>
            <a:ext cx="865848" cy="509798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5438928" y="2678464"/>
            <a:ext cx="865848" cy="509798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6300001" y="2694648"/>
            <a:ext cx="865848" cy="509798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7161074" y="2710832"/>
            <a:ext cx="865848" cy="509798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1367553" y="2785301"/>
            <a:ext cx="558351" cy="103578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3876" y="3599264"/>
            <a:ext cx="18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Monosaccharide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49398" y="3599264"/>
            <a:ext cx="163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Polysaccharide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16200000">
            <a:off x="5586791" y="1145352"/>
            <a:ext cx="558351" cy="445213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322" y="1308687"/>
            <a:ext cx="4013678" cy="1987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11" y="1601786"/>
            <a:ext cx="5695950" cy="363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27" y="41687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6664"/>
          <a:stretch/>
        </p:blipFill>
        <p:spPr>
          <a:xfrm>
            <a:off x="691787" y="2018296"/>
            <a:ext cx="2356211" cy="3067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579" y="309564"/>
            <a:ext cx="4724400" cy="276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329" y="3310940"/>
            <a:ext cx="1771650" cy="3171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462" y="3761872"/>
            <a:ext cx="3022162" cy="19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066" y="1397395"/>
            <a:ext cx="5956133" cy="52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8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51" y="1690689"/>
            <a:ext cx="4714875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742" y="477252"/>
            <a:ext cx="2898608" cy="3785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029" y="3210928"/>
            <a:ext cx="22479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0" y="542166"/>
            <a:ext cx="8773369" cy="6202583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Proteins</a:t>
            </a:r>
          </a:p>
          <a:p>
            <a:pPr lvl="1"/>
            <a:r>
              <a:rPr lang="en-US" dirty="0" smtClean="0"/>
              <a:t>Common Name:  Protein</a:t>
            </a:r>
          </a:p>
          <a:p>
            <a:pPr lvl="1"/>
            <a:r>
              <a:rPr lang="en-US" dirty="0" smtClean="0"/>
              <a:t>Elements Present: CHON</a:t>
            </a:r>
          </a:p>
          <a:p>
            <a:pPr lvl="1"/>
            <a:r>
              <a:rPr lang="en-US" dirty="0" smtClean="0"/>
              <a:t>Uses By Living Things:  Structure, Transport, Communication, Enzymes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 descr="http://www.ucl.ac.uk/~sjjgsca/AminoAci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10" y="2718924"/>
            <a:ext cx="5271304" cy="395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96" y="3365942"/>
            <a:ext cx="3048464" cy="19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0" y="542166"/>
            <a:ext cx="8773369" cy="6202583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Proteins</a:t>
            </a:r>
          </a:p>
          <a:p>
            <a:pPr lvl="1"/>
            <a:r>
              <a:rPr lang="en-US" dirty="0" smtClean="0"/>
              <a:t>Monomer:  Amino Acid</a:t>
            </a:r>
          </a:p>
          <a:p>
            <a:pPr lvl="1"/>
            <a:r>
              <a:rPr lang="en-US" dirty="0" smtClean="0"/>
              <a:t>Polymer:  Polypeptide or protein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Cell Receptors</a:t>
            </a:r>
          </a:p>
          <a:p>
            <a:pPr lvl="3"/>
            <a:r>
              <a:rPr lang="en-US" dirty="0" smtClean="0"/>
              <a:t>Cellular communication</a:t>
            </a:r>
          </a:p>
          <a:p>
            <a:pPr lvl="2"/>
            <a:r>
              <a:rPr lang="en-US" dirty="0" smtClean="0"/>
              <a:t>Antibodies</a:t>
            </a:r>
          </a:p>
          <a:p>
            <a:pPr lvl="3"/>
            <a:r>
              <a:rPr lang="en-US" dirty="0" smtClean="0"/>
              <a:t>Immune system</a:t>
            </a:r>
          </a:p>
          <a:p>
            <a:pPr lvl="2"/>
            <a:r>
              <a:rPr lang="en-US" dirty="0" smtClean="0"/>
              <a:t>Enzymes </a:t>
            </a:r>
          </a:p>
          <a:p>
            <a:pPr lvl="3"/>
            <a:r>
              <a:rPr lang="en-US" dirty="0" smtClean="0"/>
              <a:t>Catalyze chemical reactions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16200000">
            <a:off x="1367553" y="2785301"/>
            <a:ext cx="558351" cy="103578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3876" y="3599264"/>
            <a:ext cx="18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Amino Acid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02513" y="3646003"/>
            <a:ext cx="254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Polypeptide or Protein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16200000">
            <a:off x="5586791" y="1145352"/>
            <a:ext cx="558351" cy="445213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22290" y="2646095"/>
            <a:ext cx="623086" cy="5745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07725" y="2705868"/>
            <a:ext cx="623086" cy="5745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30811" y="2728657"/>
            <a:ext cx="623086" cy="574535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47534" y="2728656"/>
            <a:ext cx="623086" cy="57453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41518" y="2735545"/>
            <a:ext cx="623086" cy="5745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64604" y="2735545"/>
            <a:ext cx="623086" cy="57453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671" y="2735544"/>
            <a:ext cx="623086" cy="57453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451217" y="2734341"/>
            <a:ext cx="623086" cy="57453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Protein: Amino Acid</a:t>
            </a:r>
            <a:endParaRPr lang="en-US" dirty="0"/>
          </a:p>
        </p:txBody>
      </p:sp>
      <p:pic>
        <p:nvPicPr>
          <p:cNvPr id="4" name="Picture 2" descr="http://www.ucl.ac.uk/~sjjgsca/AminoAcid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73" y="1924840"/>
            <a:ext cx="6032113" cy="45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21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this on the back of your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and Inorganic Molecules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0" y="542166"/>
            <a:ext cx="6052843" cy="6202583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Nucleic Acid</a:t>
            </a:r>
          </a:p>
          <a:p>
            <a:pPr lvl="1"/>
            <a:r>
              <a:rPr lang="en-US" dirty="0" smtClean="0"/>
              <a:t>Common Name:  DNA and RNA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Elements Present: CHONP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Uses By Living Things:  Information Storage and Transfer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7201"/>
          <a:stretch/>
        </p:blipFill>
        <p:spPr>
          <a:xfrm>
            <a:off x="5143247" y="3477130"/>
            <a:ext cx="3571875" cy="2786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37" y="3672435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95" y="369332"/>
            <a:ext cx="8773369" cy="6202583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Nucleic Acid</a:t>
            </a:r>
          </a:p>
          <a:p>
            <a:pPr lvl="1"/>
            <a:r>
              <a:rPr lang="en-US" dirty="0" smtClean="0"/>
              <a:t>Monomer:  Nucleotide</a:t>
            </a:r>
          </a:p>
          <a:p>
            <a:pPr lvl="1"/>
            <a:r>
              <a:rPr lang="en-US" dirty="0" smtClean="0"/>
              <a:t>Polymer:  Nucleic Acid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DNA </a:t>
            </a:r>
          </a:p>
          <a:p>
            <a:pPr lvl="2"/>
            <a:r>
              <a:rPr lang="en-US" dirty="0" smtClean="0"/>
              <a:t>RNA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16200000">
            <a:off x="1367553" y="2785301"/>
            <a:ext cx="558351" cy="103578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3876" y="3599264"/>
            <a:ext cx="18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Nucleotide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551974" y="2643188"/>
            <a:ext cx="325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Polynucleotide or Nucleic Acid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10800000">
            <a:off x="6357122" y="754874"/>
            <a:ext cx="558351" cy="445213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3265" y="2420795"/>
            <a:ext cx="333877" cy="3078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gular Pentagon 4"/>
          <p:cNvSpPr/>
          <p:nvPr/>
        </p:nvSpPr>
        <p:spPr>
          <a:xfrm>
            <a:off x="1298585" y="2606771"/>
            <a:ext cx="460641" cy="438056"/>
          </a:xfrm>
          <a:prstGeom prst="pen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54911" y="2522240"/>
            <a:ext cx="442073" cy="251210"/>
            <a:chOff x="1880680" y="2611678"/>
            <a:chExt cx="585905" cy="368188"/>
          </a:xfrm>
        </p:grpSpPr>
        <p:sp>
          <p:nvSpPr>
            <p:cNvPr id="6" name="Hexagon 5"/>
            <p:cNvSpPr/>
            <p:nvPr/>
          </p:nvSpPr>
          <p:spPr>
            <a:xfrm rot="16200000">
              <a:off x="1853961" y="2638397"/>
              <a:ext cx="368188" cy="314749"/>
            </a:xfrm>
            <a:prstGeom prst="hexag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gular Pentagon 6"/>
            <p:cNvSpPr/>
            <p:nvPr/>
          </p:nvSpPr>
          <p:spPr>
            <a:xfrm rot="14194781">
              <a:off x="2155042" y="2662683"/>
              <a:ext cx="323682" cy="299405"/>
            </a:xfrm>
            <a:prstGeom prst="pentag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>
            <a:stCxn id="16" idx="5"/>
            <a:endCxn id="5" idx="1"/>
          </p:cNvCxnSpPr>
          <p:nvPr/>
        </p:nvCxnSpPr>
        <p:spPr>
          <a:xfrm>
            <a:off x="1198247" y="2683571"/>
            <a:ext cx="100338" cy="905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5"/>
            <a:endCxn id="6" idx="5"/>
          </p:cNvCxnSpPr>
          <p:nvPr/>
        </p:nvCxnSpPr>
        <p:spPr>
          <a:xfrm flipV="1">
            <a:off x="1759226" y="2581610"/>
            <a:ext cx="95685" cy="1924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221455" y="1512659"/>
            <a:ext cx="188313" cy="238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5255603" y="2047203"/>
            <a:ext cx="188313" cy="238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5269417" y="2580966"/>
            <a:ext cx="188313" cy="238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5292194" y="3100543"/>
            <a:ext cx="188313" cy="238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5341710" y="3633357"/>
            <a:ext cx="188313" cy="238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5315611" y="4151953"/>
            <a:ext cx="188313" cy="238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5337876" y="4686953"/>
            <a:ext cx="188313" cy="238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939593" y="882172"/>
            <a:ext cx="1409488" cy="624032"/>
            <a:chOff x="4939593" y="882172"/>
            <a:chExt cx="1409488" cy="624032"/>
          </a:xfrm>
        </p:grpSpPr>
        <p:sp>
          <p:nvSpPr>
            <p:cNvPr id="25" name="Oval 24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gular Pentagon 25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28" name="Hexagon 27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gular Pentagon 28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Connector 29"/>
            <p:cNvCxnSpPr>
              <a:stCxn id="25" idx="5"/>
              <a:endCxn id="26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5"/>
              <a:endCxn id="28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947633" y="1438538"/>
            <a:ext cx="1409488" cy="624032"/>
            <a:chOff x="4939593" y="882172"/>
            <a:chExt cx="1409488" cy="624032"/>
          </a:xfrm>
        </p:grpSpPr>
        <p:sp>
          <p:nvSpPr>
            <p:cNvPr id="67" name="Oval 66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gular Pentagon 67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72" name="Hexagon 71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gular Pentagon 72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0" name="Straight Connector 69"/>
            <p:cNvCxnSpPr>
              <a:stCxn id="67" idx="5"/>
              <a:endCxn id="68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5"/>
              <a:endCxn id="72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981735" y="1969970"/>
            <a:ext cx="1409488" cy="624032"/>
            <a:chOff x="4939593" y="882172"/>
            <a:chExt cx="1409488" cy="624032"/>
          </a:xfrm>
        </p:grpSpPr>
        <p:sp>
          <p:nvSpPr>
            <p:cNvPr id="75" name="Oval 74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gular Pentagon 75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80" name="Hexagon 79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gular Pentagon 112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8" name="Straight Connector 77"/>
            <p:cNvCxnSpPr>
              <a:stCxn id="75" idx="5"/>
              <a:endCxn id="76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6" idx="5"/>
              <a:endCxn id="80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4995218" y="2464693"/>
            <a:ext cx="1409488" cy="624032"/>
            <a:chOff x="4939593" y="882172"/>
            <a:chExt cx="1409488" cy="624032"/>
          </a:xfrm>
        </p:grpSpPr>
        <p:sp>
          <p:nvSpPr>
            <p:cNvPr id="115" name="Oval 114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gular Pentagon 115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120" name="Hexagon 119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gular Pentagon 120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8" name="Straight Connector 117"/>
            <p:cNvCxnSpPr>
              <a:stCxn id="115" idx="5"/>
              <a:endCxn id="116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6" idx="5"/>
              <a:endCxn id="120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4995218" y="3015521"/>
            <a:ext cx="1409488" cy="624032"/>
            <a:chOff x="4939593" y="882172"/>
            <a:chExt cx="1409488" cy="624032"/>
          </a:xfrm>
        </p:grpSpPr>
        <p:sp>
          <p:nvSpPr>
            <p:cNvPr id="123" name="Oval 122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gular Pentagon 123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128" name="Hexagon 127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gular Pentagon 128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6" name="Straight Connector 125"/>
            <p:cNvCxnSpPr>
              <a:stCxn id="123" idx="5"/>
              <a:endCxn id="124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24" idx="5"/>
              <a:endCxn id="128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5009418" y="3558391"/>
            <a:ext cx="1409488" cy="624032"/>
            <a:chOff x="4939593" y="882172"/>
            <a:chExt cx="1409488" cy="624032"/>
          </a:xfrm>
        </p:grpSpPr>
        <p:sp>
          <p:nvSpPr>
            <p:cNvPr id="131" name="Oval 130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gular Pentagon 131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136" name="Hexagon 135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gular Pentagon 136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4" name="Straight Connector 133"/>
            <p:cNvCxnSpPr>
              <a:stCxn id="131" idx="5"/>
              <a:endCxn id="132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32" idx="5"/>
              <a:endCxn id="136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5037175" y="4053661"/>
            <a:ext cx="1409488" cy="624032"/>
            <a:chOff x="4939593" y="882172"/>
            <a:chExt cx="1409488" cy="624032"/>
          </a:xfrm>
        </p:grpSpPr>
        <p:sp>
          <p:nvSpPr>
            <p:cNvPr id="139" name="Oval 138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gular Pentagon 139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144" name="Hexagon 143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gular Pentagon 144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2" name="Straight Connector 141"/>
            <p:cNvCxnSpPr>
              <a:stCxn id="139" idx="5"/>
              <a:endCxn id="140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40" idx="5"/>
              <a:endCxn id="144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5037818" y="4567483"/>
            <a:ext cx="1409488" cy="624032"/>
            <a:chOff x="4939593" y="882172"/>
            <a:chExt cx="1409488" cy="624032"/>
          </a:xfrm>
        </p:grpSpPr>
        <p:sp>
          <p:nvSpPr>
            <p:cNvPr id="147" name="Oval 146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gular Pentagon 147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152" name="Hexagon 151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gular Pentagon 152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0" name="Straight Connector 149"/>
            <p:cNvCxnSpPr>
              <a:stCxn id="147" idx="5"/>
              <a:endCxn id="148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48" idx="5"/>
              <a:endCxn id="152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06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788"/>
          <a:stretch/>
        </p:blipFill>
        <p:spPr>
          <a:xfrm>
            <a:off x="400050" y="140429"/>
            <a:ext cx="7683914" cy="59269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1840" y="2366462"/>
            <a:ext cx="1191760" cy="14749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Phosphate</a:t>
            </a:r>
            <a:endParaRPr lang="en-US" sz="1200" dirty="0"/>
          </a:p>
        </p:txBody>
      </p:sp>
      <p:sp>
        <p:nvSpPr>
          <p:cNvPr id="6" name="Regular Pentagon 5"/>
          <p:cNvSpPr/>
          <p:nvPr/>
        </p:nvSpPr>
        <p:spPr>
          <a:xfrm>
            <a:off x="4156282" y="2940145"/>
            <a:ext cx="2054018" cy="2098579"/>
          </a:xfrm>
          <a:prstGeom prst="pen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Sugar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19651" y="819138"/>
            <a:ext cx="1571622" cy="1209677"/>
            <a:chOff x="1880680" y="2599317"/>
            <a:chExt cx="720625" cy="392361"/>
          </a:xfrm>
        </p:grpSpPr>
        <p:sp>
          <p:nvSpPr>
            <p:cNvPr id="8" name="Hexagon 7"/>
            <p:cNvSpPr/>
            <p:nvPr/>
          </p:nvSpPr>
          <p:spPr>
            <a:xfrm rot="16200000">
              <a:off x="1853961" y="2638397"/>
              <a:ext cx="368188" cy="314749"/>
            </a:xfrm>
            <a:prstGeom prst="hexag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gular Pentagon 8"/>
            <p:cNvSpPr/>
            <p:nvPr/>
          </p:nvSpPr>
          <p:spPr>
            <a:xfrm rot="5400000">
              <a:off x="2202186" y="2592560"/>
              <a:ext cx="392361" cy="405876"/>
            </a:xfrm>
            <a:prstGeom prst="pentag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>
            <a:stCxn id="5" idx="6"/>
            <a:endCxn id="6" idx="1"/>
          </p:cNvCxnSpPr>
          <p:nvPr/>
        </p:nvCxnSpPr>
        <p:spPr>
          <a:xfrm>
            <a:off x="2133600" y="3103927"/>
            <a:ext cx="2022684" cy="6378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135790" y="2028816"/>
            <a:ext cx="74508" cy="1712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40" y="0"/>
            <a:ext cx="4819652" cy="1325563"/>
          </a:xfrm>
        </p:spPr>
        <p:txBody>
          <a:bodyPr/>
          <a:lstStyle/>
          <a:p>
            <a:r>
              <a:rPr lang="en-US" dirty="0" smtClean="0"/>
              <a:t>Nucleic Acid: Nucleotide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96708" y="1239311"/>
            <a:ext cx="95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421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this on the back of your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95" y="369332"/>
            <a:ext cx="8773369" cy="6202583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Nucleic Acid</a:t>
            </a:r>
          </a:p>
          <a:p>
            <a:pPr lvl="1"/>
            <a:r>
              <a:rPr lang="en-US" dirty="0" smtClean="0"/>
              <a:t>Monomer:  Nucleotide</a:t>
            </a:r>
          </a:p>
          <a:p>
            <a:pPr lvl="1"/>
            <a:r>
              <a:rPr lang="en-US" dirty="0" smtClean="0"/>
              <a:t>Polymer:  Nucleic Acid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DNA </a:t>
            </a:r>
          </a:p>
          <a:p>
            <a:pPr lvl="2"/>
            <a:r>
              <a:rPr lang="en-US" dirty="0" smtClean="0"/>
              <a:t>RNA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16200000">
            <a:off x="1367553" y="2785301"/>
            <a:ext cx="558351" cy="103578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3876" y="3599264"/>
            <a:ext cx="18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Nucleotide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551974" y="2643188"/>
            <a:ext cx="325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Polynucleotide or Nucleic Acid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10800000">
            <a:off x="6357122" y="754874"/>
            <a:ext cx="558351" cy="445213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3265" y="2420795"/>
            <a:ext cx="333877" cy="3078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gular Pentagon 4"/>
          <p:cNvSpPr/>
          <p:nvPr/>
        </p:nvSpPr>
        <p:spPr>
          <a:xfrm>
            <a:off x="1298585" y="2606771"/>
            <a:ext cx="460641" cy="438056"/>
          </a:xfrm>
          <a:prstGeom prst="pen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54911" y="2522240"/>
            <a:ext cx="442073" cy="251210"/>
            <a:chOff x="1880680" y="2611678"/>
            <a:chExt cx="585905" cy="368188"/>
          </a:xfrm>
        </p:grpSpPr>
        <p:sp>
          <p:nvSpPr>
            <p:cNvPr id="6" name="Hexagon 5"/>
            <p:cNvSpPr/>
            <p:nvPr/>
          </p:nvSpPr>
          <p:spPr>
            <a:xfrm rot="16200000">
              <a:off x="1853961" y="2638397"/>
              <a:ext cx="368188" cy="314749"/>
            </a:xfrm>
            <a:prstGeom prst="hexag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gular Pentagon 6"/>
            <p:cNvSpPr/>
            <p:nvPr/>
          </p:nvSpPr>
          <p:spPr>
            <a:xfrm rot="14194781">
              <a:off x="2155042" y="2662683"/>
              <a:ext cx="323682" cy="299405"/>
            </a:xfrm>
            <a:prstGeom prst="pentag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>
            <a:stCxn id="16" idx="5"/>
            <a:endCxn id="5" idx="1"/>
          </p:cNvCxnSpPr>
          <p:nvPr/>
        </p:nvCxnSpPr>
        <p:spPr>
          <a:xfrm>
            <a:off x="1198247" y="2683571"/>
            <a:ext cx="100338" cy="905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5"/>
            <a:endCxn id="6" idx="5"/>
          </p:cNvCxnSpPr>
          <p:nvPr/>
        </p:nvCxnSpPr>
        <p:spPr>
          <a:xfrm flipV="1">
            <a:off x="1759226" y="2581610"/>
            <a:ext cx="95685" cy="1924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221455" y="1512659"/>
            <a:ext cx="188313" cy="238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5255603" y="2047203"/>
            <a:ext cx="188313" cy="238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5269417" y="2580966"/>
            <a:ext cx="188313" cy="238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5292194" y="3100543"/>
            <a:ext cx="188313" cy="238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5341710" y="3633357"/>
            <a:ext cx="188313" cy="238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5315611" y="4151953"/>
            <a:ext cx="188313" cy="238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5337876" y="4686953"/>
            <a:ext cx="188313" cy="238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939593" y="882172"/>
            <a:ext cx="1409488" cy="624032"/>
            <a:chOff x="4939593" y="882172"/>
            <a:chExt cx="1409488" cy="624032"/>
          </a:xfrm>
        </p:grpSpPr>
        <p:sp>
          <p:nvSpPr>
            <p:cNvPr id="25" name="Oval 24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gular Pentagon 25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28" name="Hexagon 27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gular Pentagon 28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Connector 29"/>
            <p:cNvCxnSpPr>
              <a:stCxn id="25" idx="5"/>
              <a:endCxn id="26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5"/>
              <a:endCxn id="28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947633" y="1438538"/>
            <a:ext cx="1409488" cy="624032"/>
            <a:chOff x="4939593" y="882172"/>
            <a:chExt cx="1409488" cy="624032"/>
          </a:xfrm>
        </p:grpSpPr>
        <p:sp>
          <p:nvSpPr>
            <p:cNvPr id="67" name="Oval 66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gular Pentagon 67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72" name="Hexagon 71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gular Pentagon 72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0" name="Straight Connector 69"/>
            <p:cNvCxnSpPr>
              <a:stCxn id="67" idx="5"/>
              <a:endCxn id="68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5"/>
              <a:endCxn id="72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981735" y="1969970"/>
            <a:ext cx="1409488" cy="624032"/>
            <a:chOff x="4939593" y="882172"/>
            <a:chExt cx="1409488" cy="624032"/>
          </a:xfrm>
        </p:grpSpPr>
        <p:sp>
          <p:nvSpPr>
            <p:cNvPr id="75" name="Oval 74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gular Pentagon 75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80" name="Hexagon 79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gular Pentagon 112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8" name="Straight Connector 77"/>
            <p:cNvCxnSpPr>
              <a:stCxn id="75" idx="5"/>
              <a:endCxn id="76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6" idx="5"/>
              <a:endCxn id="80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4995218" y="2464693"/>
            <a:ext cx="1409488" cy="624032"/>
            <a:chOff x="4939593" y="882172"/>
            <a:chExt cx="1409488" cy="624032"/>
          </a:xfrm>
        </p:grpSpPr>
        <p:sp>
          <p:nvSpPr>
            <p:cNvPr id="115" name="Oval 114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gular Pentagon 115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120" name="Hexagon 119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gular Pentagon 120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8" name="Straight Connector 117"/>
            <p:cNvCxnSpPr>
              <a:stCxn id="115" idx="5"/>
              <a:endCxn id="116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6" idx="5"/>
              <a:endCxn id="120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4995218" y="3015521"/>
            <a:ext cx="1409488" cy="624032"/>
            <a:chOff x="4939593" y="882172"/>
            <a:chExt cx="1409488" cy="624032"/>
          </a:xfrm>
        </p:grpSpPr>
        <p:sp>
          <p:nvSpPr>
            <p:cNvPr id="123" name="Oval 122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gular Pentagon 123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128" name="Hexagon 127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gular Pentagon 128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6" name="Straight Connector 125"/>
            <p:cNvCxnSpPr>
              <a:stCxn id="123" idx="5"/>
              <a:endCxn id="124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24" idx="5"/>
              <a:endCxn id="128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5009418" y="3558391"/>
            <a:ext cx="1409488" cy="624032"/>
            <a:chOff x="4939593" y="882172"/>
            <a:chExt cx="1409488" cy="624032"/>
          </a:xfrm>
        </p:grpSpPr>
        <p:sp>
          <p:nvSpPr>
            <p:cNvPr id="131" name="Oval 130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gular Pentagon 131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136" name="Hexagon 135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gular Pentagon 136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4" name="Straight Connector 133"/>
            <p:cNvCxnSpPr>
              <a:stCxn id="131" idx="5"/>
              <a:endCxn id="132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32" idx="5"/>
              <a:endCxn id="136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5037175" y="4053661"/>
            <a:ext cx="1409488" cy="624032"/>
            <a:chOff x="4939593" y="882172"/>
            <a:chExt cx="1409488" cy="624032"/>
          </a:xfrm>
        </p:grpSpPr>
        <p:sp>
          <p:nvSpPr>
            <p:cNvPr id="139" name="Oval 138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gular Pentagon 139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144" name="Hexagon 143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gular Pentagon 144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2" name="Straight Connector 141"/>
            <p:cNvCxnSpPr>
              <a:stCxn id="139" idx="5"/>
              <a:endCxn id="140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40" idx="5"/>
              <a:endCxn id="144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5037818" y="4567483"/>
            <a:ext cx="1409488" cy="624032"/>
            <a:chOff x="4939593" y="882172"/>
            <a:chExt cx="1409488" cy="624032"/>
          </a:xfrm>
        </p:grpSpPr>
        <p:sp>
          <p:nvSpPr>
            <p:cNvPr id="147" name="Oval 146"/>
            <p:cNvSpPr/>
            <p:nvPr/>
          </p:nvSpPr>
          <p:spPr>
            <a:xfrm>
              <a:off x="4939593" y="882172"/>
              <a:ext cx="333877" cy="3078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gular Pentagon 147"/>
            <p:cNvSpPr/>
            <p:nvPr/>
          </p:nvSpPr>
          <p:spPr>
            <a:xfrm>
              <a:off x="5324913" y="1068148"/>
              <a:ext cx="460641" cy="438056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5907008" y="1151166"/>
              <a:ext cx="442073" cy="251210"/>
              <a:chOff x="1880680" y="2611678"/>
              <a:chExt cx="585905" cy="368188"/>
            </a:xfrm>
          </p:grpSpPr>
          <p:sp>
            <p:nvSpPr>
              <p:cNvPr id="152" name="Hexagon 151"/>
              <p:cNvSpPr/>
              <p:nvPr/>
            </p:nvSpPr>
            <p:spPr>
              <a:xfrm rot="16200000">
                <a:off x="1853961" y="2638397"/>
                <a:ext cx="368188" cy="314749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gular Pentagon 152"/>
              <p:cNvSpPr/>
              <p:nvPr/>
            </p:nvSpPr>
            <p:spPr>
              <a:xfrm rot="14194781">
                <a:off x="2155042" y="2662683"/>
                <a:ext cx="323682" cy="299405"/>
              </a:xfrm>
              <a:prstGeom prst="pen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0" name="Straight Connector 149"/>
            <p:cNvCxnSpPr>
              <a:stCxn id="147" idx="5"/>
              <a:endCxn id="148" idx="1"/>
            </p:cNvCxnSpPr>
            <p:nvPr/>
          </p:nvCxnSpPr>
          <p:spPr>
            <a:xfrm>
              <a:off x="5224575" y="1144948"/>
              <a:ext cx="100338" cy="905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48" idx="5"/>
              <a:endCxn id="152" idx="5"/>
            </p:cNvCxnSpPr>
            <p:nvPr/>
          </p:nvCxnSpPr>
          <p:spPr>
            <a:xfrm flipV="1">
              <a:off x="5785554" y="1210536"/>
              <a:ext cx="121454" cy="249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35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0" y="542166"/>
            <a:ext cx="6052843" cy="6202583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Lipids</a:t>
            </a:r>
          </a:p>
          <a:p>
            <a:pPr lvl="1"/>
            <a:r>
              <a:rPr lang="en-US" dirty="0" smtClean="0"/>
              <a:t>Common Name:  Fat</a:t>
            </a:r>
          </a:p>
          <a:p>
            <a:pPr lvl="1"/>
            <a:r>
              <a:rPr lang="en-US" dirty="0" smtClean="0"/>
              <a:t>Elements Present: CHO</a:t>
            </a:r>
          </a:p>
          <a:p>
            <a:pPr lvl="1"/>
            <a:r>
              <a:rPr lang="en-US" dirty="0" smtClean="0"/>
              <a:t>Uses By Living Things:  Energy Storage and Insulation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63" y="1140808"/>
            <a:ext cx="2428875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160" y="4060052"/>
            <a:ext cx="3028950" cy="2314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935" y="4164953"/>
            <a:ext cx="28575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6783904" y="1812616"/>
            <a:ext cx="299405" cy="27998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483278" y="1812616"/>
            <a:ext cx="299405" cy="27998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076651" y="1812616"/>
            <a:ext cx="299405" cy="27998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734763" y="1052201"/>
            <a:ext cx="1723603" cy="966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0" y="542166"/>
            <a:ext cx="8773369" cy="6202583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Lipid</a:t>
            </a:r>
          </a:p>
          <a:p>
            <a:pPr lvl="1"/>
            <a:r>
              <a:rPr lang="en-US" dirty="0" smtClean="0"/>
              <a:t>Lipids are not macromolecules</a:t>
            </a:r>
          </a:p>
          <a:p>
            <a:pPr lvl="1"/>
            <a:r>
              <a:rPr lang="en-US" dirty="0" smtClean="0"/>
              <a:t>But they are still made up of parts</a:t>
            </a:r>
          </a:p>
          <a:p>
            <a:pPr lvl="2"/>
            <a:r>
              <a:rPr lang="en-US" dirty="0" smtClean="0"/>
              <a:t>1. Glycerol Head</a:t>
            </a:r>
          </a:p>
          <a:p>
            <a:pPr lvl="2"/>
            <a:r>
              <a:rPr lang="en-US" dirty="0" smtClean="0"/>
              <a:t>2. Fatty Acid Chains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Triglycerides</a:t>
            </a:r>
          </a:p>
          <a:p>
            <a:pPr lvl="2"/>
            <a:r>
              <a:rPr lang="en-US" dirty="0" smtClean="0"/>
              <a:t>Phospholipids</a:t>
            </a:r>
          </a:p>
          <a:p>
            <a:pPr lvl="2"/>
            <a:r>
              <a:rPr lang="en-US" dirty="0" smtClean="0"/>
              <a:t>Steroids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97975" y="923445"/>
            <a:ext cx="160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Glycerol</a:t>
            </a:r>
            <a:endParaRPr lang="en-US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234278" y="1412007"/>
            <a:ext cx="24288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795798" y="1553671"/>
            <a:ext cx="299405" cy="27998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495172" y="1553671"/>
            <a:ext cx="299405" cy="27998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42069" y="1553671"/>
            <a:ext cx="299405" cy="27998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46657" y="793256"/>
            <a:ext cx="1723603" cy="966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8627" y="56785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09869" y="664500"/>
            <a:ext cx="160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Glycerol</a:t>
            </a:r>
            <a:endParaRPr lang="en-US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46172" y="1153062"/>
            <a:ext cx="2428875" cy="201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292" y="4504022"/>
            <a:ext cx="140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Triglyceride</a:t>
            </a:r>
            <a:endParaRPr lang="en-US" dirty="0"/>
          </a:p>
        </p:txBody>
      </p:sp>
      <p:pic>
        <p:nvPicPr>
          <p:cNvPr id="9218" name="Picture 2" descr="https://biochembayern.files.wordpress.com/2013/04/4-a-phospholipid-molecule.gif?w=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30" y="948274"/>
            <a:ext cx="4237094" cy="32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 flipH="1">
            <a:off x="8197690" y="1659599"/>
            <a:ext cx="223552" cy="20905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>
            <a:off x="8482891" y="1659599"/>
            <a:ext cx="223552" cy="20905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08220" y="1745972"/>
            <a:ext cx="671639" cy="2244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24265" y="1136931"/>
            <a:ext cx="844606" cy="833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9127" y="509798"/>
            <a:ext cx="2945785" cy="44829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339028" y="509798"/>
            <a:ext cx="5683591" cy="44829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13023" y="4504022"/>
            <a:ext cx="140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Phospholipid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52" y="5055389"/>
            <a:ext cx="2195216" cy="1229321"/>
          </a:xfrm>
          <a:prstGeom prst="rect">
            <a:avLst/>
          </a:prstGeom>
        </p:spPr>
      </p:pic>
      <p:pic>
        <p:nvPicPr>
          <p:cNvPr id="9220" name="Picture 4" descr="https://upload.wikimedia.org/wikipedia/commons/thumb/c/ce/Testosteron.svg/220px-Testoster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30" y="5055389"/>
            <a:ext cx="1490545" cy="96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621" y="4992786"/>
            <a:ext cx="1551286" cy="12293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5172" y="6241925"/>
            <a:ext cx="656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Steroids </a:t>
            </a:r>
          </a:p>
          <a:p>
            <a:r>
              <a:rPr lang="en-US" dirty="0" smtClean="0"/>
              <a:t>From left to right:  Cholesterol, Testosterone, and Estrogen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95798" y="1553671"/>
            <a:ext cx="299405" cy="27998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95172" y="1553671"/>
            <a:ext cx="299405" cy="27998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42069" y="1553671"/>
            <a:ext cx="299405" cy="27998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46657" y="793256"/>
            <a:ext cx="1723603" cy="966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4582637" y="1659599"/>
            <a:ext cx="223552" cy="20905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4867838" y="1659599"/>
            <a:ext cx="223552" cy="20905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93167" y="1745972"/>
            <a:ext cx="671639" cy="2244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09212" y="1136931"/>
            <a:ext cx="844606" cy="833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506" y="2090196"/>
            <a:ext cx="2195216" cy="1229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46172" y="1153062"/>
            <a:ext cx="2428875" cy="2019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237"/>
          <a:stretch/>
        </p:blipFill>
        <p:spPr>
          <a:xfrm rot="5400000">
            <a:off x="3584438" y="2356198"/>
            <a:ext cx="2428875" cy="6171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488668"/>
            <a:ext cx="421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this on the back of your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739" y="365126"/>
            <a:ext cx="5550443" cy="60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88292" y="2496558"/>
            <a:ext cx="5720350" cy="671403"/>
            <a:chOff x="-153622" y="778865"/>
            <a:chExt cx="3832855" cy="564684"/>
          </a:xfrm>
        </p:grpSpPr>
        <p:sp>
          <p:nvSpPr>
            <p:cNvPr id="21" name="Rounded Rectangle 20"/>
            <p:cNvSpPr/>
            <p:nvPr/>
          </p:nvSpPr>
          <p:spPr>
            <a:xfrm>
              <a:off x="411062" y="896595"/>
              <a:ext cx="3268171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88292" y="774303"/>
            <a:ext cx="5275928" cy="671403"/>
            <a:chOff x="-153622" y="778865"/>
            <a:chExt cx="3535075" cy="564684"/>
          </a:xfrm>
        </p:grpSpPr>
        <p:sp>
          <p:nvSpPr>
            <p:cNvPr id="9" name="Rounded Rectangle 8"/>
            <p:cNvSpPr/>
            <p:nvPr/>
          </p:nvSpPr>
          <p:spPr>
            <a:xfrm>
              <a:off x="411062" y="896595"/>
              <a:ext cx="2970391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74" y="889233"/>
            <a:ext cx="8149615" cy="5855516"/>
          </a:xfrm>
        </p:spPr>
        <p:txBody>
          <a:bodyPr anchor="t"/>
          <a:lstStyle/>
          <a:p>
            <a:r>
              <a:rPr lang="en-US" sz="4000" dirty="0" smtClean="0"/>
              <a:t>Organic Compounds</a:t>
            </a:r>
          </a:p>
          <a:p>
            <a:pPr lvl="1"/>
            <a:r>
              <a:rPr lang="en-US" sz="3600" dirty="0" smtClean="0"/>
              <a:t>Contain both Carbon and Hydrogen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4000" dirty="0" smtClean="0"/>
              <a:t>Inorganic Compounds</a:t>
            </a:r>
          </a:p>
          <a:p>
            <a:pPr lvl="1"/>
            <a:r>
              <a:rPr lang="en-US" sz="3200" dirty="0" smtClean="0"/>
              <a:t>Do not contain Carbon and Hydrogen</a:t>
            </a:r>
            <a:br>
              <a:rPr lang="en-US" sz="3200" dirty="0" smtClean="0"/>
            </a:b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01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8" y="604156"/>
            <a:ext cx="4345292" cy="5364903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85" y="1226917"/>
            <a:ext cx="4306300" cy="257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32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0" y="542166"/>
            <a:ext cx="8773369" cy="6202583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4000" dirty="0" smtClean="0"/>
              <a:t>Inorganic Substances</a:t>
            </a:r>
          </a:p>
          <a:p>
            <a:pPr lvl="1"/>
            <a:r>
              <a:rPr lang="en-US" sz="3600" dirty="0" smtClean="0"/>
              <a:t>Water (H2O)</a:t>
            </a:r>
          </a:p>
          <a:p>
            <a:pPr lvl="2"/>
            <a:r>
              <a:rPr lang="en-US" sz="3200" dirty="0" smtClean="0"/>
              <a:t>Solvent</a:t>
            </a:r>
          </a:p>
          <a:p>
            <a:pPr lvl="2"/>
            <a:r>
              <a:rPr lang="en-US" sz="3200" dirty="0" smtClean="0"/>
              <a:t>Most metabolic reactions occur in water</a:t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600" dirty="0" smtClean="0"/>
              <a:t>Oxygen (O2)</a:t>
            </a:r>
          </a:p>
          <a:p>
            <a:pPr lvl="2"/>
            <a:r>
              <a:rPr lang="en-US" sz="3200" dirty="0" smtClean="0"/>
              <a:t>Needed for cellular respiration</a:t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600" dirty="0" smtClean="0"/>
              <a:t>Carbon Dioxide (CO2)</a:t>
            </a:r>
          </a:p>
          <a:p>
            <a:pPr lvl="2"/>
            <a:r>
              <a:rPr lang="en-US" sz="3200" dirty="0" smtClean="0"/>
              <a:t>Waste </a:t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600" dirty="0" smtClean="0"/>
              <a:t>Salts</a:t>
            </a:r>
          </a:p>
          <a:p>
            <a:pPr lvl="3"/>
            <a:r>
              <a:rPr lang="en-US" sz="3000" dirty="0" smtClean="0"/>
              <a:t>Provide ions </a:t>
            </a:r>
          </a:p>
          <a:p>
            <a:pPr lvl="3"/>
            <a:r>
              <a:rPr lang="en-US" sz="3000" dirty="0" smtClean="0"/>
              <a:t>Used for:</a:t>
            </a:r>
          </a:p>
          <a:p>
            <a:pPr lvl="4"/>
            <a:r>
              <a:rPr lang="en-US" sz="2800" dirty="0" smtClean="0"/>
              <a:t>Metabolic processes</a:t>
            </a:r>
          </a:p>
          <a:p>
            <a:pPr lvl="4"/>
            <a:r>
              <a:rPr lang="en-US" sz="2800" dirty="0" smtClean="0"/>
              <a:t>Transport</a:t>
            </a:r>
          </a:p>
          <a:p>
            <a:pPr lvl="4"/>
            <a:r>
              <a:rPr lang="en-US" sz="2800" dirty="0" smtClean="0"/>
              <a:t>Muscle contraction</a:t>
            </a:r>
          </a:p>
          <a:p>
            <a:pPr lvl="4"/>
            <a:r>
              <a:rPr lang="en-US" sz="2800" dirty="0" smtClean="0"/>
              <a:t>Nerve impulse conduction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244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0" y="542166"/>
            <a:ext cx="8773369" cy="6202583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Macromolecules</a:t>
            </a:r>
          </a:p>
          <a:p>
            <a:pPr marL="0" indent="0">
              <a:buNone/>
            </a:pPr>
            <a:endParaRPr lang="en-US" sz="4000" dirty="0" smtClean="0"/>
          </a:p>
          <a:p>
            <a:pPr lvl="1"/>
            <a:r>
              <a:rPr lang="en-US" sz="3600" dirty="0" smtClean="0"/>
              <a:t>Carbohydrates</a:t>
            </a:r>
          </a:p>
          <a:p>
            <a:pPr lvl="1"/>
            <a:r>
              <a:rPr lang="en-US" sz="3600" dirty="0" smtClean="0"/>
              <a:t>Proteins</a:t>
            </a:r>
          </a:p>
          <a:p>
            <a:pPr lvl="1"/>
            <a:r>
              <a:rPr lang="en-US" sz="3600" dirty="0" smtClean="0"/>
              <a:t>Nucleic Acids</a:t>
            </a:r>
          </a:p>
          <a:p>
            <a:pPr lvl="1"/>
            <a:r>
              <a:rPr lang="en-US" sz="3600" dirty="0"/>
              <a:t>Lipids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88292" y="2496558"/>
            <a:ext cx="5720350" cy="671403"/>
            <a:chOff x="-153622" y="778865"/>
            <a:chExt cx="3832855" cy="564684"/>
          </a:xfrm>
        </p:grpSpPr>
        <p:sp>
          <p:nvSpPr>
            <p:cNvPr id="21" name="Rounded Rectangle 20"/>
            <p:cNvSpPr/>
            <p:nvPr/>
          </p:nvSpPr>
          <p:spPr>
            <a:xfrm>
              <a:off x="411062" y="896595"/>
              <a:ext cx="3268171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88292" y="774303"/>
            <a:ext cx="5275928" cy="671403"/>
            <a:chOff x="-153622" y="778865"/>
            <a:chExt cx="3535075" cy="564684"/>
          </a:xfrm>
        </p:grpSpPr>
        <p:sp>
          <p:nvSpPr>
            <p:cNvPr id="9" name="Rounded Rectangle 8"/>
            <p:cNvSpPr/>
            <p:nvPr/>
          </p:nvSpPr>
          <p:spPr>
            <a:xfrm>
              <a:off x="411062" y="896595"/>
              <a:ext cx="2970391" cy="44695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343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2.1: Structure of Matter </a:t>
            </a:r>
            <a:r>
              <a:rPr lang="en-US" sz="2800" dirty="0" smtClean="0">
                <a:sym typeface="Wingdings" panose="05000000000000000000" pitchFamily="2" charset="2"/>
              </a:rPr>
              <a:t> Formulas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74" y="889233"/>
            <a:ext cx="8149615" cy="5855516"/>
          </a:xfrm>
        </p:spPr>
        <p:txBody>
          <a:bodyPr anchor="t"/>
          <a:lstStyle/>
          <a:p>
            <a:r>
              <a:rPr lang="en-US" sz="4000" dirty="0" smtClean="0"/>
              <a:t>Monomer</a:t>
            </a:r>
          </a:p>
          <a:p>
            <a:pPr lvl="1"/>
            <a:r>
              <a:rPr lang="en-US" sz="3600" dirty="0" smtClean="0"/>
              <a:t>One thing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4000" dirty="0" smtClean="0"/>
              <a:t>Polymer</a:t>
            </a:r>
          </a:p>
          <a:p>
            <a:pPr lvl="1"/>
            <a:r>
              <a:rPr lang="en-US" sz="3200" dirty="0" smtClean="0"/>
              <a:t>Many things</a:t>
            </a:r>
          </a:p>
          <a:p>
            <a:pPr lvl="1"/>
            <a:endParaRPr lang="en-US" sz="3200" dirty="0"/>
          </a:p>
          <a:p>
            <a:r>
              <a:rPr lang="en-US" dirty="0" smtClean="0"/>
              <a:t>A polymer is made up of many monomers.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Hexagon 4"/>
          <p:cNvSpPr/>
          <p:nvPr/>
        </p:nvSpPr>
        <p:spPr>
          <a:xfrm>
            <a:off x="914400" y="5162719"/>
            <a:ext cx="865848" cy="509798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3510426" y="5162719"/>
            <a:ext cx="865848" cy="509798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4346557" y="5162719"/>
            <a:ext cx="865848" cy="509798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5139523" y="5162719"/>
            <a:ext cx="865848" cy="509798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6000596" y="5178903"/>
            <a:ext cx="865848" cy="509798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6861669" y="5195087"/>
            <a:ext cx="865848" cy="509798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068148" y="5269556"/>
            <a:ext cx="558351" cy="103578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471" y="6083519"/>
            <a:ext cx="163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Monomer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49993" y="6083519"/>
            <a:ext cx="163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Polymer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 rot="16200000">
            <a:off x="5287386" y="3629607"/>
            <a:ext cx="558351" cy="445213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7"/>
          <p:cNvGrpSpPr>
            <a:grpSpLocks/>
          </p:cNvGrpSpPr>
          <p:nvPr/>
        </p:nvGrpSpPr>
        <p:grpSpPr bwMode="auto">
          <a:xfrm>
            <a:off x="4824413" y="1725613"/>
            <a:ext cx="4357687" cy="2787650"/>
            <a:chOff x="4824955" y="1726248"/>
            <a:chExt cx="4357615" cy="2787192"/>
          </a:xfrm>
        </p:grpSpPr>
        <p:sp>
          <p:nvSpPr>
            <p:cNvPr id="315" name="Hexagon 314"/>
            <p:cNvSpPr/>
            <p:nvPr/>
          </p:nvSpPr>
          <p:spPr>
            <a:xfrm>
              <a:off x="4824955" y="1727835"/>
              <a:ext cx="4357615" cy="2785605"/>
            </a:xfrm>
            <a:prstGeom prst="hexagon">
              <a:avLst/>
            </a:prstGeom>
            <a:solidFill>
              <a:schemeClr val="tx1">
                <a:alpha val="2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6474340" y="2130993"/>
              <a:ext cx="201610" cy="2015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21" name="Oval 320"/>
            <p:cNvSpPr/>
            <p:nvPr/>
          </p:nvSpPr>
          <p:spPr>
            <a:xfrm>
              <a:off x="7506198" y="3794420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22" name="Oval 321"/>
            <p:cNvSpPr/>
            <p:nvPr/>
          </p:nvSpPr>
          <p:spPr>
            <a:xfrm>
              <a:off x="7772893" y="2216704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23" name="Oval 322"/>
            <p:cNvSpPr/>
            <p:nvPr/>
          </p:nvSpPr>
          <p:spPr>
            <a:xfrm>
              <a:off x="8871425" y="2978579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327" name="Straight Connector 326"/>
            <p:cNvCxnSpPr>
              <a:stCxn id="316" idx="6"/>
              <a:endCxn id="319" idx="2"/>
            </p:cNvCxnSpPr>
            <p:nvPr/>
          </p:nvCxnSpPr>
          <p:spPr>
            <a:xfrm flipV="1">
              <a:off x="6355280" y="2230990"/>
              <a:ext cx="119060" cy="95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16" idx="0"/>
              <a:endCxn id="318" idx="4"/>
            </p:cNvCxnSpPr>
            <p:nvPr/>
          </p:nvCxnSpPr>
          <p:spPr>
            <a:xfrm flipV="1">
              <a:off x="6153670" y="1926240"/>
              <a:ext cx="0" cy="1142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Oval 328"/>
            <p:cNvSpPr/>
            <p:nvPr/>
          </p:nvSpPr>
          <p:spPr>
            <a:xfrm>
              <a:off x="8203099" y="3349993"/>
              <a:ext cx="201609" cy="2015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30" name="Oval 329"/>
            <p:cNvSpPr/>
            <p:nvPr/>
          </p:nvSpPr>
          <p:spPr>
            <a:xfrm>
              <a:off x="6206057" y="2515105"/>
              <a:ext cx="401630" cy="401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331" name="Straight Connector 330"/>
            <p:cNvCxnSpPr>
              <a:stCxn id="316" idx="4"/>
              <a:endCxn id="330" idx="1"/>
            </p:cNvCxnSpPr>
            <p:nvPr/>
          </p:nvCxnSpPr>
          <p:spPr>
            <a:xfrm>
              <a:off x="6153670" y="2442092"/>
              <a:ext cx="111123" cy="1317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20" idx="7"/>
              <a:endCxn id="330" idx="3"/>
            </p:cNvCxnSpPr>
            <p:nvPr/>
          </p:nvCxnSpPr>
          <p:spPr>
            <a:xfrm flipV="1">
              <a:off x="6142558" y="2857949"/>
              <a:ext cx="122235" cy="872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330" idx="4"/>
              <a:endCxn id="333" idx="0"/>
            </p:cNvCxnSpPr>
            <p:nvPr/>
          </p:nvCxnSpPr>
          <p:spPr>
            <a:xfrm flipH="1">
              <a:off x="6285431" y="2916677"/>
              <a:ext cx="122235" cy="2999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Oval 334"/>
            <p:cNvSpPr/>
            <p:nvPr/>
          </p:nvSpPr>
          <p:spPr>
            <a:xfrm>
              <a:off x="6704524" y="3383326"/>
              <a:ext cx="401630" cy="4015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336" name="Straight Connector 335"/>
            <p:cNvCxnSpPr>
              <a:stCxn id="335" idx="2"/>
              <a:endCxn id="333" idx="6"/>
            </p:cNvCxnSpPr>
            <p:nvPr/>
          </p:nvCxnSpPr>
          <p:spPr>
            <a:xfrm flipH="1" flipV="1">
              <a:off x="6485453" y="3418245"/>
              <a:ext cx="219071" cy="1666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Oval 336"/>
            <p:cNvSpPr/>
            <p:nvPr/>
          </p:nvSpPr>
          <p:spPr>
            <a:xfrm>
              <a:off x="5669491" y="3383326"/>
              <a:ext cx="201609" cy="2015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338" name="Straight Connector 337"/>
            <p:cNvCxnSpPr>
              <a:stCxn id="337" idx="6"/>
              <a:endCxn id="333" idx="2"/>
            </p:cNvCxnSpPr>
            <p:nvPr/>
          </p:nvCxnSpPr>
          <p:spPr>
            <a:xfrm flipV="1">
              <a:off x="5871100" y="3418245"/>
              <a:ext cx="212721" cy="650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>
              <a:stCxn id="333" idx="4"/>
              <a:endCxn id="340" idx="0"/>
            </p:cNvCxnSpPr>
            <p:nvPr/>
          </p:nvCxnSpPr>
          <p:spPr>
            <a:xfrm flipH="1">
              <a:off x="6213994" y="3618237"/>
              <a:ext cx="71437" cy="2380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339"/>
            <p:cNvSpPr/>
            <p:nvPr/>
          </p:nvSpPr>
          <p:spPr>
            <a:xfrm>
              <a:off x="5944124" y="3856323"/>
              <a:ext cx="541329" cy="541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sp>
          <p:nvSpPr>
            <p:cNvPr id="341" name="Oval 340"/>
            <p:cNvSpPr/>
            <p:nvPr/>
          </p:nvSpPr>
          <p:spPr>
            <a:xfrm>
              <a:off x="5636154" y="4243609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342" name="Straight Connector 341"/>
            <p:cNvCxnSpPr>
              <a:stCxn id="341" idx="6"/>
              <a:endCxn id="340" idx="3"/>
            </p:cNvCxnSpPr>
            <p:nvPr/>
          </p:nvCxnSpPr>
          <p:spPr>
            <a:xfrm flipV="1">
              <a:off x="5836175" y="4318209"/>
              <a:ext cx="187322" cy="253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Oval 342"/>
            <p:cNvSpPr/>
            <p:nvPr/>
          </p:nvSpPr>
          <p:spPr>
            <a:xfrm>
              <a:off x="6702936" y="3921399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344" name="Straight Connector 343"/>
            <p:cNvCxnSpPr>
              <a:stCxn id="343" idx="7"/>
              <a:endCxn id="335" idx="4"/>
            </p:cNvCxnSpPr>
            <p:nvPr/>
          </p:nvCxnSpPr>
          <p:spPr>
            <a:xfrm flipV="1">
              <a:off x="6874383" y="3784897"/>
              <a:ext cx="31749" cy="1650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Oval 344"/>
            <p:cNvSpPr/>
            <p:nvPr/>
          </p:nvSpPr>
          <p:spPr>
            <a:xfrm>
              <a:off x="7004556" y="3937272"/>
              <a:ext cx="541329" cy="5428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346" name="Straight Connector 345"/>
            <p:cNvCxnSpPr>
              <a:stCxn id="345" idx="1"/>
              <a:endCxn id="335" idx="5"/>
            </p:cNvCxnSpPr>
            <p:nvPr/>
          </p:nvCxnSpPr>
          <p:spPr>
            <a:xfrm flipH="1" flipV="1">
              <a:off x="7047418" y="3726169"/>
              <a:ext cx="34924" cy="2904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45" idx="7"/>
              <a:endCxn id="321" idx="3"/>
            </p:cNvCxnSpPr>
            <p:nvPr/>
          </p:nvCxnSpPr>
          <p:spPr>
            <a:xfrm flipV="1">
              <a:off x="7466511" y="3965842"/>
              <a:ext cx="69849" cy="50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Oval 347"/>
            <p:cNvSpPr/>
            <p:nvPr/>
          </p:nvSpPr>
          <p:spPr>
            <a:xfrm>
              <a:off x="7545885" y="3383326"/>
              <a:ext cx="401630" cy="4015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349" name="Straight Connector 348"/>
            <p:cNvCxnSpPr>
              <a:stCxn id="348" idx="2"/>
              <a:endCxn id="335" idx="6"/>
            </p:cNvCxnSpPr>
            <p:nvPr/>
          </p:nvCxnSpPr>
          <p:spPr>
            <a:xfrm flipH="1">
              <a:off x="7106154" y="3584905"/>
              <a:ext cx="43973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Oval 349"/>
            <p:cNvSpPr/>
            <p:nvPr/>
          </p:nvSpPr>
          <p:spPr>
            <a:xfrm>
              <a:off x="7774481" y="3794420"/>
              <a:ext cx="541328" cy="54124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351" name="Straight Connector 350"/>
            <p:cNvCxnSpPr>
              <a:stCxn id="350" idx="0"/>
              <a:endCxn id="348" idx="5"/>
            </p:cNvCxnSpPr>
            <p:nvPr/>
          </p:nvCxnSpPr>
          <p:spPr>
            <a:xfrm flipH="1" flipV="1">
              <a:off x="7888779" y="3726169"/>
              <a:ext cx="155572" cy="682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Oval 351"/>
            <p:cNvSpPr/>
            <p:nvPr/>
          </p:nvSpPr>
          <p:spPr>
            <a:xfrm>
              <a:off x="8226911" y="4313448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353" name="Straight Connector 352"/>
            <p:cNvCxnSpPr>
              <a:stCxn id="352" idx="1"/>
              <a:endCxn id="350" idx="5"/>
            </p:cNvCxnSpPr>
            <p:nvPr/>
          </p:nvCxnSpPr>
          <p:spPr>
            <a:xfrm flipH="1" flipV="1">
              <a:off x="8236436" y="4256307"/>
              <a:ext cx="19050" cy="857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" name="Oval 353"/>
            <p:cNvSpPr/>
            <p:nvPr/>
          </p:nvSpPr>
          <p:spPr>
            <a:xfrm>
              <a:off x="7672883" y="2515105"/>
              <a:ext cx="400043" cy="401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355" name="Straight Connector 354"/>
            <p:cNvCxnSpPr>
              <a:stCxn id="348" idx="6"/>
              <a:endCxn id="329" idx="2"/>
            </p:cNvCxnSpPr>
            <p:nvPr/>
          </p:nvCxnSpPr>
          <p:spPr>
            <a:xfrm flipV="1">
              <a:off x="7947515" y="3451576"/>
              <a:ext cx="255584" cy="133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>
              <a:stCxn id="348" idx="7"/>
              <a:endCxn id="354" idx="4"/>
            </p:cNvCxnSpPr>
            <p:nvPr/>
          </p:nvCxnSpPr>
          <p:spPr>
            <a:xfrm flipH="1" flipV="1">
              <a:off x="7872905" y="2916677"/>
              <a:ext cx="15875" cy="5253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Oval 356"/>
            <p:cNvSpPr/>
            <p:nvPr/>
          </p:nvSpPr>
          <p:spPr>
            <a:xfrm>
              <a:off x="8203099" y="2488123"/>
              <a:ext cx="542916" cy="5428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358" name="Straight Connector 357"/>
            <p:cNvCxnSpPr>
              <a:stCxn id="354" idx="6"/>
              <a:endCxn id="357" idx="2"/>
            </p:cNvCxnSpPr>
            <p:nvPr/>
          </p:nvCxnSpPr>
          <p:spPr>
            <a:xfrm>
              <a:off x="8072926" y="2715098"/>
              <a:ext cx="130173" cy="444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>
              <a:stCxn id="357" idx="5"/>
              <a:endCxn id="323" idx="1"/>
            </p:cNvCxnSpPr>
            <p:nvPr/>
          </p:nvCxnSpPr>
          <p:spPr>
            <a:xfrm>
              <a:off x="8666642" y="2951597"/>
              <a:ext cx="233358" cy="571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>
              <a:stCxn id="354" idx="0"/>
              <a:endCxn id="322" idx="4"/>
            </p:cNvCxnSpPr>
            <p:nvPr/>
          </p:nvCxnSpPr>
          <p:spPr>
            <a:xfrm flipV="1">
              <a:off x="7872905" y="2416697"/>
              <a:ext cx="0" cy="984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Oval 360"/>
            <p:cNvSpPr/>
            <p:nvPr/>
          </p:nvSpPr>
          <p:spPr>
            <a:xfrm>
              <a:off x="6906133" y="2359556"/>
              <a:ext cx="541329" cy="54124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362" name="Straight Connector 361"/>
            <p:cNvCxnSpPr>
              <a:stCxn id="361" idx="2"/>
              <a:endCxn id="330" idx="6"/>
            </p:cNvCxnSpPr>
            <p:nvPr/>
          </p:nvCxnSpPr>
          <p:spPr>
            <a:xfrm flipH="1">
              <a:off x="6607688" y="2630974"/>
              <a:ext cx="298445" cy="841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>
              <a:stCxn id="354" idx="2"/>
              <a:endCxn id="361" idx="6"/>
            </p:cNvCxnSpPr>
            <p:nvPr/>
          </p:nvCxnSpPr>
          <p:spPr>
            <a:xfrm flipH="1" flipV="1">
              <a:off x="7447462" y="2630974"/>
              <a:ext cx="225421" cy="841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/>
            <p:cNvSpPr/>
            <p:nvPr/>
          </p:nvSpPr>
          <p:spPr>
            <a:xfrm>
              <a:off x="5953648" y="2040521"/>
              <a:ext cx="401631" cy="4015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318" name="Oval 317"/>
            <p:cNvSpPr/>
            <p:nvPr/>
          </p:nvSpPr>
          <p:spPr>
            <a:xfrm>
              <a:off x="6053660" y="1726248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20" name="Oval 319"/>
            <p:cNvSpPr/>
            <p:nvPr/>
          </p:nvSpPr>
          <p:spPr>
            <a:xfrm>
              <a:off x="5971111" y="2916677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33" name="Oval 332"/>
            <p:cNvSpPr/>
            <p:nvPr/>
          </p:nvSpPr>
          <p:spPr>
            <a:xfrm>
              <a:off x="6083821" y="3216665"/>
              <a:ext cx="401631" cy="401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4046538" y="2978150"/>
            <a:ext cx="200025" cy="20161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3" name="Group 366"/>
          <p:cNvGrpSpPr>
            <a:grpSpLocks/>
          </p:cNvGrpSpPr>
          <p:nvPr/>
        </p:nvGrpSpPr>
        <p:grpSpPr bwMode="auto">
          <a:xfrm>
            <a:off x="0" y="1725613"/>
            <a:ext cx="4357688" cy="2787650"/>
            <a:chOff x="0" y="1726248"/>
            <a:chExt cx="4357615" cy="2787192"/>
          </a:xfrm>
        </p:grpSpPr>
        <p:sp>
          <p:nvSpPr>
            <p:cNvPr id="180" name="Hexagon 179"/>
            <p:cNvSpPr/>
            <p:nvPr/>
          </p:nvSpPr>
          <p:spPr>
            <a:xfrm>
              <a:off x="0" y="1727835"/>
              <a:ext cx="4357615" cy="2785605"/>
            </a:xfrm>
            <a:prstGeom prst="hexagon">
              <a:avLst/>
            </a:prstGeom>
            <a:solidFill>
              <a:schemeClr val="tx1">
                <a:alpha val="2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28694" y="2040521"/>
              <a:ext cx="401630" cy="4015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77797" y="2315113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228704" y="1726248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649385" y="2130993"/>
              <a:ext cx="201609" cy="2015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146156" y="2916677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681243" y="3794420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947939" y="2216704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33" name="Straight Connector 32"/>
            <p:cNvCxnSpPr>
              <a:stCxn id="6" idx="7"/>
              <a:endCxn id="4" idx="2"/>
            </p:cNvCxnSpPr>
            <p:nvPr/>
          </p:nvCxnSpPr>
          <p:spPr>
            <a:xfrm flipV="1">
              <a:off x="347657" y="2240513"/>
              <a:ext cx="80961" cy="1031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428618" y="1970683"/>
              <a:ext cx="542916" cy="541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34" name="Straight Connector 33"/>
            <p:cNvCxnSpPr>
              <a:stCxn id="4" idx="6"/>
              <a:endCxn id="5" idx="2"/>
            </p:cNvCxnSpPr>
            <p:nvPr/>
          </p:nvCxnSpPr>
          <p:spPr>
            <a:xfrm>
              <a:off x="971534" y="2240513"/>
              <a:ext cx="15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" idx="6"/>
              <a:endCxn id="21" idx="2"/>
            </p:cNvCxnSpPr>
            <p:nvPr/>
          </p:nvCxnSpPr>
          <p:spPr>
            <a:xfrm flipV="1">
              <a:off x="1530324" y="2230990"/>
              <a:ext cx="119061" cy="95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" idx="0"/>
              <a:endCxn id="20" idx="4"/>
            </p:cNvCxnSpPr>
            <p:nvPr/>
          </p:nvCxnSpPr>
          <p:spPr>
            <a:xfrm flipV="1">
              <a:off x="1328716" y="1926240"/>
              <a:ext cx="0" cy="1142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378143" y="3349993"/>
              <a:ext cx="201610" cy="2015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1381102" y="2515105"/>
              <a:ext cx="401631" cy="401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51" name="Straight Connector 50"/>
            <p:cNvCxnSpPr>
              <a:stCxn id="5" idx="4"/>
              <a:endCxn id="50" idx="1"/>
            </p:cNvCxnSpPr>
            <p:nvPr/>
          </p:nvCxnSpPr>
          <p:spPr>
            <a:xfrm>
              <a:off x="1328716" y="2442092"/>
              <a:ext cx="111123" cy="1317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3" idx="7"/>
              <a:endCxn id="50" idx="3"/>
            </p:cNvCxnSpPr>
            <p:nvPr/>
          </p:nvCxnSpPr>
          <p:spPr>
            <a:xfrm flipV="1">
              <a:off x="1317603" y="2857949"/>
              <a:ext cx="122236" cy="872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1258867" y="3216665"/>
              <a:ext cx="401630" cy="401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65" name="Straight Connector 64"/>
            <p:cNvCxnSpPr>
              <a:stCxn id="50" idx="4"/>
              <a:endCxn id="64" idx="0"/>
            </p:cNvCxnSpPr>
            <p:nvPr/>
          </p:nvCxnSpPr>
          <p:spPr>
            <a:xfrm flipH="1">
              <a:off x="1460476" y="2916677"/>
              <a:ext cx="122236" cy="2999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1879569" y="3383326"/>
              <a:ext cx="401631" cy="4015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70" name="Straight Connector 69"/>
            <p:cNvCxnSpPr>
              <a:stCxn id="69" idx="2"/>
              <a:endCxn id="64" idx="6"/>
            </p:cNvCxnSpPr>
            <p:nvPr/>
          </p:nvCxnSpPr>
          <p:spPr>
            <a:xfrm flipH="1" flipV="1">
              <a:off x="1660497" y="3418245"/>
              <a:ext cx="219071" cy="1666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844536" y="3383326"/>
              <a:ext cx="201610" cy="2015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75" name="Straight Connector 74"/>
            <p:cNvCxnSpPr>
              <a:stCxn id="74" idx="6"/>
              <a:endCxn id="64" idx="2"/>
            </p:cNvCxnSpPr>
            <p:nvPr/>
          </p:nvCxnSpPr>
          <p:spPr>
            <a:xfrm flipV="1">
              <a:off x="1046145" y="3418245"/>
              <a:ext cx="212721" cy="650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4" idx="4"/>
              <a:endCxn id="77" idx="0"/>
            </p:cNvCxnSpPr>
            <p:nvPr/>
          </p:nvCxnSpPr>
          <p:spPr>
            <a:xfrm flipH="1">
              <a:off x="1389040" y="3618237"/>
              <a:ext cx="71436" cy="2380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1119169" y="3856323"/>
              <a:ext cx="541328" cy="541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811199" y="4243609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86" name="Straight Connector 85"/>
            <p:cNvCxnSpPr>
              <a:stCxn id="85" idx="6"/>
              <a:endCxn id="77" idx="3"/>
            </p:cNvCxnSpPr>
            <p:nvPr/>
          </p:nvCxnSpPr>
          <p:spPr>
            <a:xfrm flipV="1">
              <a:off x="1011221" y="4318209"/>
              <a:ext cx="187322" cy="253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1877982" y="3921399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92" name="Straight Connector 91"/>
            <p:cNvCxnSpPr>
              <a:stCxn id="91" idx="7"/>
              <a:endCxn id="69" idx="4"/>
            </p:cNvCxnSpPr>
            <p:nvPr/>
          </p:nvCxnSpPr>
          <p:spPr>
            <a:xfrm flipV="1">
              <a:off x="2049429" y="3784897"/>
              <a:ext cx="31749" cy="1650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2179601" y="3937272"/>
              <a:ext cx="541328" cy="5428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98" name="Straight Connector 97"/>
            <p:cNvCxnSpPr>
              <a:stCxn id="97" idx="1"/>
              <a:endCxn id="69" idx="5"/>
            </p:cNvCxnSpPr>
            <p:nvPr/>
          </p:nvCxnSpPr>
          <p:spPr>
            <a:xfrm flipH="1" flipV="1">
              <a:off x="2222463" y="3726169"/>
              <a:ext cx="34924" cy="2904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7" idx="7"/>
              <a:endCxn id="24" idx="3"/>
            </p:cNvCxnSpPr>
            <p:nvPr/>
          </p:nvCxnSpPr>
          <p:spPr>
            <a:xfrm flipV="1">
              <a:off x="2641556" y="3965842"/>
              <a:ext cx="69849" cy="50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2720929" y="3383326"/>
              <a:ext cx="401631" cy="4015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106" name="Straight Connector 105"/>
            <p:cNvCxnSpPr>
              <a:stCxn id="105" idx="2"/>
              <a:endCxn id="69" idx="6"/>
            </p:cNvCxnSpPr>
            <p:nvPr/>
          </p:nvCxnSpPr>
          <p:spPr>
            <a:xfrm flipH="1">
              <a:off x="2281200" y="3584905"/>
              <a:ext cx="4397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2949526" y="3794420"/>
              <a:ext cx="541329" cy="54124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111" name="Straight Connector 110"/>
            <p:cNvCxnSpPr>
              <a:stCxn id="109" idx="0"/>
              <a:endCxn id="105" idx="5"/>
            </p:cNvCxnSpPr>
            <p:nvPr/>
          </p:nvCxnSpPr>
          <p:spPr>
            <a:xfrm flipH="1" flipV="1">
              <a:off x="3063824" y="3726169"/>
              <a:ext cx="155572" cy="682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3401956" y="4313448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116" name="Straight Connector 115"/>
            <p:cNvCxnSpPr>
              <a:stCxn id="115" idx="1"/>
              <a:endCxn id="109" idx="5"/>
            </p:cNvCxnSpPr>
            <p:nvPr/>
          </p:nvCxnSpPr>
          <p:spPr>
            <a:xfrm flipH="1" flipV="1">
              <a:off x="3411481" y="4256307"/>
              <a:ext cx="19050" cy="857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2847927" y="2515105"/>
              <a:ext cx="400043" cy="401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123" name="Straight Connector 122"/>
            <p:cNvCxnSpPr>
              <a:stCxn id="105" idx="6"/>
              <a:endCxn id="49" idx="2"/>
            </p:cNvCxnSpPr>
            <p:nvPr/>
          </p:nvCxnSpPr>
          <p:spPr>
            <a:xfrm flipV="1">
              <a:off x="3122561" y="3451576"/>
              <a:ext cx="255583" cy="133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05" idx="7"/>
              <a:endCxn id="122" idx="4"/>
            </p:cNvCxnSpPr>
            <p:nvPr/>
          </p:nvCxnSpPr>
          <p:spPr>
            <a:xfrm flipH="1" flipV="1">
              <a:off x="3047949" y="2916677"/>
              <a:ext cx="15875" cy="5253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22" idx="6"/>
              <a:endCxn id="135" idx="2"/>
            </p:cNvCxnSpPr>
            <p:nvPr/>
          </p:nvCxnSpPr>
          <p:spPr>
            <a:xfrm>
              <a:off x="3247971" y="2715098"/>
              <a:ext cx="130173" cy="444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22" idx="0"/>
              <a:endCxn id="29" idx="4"/>
            </p:cNvCxnSpPr>
            <p:nvPr/>
          </p:nvCxnSpPr>
          <p:spPr>
            <a:xfrm flipV="1">
              <a:off x="3047949" y="2416697"/>
              <a:ext cx="0" cy="984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2081178" y="2359556"/>
              <a:ext cx="541328" cy="54124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155" name="Straight Connector 154"/>
            <p:cNvCxnSpPr>
              <a:stCxn id="154" idx="2"/>
              <a:endCxn id="50" idx="6"/>
            </p:cNvCxnSpPr>
            <p:nvPr/>
          </p:nvCxnSpPr>
          <p:spPr>
            <a:xfrm flipH="1">
              <a:off x="1782733" y="2630974"/>
              <a:ext cx="298445" cy="841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22" idx="2"/>
              <a:endCxn id="154" idx="6"/>
            </p:cNvCxnSpPr>
            <p:nvPr/>
          </p:nvCxnSpPr>
          <p:spPr>
            <a:xfrm flipH="1" flipV="1">
              <a:off x="2622506" y="2630974"/>
              <a:ext cx="225421" cy="841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/>
            <p:cNvSpPr/>
            <p:nvPr/>
          </p:nvSpPr>
          <p:spPr>
            <a:xfrm>
              <a:off x="3378143" y="2488123"/>
              <a:ext cx="542916" cy="5428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</p:grpSp>
      <p:cxnSp>
        <p:nvCxnSpPr>
          <p:cNvPr id="145" name="Straight Connector 144"/>
          <p:cNvCxnSpPr>
            <a:stCxn id="135" idx="5"/>
            <a:endCxn id="30" idx="1"/>
          </p:cNvCxnSpPr>
          <p:nvPr/>
        </p:nvCxnSpPr>
        <p:spPr>
          <a:xfrm>
            <a:off x="3841750" y="2951163"/>
            <a:ext cx="233363" cy="571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Oval 316"/>
          <p:cNvSpPr/>
          <p:nvPr/>
        </p:nvSpPr>
        <p:spPr>
          <a:xfrm>
            <a:off x="5002213" y="2314575"/>
            <a:ext cx="200025" cy="200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324" name="Straight Connector 323"/>
          <p:cNvCxnSpPr>
            <a:stCxn id="317" idx="7"/>
            <a:endCxn id="325" idx="2"/>
          </p:cNvCxnSpPr>
          <p:nvPr/>
        </p:nvCxnSpPr>
        <p:spPr>
          <a:xfrm flipV="1">
            <a:off x="5173663" y="2241550"/>
            <a:ext cx="80962" cy="10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Oval 324"/>
          <p:cNvSpPr/>
          <p:nvPr/>
        </p:nvSpPr>
        <p:spPr>
          <a:xfrm>
            <a:off x="5254625" y="1970088"/>
            <a:ext cx="541338" cy="5413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</a:t>
            </a:r>
          </a:p>
        </p:txBody>
      </p:sp>
      <p:cxnSp>
        <p:nvCxnSpPr>
          <p:cNvPr id="326" name="Straight Connector 325"/>
          <p:cNvCxnSpPr>
            <a:stCxn id="325" idx="6"/>
            <a:endCxn id="316" idx="2"/>
          </p:cNvCxnSpPr>
          <p:nvPr/>
        </p:nvCxnSpPr>
        <p:spPr>
          <a:xfrm>
            <a:off x="5795963" y="2241550"/>
            <a:ext cx="1571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 flipV="1">
            <a:off x="4346575" y="2109788"/>
            <a:ext cx="1177925" cy="4810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ctangle 379"/>
          <p:cNvSpPr/>
          <p:nvPr/>
        </p:nvSpPr>
        <p:spPr>
          <a:xfrm>
            <a:off x="728646" y="5105400"/>
            <a:ext cx="76867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Dehydration Synthesis</a:t>
            </a:r>
          </a:p>
        </p:txBody>
      </p:sp>
    </p:spTree>
    <p:extLst>
      <p:ext uri="{BB962C8B-B14F-4D97-AF65-F5344CB8AC3E}">
        <p14:creationId xmlns:p14="http://schemas.microsoft.com/office/powerpoint/2010/main" val="9455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0417 -0.2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00" y="-1245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03299 -0.240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00" y="-1206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02986 -0.32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00" y="-1634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05348 0.00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00" y="2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0658 0.00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7" grpId="0" animBg="1"/>
      <p:bldP spid="3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95313" y="1725613"/>
            <a:ext cx="4357687" cy="2787650"/>
            <a:chOff x="595385" y="1726248"/>
            <a:chExt cx="4357615" cy="2787192"/>
          </a:xfrm>
        </p:grpSpPr>
        <p:sp>
          <p:nvSpPr>
            <p:cNvPr id="180" name="Hexagon 179"/>
            <p:cNvSpPr/>
            <p:nvPr/>
          </p:nvSpPr>
          <p:spPr>
            <a:xfrm>
              <a:off x="595385" y="1727835"/>
              <a:ext cx="4357615" cy="2785605"/>
            </a:xfrm>
            <a:prstGeom prst="hexagon">
              <a:avLst/>
            </a:prstGeom>
            <a:solidFill>
              <a:schemeClr val="tx1">
                <a:alpha val="2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724078" y="2040521"/>
              <a:ext cx="401631" cy="4015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773182" y="2315113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824090" y="1726248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244770" y="2130993"/>
              <a:ext cx="201610" cy="2015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741541" y="2916677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276628" y="3794420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543323" y="2216704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33" name="Straight Connector 32"/>
            <p:cNvCxnSpPr>
              <a:stCxn id="6" idx="7"/>
              <a:endCxn id="4" idx="2"/>
            </p:cNvCxnSpPr>
            <p:nvPr/>
          </p:nvCxnSpPr>
          <p:spPr>
            <a:xfrm flipV="1">
              <a:off x="943041" y="2240513"/>
              <a:ext cx="80962" cy="1031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1024003" y="1970683"/>
              <a:ext cx="542916" cy="541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34" name="Straight Connector 33"/>
            <p:cNvCxnSpPr>
              <a:stCxn id="4" idx="6"/>
              <a:endCxn id="5" idx="2"/>
            </p:cNvCxnSpPr>
            <p:nvPr/>
          </p:nvCxnSpPr>
          <p:spPr>
            <a:xfrm>
              <a:off x="1566919" y="2240513"/>
              <a:ext cx="15715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" idx="6"/>
              <a:endCxn id="21" idx="2"/>
            </p:cNvCxnSpPr>
            <p:nvPr/>
          </p:nvCxnSpPr>
          <p:spPr>
            <a:xfrm flipV="1">
              <a:off x="2125710" y="2230990"/>
              <a:ext cx="119060" cy="95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" idx="0"/>
              <a:endCxn id="20" idx="4"/>
            </p:cNvCxnSpPr>
            <p:nvPr/>
          </p:nvCxnSpPr>
          <p:spPr>
            <a:xfrm flipV="1">
              <a:off x="1924100" y="1926240"/>
              <a:ext cx="0" cy="1142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973529" y="3349993"/>
              <a:ext cx="201609" cy="2015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1976487" y="2515105"/>
              <a:ext cx="401630" cy="401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51" name="Straight Connector 50"/>
            <p:cNvCxnSpPr>
              <a:stCxn id="5" idx="4"/>
              <a:endCxn id="50" idx="1"/>
            </p:cNvCxnSpPr>
            <p:nvPr/>
          </p:nvCxnSpPr>
          <p:spPr>
            <a:xfrm>
              <a:off x="1924100" y="2442092"/>
              <a:ext cx="111123" cy="1317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3" idx="7"/>
              <a:endCxn id="50" idx="3"/>
            </p:cNvCxnSpPr>
            <p:nvPr/>
          </p:nvCxnSpPr>
          <p:spPr>
            <a:xfrm flipV="1">
              <a:off x="1912988" y="2857949"/>
              <a:ext cx="122235" cy="872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1854251" y="3216665"/>
              <a:ext cx="401631" cy="401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65" name="Straight Connector 64"/>
            <p:cNvCxnSpPr>
              <a:stCxn id="50" idx="4"/>
              <a:endCxn id="64" idx="0"/>
            </p:cNvCxnSpPr>
            <p:nvPr/>
          </p:nvCxnSpPr>
          <p:spPr>
            <a:xfrm flipH="1">
              <a:off x="2055861" y="2916677"/>
              <a:ext cx="122235" cy="2999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2474954" y="3383326"/>
              <a:ext cx="401630" cy="4015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70" name="Straight Connector 69"/>
            <p:cNvCxnSpPr>
              <a:stCxn id="69" idx="2"/>
              <a:endCxn id="64" idx="6"/>
            </p:cNvCxnSpPr>
            <p:nvPr/>
          </p:nvCxnSpPr>
          <p:spPr>
            <a:xfrm flipH="1" flipV="1">
              <a:off x="2255883" y="3418245"/>
              <a:ext cx="219071" cy="1666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1439921" y="3383326"/>
              <a:ext cx="201609" cy="2015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75" name="Straight Connector 74"/>
            <p:cNvCxnSpPr>
              <a:stCxn id="74" idx="6"/>
              <a:endCxn id="64" idx="2"/>
            </p:cNvCxnSpPr>
            <p:nvPr/>
          </p:nvCxnSpPr>
          <p:spPr>
            <a:xfrm flipV="1">
              <a:off x="1641530" y="3418245"/>
              <a:ext cx="212721" cy="650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4" idx="4"/>
              <a:endCxn id="77" idx="0"/>
            </p:cNvCxnSpPr>
            <p:nvPr/>
          </p:nvCxnSpPr>
          <p:spPr>
            <a:xfrm flipH="1">
              <a:off x="1984424" y="3618237"/>
              <a:ext cx="71437" cy="2380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1714554" y="3856323"/>
              <a:ext cx="541329" cy="541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1406584" y="4243609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86" name="Straight Connector 85"/>
            <p:cNvCxnSpPr>
              <a:stCxn id="85" idx="6"/>
              <a:endCxn id="77" idx="3"/>
            </p:cNvCxnSpPr>
            <p:nvPr/>
          </p:nvCxnSpPr>
          <p:spPr>
            <a:xfrm flipV="1">
              <a:off x="1606605" y="4318209"/>
              <a:ext cx="187322" cy="253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2473366" y="3921399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92" name="Straight Connector 91"/>
            <p:cNvCxnSpPr>
              <a:stCxn id="91" idx="7"/>
              <a:endCxn id="69" idx="4"/>
            </p:cNvCxnSpPr>
            <p:nvPr/>
          </p:nvCxnSpPr>
          <p:spPr>
            <a:xfrm flipV="1">
              <a:off x="2644813" y="3784897"/>
              <a:ext cx="31749" cy="1650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2774986" y="3937272"/>
              <a:ext cx="541329" cy="5428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98" name="Straight Connector 97"/>
            <p:cNvCxnSpPr>
              <a:stCxn id="97" idx="1"/>
              <a:endCxn id="69" idx="5"/>
            </p:cNvCxnSpPr>
            <p:nvPr/>
          </p:nvCxnSpPr>
          <p:spPr>
            <a:xfrm flipH="1" flipV="1">
              <a:off x="2817848" y="3726169"/>
              <a:ext cx="34924" cy="2904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7" idx="7"/>
              <a:endCxn id="24" idx="3"/>
            </p:cNvCxnSpPr>
            <p:nvPr/>
          </p:nvCxnSpPr>
          <p:spPr>
            <a:xfrm flipV="1">
              <a:off x="3236941" y="3965842"/>
              <a:ext cx="69849" cy="50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3316315" y="3383326"/>
              <a:ext cx="401630" cy="4015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106" name="Straight Connector 105"/>
            <p:cNvCxnSpPr>
              <a:stCxn id="105" idx="2"/>
              <a:endCxn id="69" idx="6"/>
            </p:cNvCxnSpPr>
            <p:nvPr/>
          </p:nvCxnSpPr>
          <p:spPr>
            <a:xfrm flipH="1">
              <a:off x="2876584" y="3584905"/>
              <a:ext cx="43973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3544911" y="3794420"/>
              <a:ext cx="541328" cy="54124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111" name="Straight Connector 110"/>
            <p:cNvCxnSpPr>
              <a:stCxn id="109" idx="0"/>
              <a:endCxn id="105" idx="5"/>
            </p:cNvCxnSpPr>
            <p:nvPr/>
          </p:nvCxnSpPr>
          <p:spPr>
            <a:xfrm flipH="1" flipV="1">
              <a:off x="3659209" y="3726169"/>
              <a:ext cx="155572" cy="682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3997341" y="4313448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116" name="Straight Connector 115"/>
            <p:cNvCxnSpPr>
              <a:stCxn id="115" idx="1"/>
              <a:endCxn id="109" idx="5"/>
            </p:cNvCxnSpPr>
            <p:nvPr/>
          </p:nvCxnSpPr>
          <p:spPr>
            <a:xfrm flipH="1" flipV="1">
              <a:off x="4006866" y="4256307"/>
              <a:ext cx="19050" cy="857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3443313" y="2515105"/>
              <a:ext cx="400043" cy="401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123" name="Straight Connector 122"/>
            <p:cNvCxnSpPr>
              <a:stCxn id="105" idx="6"/>
              <a:endCxn id="49" idx="2"/>
            </p:cNvCxnSpPr>
            <p:nvPr/>
          </p:nvCxnSpPr>
          <p:spPr>
            <a:xfrm flipV="1">
              <a:off x="3717945" y="3451576"/>
              <a:ext cx="255584" cy="133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05" idx="7"/>
              <a:endCxn id="122" idx="4"/>
            </p:cNvCxnSpPr>
            <p:nvPr/>
          </p:nvCxnSpPr>
          <p:spPr>
            <a:xfrm flipH="1" flipV="1">
              <a:off x="3643335" y="2916677"/>
              <a:ext cx="15875" cy="5253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22" idx="6"/>
              <a:endCxn id="135" idx="2"/>
            </p:cNvCxnSpPr>
            <p:nvPr/>
          </p:nvCxnSpPr>
          <p:spPr>
            <a:xfrm>
              <a:off x="3843356" y="2715098"/>
              <a:ext cx="130173" cy="444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22" idx="0"/>
              <a:endCxn id="29" idx="4"/>
            </p:cNvCxnSpPr>
            <p:nvPr/>
          </p:nvCxnSpPr>
          <p:spPr>
            <a:xfrm flipV="1">
              <a:off x="3643335" y="2416697"/>
              <a:ext cx="0" cy="984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2676563" y="2359556"/>
              <a:ext cx="541329" cy="54124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155" name="Straight Connector 154"/>
            <p:cNvCxnSpPr>
              <a:stCxn id="154" idx="2"/>
              <a:endCxn id="50" idx="6"/>
            </p:cNvCxnSpPr>
            <p:nvPr/>
          </p:nvCxnSpPr>
          <p:spPr>
            <a:xfrm flipH="1">
              <a:off x="2378118" y="2630974"/>
              <a:ext cx="298445" cy="841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22" idx="2"/>
              <a:endCxn id="154" idx="6"/>
            </p:cNvCxnSpPr>
            <p:nvPr/>
          </p:nvCxnSpPr>
          <p:spPr>
            <a:xfrm flipH="1" flipV="1">
              <a:off x="3217892" y="2630974"/>
              <a:ext cx="225421" cy="841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/>
            <p:cNvSpPr/>
            <p:nvPr/>
          </p:nvSpPr>
          <p:spPr>
            <a:xfrm>
              <a:off x="3973529" y="2488123"/>
              <a:ext cx="542916" cy="5428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5087938" y="954088"/>
            <a:ext cx="200025" cy="200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329113" y="1725613"/>
            <a:ext cx="4357687" cy="2787650"/>
            <a:chOff x="4329185" y="1726248"/>
            <a:chExt cx="4357615" cy="2787192"/>
          </a:xfrm>
        </p:grpSpPr>
        <p:sp>
          <p:nvSpPr>
            <p:cNvPr id="315" name="Hexagon 314"/>
            <p:cNvSpPr/>
            <p:nvPr/>
          </p:nvSpPr>
          <p:spPr>
            <a:xfrm>
              <a:off x="4329185" y="1727835"/>
              <a:ext cx="4357615" cy="2785605"/>
            </a:xfrm>
            <a:prstGeom prst="hexagon">
              <a:avLst/>
            </a:prstGeom>
            <a:solidFill>
              <a:schemeClr val="tx1">
                <a:alpha val="2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5978570" y="2130993"/>
              <a:ext cx="201610" cy="2015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21" name="Oval 320"/>
            <p:cNvSpPr/>
            <p:nvPr/>
          </p:nvSpPr>
          <p:spPr>
            <a:xfrm>
              <a:off x="7010428" y="3794420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22" name="Oval 321"/>
            <p:cNvSpPr/>
            <p:nvPr/>
          </p:nvSpPr>
          <p:spPr>
            <a:xfrm>
              <a:off x="7277123" y="2216704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23" name="Oval 322"/>
            <p:cNvSpPr/>
            <p:nvPr/>
          </p:nvSpPr>
          <p:spPr>
            <a:xfrm>
              <a:off x="8375655" y="2978579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327" name="Straight Connector 326"/>
            <p:cNvCxnSpPr>
              <a:stCxn id="316" idx="6"/>
              <a:endCxn id="319" idx="2"/>
            </p:cNvCxnSpPr>
            <p:nvPr/>
          </p:nvCxnSpPr>
          <p:spPr>
            <a:xfrm flipV="1">
              <a:off x="5859510" y="2230990"/>
              <a:ext cx="119060" cy="95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16" idx="0"/>
              <a:endCxn id="318" idx="4"/>
            </p:cNvCxnSpPr>
            <p:nvPr/>
          </p:nvCxnSpPr>
          <p:spPr>
            <a:xfrm flipV="1">
              <a:off x="5657900" y="1926240"/>
              <a:ext cx="0" cy="1142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Oval 328"/>
            <p:cNvSpPr/>
            <p:nvPr/>
          </p:nvSpPr>
          <p:spPr>
            <a:xfrm>
              <a:off x="7707329" y="3349993"/>
              <a:ext cx="201609" cy="2015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30" name="Oval 329"/>
            <p:cNvSpPr/>
            <p:nvPr/>
          </p:nvSpPr>
          <p:spPr>
            <a:xfrm>
              <a:off x="5710287" y="2515105"/>
              <a:ext cx="401630" cy="401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331" name="Straight Connector 330"/>
            <p:cNvCxnSpPr>
              <a:stCxn id="316" idx="4"/>
              <a:endCxn id="330" idx="1"/>
            </p:cNvCxnSpPr>
            <p:nvPr/>
          </p:nvCxnSpPr>
          <p:spPr>
            <a:xfrm>
              <a:off x="5657900" y="2442092"/>
              <a:ext cx="111123" cy="1317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20" idx="7"/>
              <a:endCxn id="330" idx="3"/>
            </p:cNvCxnSpPr>
            <p:nvPr/>
          </p:nvCxnSpPr>
          <p:spPr>
            <a:xfrm flipV="1">
              <a:off x="5646788" y="2857949"/>
              <a:ext cx="122235" cy="872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330" idx="4"/>
              <a:endCxn id="333" idx="0"/>
            </p:cNvCxnSpPr>
            <p:nvPr/>
          </p:nvCxnSpPr>
          <p:spPr>
            <a:xfrm flipH="1">
              <a:off x="5789661" y="2916677"/>
              <a:ext cx="122235" cy="2999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Oval 334"/>
            <p:cNvSpPr/>
            <p:nvPr/>
          </p:nvSpPr>
          <p:spPr>
            <a:xfrm>
              <a:off x="6208754" y="3383326"/>
              <a:ext cx="401630" cy="4015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336" name="Straight Connector 335"/>
            <p:cNvCxnSpPr>
              <a:stCxn id="335" idx="2"/>
              <a:endCxn id="333" idx="6"/>
            </p:cNvCxnSpPr>
            <p:nvPr/>
          </p:nvCxnSpPr>
          <p:spPr>
            <a:xfrm flipH="1" flipV="1">
              <a:off x="5989683" y="3418245"/>
              <a:ext cx="219071" cy="1666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Oval 336"/>
            <p:cNvSpPr/>
            <p:nvPr/>
          </p:nvSpPr>
          <p:spPr>
            <a:xfrm>
              <a:off x="5173721" y="3383326"/>
              <a:ext cx="201609" cy="2015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338" name="Straight Connector 337"/>
            <p:cNvCxnSpPr>
              <a:stCxn id="337" idx="6"/>
              <a:endCxn id="333" idx="2"/>
            </p:cNvCxnSpPr>
            <p:nvPr/>
          </p:nvCxnSpPr>
          <p:spPr>
            <a:xfrm flipV="1">
              <a:off x="5375330" y="3418245"/>
              <a:ext cx="212721" cy="650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>
              <a:stCxn id="333" idx="4"/>
              <a:endCxn id="340" idx="0"/>
            </p:cNvCxnSpPr>
            <p:nvPr/>
          </p:nvCxnSpPr>
          <p:spPr>
            <a:xfrm flipH="1">
              <a:off x="5718224" y="3618237"/>
              <a:ext cx="71437" cy="2380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339"/>
            <p:cNvSpPr/>
            <p:nvPr/>
          </p:nvSpPr>
          <p:spPr>
            <a:xfrm>
              <a:off x="5448354" y="3856323"/>
              <a:ext cx="541329" cy="541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sp>
          <p:nvSpPr>
            <p:cNvPr id="341" name="Oval 340"/>
            <p:cNvSpPr/>
            <p:nvPr/>
          </p:nvSpPr>
          <p:spPr>
            <a:xfrm>
              <a:off x="5140384" y="4243609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342" name="Straight Connector 341"/>
            <p:cNvCxnSpPr>
              <a:stCxn id="341" idx="6"/>
              <a:endCxn id="340" idx="3"/>
            </p:cNvCxnSpPr>
            <p:nvPr/>
          </p:nvCxnSpPr>
          <p:spPr>
            <a:xfrm flipV="1">
              <a:off x="5340405" y="4318209"/>
              <a:ext cx="187322" cy="253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Oval 342"/>
            <p:cNvSpPr/>
            <p:nvPr/>
          </p:nvSpPr>
          <p:spPr>
            <a:xfrm>
              <a:off x="6207166" y="3921399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344" name="Straight Connector 343"/>
            <p:cNvCxnSpPr>
              <a:stCxn id="343" idx="7"/>
              <a:endCxn id="335" idx="4"/>
            </p:cNvCxnSpPr>
            <p:nvPr/>
          </p:nvCxnSpPr>
          <p:spPr>
            <a:xfrm flipV="1">
              <a:off x="6378613" y="3784897"/>
              <a:ext cx="31749" cy="1650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Oval 344"/>
            <p:cNvSpPr/>
            <p:nvPr/>
          </p:nvSpPr>
          <p:spPr>
            <a:xfrm>
              <a:off x="6508786" y="3937272"/>
              <a:ext cx="541329" cy="5428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346" name="Straight Connector 345"/>
            <p:cNvCxnSpPr>
              <a:stCxn id="345" idx="1"/>
              <a:endCxn id="335" idx="5"/>
            </p:cNvCxnSpPr>
            <p:nvPr/>
          </p:nvCxnSpPr>
          <p:spPr>
            <a:xfrm flipH="1" flipV="1">
              <a:off x="6551648" y="3726169"/>
              <a:ext cx="34924" cy="2904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45" idx="7"/>
              <a:endCxn id="321" idx="3"/>
            </p:cNvCxnSpPr>
            <p:nvPr/>
          </p:nvCxnSpPr>
          <p:spPr>
            <a:xfrm flipV="1">
              <a:off x="6970741" y="3965842"/>
              <a:ext cx="69849" cy="50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Oval 347"/>
            <p:cNvSpPr/>
            <p:nvPr/>
          </p:nvSpPr>
          <p:spPr>
            <a:xfrm>
              <a:off x="7050115" y="3383326"/>
              <a:ext cx="401630" cy="4015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349" name="Straight Connector 348"/>
            <p:cNvCxnSpPr>
              <a:stCxn id="348" idx="2"/>
              <a:endCxn id="335" idx="6"/>
            </p:cNvCxnSpPr>
            <p:nvPr/>
          </p:nvCxnSpPr>
          <p:spPr>
            <a:xfrm flipH="1">
              <a:off x="6610384" y="3584905"/>
              <a:ext cx="43973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Oval 349"/>
            <p:cNvSpPr/>
            <p:nvPr/>
          </p:nvSpPr>
          <p:spPr>
            <a:xfrm>
              <a:off x="7278711" y="3794420"/>
              <a:ext cx="541328" cy="54124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351" name="Straight Connector 350"/>
            <p:cNvCxnSpPr>
              <a:stCxn id="350" idx="0"/>
              <a:endCxn id="348" idx="5"/>
            </p:cNvCxnSpPr>
            <p:nvPr/>
          </p:nvCxnSpPr>
          <p:spPr>
            <a:xfrm flipH="1" flipV="1">
              <a:off x="7393009" y="3726169"/>
              <a:ext cx="155572" cy="682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Oval 351"/>
            <p:cNvSpPr/>
            <p:nvPr/>
          </p:nvSpPr>
          <p:spPr>
            <a:xfrm>
              <a:off x="7731141" y="4313448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353" name="Straight Connector 352"/>
            <p:cNvCxnSpPr>
              <a:stCxn id="352" idx="1"/>
              <a:endCxn id="350" idx="5"/>
            </p:cNvCxnSpPr>
            <p:nvPr/>
          </p:nvCxnSpPr>
          <p:spPr>
            <a:xfrm flipH="1" flipV="1">
              <a:off x="7740666" y="4256307"/>
              <a:ext cx="19050" cy="857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" name="Oval 353"/>
            <p:cNvSpPr/>
            <p:nvPr/>
          </p:nvSpPr>
          <p:spPr>
            <a:xfrm>
              <a:off x="7177113" y="2515105"/>
              <a:ext cx="400043" cy="401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cxnSp>
          <p:nvCxnSpPr>
            <p:cNvPr id="355" name="Straight Connector 354"/>
            <p:cNvCxnSpPr>
              <a:stCxn id="348" idx="6"/>
              <a:endCxn id="329" idx="2"/>
            </p:cNvCxnSpPr>
            <p:nvPr/>
          </p:nvCxnSpPr>
          <p:spPr>
            <a:xfrm flipV="1">
              <a:off x="7451745" y="3451576"/>
              <a:ext cx="255584" cy="133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>
              <a:stCxn id="348" idx="7"/>
              <a:endCxn id="354" idx="4"/>
            </p:cNvCxnSpPr>
            <p:nvPr/>
          </p:nvCxnSpPr>
          <p:spPr>
            <a:xfrm flipH="1" flipV="1">
              <a:off x="7377135" y="2916677"/>
              <a:ext cx="15875" cy="5253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Oval 356"/>
            <p:cNvSpPr/>
            <p:nvPr/>
          </p:nvSpPr>
          <p:spPr>
            <a:xfrm>
              <a:off x="7707329" y="2488123"/>
              <a:ext cx="542916" cy="5428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358" name="Straight Connector 357"/>
            <p:cNvCxnSpPr>
              <a:stCxn id="354" idx="6"/>
              <a:endCxn id="357" idx="2"/>
            </p:cNvCxnSpPr>
            <p:nvPr/>
          </p:nvCxnSpPr>
          <p:spPr>
            <a:xfrm>
              <a:off x="7577156" y="2715098"/>
              <a:ext cx="130173" cy="444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>
              <a:stCxn id="357" idx="5"/>
              <a:endCxn id="323" idx="1"/>
            </p:cNvCxnSpPr>
            <p:nvPr/>
          </p:nvCxnSpPr>
          <p:spPr>
            <a:xfrm>
              <a:off x="8170872" y="2951597"/>
              <a:ext cx="233358" cy="571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>
              <a:stCxn id="354" idx="0"/>
              <a:endCxn id="322" idx="4"/>
            </p:cNvCxnSpPr>
            <p:nvPr/>
          </p:nvCxnSpPr>
          <p:spPr>
            <a:xfrm flipV="1">
              <a:off x="7377135" y="2416697"/>
              <a:ext cx="0" cy="984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Oval 360"/>
            <p:cNvSpPr/>
            <p:nvPr/>
          </p:nvSpPr>
          <p:spPr>
            <a:xfrm>
              <a:off x="6410363" y="2359556"/>
              <a:ext cx="541329" cy="54124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</a:t>
              </a:r>
            </a:p>
          </p:txBody>
        </p:sp>
        <p:cxnSp>
          <p:nvCxnSpPr>
            <p:cNvPr id="362" name="Straight Connector 361"/>
            <p:cNvCxnSpPr>
              <a:stCxn id="361" idx="2"/>
              <a:endCxn id="330" idx="6"/>
            </p:cNvCxnSpPr>
            <p:nvPr/>
          </p:nvCxnSpPr>
          <p:spPr>
            <a:xfrm flipH="1">
              <a:off x="6111918" y="2630974"/>
              <a:ext cx="298445" cy="841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>
              <a:stCxn id="354" idx="2"/>
              <a:endCxn id="361" idx="6"/>
            </p:cNvCxnSpPr>
            <p:nvPr/>
          </p:nvCxnSpPr>
          <p:spPr>
            <a:xfrm flipH="1" flipV="1">
              <a:off x="6951692" y="2630974"/>
              <a:ext cx="225421" cy="841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/>
            <p:cNvSpPr/>
            <p:nvPr/>
          </p:nvSpPr>
          <p:spPr>
            <a:xfrm>
              <a:off x="5457878" y="2040521"/>
              <a:ext cx="401631" cy="4015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318" name="Oval 317"/>
            <p:cNvSpPr/>
            <p:nvPr/>
          </p:nvSpPr>
          <p:spPr>
            <a:xfrm>
              <a:off x="5557890" y="1726248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20" name="Oval 319"/>
            <p:cNvSpPr/>
            <p:nvPr/>
          </p:nvSpPr>
          <p:spPr>
            <a:xfrm>
              <a:off x="5475341" y="2916677"/>
              <a:ext cx="200022" cy="199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33" name="Oval 332"/>
            <p:cNvSpPr/>
            <p:nvPr/>
          </p:nvSpPr>
          <p:spPr>
            <a:xfrm>
              <a:off x="5588051" y="3216665"/>
              <a:ext cx="401631" cy="4015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</p:grpSp>
      <p:sp>
        <p:nvSpPr>
          <p:cNvPr id="317" name="Oval 316"/>
          <p:cNvSpPr/>
          <p:nvPr/>
        </p:nvSpPr>
        <p:spPr>
          <a:xfrm>
            <a:off x="4610100" y="950913"/>
            <a:ext cx="200025" cy="200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25" name="Oval 324"/>
          <p:cNvSpPr/>
          <p:nvPr/>
        </p:nvSpPr>
        <p:spPr>
          <a:xfrm>
            <a:off x="4700588" y="609600"/>
            <a:ext cx="541337" cy="5413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675313" y="2216150"/>
            <a:ext cx="3444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4953000" y="2414588"/>
            <a:ext cx="234950" cy="2587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4025900" y="2776538"/>
            <a:ext cx="239713" cy="3492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709954" y="5105400"/>
            <a:ext cx="37240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Hydrolysis</a:t>
            </a:r>
            <a:endParaRPr 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5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5504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00" y="2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0533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00" y="2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4809 0.2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00" y="1025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01736 0.235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00" y="1175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401 0.30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00" y="15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7" grpId="0" animBg="1"/>
      <p:bldP spid="3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470</Words>
  <Application>Microsoft Office PowerPoint</Application>
  <PresentationFormat>On-screen Show (4:3)</PresentationFormat>
  <Paragraphs>283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PowerPoint Presentation</vt:lpstr>
      <vt:lpstr>Organic and Inorganic Molecules</vt:lpstr>
      <vt:lpstr>PowerPoint Presentation</vt:lpstr>
      <vt:lpstr>PowerPoint Presentation</vt:lpstr>
      <vt:lpstr>PowerPoint Presentation</vt:lpstr>
      <vt:lpstr>2.1: Structure of Matter  Formulas</vt:lpstr>
      <vt:lpstr>2.1: Structure of Matter  Formulas</vt:lpstr>
      <vt:lpstr>PowerPoint Presentation</vt:lpstr>
      <vt:lpstr>PowerPoint Presentation</vt:lpstr>
      <vt:lpstr>2.1: Structure of Matter  Formulas</vt:lpstr>
      <vt:lpstr>Carbohydrate: Monosaccharide</vt:lpstr>
      <vt:lpstr>2.1: Structure of Matter  Formulas</vt:lpstr>
      <vt:lpstr>Starch</vt:lpstr>
      <vt:lpstr>Glycogen</vt:lpstr>
      <vt:lpstr>Cellulose</vt:lpstr>
      <vt:lpstr>Chitin</vt:lpstr>
      <vt:lpstr>2.1: Structure of Matter  Formulas</vt:lpstr>
      <vt:lpstr>2.1: Structure of Matter  Formulas</vt:lpstr>
      <vt:lpstr>Protein: Amino Acid</vt:lpstr>
      <vt:lpstr>2.1: Structure of Matter  Formulas</vt:lpstr>
      <vt:lpstr>2.1: Structure of Matter  Formulas</vt:lpstr>
      <vt:lpstr>Nucleic Acid: Nucleotide</vt:lpstr>
      <vt:lpstr>2.1: Structure of Matter  Formulas</vt:lpstr>
      <vt:lpstr>2.1: Structure of Matter  Formulas</vt:lpstr>
      <vt:lpstr>2.1: Structure of Matter  Formulas</vt:lpstr>
      <vt:lpstr>2.1: Structure of Matter  Formulas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Roderick, Teri</dc:creator>
  <cp:lastModifiedBy>Roderick, Teri</cp:lastModifiedBy>
  <cp:revision>1</cp:revision>
  <dcterms:created xsi:type="dcterms:W3CDTF">2015-09-25T21:08:31Z</dcterms:created>
  <dcterms:modified xsi:type="dcterms:W3CDTF">2015-09-25T21:08:51Z</dcterms:modified>
</cp:coreProperties>
</file>