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1" r:id="rId3"/>
    <p:sldId id="280" r:id="rId4"/>
    <p:sldId id="284" r:id="rId5"/>
    <p:sldId id="285" r:id="rId6"/>
    <p:sldId id="286" r:id="rId7"/>
    <p:sldId id="287" r:id="rId8"/>
    <p:sldId id="288" r:id="rId9"/>
    <p:sldId id="289" r:id="rId10"/>
    <p:sldId id="291" r:id="rId11"/>
    <p:sldId id="292" r:id="rId12"/>
    <p:sldId id="256" r:id="rId13"/>
    <p:sldId id="257" r:id="rId14"/>
    <p:sldId id="258" r:id="rId15"/>
    <p:sldId id="259" r:id="rId16"/>
    <p:sldId id="260" r:id="rId17"/>
    <p:sldId id="290" r:id="rId18"/>
    <p:sldId id="261" r:id="rId19"/>
    <p:sldId id="263" r:id="rId20"/>
    <p:sldId id="262" r:id="rId21"/>
    <p:sldId id="264" r:id="rId22"/>
    <p:sldId id="265" r:id="rId23"/>
    <p:sldId id="271" r:id="rId24"/>
    <p:sldId id="266" r:id="rId25"/>
    <p:sldId id="268" r:id="rId26"/>
    <p:sldId id="269" r:id="rId27"/>
    <p:sldId id="270" r:id="rId28"/>
    <p:sldId id="272" r:id="rId29"/>
    <p:sldId id="273" r:id="rId30"/>
    <p:sldId id="274" r:id="rId31"/>
    <p:sldId id="275" r:id="rId32"/>
    <p:sldId id="276" r:id="rId33"/>
    <p:sldId id="27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to Course" id="{BD36F75F-D546-4436-839A-1C9EF2B4ADFB}">
          <p14:sldIdLst>
            <p14:sldId id="279"/>
            <p14:sldId id="281"/>
            <p14:sldId id="280"/>
          </p14:sldIdLst>
        </p14:section>
        <p14:section name="Course Objectives" id="{B01D71C4-4FE7-4D52-8CAB-FBAB9A6875CB}">
          <p14:sldIdLst>
            <p14:sldId id="284"/>
            <p14:sldId id="285"/>
          </p14:sldIdLst>
        </p14:section>
        <p14:section name="Evaluation and Assessment" id="{191D41D0-EB6E-4AE3-B732-468F43559C07}">
          <p14:sldIdLst>
            <p14:sldId id="286"/>
            <p14:sldId id="287"/>
          </p14:sldIdLst>
        </p14:section>
        <p14:section name="Class Supplies" id="{CE910014-426B-4A3C-92AB-4016F1951250}">
          <p14:sldIdLst>
            <p14:sldId id="288"/>
            <p14:sldId id="289"/>
            <p14:sldId id="291"/>
            <p14:sldId id="292"/>
          </p14:sldIdLst>
        </p14:section>
        <p14:section name="Classroom Rules and Expectations" id="{38C4722C-ADD5-4A21-AA41-A57853321187}">
          <p14:sldIdLst>
            <p14:sldId id="256"/>
            <p14:sldId id="257"/>
            <p14:sldId id="258"/>
            <p14:sldId id="259"/>
            <p14:sldId id="260"/>
            <p14:sldId id="290"/>
            <p14:sldId id="261"/>
            <p14:sldId id="263"/>
            <p14:sldId id="262"/>
            <p14:sldId id="264"/>
            <p14:sldId id="265"/>
            <p14:sldId id="271"/>
            <p14:sldId id="266"/>
            <p14:sldId id="268"/>
            <p14:sldId id="269"/>
            <p14:sldId id="270"/>
            <p14:sldId id="272"/>
            <p14:sldId id="273"/>
            <p14:sldId id="274"/>
            <p14:sldId id="275"/>
            <p14:sldId id="276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8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8745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3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78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9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7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1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95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1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4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75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4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83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3553-26F7-4980-9C42-BF9E52B351BB}" type="datetimeFigureOut">
              <a:rPr lang="en-US" smtClean="0"/>
              <a:t>8/18/2015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38DC88-FE19-41E5-92BA-EE90547B5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4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hsbiologytr@gmail.com" TargetMode="External"/><Relationship Id="rId2" Type="http://schemas.openxmlformats.org/officeDocument/2006/relationships/hyperlink" Target="mailto:troderick@nsd131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oderickbiology.weebly.com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22831" y="2404532"/>
            <a:ext cx="7544168" cy="1646302"/>
          </a:xfrm>
        </p:spPr>
        <p:txBody>
          <a:bodyPr/>
          <a:lstStyle/>
          <a:p>
            <a:r>
              <a:rPr lang="en-US" dirty="0" smtClean="0"/>
              <a:t>Introduction to Course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6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9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Email:  </a:t>
            </a:r>
          </a:p>
          <a:p>
            <a:pPr lvl="1"/>
            <a:r>
              <a:rPr lang="en-US" sz="2000" dirty="0" smtClean="0"/>
              <a:t>Nampa Email:	</a:t>
            </a:r>
            <a:r>
              <a:rPr lang="en-US" sz="2000" dirty="0" smtClean="0">
                <a:hlinkClick r:id="rId2"/>
              </a:rPr>
              <a:t>troderick@nsd131.org</a:t>
            </a:r>
            <a:endParaRPr lang="en-US" sz="2000" dirty="0" smtClean="0"/>
          </a:p>
          <a:p>
            <a:pPr lvl="1"/>
            <a:r>
              <a:rPr lang="en-US" sz="2000" dirty="0" smtClean="0"/>
              <a:t>Gmail:</a:t>
            </a: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dirty="0" smtClean="0">
                <a:hlinkClick r:id="rId3"/>
              </a:rPr>
              <a:t>nhsbiologytr@gmail.com</a:t>
            </a:r>
            <a:r>
              <a:rPr lang="en-US" sz="2000" dirty="0" smtClean="0"/>
              <a:t> 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Website</a:t>
            </a:r>
          </a:p>
          <a:p>
            <a:pPr lvl="1"/>
            <a:r>
              <a:rPr lang="en-US" sz="2800" dirty="0" smtClean="0">
                <a:hlinkClick r:id="rId4"/>
              </a:rPr>
              <a:t>www.roderickbiology.weebly.com</a:t>
            </a:r>
            <a:endParaRPr lang="en-US" sz="2800" dirty="0" smtClean="0"/>
          </a:p>
          <a:p>
            <a:pPr lvl="2"/>
            <a:r>
              <a:rPr lang="en-US" sz="2600" dirty="0" smtClean="0"/>
              <a:t>Bookmark this on your phones         </a:t>
            </a:r>
            <a:r>
              <a:rPr lang="en-US" sz="1800" dirty="0" smtClean="0"/>
              <a:t>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296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Classroom Rules and Expectations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81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Classroom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826" y="1624084"/>
            <a:ext cx="7101386" cy="463564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Absences, Truancies, and Tardiness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Leaving the Classroom/Bathroom Privileges 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Electronic Devices Policy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Assignments</a:t>
            </a:r>
          </a:p>
          <a:p>
            <a:endParaRPr lang="en-US" sz="2400" dirty="0" smtClean="0"/>
          </a:p>
          <a:p>
            <a:r>
              <a:rPr lang="en-US" sz="2400" dirty="0" smtClean="0"/>
              <a:t>Expected Behaviors During Class Activities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0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Absences, Truancies and Tardiness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8691"/>
            <a:ext cx="7886700" cy="47806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Absences –</a:t>
            </a:r>
          </a:p>
          <a:p>
            <a:r>
              <a:rPr lang="en-US" sz="2400" i="1" dirty="0" smtClean="0"/>
              <a:t>You</a:t>
            </a:r>
            <a:r>
              <a:rPr lang="en-US" sz="2400" dirty="0" smtClean="0"/>
              <a:t> are responsible for getting caught up on any missing assignments you missed during an absence.</a:t>
            </a:r>
            <a:r>
              <a:rPr lang="en-US" sz="2400" dirty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 order to do this you may:</a:t>
            </a:r>
          </a:p>
          <a:p>
            <a:pPr lvl="1"/>
            <a:r>
              <a:rPr lang="en-US" sz="2000" dirty="0" smtClean="0"/>
              <a:t>Check my website</a:t>
            </a:r>
          </a:p>
          <a:p>
            <a:pPr lvl="1"/>
            <a:r>
              <a:rPr lang="en-US" sz="2000" dirty="0" smtClean="0"/>
              <a:t>Talk to me before school, during lunch or after school</a:t>
            </a:r>
          </a:p>
          <a:p>
            <a:pPr lvl="2"/>
            <a:r>
              <a:rPr lang="en-US" sz="1800" dirty="0" smtClean="0"/>
              <a:t>Do not ask me before class starts or during class.  I am busy teaching and monitoring the classroom. 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400" i="1" dirty="0" smtClean="0"/>
              <a:t>Remember:  </a:t>
            </a:r>
            <a:r>
              <a:rPr lang="en-US" sz="2400" dirty="0" smtClean="0"/>
              <a:t>There is a direct correlation between attendance and academic achievement.  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420916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629"/>
            <a:ext cx="7886700" cy="1325563"/>
          </a:xfrm>
        </p:spPr>
        <p:txBody>
          <a:bodyPr/>
          <a:lstStyle/>
          <a:p>
            <a:r>
              <a:rPr lang="en-US" dirty="0" smtClean="0"/>
              <a:t>Absences, Truancies and </a:t>
            </a:r>
            <a:r>
              <a:rPr lang="en-US" dirty="0" err="1" smtClean="0"/>
              <a:t>Tardies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351" y="864973"/>
            <a:ext cx="8674444" cy="55481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Truancies –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“A </a:t>
            </a:r>
            <a:r>
              <a:rPr lang="en-US" sz="1800" i="1" dirty="0"/>
              <a:t>truancy is defined as a student who is absent from class or school without school or parent permission. Our school views truancy as a serious concern and administrators will work with students and parents to change the behavior</a:t>
            </a:r>
            <a:r>
              <a:rPr lang="en-US" sz="1800" i="1" dirty="0" smtClean="0"/>
              <a:t>.”  </a:t>
            </a:r>
            <a:r>
              <a:rPr lang="en-US" sz="1800" b="1" i="1" dirty="0" smtClean="0"/>
              <a:t>-</a:t>
            </a:r>
            <a:r>
              <a:rPr lang="en-US" sz="1800" b="1" dirty="0" smtClean="0"/>
              <a:t>Nampa High School Student Handbook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2400" dirty="0" smtClean="0"/>
              <a:t>I will mark you truant for the following reasons:</a:t>
            </a:r>
            <a:br>
              <a:rPr lang="en-US" sz="2400" dirty="0" smtClean="0"/>
            </a:b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You leave the class </a:t>
            </a:r>
            <a:r>
              <a:rPr lang="en-US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permission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Security will be called to either return you to class or escort you to the office.</a:t>
            </a:r>
            <a:r>
              <a:rPr lang="en-US" sz="1800" dirty="0"/>
              <a:t>	</a:t>
            </a:r>
            <a:endParaRPr lang="en-US" sz="1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723"/>
            <a:ext cx="7886700" cy="1325563"/>
          </a:xfrm>
        </p:spPr>
        <p:txBody>
          <a:bodyPr/>
          <a:lstStyle/>
          <a:p>
            <a:r>
              <a:rPr lang="en-US" dirty="0" smtClean="0"/>
              <a:t>Absences, Truancies and Tardiness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3895"/>
            <a:ext cx="7751928" cy="53984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Tardy</a:t>
            </a:r>
          </a:p>
          <a:p>
            <a:pPr marL="0" indent="0"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“Students </a:t>
            </a:r>
            <a:r>
              <a:rPr lang="en-US" sz="1800" i="1" dirty="0"/>
              <a:t>are tardy if they are not at their workstations when the tardy bell rings. Any tardy is unauthorized unless a staff member has detained the student and a note has been issued excusing the tardy. With a legitimate pass, no tardy is recorded</a:t>
            </a:r>
            <a:r>
              <a:rPr lang="en-US" sz="1800" i="1" dirty="0" smtClean="0"/>
              <a:t>.” </a:t>
            </a:r>
            <a:r>
              <a:rPr lang="en-US" sz="1800" b="1" i="1" dirty="0" smtClean="0"/>
              <a:t>-</a:t>
            </a:r>
            <a:r>
              <a:rPr lang="en-US" sz="1800" b="1" dirty="0" smtClean="0"/>
              <a:t>Nampa High School Student Handbook</a:t>
            </a:r>
          </a:p>
          <a:p>
            <a:pPr marL="0" indent="0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2400" dirty="0" smtClean="0"/>
              <a:t>I start taking attendance when the bell rings.  If you are not in your seat, then you are tardy.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If you are struggling to get to class on time, provide me with a note from your previous class’s teacher stating that you are struggling to make it to class and I will be lenient.</a:t>
            </a:r>
            <a:br>
              <a:rPr lang="en-US" sz="2400" dirty="0" smtClean="0"/>
            </a:b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note – no excused tardy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7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723"/>
            <a:ext cx="7886700" cy="1325563"/>
          </a:xfrm>
        </p:spPr>
        <p:txBody>
          <a:bodyPr/>
          <a:lstStyle/>
          <a:p>
            <a:r>
              <a:rPr lang="en-US" dirty="0" smtClean="0"/>
              <a:t>Absences, Truancies and Tardiness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76" y="1097919"/>
            <a:ext cx="7057598" cy="5398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Tardy Sign in Sheet:</a:t>
            </a: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are tardy, you must sign in on the tardy sheet by the door.  If you have a note, drop it into the little pouch.  </a:t>
            </a:r>
          </a:p>
          <a:p>
            <a:pPr marL="0" indent="0"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you do not sign in on this sheet and you are marked absent, I will not remove the absence.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1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0368" cy="1325563"/>
          </a:xfrm>
        </p:spPr>
        <p:txBody>
          <a:bodyPr/>
          <a:lstStyle/>
          <a:p>
            <a:r>
              <a:rPr lang="en-US" dirty="0" smtClean="0"/>
              <a:t>Leaving the Classroom and Bathroom Privileges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17" y="1479636"/>
            <a:ext cx="7211252" cy="47605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You may not leave class without a hall pass.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You may not leave class or use the bathroom during the first and last 15 minutes of class.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Trips to the bathroom should last no longer than 10 minutes</a:t>
            </a:r>
          </a:p>
          <a:p>
            <a:pPr lvl="1"/>
            <a:r>
              <a:rPr lang="en-US" sz="2000" dirty="0" smtClean="0"/>
              <a:t>If you are gone longer than 10 minutes I will call security.</a:t>
            </a:r>
            <a:br>
              <a:rPr lang="en-US" sz="2000" dirty="0" smtClean="0"/>
            </a:br>
            <a:endParaRPr lang="en-US" sz="2000" dirty="0" smtClean="0"/>
          </a:p>
          <a:p>
            <a:pPr lvl="1"/>
            <a:r>
              <a:rPr lang="en-US" sz="2000" dirty="0" smtClean="0"/>
              <a:t>Please be mindful of your fellow classmates who may be waiting for you to get back.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8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10368" cy="1325563"/>
          </a:xfrm>
        </p:spPr>
        <p:txBody>
          <a:bodyPr/>
          <a:lstStyle/>
          <a:p>
            <a:r>
              <a:rPr lang="en-US" dirty="0" smtClean="0"/>
              <a:t>Electronic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433" y="1091967"/>
            <a:ext cx="6673755" cy="47605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electronic devices are to be turned off (or silenced) and put away unless we are using them for a class activity.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If a phone is out during class, I will take it and give it to security.  You may pick up your phone from them.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If you are not using your phone correctly during a class activity, I will take your phone and give it to security. </a:t>
            </a:r>
            <a:r>
              <a:rPr lang="en-US" sz="2400" dirty="0"/>
              <a:t>You may pick up your phone from them.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946" y="1906488"/>
            <a:ext cx="2047875" cy="1905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9116" y="769"/>
            <a:ext cx="9144000" cy="1325563"/>
          </a:xfrm>
        </p:spPr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smtClean="0"/>
              <a:t>Biology?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6621" y="783275"/>
            <a:ext cx="3633557" cy="6189626"/>
          </a:xfrm>
          <a:ln>
            <a:solidFill>
              <a:srgbClr val="00B050"/>
            </a:solidFill>
          </a:ln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n-US" sz="3600" dirty="0" smtClean="0"/>
              <a:t>The Study of Life.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3" y="4657796"/>
            <a:ext cx="2857500" cy="21033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2" y="687040"/>
            <a:ext cx="28194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22" y="2663061"/>
            <a:ext cx="28575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240" y="4101748"/>
            <a:ext cx="1804966" cy="2560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88" y="4756984"/>
            <a:ext cx="3248025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26" y="650075"/>
            <a:ext cx="42862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806" y="849442"/>
            <a:ext cx="7404349" cy="58726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Keep Track of your assignments</a:t>
            </a:r>
          </a:p>
          <a:p>
            <a:pPr lvl="1"/>
            <a:r>
              <a:rPr lang="en-US" sz="2000" dirty="0" smtClean="0"/>
              <a:t>Check my website</a:t>
            </a:r>
          </a:p>
          <a:p>
            <a:pPr lvl="1"/>
            <a:r>
              <a:rPr lang="en-US" sz="2000" dirty="0" smtClean="0"/>
              <a:t>Check the white board</a:t>
            </a:r>
          </a:p>
          <a:p>
            <a:pPr lvl="1"/>
            <a:r>
              <a:rPr lang="en-US" sz="2000" dirty="0" smtClean="0"/>
              <a:t>Keep an assignment Tracker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Late or Missing assignments</a:t>
            </a:r>
          </a:p>
          <a:p>
            <a:pPr lvl="1"/>
            <a:r>
              <a:rPr lang="en-US" sz="2000" dirty="0" smtClean="0"/>
              <a:t>I will accept missing assignments up until the day of the test. </a:t>
            </a:r>
          </a:p>
          <a:p>
            <a:pPr lvl="1"/>
            <a:r>
              <a:rPr lang="en-US" sz="2000" dirty="0" smtClean="0"/>
              <a:t>I will not accept late or missing work after the test.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Unless…</a:t>
            </a:r>
          </a:p>
          <a:p>
            <a:pPr lvl="2"/>
            <a:r>
              <a:rPr lang="en-US" sz="1800" dirty="0" smtClean="0"/>
              <a:t>You choose to retake a test.  In which case, I will accept any late or missing work before you retake the test.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6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347713" cy="1320800"/>
          </a:xfrm>
        </p:spPr>
        <p:txBody>
          <a:bodyPr/>
          <a:lstStyle/>
          <a:p>
            <a:r>
              <a:rPr lang="en-US" dirty="0" smtClean="0"/>
              <a:t>Test Make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30" y="1041474"/>
            <a:ext cx="6347714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have Two Days to make up a test.  If you fail to come in to make up your test you will no longer be able to take that est.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 written make up exam will be offered instead.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00084"/>
            <a:ext cx="6347713" cy="1320800"/>
          </a:xfrm>
        </p:spPr>
        <p:txBody>
          <a:bodyPr/>
          <a:lstStyle/>
          <a:p>
            <a:r>
              <a:rPr lang="en-US" dirty="0" smtClean="0"/>
              <a:t>Expected Behaviors During Class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1220716"/>
            <a:ext cx="7886700" cy="579347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Entering the Classroom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Achieve Expectations</a:t>
            </a:r>
          </a:p>
          <a:p>
            <a:pPr lvl="1"/>
            <a:r>
              <a:rPr lang="en-US" sz="2400" dirty="0" smtClean="0"/>
              <a:t>Daily Warm Up</a:t>
            </a:r>
          </a:p>
          <a:p>
            <a:pPr lvl="1"/>
            <a:r>
              <a:rPr lang="en-US" sz="2400" dirty="0" smtClean="0"/>
              <a:t>Lecture</a:t>
            </a:r>
          </a:p>
          <a:p>
            <a:pPr lvl="1"/>
            <a:r>
              <a:rPr lang="en-US" sz="2400" dirty="0" smtClean="0"/>
              <a:t>Labs</a:t>
            </a:r>
          </a:p>
          <a:p>
            <a:pPr lvl="1"/>
            <a:r>
              <a:rPr lang="en-US" sz="2400" dirty="0" smtClean="0"/>
              <a:t>Independent Work</a:t>
            </a:r>
          </a:p>
          <a:p>
            <a:pPr lvl="1"/>
            <a:r>
              <a:rPr lang="en-US" sz="2400" dirty="0" smtClean="0"/>
              <a:t>Partner Work</a:t>
            </a:r>
          </a:p>
          <a:p>
            <a:pPr lvl="1"/>
            <a:r>
              <a:rPr lang="en-US" sz="2400" dirty="0" smtClean="0"/>
              <a:t>Group Work</a:t>
            </a:r>
          </a:p>
          <a:p>
            <a:pPr lvl="1"/>
            <a:r>
              <a:rPr lang="en-US" sz="2400" dirty="0" smtClean="0"/>
              <a:t>Class Discussion or Debate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End of Class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95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370" y="0"/>
            <a:ext cx="5717559" cy="1325563"/>
          </a:xfrm>
        </p:spPr>
        <p:txBody>
          <a:bodyPr/>
          <a:lstStyle/>
          <a:p>
            <a:r>
              <a:rPr lang="en-US" dirty="0" smtClean="0"/>
              <a:t>Entering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331" y="1525373"/>
            <a:ext cx="3886200" cy="51620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</a:t>
            </a:r>
          </a:p>
          <a:p>
            <a:r>
              <a:rPr lang="en-US" dirty="0" smtClean="0"/>
              <a:t>Go to your seat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Check the Board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out your Notes or Binder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Sharpen any Pencils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Begin working on the Daily Warm Up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Put your phone away before the bell rings </a:t>
            </a:r>
          </a:p>
          <a:p>
            <a:pPr lvl="2"/>
            <a:r>
              <a:rPr lang="en-US" dirty="0" smtClean="0"/>
              <a:t>Not after</a:t>
            </a:r>
          </a:p>
          <a:p>
            <a:pPr lvl="1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51880" y="1525373"/>
            <a:ext cx="3886200" cy="502555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DON’T:</a:t>
            </a:r>
          </a:p>
          <a:p>
            <a:r>
              <a:rPr lang="en-US" dirty="0" smtClean="0"/>
              <a:t>Wander around the classroom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Stand in a group and socialize</a:t>
            </a:r>
          </a:p>
          <a:p>
            <a:pPr lvl="1"/>
            <a:r>
              <a:rPr lang="en-US" dirty="0" smtClean="0"/>
              <a:t>(if you must talk, do so in the hall)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Ask me what we’re doing today </a:t>
            </a:r>
          </a:p>
          <a:p>
            <a:pPr lvl="1"/>
            <a:r>
              <a:rPr lang="en-US" dirty="0" smtClean="0"/>
              <a:t>(it’s on the board)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Bother people who are preparing for class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Stay on your phone after the bell has rung.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73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en-US" dirty="0" smtClean="0"/>
              <a:t>What we are doing.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buNone/>
            </a:pPr>
            <a:r>
              <a:rPr lang="en-US" dirty="0" smtClean="0"/>
              <a:t>Who you may talk to and volume levels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marL="457200" lvl="1" indent="0" algn="ctr">
              <a:buNone/>
            </a:pPr>
            <a:r>
              <a:rPr lang="en-US" dirty="0" smtClean="0"/>
              <a:t>What you may do to receive help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marL="457200" lvl="1" indent="0" algn="ctr">
              <a:buNone/>
            </a:pPr>
            <a:r>
              <a:rPr lang="en-US" dirty="0" smtClean="0"/>
              <a:t>Collaborating or Independent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marL="457200" lvl="1" indent="0" algn="ctr">
              <a:buNone/>
            </a:pPr>
            <a:r>
              <a:rPr lang="en-US" dirty="0" smtClean="0"/>
              <a:t>What appropriate behavior and work looks like.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</a:p>
          <a:p>
            <a:pPr marL="457200" lvl="1" indent="0" algn="ctr">
              <a:buNone/>
            </a:pPr>
            <a:r>
              <a:rPr lang="en-US" dirty="0" smtClean="0"/>
              <a:t>Why we’re doing this.</a:t>
            </a: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marL="457200" lvl="1" indent="0" algn="ctr">
              <a:buNone/>
            </a:pPr>
            <a:r>
              <a:rPr lang="en-US" dirty="0" smtClean="0"/>
              <a:t>Tips for getting the maximum benefit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4326340" cy="6858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What we are doing.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/>
              <a:t>Who you may talk to and volume levels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/>
              <a:t>What you may do to receive help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 smtClean="0"/>
              <a:t>Collaborating or Independent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lvl="1"/>
            <a:r>
              <a:rPr lang="en-US" dirty="0" smtClean="0"/>
              <a:t>What appropriate behavior and work looks like.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</a:p>
          <a:p>
            <a:pPr lvl="1"/>
            <a:r>
              <a:rPr lang="en-US" dirty="0" smtClean="0"/>
              <a:t>Why we’re doing this.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/>
              <a:t>Tips for getting the maximum benefit</a:t>
            </a:r>
          </a:p>
          <a:p>
            <a:pPr lvl="1"/>
            <a:r>
              <a:rPr lang="en-US" dirty="0" smtClean="0"/>
              <a:t>Due dates and Instructions for Turning in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17660" y="0"/>
            <a:ext cx="4326340" cy="6858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Taking Notes on Teacher Directed Lecture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Talking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Raise Hand if you have question or comment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EDs 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Take your own notes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Listening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Writing information 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Transmitting information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Think about what we’re talking about don’t just copy the words.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Sharpen your pencils before we begin.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Keep your notes organized and bring them to class everyday.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271749" y="0"/>
            <a:ext cx="388960" cy="6858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0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852"/>
            <a:ext cx="5607524" cy="1325563"/>
          </a:xfrm>
        </p:spPr>
        <p:txBody>
          <a:bodyPr/>
          <a:lstStyle/>
          <a:p>
            <a:r>
              <a:rPr lang="en-US" dirty="0" smtClean="0"/>
              <a:t>Daily Warm Up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5534" y="844526"/>
            <a:ext cx="7965254" cy="60134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 smtClean="0"/>
              <a:t>Answering review questions from previous class.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/>
              <a:t>Talk quietly to your desk partner about the questions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/>
              <a:t>Use your Notes</a:t>
            </a:r>
          </a:p>
          <a:p>
            <a:pPr lvl="1"/>
            <a:r>
              <a:rPr lang="en-US" dirty="0" smtClean="0"/>
              <a:t>Ask a friend</a:t>
            </a:r>
          </a:p>
          <a:p>
            <a:pPr lvl="1"/>
            <a:r>
              <a:rPr lang="en-US" dirty="0" smtClean="0"/>
              <a:t>May use an electronic device to access my website for notes.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 smtClean="0"/>
              <a:t>Collaborate on answers.  Don’t just copy what someone wrote down.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lvl="1"/>
            <a:r>
              <a:rPr lang="en-US" dirty="0" smtClean="0"/>
              <a:t>Looking through notes</a:t>
            </a:r>
          </a:p>
          <a:p>
            <a:pPr lvl="1"/>
            <a:r>
              <a:rPr lang="en-US" dirty="0" smtClean="0"/>
              <a:t>Quietly discussing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</a:p>
          <a:p>
            <a:pPr lvl="1"/>
            <a:r>
              <a:rPr lang="en-US" dirty="0" smtClean="0"/>
              <a:t>Recalling information from last class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/>
              <a:t>Use this activity to refresh what we learned from the previous class.</a:t>
            </a:r>
          </a:p>
          <a:p>
            <a:pPr lvl="1"/>
            <a:r>
              <a:rPr lang="en-US" dirty="0" smtClean="0"/>
              <a:t>Turn your assignment into the basket before the timer is up.</a:t>
            </a:r>
          </a:p>
          <a:p>
            <a:pPr lvl="2"/>
            <a:r>
              <a:rPr lang="en-US" dirty="0" smtClean="0"/>
              <a:t>I will not accept it after the timer.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7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Lecture and Notes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9828" y="893404"/>
            <a:ext cx="6879102" cy="617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/>
              <a:t>Taking Notes on Teacher Directed Lecture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/>
              <a:t>No Talking</a:t>
            </a:r>
          </a:p>
          <a:p>
            <a:pPr lvl="1"/>
            <a:r>
              <a:rPr lang="en-US" dirty="0"/>
              <a:t>Raise Hand if you have question or comment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/>
              <a:t>No EDs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/>
              <a:t>Take your own notes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lvl="1"/>
            <a:r>
              <a:rPr lang="en-US" dirty="0"/>
              <a:t>Listening</a:t>
            </a:r>
          </a:p>
          <a:p>
            <a:pPr lvl="1"/>
            <a:r>
              <a:rPr lang="en-US" dirty="0"/>
              <a:t>Writing information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</a:p>
          <a:p>
            <a:pPr lvl="1"/>
            <a:r>
              <a:rPr lang="en-US" dirty="0"/>
              <a:t>Transmitting information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/>
              <a:t>Think about what we’re talking about don’t just copy the words.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Sharpen your pencils before we begin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/>
              <a:t>Keep your notes organized and bring them to class everyday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59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2012" y="682388"/>
            <a:ext cx="7246961" cy="617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 smtClean="0"/>
              <a:t>Lab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/>
              <a:t>No talking during directions</a:t>
            </a:r>
          </a:p>
          <a:p>
            <a:pPr lvl="1"/>
            <a:r>
              <a:rPr lang="en-US" dirty="0" smtClean="0"/>
              <a:t>Normal talking during the actual lab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/>
              <a:t>EDs may be used to access notes or other educational material</a:t>
            </a:r>
          </a:p>
          <a:p>
            <a:pPr lvl="1"/>
            <a:r>
              <a:rPr lang="en-US" dirty="0" smtClean="0"/>
              <a:t>Raise your hand if you need help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 smtClean="0"/>
              <a:t>Collaborate – do not copy answers – if your group comes to an answer and you don’t understand ask them to explain it to you!</a:t>
            </a:r>
          </a:p>
          <a:p>
            <a:pPr lvl="1"/>
            <a:r>
              <a:rPr lang="en-US" dirty="0" smtClean="0"/>
              <a:t>Distribute the work fairly – don’t be a mooch.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lvl="1"/>
            <a:r>
              <a:rPr lang="en-US" dirty="0" smtClean="0"/>
              <a:t>Checking Directions</a:t>
            </a:r>
            <a:endParaRPr lang="en-US" dirty="0"/>
          </a:p>
          <a:p>
            <a:pPr lvl="1"/>
            <a:r>
              <a:rPr lang="en-US" dirty="0" smtClean="0"/>
              <a:t>Treating lab material carefully and respectfully</a:t>
            </a:r>
            <a:br>
              <a:rPr lang="en-US" dirty="0" smtClean="0"/>
            </a:br>
            <a:r>
              <a:rPr lang="en-US" dirty="0" smtClean="0"/>
              <a:t>involve everyone in the group 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</a:p>
          <a:p>
            <a:pPr lvl="1"/>
            <a:r>
              <a:rPr lang="en-US" dirty="0" smtClean="0"/>
              <a:t>Hands on learning</a:t>
            </a:r>
          </a:p>
          <a:p>
            <a:pPr lvl="1"/>
            <a:r>
              <a:rPr lang="en-US" dirty="0" smtClean="0"/>
              <a:t>Learning laboratory skills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/>
              <a:t>Read the directions – most labs can be done easily by taking your time with the directions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6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6"/>
            <a:ext cx="7886700" cy="1325563"/>
          </a:xfrm>
        </p:spPr>
        <p:txBody>
          <a:bodyPr/>
          <a:lstStyle/>
          <a:p>
            <a:r>
              <a:rPr lang="en-US" dirty="0" smtClean="0"/>
              <a:t>Independent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82388"/>
            <a:ext cx="7219666" cy="617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 smtClean="0"/>
              <a:t>Working Quietly on an assignment or studying 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/>
              <a:t>No Talking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/>
              <a:t>EDs may be used to access notes or other educational material only</a:t>
            </a:r>
          </a:p>
          <a:p>
            <a:pPr lvl="1"/>
            <a:r>
              <a:rPr lang="en-US" dirty="0" smtClean="0"/>
              <a:t>No Music</a:t>
            </a:r>
          </a:p>
          <a:p>
            <a:pPr lvl="1"/>
            <a:r>
              <a:rPr lang="en-US" dirty="0" smtClean="0"/>
              <a:t>Raise your hand if you need help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 smtClean="0"/>
              <a:t>Do not copy answers.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lvl="1"/>
            <a:r>
              <a:rPr lang="en-US" dirty="0" smtClean="0"/>
              <a:t>Reading Directions</a:t>
            </a:r>
            <a:endParaRPr lang="en-US" dirty="0"/>
          </a:p>
          <a:p>
            <a:pPr lvl="1"/>
            <a:r>
              <a:rPr lang="en-US" dirty="0" smtClean="0"/>
              <a:t>Referencing your notes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Focused Learning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/>
              <a:t>Read the directions</a:t>
            </a:r>
          </a:p>
          <a:p>
            <a:pPr lvl="1"/>
            <a:r>
              <a:rPr lang="en-US" dirty="0" smtClean="0"/>
              <a:t>Due Date:  </a:t>
            </a:r>
          </a:p>
          <a:p>
            <a:pPr lvl="1"/>
            <a:r>
              <a:rPr lang="en-US" dirty="0" smtClean="0"/>
              <a:t>Turn in instructions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7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5031"/>
            <a:ext cx="9144000" cy="1325563"/>
          </a:xfrm>
        </p:spPr>
        <p:txBody>
          <a:bodyPr/>
          <a:lstStyle/>
          <a:p>
            <a:r>
              <a:rPr lang="en-US" dirty="0"/>
              <a:t>What can I do with </a:t>
            </a:r>
            <a:r>
              <a:rPr lang="en-US" dirty="0" smtClean="0"/>
              <a:t>Biology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0532"/>
            <a:ext cx="9144000" cy="5687468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for almost all science and health related majors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yourself and the world around you.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15" y="1815787"/>
            <a:ext cx="2533650" cy="1809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34070"/>
            <a:ext cx="2371725" cy="1924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597" y="4597757"/>
            <a:ext cx="2648994" cy="203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7"/>
            <a:ext cx="7886700" cy="662782"/>
          </a:xfrm>
        </p:spPr>
        <p:txBody>
          <a:bodyPr/>
          <a:lstStyle/>
          <a:p>
            <a:r>
              <a:rPr lang="en-US" dirty="0" smtClean="0"/>
              <a:t>Partner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82388"/>
            <a:ext cx="9144000" cy="617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 smtClean="0"/>
              <a:t>Working with the person sitting next to you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/>
              <a:t>Quietly discussion pertaining to the subject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/>
              <a:t>EDs may be used to access notes or other educational material only</a:t>
            </a:r>
          </a:p>
          <a:p>
            <a:pPr lvl="1"/>
            <a:r>
              <a:rPr lang="en-US" dirty="0" smtClean="0"/>
              <a:t>No Music</a:t>
            </a:r>
          </a:p>
          <a:p>
            <a:pPr lvl="1"/>
            <a:r>
              <a:rPr lang="en-US" dirty="0" smtClean="0"/>
              <a:t>Raise your hand if you need help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 smtClean="0"/>
              <a:t>Collaborate - Do not copy answers.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</a:p>
          <a:p>
            <a:pPr lvl="1"/>
            <a:r>
              <a:rPr lang="en-US" dirty="0" smtClean="0"/>
              <a:t>Reading Directions</a:t>
            </a:r>
            <a:endParaRPr lang="en-US" dirty="0"/>
          </a:p>
          <a:p>
            <a:pPr lvl="1"/>
            <a:r>
              <a:rPr lang="en-US" dirty="0" smtClean="0"/>
              <a:t>Referencing your notes</a:t>
            </a:r>
          </a:p>
          <a:p>
            <a:pPr lvl="1"/>
            <a:r>
              <a:rPr lang="en-US" dirty="0" smtClean="0"/>
              <a:t>Discussing quietly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Social Learning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/>
              <a:t>Read the directions</a:t>
            </a:r>
          </a:p>
          <a:p>
            <a:pPr lvl="1"/>
            <a:r>
              <a:rPr lang="en-US" dirty="0" smtClean="0"/>
              <a:t>Due Date:  </a:t>
            </a:r>
          </a:p>
          <a:p>
            <a:pPr lvl="1"/>
            <a:r>
              <a:rPr lang="en-US" dirty="0" smtClean="0"/>
              <a:t>Turn in instructions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0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607"/>
            <a:ext cx="7886700" cy="662782"/>
          </a:xfrm>
        </p:spPr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82388"/>
            <a:ext cx="9144000" cy="617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 smtClean="0"/>
              <a:t>Working as a group on an assignment or project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/>
              <a:t>Normal talking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/>
              <a:t>EDs may be used to access notes or other educational material only</a:t>
            </a:r>
          </a:p>
          <a:p>
            <a:pPr lvl="1"/>
            <a:r>
              <a:rPr lang="en-US" dirty="0" smtClean="0"/>
              <a:t>No Music</a:t>
            </a:r>
          </a:p>
          <a:p>
            <a:pPr lvl="1"/>
            <a:r>
              <a:rPr lang="en-US" dirty="0" smtClean="0"/>
              <a:t>Raise your hand if you need help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</a:p>
          <a:p>
            <a:pPr lvl="1"/>
            <a:r>
              <a:rPr lang="en-US" dirty="0"/>
              <a:t>Collaborate – do not copy answers – if your group comes to an answer and you don’t understand ask them to explain it to you!</a:t>
            </a:r>
          </a:p>
          <a:p>
            <a:pPr lvl="1"/>
            <a:r>
              <a:rPr lang="en-US" dirty="0"/>
              <a:t>Distribute the work fairly – don’t be a mooch. </a:t>
            </a:r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Reading Directions</a:t>
            </a:r>
          </a:p>
          <a:p>
            <a:pPr lvl="1"/>
            <a:r>
              <a:rPr lang="en-US" dirty="0"/>
              <a:t>Referencing your notes</a:t>
            </a:r>
          </a:p>
          <a:p>
            <a:pPr lvl="1"/>
            <a:r>
              <a:rPr lang="en-US" dirty="0" smtClean="0"/>
              <a:t>Distributing the work evenly and fairly</a:t>
            </a:r>
          </a:p>
          <a:p>
            <a:pPr lvl="1"/>
            <a:r>
              <a:rPr lang="en-US" dirty="0" smtClean="0"/>
              <a:t>Include all group members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Social Learning</a:t>
            </a:r>
          </a:p>
          <a:p>
            <a:pPr lvl="1"/>
            <a:r>
              <a:rPr lang="en-US" dirty="0" smtClean="0"/>
              <a:t>Social Skills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/>
              <a:t>Read the directions</a:t>
            </a:r>
          </a:p>
          <a:p>
            <a:pPr lvl="1"/>
            <a:r>
              <a:rPr lang="en-US" dirty="0" smtClean="0"/>
              <a:t>Due Date:  </a:t>
            </a:r>
          </a:p>
          <a:p>
            <a:pPr lvl="1"/>
            <a:r>
              <a:rPr lang="en-US" dirty="0" smtClean="0"/>
              <a:t>Turn in instructions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645652"/>
          </a:xfrm>
        </p:spPr>
        <p:txBody>
          <a:bodyPr/>
          <a:lstStyle/>
          <a:p>
            <a:r>
              <a:rPr lang="en-US" dirty="0" smtClean="0"/>
              <a:t>Class Discussion or Debate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682388"/>
            <a:ext cx="9144000" cy="61756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</a:t>
            </a:r>
          </a:p>
          <a:p>
            <a:pPr lvl="1"/>
            <a:r>
              <a:rPr lang="en-US" dirty="0" smtClean="0"/>
              <a:t>Discussing or debating a topic as a class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Conversation</a:t>
            </a:r>
          </a:p>
          <a:p>
            <a:pPr lvl="1"/>
            <a:r>
              <a:rPr lang="en-US" dirty="0" smtClean="0"/>
              <a:t>Normal Talking</a:t>
            </a:r>
          </a:p>
          <a:p>
            <a:pPr lvl="1"/>
            <a:r>
              <a:rPr lang="en-US" dirty="0" smtClean="0"/>
              <a:t>Do not talk over other students – be respectful of your peers!</a:t>
            </a:r>
            <a:endParaRPr lang="en-US" dirty="0"/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</a:p>
          <a:p>
            <a:pPr lvl="1"/>
            <a:r>
              <a:rPr lang="en-US" dirty="0" smtClean="0"/>
              <a:t>No ED’s </a:t>
            </a:r>
          </a:p>
          <a:p>
            <a:pPr lvl="1"/>
            <a:r>
              <a:rPr lang="en-US" dirty="0" smtClean="0"/>
              <a:t>If you don’t feel comfortable just speaking up, raise your hand to signal you have something to say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Discuss ideas - if you disagree be professional and polite</a:t>
            </a:r>
          </a:p>
          <a:p>
            <a:pPr lvl="1"/>
            <a:r>
              <a:rPr lang="en-US" dirty="0" smtClean="0"/>
              <a:t>Be prepared to back up your statements with sources or facts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Effort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Listening</a:t>
            </a:r>
          </a:p>
          <a:p>
            <a:pPr lvl="1"/>
            <a:r>
              <a:rPr lang="en-US" dirty="0" smtClean="0"/>
              <a:t>Contributing your thoughts, opinions and feelings on the subject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dirty="0" smtClean="0"/>
              <a:t>Social Learning</a:t>
            </a:r>
          </a:p>
          <a:p>
            <a:pPr lvl="1"/>
            <a:r>
              <a:rPr lang="en-US" dirty="0" smtClean="0"/>
              <a:t>Social Skills</a:t>
            </a:r>
            <a:endParaRPr lang="en-US" dirty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Efficiency</a:t>
            </a:r>
          </a:p>
          <a:p>
            <a:pPr lvl="1"/>
            <a:r>
              <a:rPr lang="en-US" dirty="0" smtClean="0"/>
              <a:t>Don’t be afraid to speak or ask questions.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7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8108" y="264965"/>
            <a:ext cx="5717559" cy="682388"/>
          </a:xfrm>
        </p:spPr>
        <p:txBody>
          <a:bodyPr/>
          <a:lstStyle/>
          <a:p>
            <a:pPr algn="ctr"/>
            <a:r>
              <a:rPr lang="en-US" dirty="0" smtClean="0"/>
              <a:t>End of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0687" y="1266066"/>
            <a:ext cx="3886200" cy="51620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</a:t>
            </a:r>
          </a:p>
          <a:p>
            <a:r>
              <a:rPr lang="en-US" dirty="0" smtClean="0"/>
              <a:t>Stay in your seat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Double Check your Assignments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Pick up any trash in your area and throw it away on your way out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Sharpen pencils for your next class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Leave when you are dismissed not when the bell rings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096887" y="1266066"/>
            <a:ext cx="3886200" cy="50255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9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DON’T:</a:t>
            </a:r>
          </a:p>
          <a:p>
            <a:r>
              <a:rPr lang="en-US" dirty="0" smtClean="0"/>
              <a:t>Wander around the classroom or stand by the door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Stand in a group and socialize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Put away your stuff early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Get out your phone without permission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Leave without permission</a:t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60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US" dirty="0" smtClean="0"/>
              <a:t>Course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4" y="1030406"/>
            <a:ext cx="7110484" cy="5827594"/>
          </a:xfrm>
        </p:spPr>
        <p:txBody>
          <a:bodyPr>
            <a:normAutofit/>
          </a:bodyPr>
          <a:lstStyle/>
          <a:p>
            <a:r>
              <a:rPr lang="en-US" dirty="0" smtClean="0"/>
              <a:t>Students will obtain a basic understanding </a:t>
            </a:r>
            <a:r>
              <a:rPr lang="en-US" dirty="0" smtClean="0"/>
              <a:t>9 characteristics of life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Students will be able to read and comprehend scientific articles from various sources.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Students will be able to think critically about scientific information given to them from non-scientific sources.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Students will be able to properly design, set up, run and clean up a biological lab.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1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Evaluation and Assessment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Percentages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0" y="1392072"/>
            <a:ext cx="7278056" cy="5465928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Classwork/Homework							=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400" dirty="0" smtClean="0"/>
              <a:t>Worksheets, quizzes, </a:t>
            </a:r>
            <a:br>
              <a:rPr lang="en-US" sz="2400" dirty="0" smtClean="0"/>
            </a:br>
            <a:r>
              <a:rPr lang="en-US" sz="2400" dirty="0" smtClean="0"/>
              <a:t>coloring sheets, activities,</a:t>
            </a:r>
            <a:br>
              <a:rPr lang="en-US" sz="2400" dirty="0" smtClean="0"/>
            </a:br>
            <a:r>
              <a:rPr lang="en-US" sz="2400" dirty="0" smtClean="0"/>
              <a:t>participation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Labs and Projects 								=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20%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 smtClean="0"/>
              <a:t>Dissections, Labs, Reports, </a:t>
            </a:r>
            <a:br>
              <a:rPr lang="en-US" sz="2600" dirty="0" smtClean="0"/>
            </a:br>
            <a:r>
              <a:rPr lang="en-US" sz="2600" dirty="0" smtClean="0"/>
              <a:t>Presentations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Tests 										=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40%</a:t>
            </a:r>
            <a:endParaRPr lang="en-US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US" sz="2600" dirty="0" smtClean="0"/>
              <a:t>Tentatively 14 Unit Tests</a:t>
            </a:r>
            <a:br>
              <a:rPr lang="en-US" sz="2600" dirty="0" smtClean="0"/>
            </a:br>
            <a:endParaRPr lang="en-US" sz="2600" dirty="0" smtClean="0"/>
          </a:p>
          <a:p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											= 15%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						-----------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									     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978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 Supplies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8200" y="0"/>
            <a:ext cx="81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Listen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86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Supplies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769" y="1710214"/>
            <a:ext cx="6347714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Notebooks – </a:t>
            </a:r>
          </a:p>
          <a:p>
            <a:pPr lvl="1"/>
            <a:r>
              <a:rPr lang="en-US" sz="2200" dirty="0" smtClean="0"/>
              <a:t>You will use this for notes and assignments every day.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400" dirty="0" smtClean="0"/>
              <a:t>Pencil or Pen, Highlighters and Colored Pencils</a:t>
            </a:r>
          </a:p>
          <a:p>
            <a:pPr lvl="1"/>
            <a:r>
              <a:rPr lang="en-US" sz="2000" dirty="0" smtClean="0"/>
              <a:t>You will need to bring these everyday as we will use them throughout the year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Binder/Folder</a:t>
            </a:r>
          </a:p>
          <a:p>
            <a:pPr lvl="1"/>
            <a:r>
              <a:rPr lang="en-US" sz="2000" dirty="0" smtClean="0"/>
              <a:t>You will need this to hold onto returned assignments and handouts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316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1329</TotalTime>
  <Words>998</Words>
  <Application>Microsoft Office PowerPoint</Application>
  <PresentationFormat>On-screen Show (4:3)</PresentationFormat>
  <Paragraphs>368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Trebuchet MS</vt:lpstr>
      <vt:lpstr>Wingdings 3</vt:lpstr>
      <vt:lpstr>Facet</vt:lpstr>
      <vt:lpstr>Introduction to Course</vt:lpstr>
      <vt:lpstr>What is Biology?</vt:lpstr>
      <vt:lpstr>What can I do with Biology</vt:lpstr>
      <vt:lpstr>Course Objectives</vt:lpstr>
      <vt:lpstr>Course Objectives</vt:lpstr>
      <vt:lpstr>Evaluation and Assessment</vt:lpstr>
      <vt:lpstr>Grade Percentages</vt:lpstr>
      <vt:lpstr>Class Supplies</vt:lpstr>
      <vt:lpstr>Class Supplies</vt:lpstr>
      <vt:lpstr>Contact</vt:lpstr>
      <vt:lpstr>Resources</vt:lpstr>
      <vt:lpstr>Classroom Rules and Expectations</vt:lpstr>
      <vt:lpstr>Classroom Policies</vt:lpstr>
      <vt:lpstr>Absences, Truancies and Tardiness</vt:lpstr>
      <vt:lpstr>Absences, Truancies and Tardies</vt:lpstr>
      <vt:lpstr>Absences, Truancies and Tardiness</vt:lpstr>
      <vt:lpstr>Absences, Truancies and Tardiness</vt:lpstr>
      <vt:lpstr>Leaving the Classroom and Bathroom Privileges</vt:lpstr>
      <vt:lpstr>Electronic Devices</vt:lpstr>
      <vt:lpstr>Assignments</vt:lpstr>
      <vt:lpstr>Test Make Up</vt:lpstr>
      <vt:lpstr>Expected Behaviors During Class Activities</vt:lpstr>
      <vt:lpstr>Entering the Classroom</vt:lpstr>
      <vt:lpstr>PowerPoint Presentation</vt:lpstr>
      <vt:lpstr>PowerPoint Presentation</vt:lpstr>
      <vt:lpstr>Daily Warm Up</vt:lpstr>
      <vt:lpstr>Lecture and Notes</vt:lpstr>
      <vt:lpstr>Lab</vt:lpstr>
      <vt:lpstr>Independent Work</vt:lpstr>
      <vt:lpstr>Partner Work</vt:lpstr>
      <vt:lpstr>Group Work</vt:lpstr>
      <vt:lpstr>Class Discussion or Debate</vt:lpstr>
      <vt:lpstr>End of Class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Classroom Rules and Expectations</dc:title>
  <dc:creator>Roderick, Teri</dc:creator>
  <cp:lastModifiedBy>Roderick, Teri</cp:lastModifiedBy>
  <cp:revision>36</cp:revision>
  <dcterms:created xsi:type="dcterms:W3CDTF">2015-08-13T14:00:44Z</dcterms:created>
  <dcterms:modified xsi:type="dcterms:W3CDTF">2015-08-18T21:11:53Z</dcterms:modified>
</cp:coreProperties>
</file>