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80" d="100"/>
          <a:sy n="80" d="100"/>
        </p:scale>
        <p:origin x="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506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3946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33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186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65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9900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8/25/2015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981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8/25/2015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039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8/25/2015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9599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118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006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8/25/2015</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9863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Experimental Design</a:t>
            </a:r>
            <a:endParaRPr lang="en-US" dirty="0"/>
          </a:p>
        </p:txBody>
      </p:sp>
      <p:sp>
        <p:nvSpPr>
          <p:cNvPr id="5" name="Text Placeholder 4"/>
          <p:cNvSpPr>
            <a:spLocks noGrp="1"/>
          </p:cNvSpPr>
          <p:nvPr>
            <p:ph type="body" idx="1"/>
          </p:nvPr>
        </p:nvSpPr>
        <p:spPr/>
        <p:txBody>
          <a:bodyPr/>
          <a:lstStyle/>
          <a:p>
            <a:endParaRPr lang="en-US"/>
          </a:p>
        </p:txBody>
      </p:sp>
      <p:sp>
        <p:nvSpPr>
          <p:cNvPr id="6" name="TextBox 5"/>
          <p:cNvSpPr txBox="1"/>
          <p:nvPr/>
        </p:nvSpPr>
        <p:spPr>
          <a:xfrm>
            <a:off x="7988820" y="4590805"/>
            <a:ext cx="1738859" cy="369332"/>
          </a:xfrm>
          <a:prstGeom prst="rect">
            <a:avLst/>
          </a:prstGeom>
          <a:noFill/>
        </p:spPr>
        <p:txBody>
          <a:bodyPr wrap="square" rtlCol="0">
            <a:spAutoFit/>
          </a:bodyPr>
          <a:lstStyle/>
          <a:p>
            <a:r>
              <a:rPr lang="en-US" dirty="0" smtClean="0"/>
              <a:t>Write</a:t>
            </a:r>
            <a:endParaRPr lang="en-US" dirty="0"/>
          </a:p>
        </p:txBody>
      </p:sp>
    </p:spTree>
    <p:extLst>
      <p:ext uri="{BB962C8B-B14F-4D97-AF65-F5344CB8AC3E}">
        <p14:creationId xmlns:p14="http://schemas.microsoft.com/office/powerpoint/2010/main" val="311871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8659" y="167426"/>
            <a:ext cx="7053893" cy="6463906"/>
          </a:xfrm>
        </p:spPr>
        <p:txBody>
          <a:bodyPr>
            <a:normAutofit/>
          </a:bodyPr>
          <a:lstStyle/>
          <a:p>
            <a:pPr marL="0" indent="0">
              <a:buNone/>
            </a:pPr>
            <a:r>
              <a:rPr lang="en-US" dirty="0" err="1"/>
              <a:t>Smithers</a:t>
            </a:r>
            <a:r>
              <a:rPr lang="en-US" dirty="0"/>
              <a:t> thinks that a special juice will increase the productivity of workers. He creates two groups of 50 workers each and assigns each group the same task (in this case, they're supposed to staple a set of papers). Group A is given the special juice to drink while they work. Group B is not given the special juice</a:t>
            </a:r>
            <a:r>
              <a:rPr lang="en-US" dirty="0" smtClean="0"/>
              <a:t>.  </a:t>
            </a:r>
            <a:r>
              <a:rPr lang="en-US" dirty="0" err="1" smtClean="0"/>
              <a:t>Smithers</a:t>
            </a:r>
            <a:r>
              <a:rPr lang="en-US" dirty="0" smtClean="0"/>
              <a:t> ensures that all workers have the same type of stapler and the same amount of staples. After </a:t>
            </a:r>
            <a:r>
              <a:rPr lang="en-US" dirty="0"/>
              <a:t>an hour, </a:t>
            </a:r>
            <a:r>
              <a:rPr lang="en-US" dirty="0" err="1"/>
              <a:t>Smithers</a:t>
            </a:r>
            <a:r>
              <a:rPr lang="en-US" dirty="0"/>
              <a:t> counts how many stacks of papers each group has made. Group A made 1,587 stacks, Group B made 2,113 </a:t>
            </a:r>
            <a:r>
              <a:rPr lang="en-US" dirty="0" smtClean="0"/>
              <a:t>stacks</a:t>
            </a:r>
          </a:p>
          <a:p>
            <a:pPr marL="0" indent="0">
              <a:buNone/>
            </a:pPr>
            <a:r>
              <a:rPr lang="en-US" dirty="0" smtClean="0"/>
              <a:t>Independent Variable:		Dependent Variable:</a:t>
            </a:r>
          </a:p>
          <a:p>
            <a:pPr marL="0" indent="0">
              <a:buNone/>
            </a:pPr>
            <a:endParaRPr lang="en-US" dirty="0" smtClean="0"/>
          </a:p>
          <a:p>
            <a:pPr marL="0" indent="0">
              <a:buNone/>
            </a:pPr>
            <a:r>
              <a:rPr lang="en-US" dirty="0" smtClean="0"/>
              <a:t>Control Group:			Experimental Group:</a:t>
            </a:r>
          </a:p>
          <a:p>
            <a:pPr marL="0" indent="0">
              <a:buNone/>
            </a:pPr>
            <a:endParaRPr lang="en-US" dirty="0"/>
          </a:p>
          <a:p>
            <a:pPr marL="0" indent="0">
              <a:buNone/>
            </a:pPr>
            <a:endParaRPr lang="en-US" dirty="0" smtClean="0"/>
          </a:p>
          <a:p>
            <a:pPr marL="0" indent="0">
              <a:buNone/>
            </a:pPr>
            <a:r>
              <a:rPr lang="en-US" dirty="0" smtClean="0"/>
              <a:t>Controlled Variables:</a:t>
            </a:r>
            <a:endParaRPr lang="en-US" dirty="0"/>
          </a:p>
          <a:p>
            <a:pPr marL="0" indent="0">
              <a:buNone/>
            </a:pPr>
            <a:endParaRPr lang="en-US" dirty="0"/>
          </a:p>
        </p:txBody>
      </p:sp>
      <p:pic>
        <p:nvPicPr>
          <p:cNvPr id="1026" name="Picture 2" descr="Smith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788" y="319066"/>
            <a:ext cx="1789871" cy="13551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53850" y="3137769"/>
            <a:ext cx="2518348"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Special Juice</a:t>
            </a:r>
            <a:endParaRPr lang="en-US" sz="2800"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5445605" y="3137769"/>
            <a:ext cx="2518348"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Productivity</a:t>
            </a:r>
            <a:endParaRPr lang="en-US" sz="2800"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1441554" y="4121377"/>
            <a:ext cx="3280347"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Group </a:t>
            </a:r>
            <a:r>
              <a:rPr lang="en-US" sz="2800" b="1" i="1" dirty="0" smtClean="0">
                <a:solidFill>
                  <a:srgbClr val="FF0000"/>
                </a:solidFill>
                <a:effectLst>
                  <a:outerShdw blurRad="38100" dist="38100" dir="2700000" algn="tl">
                    <a:srgbClr val="000000">
                      <a:alpha val="43137"/>
                    </a:srgbClr>
                  </a:outerShdw>
                </a:effectLst>
              </a:rPr>
              <a:t>without</a:t>
            </a:r>
            <a:r>
              <a:rPr lang="en-US" sz="2800" b="1" dirty="0" smtClean="0">
                <a:solidFill>
                  <a:srgbClr val="FF0000"/>
                </a:solidFill>
                <a:effectLst>
                  <a:outerShdw blurRad="38100" dist="38100" dir="2700000" algn="tl">
                    <a:srgbClr val="000000">
                      <a:alpha val="43137"/>
                    </a:srgbClr>
                  </a:outerShdw>
                </a:effectLst>
              </a:rPr>
              <a:t> Juice</a:t>
            </a:r>
            <a:endParaRPr lang="en-US" sz="28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5252025" y="4121377"/>
            <a:ext cx="3280347"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Group </a:t>
            </a:r>
            <a:r>
              <a:rPr lang="en-US" sz="2800" b="1" i="1" dirty="0" smtClean="0">
                <a:solidFill>
                  <a:srgbClr val="FF0000"/>
                </a:solidFill>
                <a:effectLst>
                  <a:outerShdw blurRad="38100" dist="38100" dir="2700000" algn="tl">
                    <a:srgbClr val="000000">
                      <a:alpha val="43137"/>
                    </a:srgbClr>
                  </a:outerShdw>
                </a:effectLst>
              </a:rPr>
              <a:t>with</a:t>
            </a:r>
            <a:r>
              <a:rPr lang="en-US" sz="2800" b="1" dirty="0" smtClean="0">
                <a:solidFill>
                  <a:srgbClr val="FF0000"/>
                </a:solidFill>
                <a:effectLst>
                  <a:outerShdw blurRad="38100" dist="38100" dir="2700000" algn="tl">
                    <a:srgbClr val="000000">
                      <a:alpha val="43137"/>
                    </a:srgbClr>
                  </a:outerShdw>
                </a:effectLst>
              </a:rPr>
              <a:t> Juice</a:t>
            </a:r>
            <a:endParaRPr lang="en-US" sz="28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1441554" y="5256433"/>
            <a:ext cx="7426376"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Same type of stapler, same amount of staples</a:t>
            </a:r>
            <a:endParaRPr lang="en-U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164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194959"/>
            <a:ext cx="7290054" cy="1499616"/>
          </a:xfrm>
        </p:spPr>
        <p:txBody>
          <a:bodyPr/>
          <a:lstStyle/>
          <a:p>
            <a:r>
              <a:rPr lang="en-US" dirty="0" smtClean="0"/>
              <a:t>Experimental Set Up</a:t>
            </a:r>
            <a:endParaRPr lang="en-US" dirty="0"/>
          </a:p>
        </p:txBody>
      </p:sp>
      <p:sp>
        <p:nvSpPr>
          <p:cNvPr id="3" name="Content Placeholder 2"/>
          <p:cNvSpPr>
            <a:spLocks noGrp="1"/>
          </p:cNvSpPr>
          <p:nvPr>
            <p:ph idx="1"/>
          </p:nvPr>
        </p:nvSpPr>
        <p:spPr>
          <a:xfrm>
            <a:off x="768096" y="1015068"/>
            <a:ext cx="7290055" cy="5595457"/>
          </a:xfrm>
          <a:effectLst>
            <a:glow rad="228600">
              <a:schemeClr val="accent4">
                <a:satMod val="175000"/>
                <a:alpha val="40000"/>
              </a:schemeClr>
            </a:glow>
          </a:effectLst>
        </p:spPr>
        <p:txBody>
          <a:bodyPr>
            <a:normAutofit fontScale="25000" lnSpcReduction="20000"/>
          </a:bodyPr>
          <a:lstStyle/>
          <a:p>
            <a:r>
              <a:rPr lang="en-US" sz="14400" b="1" i="1" u="sng" dirty="0" smtClean="0">
                <a:effectLst>
                  <a:glow rad="228600">
                    <a:schemeClr val="accent4">
                      <a:satMod val="175000"/>
                      <a:alpha val="40000"/>
                    </a:schemeClr>
                  </a:glow>
                  <a:outerShdw blurRad="38100" dist="38100" dir="2700000" algn="tl">
                    <a:srgbClr val="000000">
                      <a:alpha val="43137"/>
                    </a:srgbClr>
                  </a:outerShdw>
                </a:effectLst>
              </a:rPr>
              <a:t>Independent Variable:</a:t>
            </a:r>
          </a:p>
          <a:p>
            <a:pPr lvl="1"/>
            <a:r>
              <a:rPr lang="en-US" sz="14400" dirty="0"/>
              <a:t>The variable that is deliberately </a:t>
            </a:r>
            <a:r>
              <a:rPr lang="en-US" sz="14400" dirty="0" smtClean="0"/>
              <a:t>changed by the experimenter</a:t>
            </a:r>
          </a:p>
          <a:p>
            <a:endParaRPr lang="en-US" sz="14400" dirty="0"/>
          </a:p>
          <a:p>
            <a:r>
              <a:rPr lang="en-US" sz="14400" b="1" i="1" u="sng" dirty="0" smtClean="0">
                <a:effectLst>
                  <a:glow rad="228600">
                    <a:schemeClr val="accent4">
                      <a:satMod val="175000"/>
                      <a:alpha val="40000"/>
                    </a:schemeClr>
                  </a:glow>
                  <a:outerShdw blurRad="38100" dist="38100" dir="2700000" algn="tl">
                    <a:srgbClr val="000000">
                      <a:alpha val="43137"/>
                    </a:srgbClr>
                  </a:outerShdw>
                </a:effectLst>
              </a:rPr>
              <a:t>Dependent Variable:</a:t>
            </a:r>
          </a:p>
          <a:p>
            <a:pPr lvl="1"/>
            <a:r>
              <a:rPr lang="en-US" sz="14400" dirty="0" smtClean="0"/>
              <a:t>The variable that the experimenter measures.</a:t>
            </a:r>
            <a:br>
              <a:rPr lang="en-US" sz="14400" dirty="0" smtClean="0"/>
            </a:br>
            <a:endParaRPr lang="en-US" sz="14400" dirty="0" smtClean="0"/>
          </a:p>
          <a:p>
            <a:pPr lvl="1"/>
            <a:endParaRPr lang="en-US" sz="14400" dirty="0"/>
          </a:p>
          <a:p>
            <a:r>
              <a:rPr lang="en-US" sz="14400" b="1" i="1" u="sng" dirty="0" smtClean="0">
                <a:effectLst>
                  <a:glow rad="228600">
                    <a:schemeClr val="accent4">
                      <a:satMod val="175000"/>
                      <a:alpha val="40000"/>
                    </a:schemeClr>
                  </a:glow>
                </a:effectLst>
              </a:rPr>
              <a:t>Controlled Variables</a:t>
            </a:r>
            <a:r>
              <a:rPr lang="en-US" sz="14400" b="1" i="1" u="sng" dirty="0" smtClean="0"/>
              <a:t>:</a:t>
            </a:r>
          </a:p>
          <a:p>
            <a:pPr lvl="1"/>
            <a:r>
              <a:rPr lang="en-US" sz="14400" dirty="0" smtClean="0"/>
              <a:t>Variables that the experimenter makes sure stays the same.</a:t>
            </a:r>
          </a:p>
          <a:p>
            <a:endParaRPr lang="en-US" dirty="0"/>
          </a:p>
          <a:p>
            <a:pPr marL="128016" lvl="1" indent="0">
              <a:buNone/>
            </a:pPr>
            <a:endParaRPr lang="en-US" dirty="0"/>
          </a:p>
        </p:txBody>
      </p:sp>
      <p:sp>
        <p:nvSpPr>
          <p:cNvPr id="4" name="TextBox 3"/>
          <p:cNvSpPr txBox="1"/>
          <p:nvPr/>
        </p:nvSpPr>
        <p:spPr>
          <a:xfrm>
            <a:off x="8274570" y="0"/>
            <a:ext cx="1738859" cy="369332"/>
          </a:xfrm>
          <a:prstGeom prst="rect">
            <a:avLst/>
          </a:prstGeom>
          <a:noFill/>
        </p:spPr>
        <p:txBody>
          <a:bodyPr wrap="square" rtlCol="0">
            <a:spAutoFit/>
          </a:bodyPr>
          <a:lstStyle/>
          <a:p>
            <a:r>
              <a:rPr lang="en-US" dirty="0" smtClean="0"/>
              <a:t>Listen</a:t>
            </a:r>
            <a:endParaRPr lang="en-US" dirty="0"/>
          </a:p>
        </p:txBody>
      </p:sp>
    </p:spTree>
    <p:extLst>
      <p:ext uri="{BB962C8B-B14F-4D97-AF65-F5344CB8AC3E}">
        <p14:creationId xmlns:p14="http://schemas.microsoft.com/office/powerpoint/2010/main" val="3193690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194959"/>
            <a:ext cx="7290054" cy="1499616"/>
          </a:xfrm>
        </p:spPr>
        <p:txBody>
          <a:bodyPr/>
          <a:lstStyle/>
          <a:p>
            <a:r>
              <a:rPr lang="en-US" dirty="0" smtClean="0"/>
              <a:t>Experimental Set Up</a:t>
            </a:r>
            <a:endParaRPr lang="en-US" dirty="0"/>
          </a:p>
        </p:txBody>
      </p:sp>
      <p:sp>
        <p:nvSpPr>
          <p:cNvPr id="3" name="Content Placeholder 2"/>
          <p:cNvSpPr>
            <a:spLocks noGrp="1"/>
          </p:cNvSpPr>
          <p:nvPr>
            <p:ph idx="1"/>
          </p:nvPr>
        </p:nvSpPr>
        <p:spPr>
          <a:xfrm>
            <a:off x="768096" y="1015068"/>
            <a:ext cx="7290055" cy="5595457"/>
          </a:xfrm>
          <a:effectLst>
            <a:glow rad="228600">
              <a:schemeClr val="accent4">
                <a:satMod val="175000"/>
                <a:alpha val="40000"/>
              </a:schemeClr>
            </a:glow>
          </a:effectLst>
        </p:spPr>
        <p:txBody>
          <a:bodyPr>
            <a:normAutofit fontScale="25000" lnSpcReduction="20000"/>
          </a:bodyPr>
          <a:lstStyle/>
          <a:p>
            <a:r>
              <a:rPr lang="en-US" sz="14400" b="1" i="1" u="sng" dirty="0" smtClean="0">
                <a:effectLst>
                  <a:glow rad="228600">
                    <a:schemeClr val="accent4">
                      <a:satMod val="175000"/>
                      <a:alpha val="40000"/>
                    </a:schemeClr>
                  </a:glow>
                  <a:outerShdw blurRad="38100" dist="38100" dir="2700000" algn="tl">
                    <a:srgbClr val="000000">
                      <a:alpha val="43137"/>
                    </a:srgbClr>
                  </a:outerShdw>
                </a:effectLst>
              </a:rPr>
              <a:t>Independent Variable:</a:t>
            </a:r>
          </a:p>
          <a:p>
            <a:pPr lvl="1"/>
            <a:r>
              <a:rPr lang="en-US" sz="14400" dirty="0"/>
              <a:t>The variable that is deliberately </a:t>
            </a:r>
            <a:r>
              <a:rPr lang="en-US" sz="14400" dirty="0" smtClean="0"/>
              <a:t>changed by the experimenter</a:t>
            </a:r>
          </a:p>
          <a:p>
            <a:endParaRPr lang="en-US" sz="14400" dirty="0"/>
          </a:p>
          <a:p>
            <a:r>
              <a:rPr lang="en-US" sz="14400" b="1" i="1" u="sng" dirty="0" smtClean="0">
                <a:effectLst>
                  <a:glow rad="228600">
                    <a:schemeClr val="accent4">
                      <a:satMod val="175000"/>
                      <a:alpha val="40000"/>
                    </a:schemeClr>
                  </a:glow>
                  <a:outerShdw blurRad="38100" dist="38100" dir="2700000" algn="tl">
                    <a:srgbClr val="000000">
                      <a:alpha val="43137"/>
                    </a:srgbClr>
                  </a:outerShdw>
                </a:effectLst>
              </a:rPr>
              <a:t>Dependent Variable:</a:t>
            </a:r>
          </a:p>
          <a:p>
            <a:pPr lvl="1"/>
            <a:r>
              <a:rPr lang="en-US" sz="14400" dirty="0" smtClean="0"/>
              <a:t>The variable that the experimenter measures.</a:t>
            </a:r>
            <a:br>
              <a:rPr lang="en-US" sz="14400" dirty="0" smtClean="0"/>
            </a:br>
            <a:endParaRPr lang="en-US" sz="14400" dirty="0" smtClean="0"/>
          </a:p>
          <a:p>
            <a:pPr lvl="1"/>
            <a:endParaRPr lang="en-US" sz="14400" dirty="0"/>
          </a:p>
          <a:p>
            <a:r>
              <a:rPr lang="en-US" sz="14400" b="1" i="1" u="sng" dirty="0" smtClean="0">
                <a:effectLst>
                  <a:glow rad="228600">
                    <a:schemeClr val="accent4">
                      <a:satMod val="175000"/>
                      <a:alpha val="40000"/>
                    </a:schemeClr>
                  </a:glow>
                </a:effectLst>
              </a:rPr>
              <a:t>Controlled Variables</a:t>
            </a:r>
            <a:r>
              <a:rPr lang="en-US" sz="14400" b="1" i="1" u="sng" dirty="0" smtClean="0"/>
              <a:t>:</a:t>
            </a:r>
          </a:p>
          <a:p>
            <a:pPr lvl="1"/>
            <a:r>
              <a:rPr lang="en-US" sz="14400" dirty="0" smtClean="0"/>
              <a:t>Variables that the experimenter makes sure stays the same.</a:t>
            </a:r>
          </a:p>
          <a:p>
            <a:endParaRPr lang="en-US" dirty="0"/>
          </a:p>
          <a:p>
            <a:pPr marL="128016" lvl="1" indent="0">
              <a:buNone/>
            </a:pPr>
            <a:endParaRPr lang="en-US" dirty="0"/>
          </a:p>
        </p:txBody>
      </p:sp>
      <p:sp>
        <p:nvSpPr>
          <p:cNvPr id="4" name="TextBox 3"/>
          <p:cNvSpPr txBox="1"/>
          <p:nvPr/>
        </p:nvSpPr>
        <p:spPr>
          <a:xfrm>
            <a:off x="8274570" y="0"/>
            <a:ext cx="1738859" cy="369332"/>
          </a:xfrm>
          <a:prstGeom prst="rect">
            <a:avLst/>
          </a:prstGeom>
          <a:noFill/>
        </p:spPr>
        <p:txBody>
          <a:bodyPr wrap="square" rtlCol="0">
            <a:spAutoFit/>
          </a:bodyPr>
          <a:lstStyle/>
          <a:p>
            <a:r>
              <a:rPr lang="en-US" dirty="0" smtClean="0"/>
              <a:t>Write</a:t>
            </a:r>
            <a:endParaRPr lang="en-US" dirty="0"/>
          </a:p>
        </p:txBody>
      </p:sp>
    </p:spTree>
    <p:extLst>
      <p:ext uri="{BB962C8B-B14F-4D97-AF65-F5344CB8AC3E}">
        <p14:creationId xmlns:p14="http://schemas.microsoft.com/office/powerpoint/2010/main" val="838232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7" y="-318781"/>
            <a:ext cx="7290054" cy="1499616"/>
          </a:xfrm>
        </p:spPr>
        <p:txBody>
          <a:bodyPr/>
          <a:lstStyle/>
          <a:p>
            <a:r>
              <a:rPr lang="en-US" dirty="0" smtClean="0"/>
              <a:t>Experimental Set Up Practice</a:t>
            </a:r>
            <a:endParaRPr lang="en-US" dirty="0"/>
          </a:p>
        </p:txBody>
      </p:sp>
      <p:sp>
        <p:nvSpPr>
          <p:cNvPr id="3" name="Content Placeholder 2"/>
          <p:cNvSpPr>
            <a:spLocks noGrp="1"/>
          </p:cNvSpPr>
          <p:nvPr>
            <p:ph idx="1"/>
          </p:nvPr>
        </p:nvSpPr>
        <p:spPr>
          <a:xfrm>
            <a:off x="768096" y="713064"/>
            <a:ext cx="7290055" cy="5596296"/>
          </a:xfrm>
        </p:spPr>
        <p:txBody>
          <a:bodyPr/>
          <a:lstStyle/>
          <a:p>
            <a:r>
              <a:rPr lang="en-US" sz="2400" dirty="0"/>
              <a:t>1.  A study was created to test the effects of jazz on people’s sleep patterns. The hypothesis of the experiment was that if people listened to jazz music as they fall asleep, they will sleep for longer periods of time. For the experiment, 2 groups of people were created. One group was placed in a quiet room where they went to sleep and they were timed on how long they slept. The other group was placed in a room where jazz music played softly as they began to sleep and played throughout the night. As each group awoke, their sleep times were monitored.</a:t>
            </a:r>
          </a:p>
          <a:p>
            <a:r>
              <a:rPr lang="en-US" sz="3600" b="1" i="1" u="sng" dirty="0" smtClean="0">
                <a:effectLst>
                  <a:outerShdw blurRad="38100" dist="38100" dir="2700000" algn="tl">
                    <a:srgbClr val="000000">
                      <a:alpha val="43137"/>
                    </a:srgbClr>
                  </a:outerShdw>
                </a:effectLst>
              </a:rPr>
              <a:t>Independent Variable:</a:t>
            </a:r>
          </a:p>
          <a:p>
            <a:endParaRPr lang="en-US" sz="3600" b="1" i="1" u="sng" dirty="0">
              <a:effectLst>
                <a:outerShdw blurRad="38100" dist="38100" dir="2700000" algn="tl">
                  <a:srgbClr val="000000">
                    <a:alpha val="43137"/>
                  </a:srgbClr>
                </a:outerShdw>
              </a:effectLst>
            </a:endParaRPr>
          </a:p>
          <a:p>
            <a:r>
              <a:rPr lang="en-US" sz="3600" b="1" i="1" u="sng" dirty="0" smtClean="0">
                <a:effectLst>
                  <a:outerShdw blurRad="38100" dist="38100" dir="2700000" algn="tl">
                    <a:srgbClr val="000000">
                      <a:alpha val="43137"/>
                    </a:srgbClr>
                  </a:outerShdw>
                </a:effectLst>
              </a:rPr>
              <a:t>Dependent Variable:</a:t>
            </a:r>
          </a:p>
          <a:p>
            <a:endParaRPr lang="en-US" dirty="0"/>
          </a:p>
        </p:txBody>
      </p:sp>
      <p:sp>
        <p:nvSpPr>
          <p:cNvPr id="4" name="TextBox 3"/>
          <p:cNvSpPr txBox="1"/>
          <p:nvPr/>
        </p:nvSpPr>
        <p:spPr>
          <a:xfrm>
            <a:off x="1312985" y="4865077"/>
            <a:ext cx="5802923"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Jazz music</a:t>
            </a:r>
            <a:endParaRPr lang="en-US" sz="2800"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1312984" y="6124694"/>
            <a:ext cx="5802923"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Sleep length</a:t>
            </a:r>
            <a:endParaRPr lang="en-U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624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50" y="0"/>
            <a:ext cx="7290054" cy="1499616"/>
          </a:xfrm>
        </p:spPr>
        <p:txBody>
          <a:bodyPr/>
          <a:lstStyle/>
          <a:p>
            <a:r>
              <a:rPr lang="en-US" dirty="0" smtClean="0"/>
              <a:t>Experimental Set Up</a:t>
            </a:r>
            <a:endParaRPr lang="en-US" dirty="0"/>
          </a:p>
        </p:txBody>
      </p:sp>
      <p:sp>
        <p:nvSpPr>
          <p:cNvPr id="3" name="Content Placeholder 2"/>
          <p:cNvSpPr>
            <a:spLocks noGrp="1"/>
          </p:cNvSpPr>
          <p:nvPr>
            <p:ph idx="1"/>
          </p:nvPr>
        </p:nvSpPr>
        <p:spPr>
          <a:xfrm>
            <a:off x="843597" y="1499616"/>
            <a:ext cx="7290055" cy="4507741"/>
          </a:xfrm>
        </p:spPr>
        <p:txBody>
          <a:bodyPr>
            <a:normAutofit lnSpcReduction="10000"/>
          </a:bodyPr>
          <a:lstStyle/>
          <a:p>
            <a:r>
              <a:rPr lang="en-US" sz="4800" dirty="0" smtClean="0">
                <a:effectLst>
                  <a:glow rad="228600">
                    <a:schemeClr val="accent4">
                      <a:satMod val="175000"/>
                      <a:alpha val="40000"/>
                    </a:schemeClr>
                  </a:glow>
                </a:effectLst>
              </a:rPr>
              <a:t>Control Group:</a:t>
            </a:r>
          </a:p>
          <a:p>
            <a:pPr lvl="1"/>
            <a:r>
              <a:rPr lang="en-US" sz="3900" dirty="0" smtClean="0"/>
              <a:t>The group </a:t>
            </a:r>
            <a:r>
              <a:rPr lang="en-US" sz="3900" i="1" dirty="0" smtClean="0"/>
              <a:t>without</a:t>
            </a:r>
            <a:r>
              <a:rPr lang="en-US" sz="3900" dirty="0" smtClean="0"/>
              <a:t> the independent variable.</a:t>
            </a:r>
          </a:p>
          <a:p>
            <a:endParaRPr lang="en-US" sz="4800" dirty="0"/>
          </a:p>
          <a:p>
            <a:r>
              <a:rPr lang="en-US" sz="4800" dirty="0" smtClean="0">
                <a:effectLst>
                  <a:glow rad="228600">
                    <a:schemeClr val="accent4">
                      <a:satMod val="175000"/>
                      <a:alpha val="40000"/>
                    </a:schemeClr>
                  </a:glow>
                </a:effectLst>
              </a:rPr>
              <a:t>Experimental Group:</a:t>
            </a:r>
          </a:p>
          <a:p>
            <a:pPr lvl="1"/>
            <a:r>
              <a:rPr lang="en-US" sz="3900" dirty="0" smtClean="0"/>
              <a:t>The group </a:t>
            </a:r>
            <a:r>
              <a:rPr lang="en-US" sz="3900" i="1" dirty="0" smtClean="0"/>
              <a:t>with</a:t>
            </a:r>
            <a:r>
              <a:rPr lang="en-US" sz="3900" dirty="0" smtClean="0"/>
              <a:t> the independent variable.</a:t>
            </a:r>
            <a:endParaRPr lang="en-US" dirty="0"/>
          </a:p>
        </p:txBody>
      </p:sp>
      <p:sp>
        <p:nvSpPr>
          <p:cNvPr id="4" name="TextBox 3"/>
          <p:cNvSpPr txBox="1"/>
          <p:nvPr/>
        </p:nvSpPr>
        <p:spPr>
          <a:xfrm>
            <a:off x="8274571" y="0"/>
            <a:ext cx="869430" cy="369332"/>
          </a:xfrm>
          <a:prstGeom prst="rect">
            <a:avLst/>
          </a:prstGeom>
          <a:noFill/>
        </p:spPr>
        <p:txBody>
          <a:bodyPr wrap="square" rtlCol="0">
            <a:spAutoFit/>
          </a:bodyPr>
          <a:lstStyle/>
          <a:p>
            <a:r>
              <a:rPr lang="en-US" dirty="0" smtClean="0"/>
              <a:t>Listen</a:t>
            </a:r>
            <a:endParaRPr lang="en-US" dirty="0"/>
          </a:p>
        </p:txBody>
      </p:sp>
    </p:spTree>
    <p:extLst>
      <p:ext uri="{BB962C8B-B14F-4D97-AF65-F5344CB8AC3E}">
        <p14:creationId xmlns:p14="http://schemas.microsoft.com/office/powerpoint/2010/main" val="2059348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50" y="0"/>
            <a:ext cx="7290054" cy="1499616"/>
          </a:xfrm>
        </p:spPr>
        <p:txBody>
          <a:bodyPr/>
          <a:lstStyle/>
          <a:p>
            <a:r>
              <a:rPr lang="en-US" dirty="0" smtClean="0"/>
              <a:t>Experimental Set Up</a:t>
            </a:r>
            <a:endParaRPr lang="en-US" dirty="0"/>
          </a:p>
        </p:txBody>
      </p:sp>
      <p:sp>
        <p:nvSpPr>
          <p:cNvPr id="3" name="Content Placeholder 2"/>
          <p:cNvSpPr>
            <a:spLocks noGrp="1"/>
          </p:cNvSpPr>
          <p:nvPr>
            <p:ph idx="1"/>
          </p:nvPr>
        </p:nvSpPr>
        <p:spPr>
          <a:xfrm>
            <a:off x="843597" y="1499616"/>
            <a:ext cx="7290055" cy="4507741"/>
          </a:xfrm>
        </p:spPr>
        <p:txBody>
          <a:bodyPr>
            <a:normAutofit lnSpcReduction="10000"/>
          </a:bodyPr>
          <a:lstStyle/>
          <a:p>
            <a:r>
              <a:rPr lang="en-US" sz="4800" dirty="0" smtClean="0">
                <a:effectLst>
                  <a:glow rad="228600">
                    <a:schemeClr val="accent4">
                      <a:satMod val="175000"/>
                      <a:alpha val="40000"/>
                    </a:schemeClr>
                  </a:glow>
                </a:effectLst>
              </a:rPr>
              <a:t>Control Group:</a:t>
            </a:r>
          </a:p>
          <a:p>
            <a:pPr lvl="1"/>
            <a:r>
              <a:rPr lang="en-US" sz="3900" dirty="0" smtClean="0"/>
              <a:t>The group </a:t>
            </a:r>
            <a:r>
              <a:rPr lang="en-US" sz="3900" i="1" dirty="0" smtClean="0"/>
              <a:t>without</a:t>
            </a:r>
            <a:r>
              <a:rPr lang="en-US" sz="3900" dirty="0" smtClean="0"/>
              <a:t> the independent variable.</a:t>
            </a:r>
          </a:p>
          <a:p>
            <a:endParaRPr lang="en-US" sz="4800" dirty="0"/>
          </a:p>
          <a:p>
            <a:r>
              <a:rPr lang="en-US" sz="4800" dirty="0" smtClean="0">
                <a:effectLst>
                  <a:glow rad="228600">
                    <a:schemeClr val="accent4">
                      <a:satMod val="175000"/>
                      <a:alpha val="40000"/>
                    </a:schemeClr>
                  </a:glow>
                </a:effectLst>
              </a:rPr>
              <a:t>Experimental Group:</a:t>
            </a:r>
          </a:p>
          <a:p>
            <a:pPr lvl="1"/>
            <a:r>
              <a:rPr lang="en-US" sz="3900" dirty="0" smtClean="0"/>
              <a:t>The group </a:t>
            </a:r>
            <a:r>
              <a:rPr lang="en-US" sz="3900" i="1" dirty="0" smtClean="0"/>
              <a:t>with</a:t>
            </a:r>
            <a:r>
              <a:rPr lang="en-US" sz="3900" dirty="0" smtClean="0"/>
              <a:t> the independent variable.</a:t>
            </a:r>
            <a:endParaRPr lang="en-US" dirty="0"/>
          </a:p>
        </p:txBody>
      </p:sp>
      <p:sp>
        <p:nvSpPr>
          <p:cNvPr id="4" name="TextBox 3"/>
          <p:cNvSpPr txBox="1"/>
          <p:nvPr/>
        </p:nvSpPr>
        <p:spPr>
          <a:xfrm>
            <a:off x="8274571" y="0"/>
            <a:ext cx="869430" cy="369332"/>
          </a:xfrm>
          <a:prstGeom prst="rect">
            <a:avLst/>
          </a:prstGeom>
          <a:noFill/>
        </p:spPr>
        <p:txBody>
          <a:bodyPr wrap="square" rtlCol="0">
            <a:spAutoFit/>
          </a:bodyPr>
          <a:lstStyle/>
          <a:p>
            <a:r>
              <a:rPr lang="en-US" dirty="0" smtClean="0"/>
              <a:t>Write</a:t>
            </a:r>
            <a:endParaRPr lang="en-US" dirty="0"/>
          </a:p>
        </p:txBody>
      </p:sp>
    </p:spTree>
    <p:extLst>
      <p:ext uri="{BB962C8B-B14F-4D97-AF65-F5344CB8AC3E}">
        <p14:creationId xmlns:p14="http://schemas.microsoft.com/office/powerpoint/2010/main" val="297595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982" y="-329184"/>
            <a:ext cx="7290054" cy="1499616"/>
          </a:xfrm>
        </p:spPr>
        <p:txBody>
          <a:bodyPr/>
          <a:lstStyle/>
          <a:p>
            <a:r>
              <a:rPr lang="en-US" dirty="0"/>
              <a:t>Experimental Set Up Practice</a:t>
            </a:r>
          </a:p>
        </p:txBody>
      </p:sp>
      <p:sp>
        <p:nvSpPr>
          <p:cNvPr id="3" name="Content Placeholder 2"/>
          <p:cNvSpPr>
            <a:spLocks noGrp="1"/>
          </p:cNvSpPr>
          <p:nvPr>
            <p:ph idx="1"/>
          </p:nvPr>
        </p:nvSpPr>
        <p:spPr>
          <a:xfrm>
            <a:off x="742929" y="801148"/>
            <a:ext cx="7290055" cy="5817765"/>
          </a:xfrm>
        </p:spPr>
        <p:txBody>
          <a:bodyPr>
            <a:noAutofit/>
          </a:bodyPr>
          <a:lstStyle/>
          <a:p>
            <a:r>
              <a:rPr lang="en-US" sz="2400" dirty="0"/>
              <a:t>2.  A study was created to test the effects of fear in children. The hypothesis of the experimenters was that if babies were exposed to fuzzy bunnies and at the same time a loud cymbal was struck close behind them, then that child would be afraid of all fuzzy things. Another group of children would be exposed to bunnies without any loud noises. The study was carried out as planned and as a result, hundreds of young children developed fear of all cute furry bunny rabbits.</a:t>
            </a:r>
          </a:p>
          <a:p>
            <a:r>
              <a:rPr lang="en-US" sz="2400" dirty="0"/>
              <a:t> </a:t>
            </a:r>
          </a:p>
          <a:p>
            <a:r>
              <a:rPr lang="en-US" sz="2400" b="1" i="1" u="sng" dirty="0"/>
              <a:t>Dependent Variable: ______________________ </a:t>
            </a:r>
            <a:endParaRPr lang="en-US" sz="2400" b="1" i="1" u="sng" dirty="0" smtClean="0"/>
          </a:p>
          <a:p>
            <a:r>
              <a:rPr lang="en-US" sz="2400" b="1" i="1" u="sng" dirty="0" smtClean="0"/>
              <a:t>Control </a:t>
            </a:r>
            <a:r>
              <a:rPr lang="en-US" sz="2400" b="1" i="1" u="sng" dirty="0"/>
              <a:t>Group: </a:t>
            </a:r>
            <a:r>
              <a:rPr lang="en-US" sz="2400" b="1" i="1" u="sng" dirty="0" smtClean="0"/>
              <a:t>__________________________</a:t>
            </a:r>
            <a:endParaRPr lang="en-US" sz="2400" b="1" i="1" u="sng" dirty="0"/>
          </a:p>
          <a:p>
            <a:r>
              <a:rPr lang="en-US" sz="2400" b="1" i="1" u="sng" dirty="0"/>
              <a:t>Independent Variable: </a:t>
            </a:r>
            <a:r>
              <a:rPr lang="en-US" sz="2400" b="1" i="1" u="sng" dirty="0" smtClean="0"/>
              <a:t>____________________ </a:t>
            </a:r>
            <a:r>
              <a:rPr lang="en-US" sz="2400" b="1" i="1" u="sng" dirty="0"/>
              <a:t>Experimental Group: </a:t>
            </a:r>
            <a:r>
              <a:rPr lang="en-US" sz="2400" b="1" i="1" u="sng" dirty="0" smtClean="0"/>
              <a:t>_____________________</a:t>
            </a:r>
            <a:endParaRPr lang="en-US" sz="2400" b="1" i="1" u="sng" dirty="0"/>
          </a:p>
          <a:p>
            <a:endParaRPr lang="en-US" sz="1600" dirty="0"/>
          </a:p>
        </p:txBody>
      </p:sp>
      <p:sp>
        <p:nvSpPr>
          <p:cNvPr id="4" name="TextBox 3"/>
          <p:cNvSpPr txBox="1"/>
          <p:nvPr/>
        </p:nvSpPr>
        <p:spPr>
          <a:xfrm>
            <a:off x="3711411" y="4295450"/>
            <a:ext cx="5802923"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fear</a:t>
            </a:r>
            <a:endParaRPr lang="en-US" sz="2800"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2829490" y="4818670"/>
            <a:ext cx="5802923"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Children </a:t>
            </a:r>
            <a:r>
              <a:rPr lang="en-US" sz="2800" b="1" i="1" dirty="0" smtClean="0">
                <a:solidFill>
                  <a:srgbClr val="FF0000"/>
                </a:solidFill>
                <a:effectLst>
                  <a:outerShdw blurRad="38100" dist="38100" dir="2700000" algn="tl">
                    <a:srgbClr val="000000">
                      <a:alpha val="43137"/>
                    </a:srgbClr>
                  </a:outerShdw>
                </a:effectLst>
              </a:rPr>
              <a:t>without</a:t>
            </a:r>
            <a:r>
              <a:rPr lang="en-US" sz="2800" b="1" dirty="0" smtClean="0">
                <a:solidFill>
                  <a:srgbClr val="FF0000"/>
                </a:solidFill>
                <a:effectLst>
                  <a:outerShdw blurRad="38100" dist="38100" dir="2700000" algn="tl">
                    <a:srgbClr val="000000">
                      <a:alpha val="43137"/>
                    </a:srgbClr>
                  </a:outerShdw>
                </a:effectLst>
              </a:rPr>
              <a:t> loud noises</a:t>
            </a:r>
            <a:endParaRPr lang="en-US" sz="2800"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461575" y="5341890"/>
            <a:ext cx="5802923"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Loud noises</a:t>
            </a:r>
            <a:endParaRPr lang="en-US" sz="28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3711410" y="5718791"/>
            <a:ext cx="5802923"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Children </a:t>
            </a:r>
            <a:r>
              <a:rPr lang="en-US" sz="2800" b="1" i="1" dirty="0" smtClean="0">
                <a:solidFill>
                  <a:srgbClr val="FF0000"/>
                </a:solidFill>
                <a:effectLst>
                  <a:outerShdw blurRad="38100" dist="38100" dir="2700000" algn="tl">
                    <a:srgbClr val="000000">
                      <a:alpha val="43137"/>
                    </a:srgbClr>
                  </a:outerShdw>
                </a:effectLst>
              </a:rPr>
              <a:t>with</a:t>
            </a:r>
            <a:r>
              <a:rPr lang="en-US" sz="2800" b="1" dirty="0" smtClean="0">
                <a:solidFill>
                  <a:srgbClr val="FF0000"/>
                </a:solidFill>
                <a:effectLst>
                  <a:outerShdw blurRad="38100" dist="38100" dir="2700000" algn="tl">
                    <a:srgbClr val="000000">
                      <a:alpha val="43137"/>
                    </a:srgbClr>
                  </a:outerShdw>
                </a:effectLst>
              </a:rPr>
              <a:t> loud noises</a:t>
            </a:r>
            <a:endParaRPr lang="en-U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619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261" y="-304017"/>
            <a:ext cx="7290054" cy="1499616"/>
          </a:xfrm>
        </p:spPr>
        <p:txBody>
          <a:bodyPr/>
          <a:lstStyle/>
          <a:p>
            <a:r>
              <a:rPr lang="en-US" dirty="0" smtClean="0"/>
              <a:t>Experimental Set Up Quiz</a:t>
            </a:r>
            <a:endParaRPr lang="en-US" dirty="0"/>
          </a:p>
        </p:txBody>
      </p:sp>
      <p:sp>
        <p:nvSpPr>
          <p:cNvPr id="3" name="Content Placeholder 2"/>
          <p:cNvSpPr>
            <a:spLocks noGrp="1"/>
          </p:cNvSpPr>
          <p:nvPr>
            <p:ph idx="1"/>
          </p:nvPr>
        </p:nvSpPr>
        <p:spPr>
          <a:xfrm>
            <a:off x="734540" y="784370"/>
            <a:ext cx="7290055" cy="5616430"/>
          </a:xfrm>
        </p:spPr>
        <p:txBody>
          <a:bodyPr>
            <a:normAutofit/>
          </a:bodyPr>
          <a:lstStyle/>
          <a:p>
            <a:r>
              <a:rPr lang="en-US" dirty="0"/>
              <a:t>Alex is studying the effect of sunlight on plant growth. His hypothesis is that plants that are exposed to </a:t>
            </a:r>
            <a:r>
              <a:rPr lang="en-US" dirty="0" smtClean="0"/>
              <a:t>sunlight </a:t>
            </a:r>
            <a:r>
              <a:rPr lang="en-US" dirty="0"/>
              <a:t>will grow better than plants that are not exposed to sunlight. In order to test his hypothesis, he </a:t>
            </a:r>
            <a:r>
              <a:rPr lang="en-US" dirty="0" smtClean="0"/>
              <a:t>follows </a:t>
            </a:r>
            <a:r>
              <a:rPr lang="en-US" dirty="0"/>
              <a:t>the following procedures. He obtains two of the same type of plant, puts them in identical pots with </a:t>
            </a:r>
            <a:r>
              <a:rPr lang="en-US" dirty="0" smtClean="0"/>
              <a:t>potting </a:t>
            </a:r>
            <a:r>
              <a:rPr lang="en-US" dirty="0"/>
              <a:t>soil from the same bag. Then he puts one plant in the sunlight and the other in a dark room. </a:t>
            </a:r>
            <a:r>
              <a:rPr lang="en-US" dirty="0" smtClean="0"/>
              <a:t>He waters </a:t>
            </a:r>
            <a:r>
              <a:rPr lang="en-US" dirty="0"/>
              <a:t>the plants with 200 mL of water every other day for two </a:t>
            </a:r>
            <a:endParaRPr lang="en-US" dirty="0" smtClean="0"/>
          </a:p>
          <a:p>
            <a:r>
              <a:rPr lang="en-US" dirty="0" smtClean="0"/>
              <a:t>1</a:t>
            </a:r>
            <a:r>
              <a:rPr lang="en-US" dirty="0"/>
              <a:t>. Independent Variable:</a:t>
            </a:r>
            <a:r>
              <a:rPr lang="en-US" b="1" dirty="0"/>
              <a:t>   </a:t>
            </a:r>
            <a:r>
              <a:rPr lang="en-US" dirty="0"/>
              <a:t>         </a:t>
            </a:r>
            <a:r>
              <a:rPr lang="en-US" dirty="0" smtClean="0"/>
              <a:t>2. Dependent </a:t>
            </a:r>
            <a:r>
              <a:rPr lang="en-US" dirty="0"/>
              <a:t>Variable</a:t>
            </a:r>
            <a:r>
              <a:rPr lang="en-US" dirty="0" smtClean="0"/>
              <a:t>:</a:t>
            </a:r>
            <a:br>
              <a:rPr lang="en-US" dirty="0" smtClean="0"/>
            </a:br>
            <a:endParaRPr lang="en-US" dirty="0"/>
          </a:p>
          <a:p>
            <a:r>
              <a:rPr lang="en-US" dirty="0"/>
              <a:t>3. </a:t>
            </a:r>
            <a:r>
              <a:rPr lang="en-US" dirty="0" smtClean="0"/>
              <a:t>Control Group</a:t>
            </a:r>
            <a:r>
              <a:rPr lang="en-US" dirty="0"/>
              <a:t>:</a:t>
            </a:r>
            <a:r>
              <a:rPr lang="en-US" b="1" dirty="0"/>
              <a:t> </a:t>
            </a:r>
            <a:r>
              <a:rPr lang="en-US" dirty="0"/>
              <a:t>                      </a:t>
            </a:r>
            <a:r>
              <a:rPr lang="en-US" dirty="0" smtClean="0"/>
              <a:t> 4.Experimental </a:t>
            </a:r>
            <a:r>
              <a:rPr lang="en-US" dirty="0"/>
              <a:t>Group</a:t>
            </a:r>
            <a:r>
              <a:rPr lang="en-US" dirty="0" smtClean="0"/>
              <a:t>:</a:t>
            </a:r>
            <a:br>
              <a:rPr lang="en-US" dirty="0" smtClean="0"/>
            </a:br>
            <a:endParaRPr lang="en-US" dirty="0"/>
          </a:p>
          <a:p>
            <a:r>
              <a:rPr lang="en-US" dirty="0"/>
              <a:t>5.What could be the controlled variables</a:t>
            </a:r>
            <a:r>
              <a:rPr lang="en-US" dirty="0" smtClean="0"/>
              <a:t>?</a:t>
            </a:r>
            <a:br>
              <a:rPr lang="en-US" dirty="0" smtClean="0"/>
            </a:br>
            <a:endParaRPr lang="en-US" dirty="0"/>
          </a:p>
          <a:p>
            <a:r>
              <a:rPr lang="en-US" dirty="0"/>
              <a:t>6. What types of measurements can </a:t>
            </a:r>
            <a:r>
              <a:rPr lang="en-US" dirty="0" smtClean="0"/>
              <a:t>Alex </a:t>
            </a:r>
            <a:r>
              <a:rPr lang="en-US" dirty="0"/>
              <a:t>make on the plants to determine how they </a:t>
            </a:r>
            <a:r>
              <a:rPr lang="en-US" dirty="0" smtClean="0"/>
              <a:t>did? </a:t>
            </a:r>
            <a:endParaRPr lang="en-US" dirty="0"/>
          </a:p>
        </p:txBody>
      </p:sp>
      <p:sp>
        <p:nvSpPr>
          <p:cNvPr id="4" name="TextBox 3"/>
          <p:cNvSpPr txBox="1"/>
          <p:nvPr/>
        </p:nvSpPr>
        <p:spPr>
          <a:xfrm>
            <a:off x="1223044" y="3069365"/>
            <a:ext cx="1939881"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Sunlight</a:t>
            </a:r>
            <a:endParaRPr lang="en-US" sz="2800"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4623819" y="3069365"/>
            <a:ext cx="2751342"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Plant Growth</a:t>
            </a:r>
            <a:endParaRPr lang="en-US" sz="2800"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70047" y="3866342"/>
            <a:ext cx="4009520"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Plant </a:t>
            </a:r>
            <a:r>
              <a:rPr lang="en-US" sz="2800" b="1" i="1" dirty="0" smtClean="0">
                <a:solidFill>
                  <a:srgbClr val="FF0000"/>
                </a:solidFill>
                <a:effectLst>
                  <a:outerShdw blurRad="38100" dist="38100" dir="2700000" algn="tl">
                    <a:srgbClr val="000000">
                      <a:alpha val="43137"/>
                    </a:srgbClr>
                  </a:outerShdw>
                </a:effectLst>
              </a:rPr>
              <a:t>without</a:t>
            </a:r>
            <a:r>
              <a:rPr lang="en-US" sz="2800" b="1" dirty="0" smtClean="0">
                <a:solidFill>
                  <a:srgbClr val="FF0000"/>
                </a:solidFill>
                <a:effectLst>
                  <a:outerShdw blurRad="38100" dist="38100" dir="2700000" algn="tl">
                    <a:srgbClr val="000000">
                      <a:alpha val="43137"/>
                    </a:srgbClr>
                  </a:outerShdw>
                </a:effectLst>
              </a:rPr>
              <a:t> sunlight</a:t>
            </a:r>
            <a:endParaRPr lang="en-US" sz="28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287288" y="3866342"/>
            <a:ext cx="4009520"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Plant </a:t>
            </a:r>
            <a:r>
              <a:rPr lang="en-US" sz="2800" b="1" i="1" dirty="0" smtClean="0">
                <a:solidFill>
                  <a:srgbClr val="FF0000"/>
                </a:solidFill>
                <a:effectLst>
                  <a:outerShdw blurRad="38100" dist="38100" dir="2700000" algn="tl">
                    <a:srgbClr val="000000">
                      <a:alpha val="43137"/>
                    </a:srgbClr>
                  </a:outerShdw>
                </a:effectLst>
              </a:rPr>
              <a:t>with </a:t>
            </a:r>
            <a:r>
              <a:rPr lang="en-US" sz="2800" b="1" dirty="0" smtClean="0">
                <a:solidFill>
                  <a:srgbClr val="FF0000"/>
                </a:solidFill>
                <a:effectLst>
                  <a:outerShdw blurRad="38100" dist="38100" dir="2700000" algn="tl">
                    <a:srgbClr val="000000">
                      <a:alpha val="43137"/>
                    </a:srgbClr>
                  </a:outerShdw>
                </a:effectLst>
              </a:rPr>
              <a:t>sunlight</a:t>
            </a:r>
            <a:endParaRPr lang="en-US" sz="28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734540" y="4680972"/>
            <a:ext cx="11030161" cy="369332"/>
          </a:xfrm>
          <a:prstGeom prst="rect">
            <a:avLst/>
          </a:prstGeom>
          <a:noFill/>
        </p:spPr>
        <p:txBody>
          <a:bodyPr wrap="square" rtlCol="0">
            <a:spAutoFit/>
          </a:bodyPr>
          <a:lstStyle/>
          <a:p>
            <a:r>
              <a:rPr lang="en-US" b="1" dirty="0" smtClean="0">
                <a:solidFill>
                  <a:srgbClr val="FF0000"/>
                </a:solidFill>
                <a:effectLst>
                  <a:outerShdw blurRad="38100" dist="38100" dir="2700000" algn="tl">
                    <a:srgbClr val="000000">
                      <a:alpha val="43137"/>
                    </a:srgbClr>
                  </a:outerShdw>
                </a:effectLst>
              </a:rPr>
              <a:t>Same plant, identical pots, same potting soil, same amount of water</a:t>
            </a:r>
            <a:endParaRPr lang="en-US" b="1"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2043386" y="5766798"/>
            <a:ext cx="11030161" cy="369332"/>
          </a:xfrm>
          <a:prstGeom prst="rect">
            <a:avLst/>
          </a:prstGeom>
          <a:noFill/>
        </p:spPr>
        <p:txBody>
          <a:bodyPr wrap="square" rtlCol="0">
            <a:spAutoFit/>
          </a:bodyPr>
          <a:lstStyle/>
          <a:p>
            <a:r>
              <a:rPr lang="en-US" b="1" dirty="0" smtClean="0">
                <a:solidFill>
                  <a:srgbClr val="FF0000"/>
                </a:solidFill>
                <a:effectLst>
                  <a:outerShdw blurRad="38100" dist="38100" dir="2700000" algn="tl">
                    <a:srgbClr val="000000">
                      <a:alpha val="43137"/>
                    </a:srgbClr>
                  </a:outerShdw>
                </a:effectLst>
              </a:rPr>
              <a:t>Plant height,  number of leaves, color of leaves</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646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49" y="270456"/>
            <a:ext cx="8293995" cy="6400800"/>
          </a:xfrm>
        </p:spPr>
        <p:txBody>
          <a:bodyPr>
            <a:normAutofit/>
          </a:bodyPr>
          <a:lstStyle/>
          <a:p>
            <a:r>
              <a:rPr lang="en-US" dirty="0" smtClean="0"/>
              <a:t>Alex teaches piano.  Alex wants to see if practicing scales on the piano will help his students perform better during their recital.  Alex splits his students up into two groups.  One group practices scales for an hour a day on top of practicing for the recital piece for 30 minutes.  The other group does not practice scales, but practices the recital piece for 30 minutes.  All students will be playing the same recital piece and practiced on the same kind of piano in the same kind of room.  </a:t>
            </a:r>
          </a:p>
          <a:p>
            <a:r>
              <a:rPr lang="en-US" dirty="0" smtClean="0"/>
              <a:t>1</a:t>
            </a:r>
            <a:r>
              <a:rPr lang="en-US" dirty="0"/>
              <a:t>. Independent Variable:</a:t>
            </a:r>
            <a:r>
              <a:rPr lang="en-US" b="1" dirty="0"/>
              <a:t>   </a:t>
            </a:r>
            <a:r>
              <a:rPr lang="en-US" dirty="0"/>
              <a:t>         2. Dependent Variable:</a:t>
            </a:r>
            <a:br>
              <a:rPr lang="en-US" dirty="0"/>
            </a:br>
            <a:endParaRPr lang="en-US" dirty="0"/>
          </a:p>
          <a:p>
            <a:r>
              <a:rPr lang="en-US" dirty="0"/>
              <a:t>3. Control Group:</a:t>
            </a:r>
            <a:r>
              <a:rPr lang="en-US" b="1" dirty="0"/>
              <a:t> </a:t>
            </a:r>
            <a:r>
              <a:rPr lang="en-US" dirty="0"/>
              <a:t>                       4.Experimental Group:</a:t>
            </a:r>
            <a:br>
              <a:rPr lang="en-US" dirty="0"/>
            </a:br>
            <a:endParaRPr lang="en-US" dirty="0"/>
          </a:p>
          <a:p>
            <a:r>
              <a:rPr lang="en-US" dirty="0"/>
              <a:t>5.What could be the controlled variables?</a:t>
            </a:r>
            <a:br>
              <a:rPr lang="en-US" dirty="0"/>
            </a:br>
            <a:endParaRPr lang="en-US" dirty="0"/>
          </a:p>
          <a:p>
            <a:endParaRPr lang="en-US" dirty="0"/>
          </a:p>
        </p:txBody>
      </p:sp>
      <p:sp>
        <p:nvSpPr>
          <p:cNvPr id="4" name="TextBox 3"/>
          <p:cNvSpPr txBox="1"/>
          <p:nvPr/>
        </p:nvSpPr>
        <p:spPr>
          <a:xfrm>
            <a:off x="1088133" y="2604670"/>
            <a:ext cx="1939881"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Practicing</a:t>
            </a:r>
            <a:endParaRPr lang="en-US" sz="2800"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4598330" y="2604670"/>
            <a:ext cx="2387086"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rPr>
              <a:t>performance</a:t>
            </a:r>
            <a:endParaRPr lang="en-US" sz="2800"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318302" y="3286190"/>
            <a:ext cx="3479542" cy="369332"/>
          </a:xfrm>
          <a:prstGeom prst="rect">
            <a:avLst/>
          </a:prstGeom>
          <a:noFill/>
        </p:spPr>
        <p:txBody>
          <a:bodyPr wrap="square" rtlCol="0">
            <a:spAutoFit/>
          </a:bodyPr>
          <a:lstStyle/>
          <a:p>
            <a:r>
              <a:rPr lang="en-US" b="1" dirty="0" smtClean="0">
                <a:solidFill>
                  <a:srgbClr val="FF0000"/>
                </a:solidFill>
                <a:effectLst>
                  <a:outerShdw blurRad="38100" dist="38100" dir="2700000" algn="tl">
                    <a:srgbClr val="000000">
                      <a:alpha val="43137"/>
                    </a:srgbClr>
                  </a:outerShdw>
                </a:effectLst>
              </a:rPr>
              <a:t>Group that practices </a:t>
            </a:r>
            <a:r>
              <a:rPr lang="en-US" b="1" i="1" dirty="0" smtClean="0">
                <a:solidFill>
                  <a:srgbClr val="FF0000"/>
                </a:solidFill>
                <a:effectLst>
                  <a:outerShdw blurRad="38100" dist="38100" dir="2700000" algn="tl">
                    <a:srgbClr val="000000">
                      <a:alpha val="43137"/>
                    </a:srgbClr>
                  </a:outerShdw>
                </a:effectLst>
              </a:rPr>
              <a:t>without</a:t>
            </a:r>
            <a:r>
              <a:rPr lang="en-US" b="1" dirty="0" smtClean="0">
                <a:solidFill>
                  <a:srgbClr val="FF0000"/>
                </a:solidFill>
                <a:effectLst>
                  <a:outerShdw blurRad="38100" dist="38100" dir="2700000" algn="tl">
                    <a:srgbClr val="000000">
                      <a:alpha val="43137"/>
                    </a:srgbClr>
                  </a:outerShdw>
                </a:effectLst>
              </a:rPr>
              <a:t> scales</a:t>
            </a:r>
            <a:endParaRPr lang="en-US"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059091" y="3286190"/>
            <a:ext cx="3479542" cy="369332"/>
          </a:xfrm>
          <a:prstGeom prst="rect">
            <a:avLst/>
          </a:prstGeom>
          <a:noFill/>
        </p:spPr>
        <p:txBody>
          <a:bodyPr wrap="square" rtlCol="0">
            <a:spAutoFit/>
          </a:bodyPr>
          <a:lstStyle/>
          <a:p>
            <a:r>
              <a:rPr lang="en-US" b="1" dirty="0" smtClean="0">
                <a:solidFill>
                  <a:srgbClr val="FF0000"/>
                </a:solidFill>
                <a:effectLst>
                  <a:outerShdw blurRad="38100" dist="38100" dir="2700000" algn="tl">
                    <a:srgbClr val="000000">
                      <a:alpha val="43137"/>
                    </a:srgbClr>
                  </a:outerShdw>
                </a:effectLst>
              </a:rPr>
              <a:t>Group that practices </a:t>
            </a:r>
            <a:r>
              <a:rPr lang="en-US" b="1" i="1" dirty="0" smtClean="0">
                <a:solidFill>
                  <a:srgbClr val="FF0000"/>
                </a:solidFill>
                <a:effectLst>
                  <a:outerShdw blurRad="38100" dist="38100" dir="2700000" algn="tl">
                    <a:srgbClr val="000000">
                      <a:alpha val="43137"/>
                    </a:srgbClr>
                  </a:outerShdw>
                </a:effectLst>
              </a:rPr>
              <a:t>with</a:t>
            </a:r>
            <a:r>
              <a:rPr lang="en-US" b="1" dirty="0" smtClean="0">
                <a:solidFill>
                  <a:srgbClr val="FF0000"/>
                </a:solidFill>
                <a:effectLst>
                  <a:outerShdw blurRad="38100" dist="38100" dir="2700000" algn="tl">
                    <a:srgbClr val="000000">
                      <a:alpha val="43137"/>
                    </a:srgbClr>
                  </a:outerShdw>
                </a:effectLst>
              </a:rPr>
              <a:t> scales</a:t>
            </a:r>
            <a:endParaRPr lang="en-US"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625564" y="4081759"/>
            <a:ext cx="7945532" cy="369332"/>
          </a:xfrm>
          <a:prstGeom prst="rect">
            <a:avLst/>
          </a:prstGeom>
          <a:noFill/>
        </p:spPr>
        <p:txBody>
          <a:bodyPr wrap="square" rtlCol="0">
            <a:spAutoFit/>
          </a:bodyPr>
          <a:lstStyle/>
          <a:p>
            <a:r>
              <a:rPr lang="en-US" b="1" dirty="0" smtClean="0">
                <a:solidFill>
                  <a:srgbClr val="FF0000"/>
                </a:solidFill>
                <a:effectLst>
                  <a:outerShdw blurRad="38100" dist="38100" dir="2700000" algn="tl">
                    <a:srgbClr val="000000">
                      <a:alpha val="43137"/>
                    </a:srgbClr>
                  </a:outerShdw>
                </a:effectLst>
              </a:rPr>
              <a:t>Same recital piece, same practice time, same kind of piano, same kind of room</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35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738</Words>
  <Application>Microsoft Office PowerPoint</Application>
  <PresentationFormat>On-screen Show (4:3)</PresentationFormat>
  <Paragraphs>86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Tw Cen MT</vt:lpstr>
      <vt:lpstr>Tw Cen MT Condensed</vt:lpstr>
      <vt:lpstr>Wingdings 3</vt:lpstr>
      <vt:lpstr>Integral</vt:lpstr>
      <vt:lpstr>Experimental Design</vt:lpstr>
      <vt:lpstr>Experimental Set Up</vt:lpstr>
      <vt:lpstr>Experimental Set Up</vt:lpstr>
      <vt:lpstr>Experimental Set Up Practice</vt:lpstr>
      <vt:lpstr>Experimental Set Up</vt:lpstr>
      <vt:lpstr>Experimental Set Up</vt:lpstr>
      <vt:lpstr>Experimental Set Up Practice</vt:lpstr>
      <vt:lpstr>Experimental Set Up Quiz</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Design</dc:title>
  <dc:creator>Roderick, Teri</dc:creator>
  <cp:lastModifiedBy>Roderick, Teri</cp:lastModifiedBy>
  <cp:revision>1</cp:revision>
  <dcterms:created xsi:type="dcterms:W3CDTF">2015-08-25T13:27:20Z</dcterms:created>
  <dcterms:modified xsi:type="dcterms:W3CDTF">2015-08-25T13:27:55Z</dcterms:modified>
</cp:coreProperties>
</file>