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26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8B485-C74B-4BAC-B671-3BB78EC12E94}" type="datetimeFigureOut">
              <a:rPr lang="en-US" smtClean="0"/>
              <a:t>9/25/2015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C52ED-6B95-4205-B967-6644A82F89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80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8B485-C74B-4BAC-B671-3BB78EC12E94}" type="datetimeFigureOut">
              <a:rPr lang="en-US" smtClean="0"/>
              <a:t>9/25/2015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C52ED-6B95-4205-B967-6644A82F89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896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8B485-C74B-4BAC-B671-3BB78EC12E94}" type="datetimeFigureOut">
              <a:rPr lang="en-US" smtClean="0"/>
              <a:t>9/25/2015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C52ED-6B95-4205-B967-6644A82F89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651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8B485-C74B-4BAC-B671-3BB78EC12E94}" type="datetimeFigureOut">
              <a:rPr lang="en-US" smtClean="0"/>
              <a:t>9/25/2015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C52ED-6B95-4205-B967-6644A82F89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051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8B485-C74B-4BAC-B671-3BB78EC12E94}" type="datetimeFigureOut">
              <a:rPr lang="en-US" smtClean="0"/>
              <a:t>9/25/2015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C52ED-6B95-4205-B967-6644A82F89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02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8B485-C74B-4BAC-B671-3BB78EC12E94}" type="datetimeFigureOut">
              <a:rPr lang="en-US" smtClean="0"/>
              <a:t>9/25/2015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C52ED-6B95-4205-B967-6644A82F89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689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8B485-C74B-4BAC-B671-3BB78EC12E94}" type="datetimeFigureOut">
              <a:rPr lang="en-US" smtClean="0"/>
              <a:t>9/25/2015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C52ED-6B95-4205-B967-6644A82F89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237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8B485-C74B-4BAC-B671-3BB78EC12E94}" type="datetimeFigureOut">
              <a:rPr lang="en-US" smtClean="0"/>
              <a:t>9/25/2015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C52ED-6B95-4205-B967-6644A82F89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927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8B485-C74B-4BAC-B671-3BB78EC12E94}" type="datetimeFigureOut">
              <a:rPr lang="en-US" smtClean="0"/>
              <a:t>9/25/2015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C52ED-6B95-4205-B967-6644A82F89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375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8B485-C74B-4BAC-B671-3BB78EC12E94}" type="datetimeFigureOut">
              <a:rPr lang="en-US" smtClean="0"/>
              <a:t>9/25/2015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C52ED-6B95-4205-B967-6644A82F89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02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8B485-C74B-4BAC-B671-3BB78EC12E94}" type="datetimeFigureOut">
              <a:rPr lang="en-US" smtClean="0"/>
              <a:t>9/25/2015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C52ED-6B95-4205-B967-6644A82F89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776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58B485-C74B-4BAC-B671-3BB78EC12E94}" type="datetimeFigureOut">
              <a:rPr lang="en-US" smtClean="0"/>
              <a:t>9/25/2015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1C52ED-6B95-4205-B967-6644A82F89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676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ed.ted.com/on/ValPoylC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Enzymes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099332" y="269892"/>
            <a:ext cx="2072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Write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1539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0"/>
            <a:ext cx="7704667" cy="789708"/>
          </a:xfrm>
        </p:spPr>
        <p:txBody>
          <a:bodyPr/>
          <a:lstStyle/>
          <a:p>
            <a:r>
              <a:rPr lang="en-US" dirty="0" smtClean="0"/>
              <a:t>Activation Energy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884217" y="5292436"/>
            <a:ext cx="775854" cy="886691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1884218" y="1302327"/>
            <a:ext cx="0" cy="48768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 flipV="1">
            <a:off x="1884218" y="6179127"/>
            <a:ext cx="6012873" cy="12469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23454" y="3671455"/>
            <a:ext cx="1440872" cy="374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Energy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flipH="1" flipV="1">
            <a:off x="1884218" y="2466110"/>
            <a:ext cx="6012873" cy="8312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206836" y="2567328"/>
            <a:ext cx="24799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Energy Needed to Break bonds</a:t>
            </a: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1884217" y="5292436"/>
            <a:ext cx="775854" cy="886691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Half Frame 26"/>
          <p:cNvSpPr/>
          <p:nvPr/>
        </p:nvSpPr>
        <p:spPr>
          <a:xfrm>
            <a:off x="1691639" y="2308166"/>
            <a:ext cx="1785851" cy="787294"/>
          </a:xfrm>
          <a:prstGeom prst="halfFrame">
            <a:avLst>
              <a:gd name="adj1" fmla="val 19413"/>
              <a:gd name="adj2" fmla="val 197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Lactase 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Enzyme</a:t>
            </a:r>
          </a:p>
        </p:txBody>
      </p:sp>
      <p:sp>
        <p:nvSpPr>
          <p:cNvPr id="30" name="Hexagon 29"/>
          <p:cNvSpPr/>
          <p:nvPr/>
        </p:nvSpPr>
        <p:spPr>
          <a:xfrm>
            <a:off x="4184072" y="3498635"/>
            <a:ext cx="706582" cy="387927"/>
          </a:xfrm>
          <a:prstGeom prst="hexago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GLU</a:t>
            </a:r>
            <a:endParaRPr lang="en-US" dirty="0"/>
          </a:p>
        </p:txBody>
      </p:sp>
      <p:sp>
        <p:nvSpPr>
          <p:cNvPr id="31" name="Hexagon 30"/>
          <p:cNvSpPr/>
          <p:nvPr/>
        </p:nvSpPr>
        <p:spPr>
          <a:xfrm>
            <a:off x="4890654" y="3498634"/>
            <a:ext cx="706582" cy="387927"/>
          </a:xfrm>
          <a:prstGeom prst="hexagon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GAL</a:t>
            </a:r>
            <a:endParaRPr lang="en-US" sz="1400" dirty="0"/>
          </a:p>
        </p:txBody>
      </p:sp>
      <p:grpSp>
        <p:nvGrpSpPr>
          <p:cNvPr id="36" name="Group 35"/>
          <p:cNvGrpSpPr/>
          <p:nvPr/>
        </p:nvGrpSpPr>
        <p:grpSpPr>
          <a:xfrm>
            <a:off x="4168030" y="1875168"/>
            <a:ext cx="1413164" cy="615732"/>
            <a:chOff x="4184072" y="1875168"/>
            <a:chExt cx="1413164" cy="615732"/>
          </a:xfrm>
        </p:grpSpPr>
        <p:sp>
          <p:nvSpPr>
            <p:cNvPr id="11" name="Hexagon 10"/>
            <p:cNvSpPr/>
            <p:nvPr/>
          </p:nvSpPr>
          <p:spPr>
            <a:xfrm>
              <a:off x="4184072" y="2102973"/>
              <a:ext cx="706582" cy="387927"/>
            </a:xfrm>
            <a:prstGeom prst="hexagon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GLU</a:t>
              </a:r>
              <a:endParaRPr lang="en-US" dirty="0"/>
            </a:p>
          </p:txBody>
        </p:sp>
        <p:sp>
          <p:nvSpPr>
            <p:cNvPr id="12" name="Hexagon 11"/>
            <p:cNvSpPr/>
            <p:nvPr/>
          </p:nvSpPr>
          <p:spPr>
            <a:xfrm>
              <a:off x="4890654" y="2102973"/>
              <a:ext cx="706582" cy="387927"/>
            </a:xfrm>
            <a:prstGeom prst="hexagon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GAL</a:t>
              </a:r>
              <a:endParaRPr lang="en-US" sz="1400" dirty="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4263553" y="1875168"/>
              <a:ext cx="1254202" cy="243548"/>
            </a:xfrm>
            <a:prstGeom prst="rect">
              <a:avLst/>
            </a:prstGeom>
            <a:solidFill>
              <a:schemeClr val="bg1">
                <a:alpha val="1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Lactose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37" name="Rectangle 36"/>
          <p:cNvSpPr/>
          <p:nvPr/>
        </p:nvSpPr>
        <p:spPr>
          <a:xfrm>
            <a:off x="4277407" y="3253188"/>
            <a:ext cx="1254202" cy="243548"/>
          </a:xfrm>
          <a:prstGeom prst="rect">
            <a:avLst/>
          </a:prstGeom>
          <a:solidFill>
            <a:schemeClr val="bg1">
              <a:alpha val="16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Lactose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499757" y="-25383"/>
            <a:ext cx="2072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Listen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000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59259E-6 L 2.5E-6 0.00023 C 0.01719 0.0007 0.05955 0.00417 0.08177 -2.59259E-6 C 0.0835 -0.00046 0.08472 -0.00301 0.08628 -0.00416 C 0.09271 -0.00833 0.08923 -0.00324 0.09531 -0.01018 C 0.10451 -0.0206 0.09757 -0.01643 0.1059 -0.02014 C 0.11406 -0.03634 0.10347 -0.0169 0.11354 -0.03032 C 0.11475 -0.03217 0.11528 -0.03472 0.11649 -0.03634 C 0.1184 -0.03889 0.12066 -0.04028 0.12257 -0.04236 C 0.1243 -0.04421 0.12552 -0.04676 0.12725 -0.04861 C 0.12864 -0.05 0.13038 -0.05092 0.13177 -0.05254 C 0.1434 -0.06551 0.12951 -0.05254 0.1408 -0.06273 C 0.14826 -0.07754 0.13975 -0.06134 0.14687 -0.07268 C 0.15399 -0.08403 0.14826 -0.07801 0.1559 -0.08495 C 0.15694 -0.0868 0.15781 -0.08912 0.15903 -0.09097 C 0.16528 -0.10046 0.16493 -0.09953 0.17118 -0.10509 C 0.1717 -0.10717 0.17187 -0.10926 0.17257 -0.11111 C 0.17465 -0.11666 0.17778 -0.1199 0.18021 -0.12523 C 0.18246 -0.13055 0.18368 -0.13634 0.18628 -0.14143 C 0.18732 -0.14352 0.18837 -0.14537 0.18923 -0.14745 C 0.19045 -0.15023 0.19114 -0.15301 0.19236 -0.15555 C 0.19375 -0.15833 0.19531 -0.16088 0.19687 -0.16365 C 0.19844 -0.17153 0.19896 -0.17569 0.20139 -0.18379 C 0.20243 -0.18727 0.20295 -0.19097 0.20451 -0.19398 C 0.20555 -0.19629 0.20746 -0.19791 0.20903 -0.2 C 0.21458 -0.22222 0.20573 -0.18865 0.21354 -0.21203 C 0.21475 -0.21597 0.21423 -0.22129 0.21649 -0.2243 C 0.21753 -0.22569 0.21875 -0.22685 0.21962 -0.22824 C 0.22187 -0.23217 0.22309 -0.23703 0.22569 -0.24051 L 0.23316 -0.25046 C 0.23472 -0.25254 0.23663 -0.25416 0.23784 -0.25648 C 0.23871 -0.25856 0.23958 -0.26088 0.2408 -0.26273 C 0.24253 -0.26504 0.24496 -0.26643 0.24687 -0.26875 C 0.24791 -0.2699 0.24878 -0.27153 0.24982 -0.27268 C 0.25139 -0.2743 0.25312 -0.27523 0.25451 -0.27685 C 0.25607 -0.2787 0.25729 -0.28125 0.25903 -0.28287 C 0.26076 -0.28449 0.26302 -0.28541 0.2651 -0.2868 C 0.27326 -0.29305 0.2658 -0.28935 0.27413 -0.29282 C 0.2842 -0.29236 0.29444 -0.29213 0.30451 -0.29097 C 0.30903 -0.29028 0.30955 -0.2875 0.31354 -0.28495 C 0.32604 -0.27639 0.30833 -0.29143 0.32413 -0.2787 C 0.33715 -0.26828 0.32864 -0.27268 0.33784 -0.26875 C 0.34653 -0.25717 0.34201 -0.26018 0.34982 -0.25648 C 0.35191 -0.25393 0.35382 -0.25092 0.3559 -0.24861 C 0.35729 -0.24699 0.3592 -0.24606 0.36059 -0.24444 C 0.36406 -0.23958 0.36354 -0.23588 0.36649 -0.23032 C 0.36788 -0.22801 0.36962 -0.22639 0.37118 -0.2243 C 0.37274 -0.21782 0.37222 -0.21782 0.37569 -0.21203 C 0.37656 -0.21065 0.37778 -0.20949 0.37864 -0.2081 C 0.38819 -0.19213 0.3743 -0.21342 0.38472 -0.19398 C 0.38594 -0.19166 0.38784 -0.19004 0.38923 -0.18796 C 0.39566 -0.17778 0.38854 -0.18518 0.39687 -0.17778 C 0.40052 -0.16342 0.39531 -0.18078 0.40295 -0.16574 C 0.40382 -0.16389 0.40347 -0.16134 0.40451 -0.15972 C 0.40555 -0.15764 0.40764 -0.15717 0.40903 -0.15555 C 0.41007 -0.1544 0.41094 -0.15278 0.41198 -0.15162 C 0.4125 -0.14953 0.4125 -0.14722 0.41354 -0.14537 C 0.41562 -0.14166 0.41909 -0.13935 0.42118 -0.13541 C 0.42205 -0.13333 0.42291 -0.13125 0.42413 -0.1294 C 0.42552 -0.12708 0.42743 -0.12569 0.42864 -0.12315 C 0.43194 -0.11713 0.43264 -0.10764 0.43784 -0.10301 L 0.44236 -0.09907 C 0.44531 -0.08727 0.44149 -0.09815 0.44844 -0.08889 C 0.44965 -0.08727 0.45017 -0.08449 0.45139 -0.08287 C 0.45434 -0.07893 0.45677 -0.07847 0.46059 -0.07685 C 0.47361 -0.06528 0.45712 -0.07916 0.46962 -0.07083 C 0.48489 -0.06065 0.46163 -0.07338 0.48021 -0.06273 C 0.48159 -0.0618 0.48333 -0.06157 0.48472 -0.06065 C 0.49653 -0.05278 0.48246 -0.05972 0.49392 -0.05463 C 0.49531 -0.05324 0.49705 -0.05208 0.49844 -0.05046 C 0.49948 -0.0493 0.50017 -0.04745 0.50139 -0.04653 C 0.50295 -0.0456 0.51423 -0.04282 0.5151 -0.04236 C 0.51701 -0.0419 0.51909 -0.0412 0.52118 -0.04051 C 0.52257 -0.03981 0.52413 -0.03865 0.52569 -0.03842 C 0.54028 -0.03727 0.55503 -0.03703 0.56962 -0.03634 C 0.58107 -0.03541 0.59288 -0.03449 0.60451 -0.0324 C 0.60694 -0.03194 0.60955 -0.03102 0.61198 -0.03032 C 0.61354 -0.02893 0.61493 -0.02731 0.61649 -0.02639 C 0.62118 -0.02361 0.6335 -0.02268 0.63628 -0.02222 C 0.63784 -0.02153 0.63958 -0.02153 0.6408 -0.02014 C 0.65191 -0.00856 0.64722 -0.01088 0.65451 -2.59259E-6 C 0.65677 0.00347 0.65955 0.00672 0.66198 0.00996 L 0.67118 0.02222 C 0.67309 0.02477 0.67482 0.02824 0.67725 0.03033 C 0.68021 0.03287 0.68316 0.03588 0.68628 0.03843 C 0.68767 0.03935 0.68941 0.03959 0.6908 0.04028 C 0.6967 0.04375 0.69548 0.0426 0.69844 0.04653 L 0.71059 0.04653 " pathEditMode="relative" rAng="0" ptsTypes="AAAAAAAAAAAAAAAAAAAAAAAAAAAAAAAAAAAAAAAAAAAAAAAAAAAAAAAAAAAAAAAAAAAAAAAAAAAAAAAAAAAAAAAA">
                                      <p:cBhvr>
                                        <p:cTn id="1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521" y="-1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1.48148E-6 L -0.00538 0.19583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8" y="9792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7.40741E-7 L 4.16667E-6 0.20116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046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3.7037E-6 L -0.00104 0.17639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8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53 -0.00926 L -0.01944 0.21088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8" y="10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59259E-6 L 2.5E-6 0.00023 C 0.01719 0.0007 0.05955 0.00417 0.08177 -2.59259E-6 C 0.0835 -0.00046 0.08472 -0.00301 0.08628 -0.00416 C 0.09271 -0.00833 0.08923 -0.00324 0.09531 -0.01018 C 0.10451 -0.0206 0.09757 -0.01643 0.1059 -0.02014 C 0.11406 -0.03634 0.10347 -0.0169 0.11354 -0.03032 C 0.11475 -0.03217 0.11528 -0.03472 0.11649 -0.03634 C 0.1184 -0.03889 0.12066 -0.04028 0.12257 -0.04236 C 0.1243 -0.04421 0.12552 -0.04676 0.12725 -0.04861 C 0.12864 -0.05 0.13038 -0.05092 0.13177 -0.05254 C 0.1434 -0.06551 0.12951 -0.05254 0.1408 -0.06273 C 0.14826 -0.07754 0.13975 -0.06134 0.14687 -0.07268 C 0.15399 -0.08403 0.14826 -0.07801 0.1559 -0.08495 C 0.15694 -0.0868 0.15781 -0.08912 0.15903 -0.09097 C 0.16528 -0.10046 0.16493 -0.09953 0.17118 -0.10509 C 0.1717 -0.10717 0.17187 -0.10926 0.17257 -0.11111 C 0.17465 -0.11666 0.17778 -0.1199 0.18021 -0.12523 C 0.18246 -0.13055 0.18368 -0.13634 0.18628 -0.14143 C 0.18732 -0.14352 0.18837 -0.14537 0.18923 -0.14745 C 0.19045 -0.15023 0.19114 -0.15301 0.19236 -0.15555 C 0.19375 -0.15833 0.19531 -0.16088 0.19687 -0.16365 C 0.19844 -0.17153 0.19896 -0.17569 0.20139 -0.18379 C 0.20243 -0.18727 0.20295 -0.19097 0.20451 -0.19398 C 0.20555 -0.19629 0.20746 -0.19791 0.20903 -0.2 C 0.21458 -0.22222 0.20573 -0.18865 0.21354 -0.21203 C 0.21475 -0.21597 0.21423 -0.22129 0.21649 -0.2243 C 0.21753 -0.22569 0.21875 -0.22685 0.21962 -0.22824 C 0.22187 -0.23217 0.22309 -0.23703 0.22569 -0.24051 L 0.23316 -0.25046 C 0.23472 -0.25254 0.23663 -0.25416 0.23784 -0.25648 C 0.23871 -0.25856 0.23958 -0.26088 0.2408 -0.26273 C 0.24253 -0.26504 0.24496 -0.26643 0.24687 -0.26875 C 0.24791 -0.2699 0.24878 -0.27153 0.24982 -0.27268 C 0.25139 -0.2743 0.25312 -0.27523 0.25451 -0.27685 C 0.25607 -0.2787 0.25729 -0.28125 0.25903 -0.28287 C 0.26076 -0.28449 0.26302 -0.28541 0.2651 -0.2868 C 0.27326 -0.29305 0.2658 -0.28935 0.27413 -0.29282 C 0.2842 -0.29236 0.29444 -0.29213 0.30451 -0.29097 C 0.30903 -0.29028 0.30955 -0.2875 0.31354 -0.28495 C 0.32604 -0.27639 0.30833 -0.29143 0.32413 -0.2787 C 0.33715 -0.26828 0.32864 -0.27268 0.33784 -0.26875 C 0.34653 -0.25717 0.34201 -0.26018 0.34982 -0.25648 C 0.35191 -0.25393 0.35382 -0.25092 0.3559 -0.24861 C 0.35729 -0.24699 0.3592 -0.24606 0.36059 -0.24444 C 0.36406 -0.23958 0.36354 -0.23588 0.36649 -0.23032 C 0.36788 -0.22801 0.36962 -0.22639 0.37118 -0.2243 C 0.37274 -0.21782 0.37222 -0.21782 0.37569 -0.21203 C 0.37656 -0.21065 0.37778 -0.20949 0.37864 -0.2081 C 0.38819 -0.19213 0.3743 -0.21342 0.38472 -0.19398 C 0.38594 -0.19166 0.38784 -0.19004 0.38923 -0.18796 C 0.39566 -0.17778 0.38854 -0.18518 0.39687 -0.17778 C 0.40052 -0.16342 0.39531 -0.18078 0.40295 -0.16574 C 0.40382 -0.16389 0.40347 -0.16134 0.40451 -0.15972 C 0.40555 -0.15764 0.40764 -0.15717 0.40903 -0.15555 C 0.41007 -0.1544 0.41094 -0.15278 0.41198 -0.15162 C 0.4125 -0.14953 0.4125 -0.14722 0.41354 -0.14537 C 0.41562 -0.14166 0.41909 -0.13935 0.42118 -0.13541 C 0.42205 -0.13333 0.42291 -0.13125 0.42413 -0.1294 C 0.42552 -0.12708 0.42743 -0.12569 0.42864 -0.12315 C 0.43194 -0.11713 0.43264 -0.10764 0.43784 -0.10301 L 0.44236 -0.09907 C 0.44531 -0.08727 0.44149 -0.09815 0.44844 -0.08889 C 0.44965 -0.08727 0.45017 -0.08449 0.45139 -0.08287 C 0.45434 -0.07893 0.45677 -0.07847 0.46059 -0.07685 C 0.47361 -0.06528 0.45712 -0.07916 0.46962 -0.07083 C 0.48489 -0.06065 0.46163 -0.07338 0.48021 -0.06273 C 0.48159 -0.0618 0.48333 -0.06157 0.48472 -0.06065 C 0.49653 -0.05278 0.48246 -0.05972 0.49392 -0.05463 C 0.49531 -0.05324 0.49705 -0.05208 0.49844 -0.05046 C 0.49948 -0.0493 0.50017 -0.04745 0.50139 -0.04653 C 0.50295 -0.0456 0.51423 -0.04282 0.5151 -0.04236 C 0.51701 -0.0419 0.51909 -0.0412 0.52118 -0.04051 C 0.52257 -0.03981 0.52413 -0.03865 0.52569 -0.03842 C 0.54028 -0.03727 0.55503 -0.03703 0.56962 -0.03634 C 0.58107 -0.03541 0.59288 -0.03449 0.60451 -0.0324 C 0.60694 -0.03194 0.60955 -0.03102 0.61198 -0.03032 C 0.61354 -0.02893 0.61493 -0.02731 0.61649 -0.02639 C 0.62118 -0.02361 0.6335 -0.02268 0.63628 -0.02222 C 0.63784 -0.02153 0.63958 -0.02153 0.6408 -0.02014 C 0.65191 -0.00856 0.64722 -0.01088 0.65451 -2.59259E-6 C 0.65677 0.00347 0.65955 0.00672 0.66198 0.00996 L 0.67118 0.02222 C 0.67309 0.02477 0.67482 0.02824 0.67725 0.03033 C 0.68021 0.03287 0.68316 0.03588 0.68628 0.03843 C 0.68767 0.03935 0.68941 0.03959 0.6908 0.04028 C 0.6967 0.04375 0.69548 0.0426 0.69844 0.04653 L 0.71059 0.04653 " pathEditMode="relative" rAng="0" ptsTypes="AAAAAAAAAAAAAAAAAAAAAAAAAAAAAAAAAAAAAAAAAAAAAAAAAAAAAAAAAAAAAAAAAAAAAAAAAAAAAAAAAAAAAAAA">
                                      <p:cBhvr>
                                        <p:cTn id="77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521" y="-12315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42" presetClass="path" presetSubtype="0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5.55556E-7 4.07407E-6 L -0.1158 -0.00463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99" y="-231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42" presetClass="path" presetSubtype="0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2.5E-6 4.07407E-6 L 0.21284 -0.00463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42" y="-231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14" grpId="0"/>
      <p:bldP spid="16" grpId="0" animBg="1"/>
      <p:bldP spid="16" grpId="1" animBg="1"/>
      <p:bldP spid="16" grpId="2" animBg="1"/>
      <p:bldP spid="27" grpId="0" animBg="1"/>
      <p:bldP spid="27" grpId="1" animBg="1"/>
      <p:bldP spid="27" grpId="2" animBg="1"/>
      <p:bldP spid="30" grpId="0" animBg="1"/>
      <p:bldP spid="30" grpId="1" animBg="1"/>
      <p:bldP spid="31" grpId="0" animBg="1"/>
      <p:bldP spid="31" grpId="1" animBg="1"/>
      <p:bldP spid="37" grpId="0" animBg="1"/>
      <p:bldP spid="37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348019"/>
            <a:ext cx="7704667" cy="825688"/>
          </a:xfrm>
        </p:spPr>
        <p:txBody>
          <a:bodyPr anchor="t"/>
          <a:lstStyle/>
          <a:p>
            <a:r>
              <a:rPr lang="en-US" dirty="0" smtClean="0"/>
              <a:t>1. Active Sites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1378424"/>
            <a:ext cx="7704667" cy="4621392"/>
          </a:xfrm>
        </p:spPr>
        <p:txBody>
          <a:bodyPr anchor="t"/>
          <a:lstStyle/>
          <a:p>
            <a:r>
              <a:rPr lang="en-US" dirty="0" smtClean="0"/>
              <a:t>Areas on an enzyme where substrates are captured.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603761" y="3689120"/>
            <a:ext cx="2281329" cy="2443655"/>
            <a:chOff x="982133" y="2869324"/>
            <a:chExt cx="2281329" cy="2443655"/>
          </a:xfrm>
        </p:grpSpPr>
        <p:sp>
          <p:nvSpPr>
            <p:cNvPr id="9" name="Rectangle 8"/>
            <p:cNvSpPr/>
            <p:nvPr/>
          </p:nvSpPr>
          <p:spPr>
            <a:xfrm>
              <a:off x="982133" y="3689120"/>
              <a:ext cx="2281329" cy="1623859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982133" y="2869324"/>
              <a:ext cx="536612" cy="819796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726850" y="2869324"/>
              <a:ext cx="536612" cy="819796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9" name="Isosceles Triangle 18"/>
          <p:cNvSpPr/>
          <p:nvPr/>
        </p:nvSpPr>
        <p:spPr>
          <a:xfrm>
            <a:off x="5312393" y="3240616"/>
            <a:ext cx="1292773" cy="1876097"/>
          </a:xfrm>
          <a:prstGeom prst="triangl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Isosceles Triangle 19"/>
          <p:cNvSpPr/>
          <p:nvPr/>
        </p:nvSpPr>
        <p:spPr>
          <a:xfrm>
            <a:off x="6605166" y="3240616"/>
            <a:ext cx="1292773" cy="1876097"/>
          </a:xfrm>
          <a:prstGeom prst="triangl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5312393" y="5116713"/>
            <a:ext cx="2586131" cy="108782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1140373" y="3934867"/>
            <a:ext cx="1208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Active Site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6017756" y="3504454"/>
            <a:ext cx="1208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Active Site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499757" y="-25383"/>
            <a:ext cx="2072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Listen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2161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4"/>
          <a:srcRect l="49627"/>
          <a:stretch/>
        </p:blipFill>
        <p:spPr>
          <a:xfrm>
            <a:off x="6603480" y="3209084"/>
            <a:ext cx="709404" cy="1981372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5"/>
          <a:srcRect r="51119"/>
          <a:stretch/>
        </p:blipFill>
        <p:spPr>
          <a:xfrm>
            <a:off x="5898691" y="3224850"/>
            <a:ext cx="688383" cy="1987468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6017756" y="3504454"/>
            <a:ext cx="1208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Active Site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140373" y="3934867"/>
            <a:ext cx="1208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Active Site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348019"/>
            <a:ext cx="7704667" cy="825688"/>
          </a:xfrm>
        </p:spPr>
        <p:txBody>
          <a:bodyPr anchor="t"/>
          <a:lstStyle/>
          <a:p>
            <a:r>
              <a:rPr lang="en-US" dirty="0" smtClean="0"/>
              <a:t>1. Specific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1378424"/>
            <a:ext cx="7704667" cy="4621392"/>
          </a:xfrm>
        </p:spPr>
        <p:txBody>
          <a:bodyPr anchor="t"/>
          <a:lstStyle/>
          <a:p>
            <a:r>
              <a:rPr lang="en-US" dirty="0" smtClean="0"/>
              <a:t>Each enzyme only works on 1 specific substrate (molecule)</a:t>
            </a:r>
          </a:p>
          <a:p>
            <a:pPr lvl="1"/>
            <a:r>
              <a:rPr lang="en-US" dirty="0" smtClean="0"/>
              <a:t>Lock and Key – only one key shape can open a lock.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603761" y="3689120"/>
            <a:ext cx="2281329" cy="2443655"/>
            <a:chOff x="982133" y="2869324"/>
            <a:chExt cx="2281329" cy="2443655"/>
          </a:xfrm>
        </p:grpSpPr>
        <p:sp>
          <p:nvSpPr>
            <p:cNvPr id="9" name="Rectangle 8"/>
            <p:cNvSpPr/>
            <p:nvPr/>
          </p:nvSpPr>
          <p:spPr>
            <a:xfrm>
              <a:off x="982133" y="3689120"/>
              <a:ext cx="2281329" cy="1623859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982133" y="2869324"/>
              <a:ext cx="536612" cy="819796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726850" y="2869324"/>
              <a:ext cx="536612" cy="819796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1140373" y="3689120"/>
            <a:ext cx="604052" cy="81979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substrate</a:t>
            </a:r>
            <a:endParaRPr lang="en-US" sz="1600" dirty="0"/>
          </a:p>
        </p:txBody>
      </p:sp>
      <p:sp>
        <p:nvSpPr>
          <p:cNvPr id="16" name="Rectangle 15"/>
          <p:cNvSpPr/>
          <p:nvPr/>
        </p:nvSpPr>
        <p:spPr>
          <a:xfrm>
            <a:off x="1744425" y="3689108"/>
            <a:ext cx="604052" cy="81979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substrate</a:t>
            </a:r>
            <a:endParaRPr lang="en-US" sz="1600" dirty="0"/>
          </a:p>
        </p:txBody>
      </p:sp>
      <p:sp>
        <p:nvSpPr>
          <p:cNvPr id="17" name="Rectangle 16"/>
          <p:cNvSpPr/>
          <p:nvPr/>
        </p:nvSpPr>
        <p:spPr>
          <a:xfrm>
            <a:off x="1139531" y="3672818"/>
            <a:ext cx="1208104" cy="81979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substrate</a:t>
            </a:r>
            <a:endParaRPr lang="en-US" dirty="0"/>
          </a:p>
        </p:txBody>
      </p:sp>
      <p:sp>
        <p:nvSpPr>
          <p:cNvPr id="19" name="Isosceles Triangle 18"/>
          <p:cNvSpPr/>
          <p:nvPr/>
        </p:nvSpPr>
        <p:spPr>
          <a:xfrm>
            <a:off x="5312393" y="3240616"/>
            <a:ext cx="1292773" cy="1876097"/>
          </a:xfrm>
          <a:prstGeom prst="triangl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Isosceles Triangle 19"/>
          <p:cNvSpPr/>
          <p:nvPr/>
        </p:nvSpPr>
        <p:spPr>
          <a:xfrm>
            <a:off x="6605166" y="3240616"/>
            <a:ext cx="1292773" cy="1876097"/>
          </a:xfrm>
          <a:prstGeom prst="triangl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5312393" y="5116713"/>
            <a:ext cx="2586131" cy="108782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Isosceles Triangle 21"/>
          <p:cNvSpPr/>
          <p:nvPr/>
        </p:nvSpPr>
        <p:spPr>
          <a:xfrm rot="10800000">
            <a:off x="5958371" y="3240616"/>
            <a:ext cx="1298904" cy="1876096"/>
          </a:xfrm>
          <a:prstGeom prst="triangl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1600" dirty="0" smtClean="0"/>
              <a:t>substrate</a:t>
            </a:r>
            <a:endParaRPr lang="en-US" sz="1600" dirty="0"/>
          </a:p>
        </p:txBody>
      </p:sp>
      <p:sp>
        <p:nvSpPr>
          <p:cNvPr id="5" name="Isosceles Triangle 4"/>
          <p:cNvSpPr/>
          <p:nvPr/>
        </p:nvSpPr>
        <p:spPr>
          <a:xfrm rot="10448362">
            <a:off x="744473" y="3246474"/>
            <a:ext cx="2152929" cy="825688"/>
          </a:xfrm>
          <a:prstGeom prst="triangl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Substrate</a:t>
            </a:r>
            <a:endParaRPr lang="en-US" sz="1600" dirty="0"/>
          </a:p>
        </p:txBody>
      </p:sp>
      <p:sp>
        <p:nvSpPr>
          <p:cNvPr id="24" name="TextBox 23"/>
          <p:cNvSpPr txBox="1"/>
          <p:nvPr/>
        </p:nvSpPr>
        <p:spPr>
          <a:xfrm>
            <a:off x="7499757" y="-25383"/>
            <a:ext cx="2072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Listen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500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3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100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7" dur="100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100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0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100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2" dur="100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3" dur="100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100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2" presetClass="exit" presetSubtype="9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TTP_ItemFanfare_Stere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000"/>
                            </p:stCondLst>
                            <p:childTnLst>
                              <p:par>
                                <p:cTn id="5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2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10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0"/>
                            </p:stCondLst>
                            <p:childTnLst>
                              <p:par>
                                <p:cTn id="62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TTP_Secre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2000"/>
                            </p:stCondLst>
                            <p:childTnLst>
                              <p:par>
                                <p:cTn id="72" presetID="2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2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2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" presetClass="exit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2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2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5" grpId="2" animBg="1"/>
      <p:bldP spid="16" grpId="0" animBg="1"/>
      <p:bldP spid="16" grpId="1" animBg="1"/>
      <p:bldP spid="16" grpId="2" animBg="1"/>
      <p:bldP spid="17" grpId="0" animBg="1"/>
      <p:bldP spid="17" grpId="1" animBg="1"/>
      <p:bldP spid="22" grpId="0" animBg="1"/>
      <p:bldP spid="22" grpId="1" animBg="1"/>
      <p:bldP spid="22" grpId="2" animBg="1"/>
      <p:bldP spid="5" grpId="0" animBg="1"/>
      <p:bldP spid="5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743802"/>
          </a:xfrm>
        </p:spPr>
        <p:txBody>
          <a:bodyPr anchor="t"/>
          <a:lstStyle/>
          <a:p>
            <a:r>
              <a:rPr lang="en-US" dirty="0" smtClean="0"/>
              <a:t>2. Re-Usable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1410692"/>
            <a:ext cx="7704667" cy="3332816"/>
          </a:xfrm>
        </p:spPr>
        <p:txBody>
          <a:bodyPr anchor="t"/>
          <a:lstStyle/>
          <a:p>
            <a:r>
              <a:rPr lang="en-US" dirty="0" smtClean="0"/>
              <a:t>One enzyme can work on multiple substrates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17756" y="3504454"/>
            <a:ext cx="1208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Active Site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40373" y="3934867"/>
            <a:ext cx="1208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Active Site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603761" y="3689120"/>
            <a:ext cx="2281329" cy="2443655"/>
            <a:chOff x="982133" y="2869324"/>
            <a:chExt cx="2281329" cy="2443655"/>
          </a:xfrm>
        </p:grpSpPr>
        <p:sp>
          <p:nvSpPr>
            <p:cNvPr id="7" name="Rectangle 6"/>
            <p:cNvSpPr/>
            <p:nvPr/>
          </p:nvSpPr>
          <p:spPr>
            <a:xfrm>
              <a:off x="982133" y="3689120"/>
              <a:ext cx="2281329" cy="1623859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982133" y="2869324"/>
              <a:ext cx="536612" cy="819796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2726850" y="2869324"/>
              <a:ext cx="536612" cy="819796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Rectangle 9"/>
          <p:cNvSpPr/>
          <p:nvPr/>
        </p:nvSpPr>
        <p:spPr>
          <a:xfrm>
            <a:off x="1140373" y="3689120"/>
            <a:ext cx="604052" cy="81979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744425" y="3689108"/>
            <a:ext cx="604052" cy="81979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140373" y="3689108"/>
            <a:ext cx="1208104" cy="81979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Isosceles Triangle 12"/>
          <p:cNvSpPr/>
          <p:nvPr/>
        </p:nvSpPr>
        <p:spPr>
          <a:xfrm>
            <a:off x="5312393" y="3240616"/>
            <a:ext cx="1292773" cy="1876097"/>
          </a:xfrm>
          <a:prstGeom prst="triangl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Isosceles Triangle 13"/>
          <p:cNvSpPr/>
          <p:nvPr/>
        </p:nvSpPr>
        <p:spPr>
          <a:xfrm>
            <a:off x="6605166" y="3240616"/>
            <a:ext cx="1292773" cy="1876097"/>
          </a:xfrm>
          <a:prstGeom prst="triangl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5312393" y="5116713"/>
            <a:ext cx="2586131" cy="108782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Isosceles Triangle 15"/>
          <p:cNvSpPr/>
          <p:nvPr/>
        </p:nvSpPr>
        <p:spPr>
          <a:xfrm rot="10800000">
            <a:off x="5958778" y="3240616"/>
            <a:ext cx="1298904" cy="1876096"/>
          </a:xfrm>
          <a:prstGeom prst="triangl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/>
          <a:srcRect l="49627"/>
          <a:stretch/>
        </p:blipFill>
        <p:spPr>
          <a:xfrm>
            <a:off x="6603480" y="3209084"/>
            <a:ext cx="709404" cy="198137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/>
          <a:srcRect r="51119"/>
          <a:stretch/>
        </p:blipFill>
        <p:spPr>
          <a:xfrm>
            <a:off x="5898691" y="3224850"/>
            <a:ext cx="688383" cy="1987468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140373" y="3685380"/>
            <a:ext cx="604052" cy="81979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1744425" y="3685368"/>
            <a:ext cx="604052" cy="81979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140373" y="3685368"/>
            <a:ext cx="1208104" cy="81979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Isosceles Triangle 21"/>
          <p:cNvSpPr/>
          <p:nvPr/>
        </p:nvSpPr>
        <p:spPr>
          <a:xfrm>
            <a:off x="5312393" y="3236876"/>
            <a:ext cx="1292773" cy="1876097"/>
          </a:xfrm>
          <a:prstGeom prst="triangl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Isosceles Triangle 22"/>
          <p:cNvSpPr/>
          <p:nvPr/>
        </p:nvSpPr>
        <p:spPr>
          <a:xfrm>
            <a:off x="6605166" y="3236876"/>
            <a:ext cx="1292773" cy="1876097"/>
          </a:xfrm>
          <a:prstGeom prst="triangl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Isosceles Triangle 23"/>
          <p:cNvSpPr/>
          <p:nvPr/>
        </p:nvSpPr>
        <p:spPr>
          <a:xfrm rot="10800000">
            <a:off x="5958778" y="3236876"/>
            <a:ext cx="1298904" cy="1876096"/>
          </a:xfrm>
          <a:prstGeom prst="triangl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2"/>
          <a:srcRect l="49627"/>
          <a:stretch/>
        </p:blipFill>
        <p:spPr>
          <a:xfrm>
            <a:off x="6603480" y="3205344"/>
            <a:ext cx="709404" cy="198137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/>
          <a:srcRect r="51119"/>
          <a:stretch/>
        </p:blipFill>
        <p:spPr>
          <a:xfrm>
            <a:off x="5898691" y="3221110"/>
            <a:ext cx="688383" cy="1987468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1140373" y="3685380"/>
            <a:ext cx="604052" cy="81979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1744425" y="3685368"/>
            <a:ext cx="604052" cy="81979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1140373" y="3685368"/>
            <a:ext cx="1208104" cy="81979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Isosceles Triangle 37"/>
          <p:cNvSpPr/>
          <p:nvPr/>
        </p:nvSpPr>
        <p:spPr>
          <a:xfrm>
            <a:off x="5312393" y="3236876"/>
            <a:ext cx="1292773" cy="1876097"/>
          </a:xfrm>
          <a:prstGeom prst="triangl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Isosceles Triangle 38"/>
          <p:cNvSpPr/>
          <p:nvPr/>
        </p:nvSpPr>
        <p:spPr>
          <a:xfrm>
            <a:off x="6605166" y="3236876"/>
            <a:ext cx="1292773" cy="1876097"/>
          </a:xfrm>
          <a:prstGeom prst="triangl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Isosceles Triangle 39"/>
          <p:cNvSpPr/>
          <p:nvPr/>
        </p:nvSpPr>
        <p:spPr>
          <a:xfrm rot="10800000">
            <a:off x="5958778" y="3236876"/>
            <a:ext cx="1298904" cy="1876096"/>
          </a:xfrm>
          <a:prstGeom prst="triangl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2"/>
          <a:srcRect l="49627"/>
          <a:stretch/>
        </p:blipFill>
        <p:spPr>
          <a:xfrm>
            <a:off x="6603480" y="3205344"/>
            <a:ext cx="709404" cy="1981372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3"/>
          <a:srcRect r="51119"/>
          <a:stretch/>
        </p:blipFill>
        <p:spPr>
          <a:xfrm>
            <a:off x="5898691" y="3221110"/>
            <a:ext cx="688383" cy="1987468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7499757" y="-25383"/>
            <a:ext cx="2072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Listen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9080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2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" presetClass="exit" presetSubtype="9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2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xit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0"/>
                            </p:stCondLst>
                            <p:childTnLst>
                              <p:par>
                                <p:cTn id="6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500"/>
                            </p:stCondLst>
                            <p:childTnLst>
                              <p:par>
                                <p:cTn id="7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000"/>
                            </p:stCondLst>
                            <p:childTnLst>
                              <p:par>
                                <p:cTn id="78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9" dur="25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0" dur="25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1" dur="25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25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4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5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6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7500"/>
                            </p:stCondLst>
                            <p:childTnLst>
                              <p:par>
                                <p:cTn id="98" presetID="2" presetClass="exit" presetSubtype="9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8000"/>
                            </p:stCondLst>
                            <p:childTnLst>
                              <p:par>
                                <p:cTn id="10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8500"/>
                            </p:stCondLst>
                            <p:childTnLst>
                              <p:par>
                                <p:cTn id="10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0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9000"/>
                            </p:stCondLst>
                            <p:childTnLst>
                              <p:par>
                                <p:cTn id="112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9500"/>
                            </p:stCondLst>
                            <p:childTnLst>
                              <p:par>
                                <p:cTn id="122" presetID="2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2" presetClass="exit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0500"/>
                            </p:stCondLst>
                            <p:childTnLst>
                              <p:par>
                                <p:cTn id="13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1000"/>
                            </p:stCondLst>
                            <p:childTnLst>
                              <p:par>
                                <p:cTn id="141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2" dur="250" autoRev="1" fill="remov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3" dur="250" autoRev="1" fill="remove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4" dur="250" autoRev="1" fill="remove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5" dur="250" autoRev="1" fill="remove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7" dur="250" autoRev="1" fill="remov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8" dur="250" autoRev="1" fill="remove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9" dur="250" autoRev="1" fill="remove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0" dur="250" autoRev="1" fill="remove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2500"/>
                            </p:stCondLst>
                            <p:childTnLst>
                              <p:par>
                                <p:cTn id="161" presetID="2" presetClass="exit" presetSubtype="9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3000"/>
                            </p:stCondLst>
                            <p:childTnLst>
                              <p:par>
                                <p:cTn id="16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3500"/>
                            </p:stCondLst>
                            <p:childTnLst>
                              <p:par>
                                <p:cTn id="17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3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4000"/>
                            </p:stCondLst>
                            <p:childTnLst>
                              <p:par>
                                <p:cTn id="175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14500"/>
                            </p:stCondLst>
                            <p:childTnLst>
                              <p:par>
                                <p:cTn id="185" presetID="2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6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2" presetClass="exit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0" grpId="2" animBg="1"/>
      <p:bldP spid="11" grpId="0" animBg="1"/>
      <p:bldP spid="11" grpId="1" animBg="1"/>
      <p:bldP spid="11" grpId="2" animBg="1"/>
      <p:bldP spid="12" grpId="0" animBg="1"/>
      <p:bldP spid="12" grpId="1" animBg="1"/>
      <p:bldP spid="16" grpId="0" animBg="1"/>
      <p:bldP spid="16" grpId="1" animBg="1"/>
      <p:bldP spid="16" grpId="2" animBg="1"/>
      <p:bldP spid="19" grpId="0" animBg="1"/>
      <p:bldP spid="19" grpId="1" animBg="1"/>
      <p:bldP spid="19" grpId="2" animBg="1"/>
      <p:bldP spid="20" grpId="0" animBg="1"/>
      <p:bldP spid="20" grpId="1" animBg="1"/>
      <p:bldP spid="20" grpId="2" animBg="1"/>
      <p:bldP spid="21" grpId="0" animBg="1"/>
      <p:bldP spid="21" grpId="1" animBg="1"/>
      <p:bldP spid="24" grpId="0" animBg="1"/>
      <p:bldP spid="24" grpId="1" animBg="1"/>
      <p:bldP spid="24" grpId="2" animBg="1"/>
      <p:bldP spid="35" grpId="0" animBg="1"/>
      <p:bldP spid="35" grpId="1" animBg="1"/>
      <p:bldP spid="35" grpId="2" animBg="1"/>
      <p:bldP spid="36" grpId="0" animBg="1"/>
      <p:bldP spid="36" grpId="1" animBg="1"/>
      <p:bldP spid="36" grpId="2" animBg="1"/>
      <p:bldP spid="37" grpId="0" animBg="1"/>
      <p:bldP spid="37" grpId="1" animBg="1"/>
      <p:bldP spid="40" grpId="0" animBg="1"/>
      <p:bldP spid="40" grpId="1" animBg="1"/>
      <p:bldP spid="40" grpId="2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962" y="309342"/>
            <a:ext cx="8457476" cy="5883114"/>
          </a:xfrm>
        </p:spPr>
        <p:txBody>
          <a:bodyPr>
            <a:normAutofit lnSpcReduction="10000"/>
          </a:bodyPr>
          <a:lstStyle/>
          <a:p>
            <a:r>
              <a:rPr lang="en-US" sz="4400" dirty="0"/>
              <a:t>All enzymes:</a:t>
            </a:r>
          </a:p>
          <a:p>
            <a:pPr lvl="1"/>
            <a:r>
              <a:rPr lang="en-US" sz="4000" dirty="0"/>
              <a:t>1. have an Active Site</a:t>
            </a:r>
          </a:p>
          <a:p>
            <a:pPr lvl="1"/>
            <a:r>
              <a:rPr lang="en-US" sz="4000" dirty="0"/>
              <a:t>2. are specific (Lock and Key)</a:t>
            </a:r>
          </a:p>
          <a:p>
            <a:pPr lvl="1"/>
            <a:r>
              <a:rPr lang="en-US" sz="4000" dirty="0"/>
              <a:t>3. are </a:t>
            </a:r>
            <a:r>
              <a:rPr lang="en-US" sz="4000" dirty="0" smtClean="0"/>
              <a:t>Re-usable</a:t>
            </a:r>
          </a:p>
          <a:p>
            <a:pPr lvl="1"/>
            <a:endParaRPr lang="en-US" sz="4000" dirty="0"/>
          </a:p>
          <a:p>
            <a:r>
              <a:rPr lang="en-US" sz="4400" dirty="0"/>
              <a:t>Enzymes can be affected by</a:t>
            </a:r>
          </a:p>
          <a:p>
            <a:pPr lvl="1"/>
            <a:r>
              <a:rPr lang="en-US" sz="4000" dirty="0"/>
              <a:t>Temperature</a:t>
            </a:r>
          </a:p>
          <a:p>
            <a:pPr lvl="1"/>
            <a:r>
              <a:rPr lang="en-US" sz="4000" dirty="0"/>
              <a:t>pH</a:t>
            </a:r>
          </a:p>
          <a:p>
            <a:pPr lvl="1"/>
            <a:r>
              <a:rPr lang="en-US" sz="4000" dirty="0"/>
              <a:t>Enzyme amount</a:t>
            </a:r>
          </a:p>
          <a:p>
            <a:pPr lvl="1"/>
            <a:r>
              <a:rPr lang="en-US" sz="4000" dirty="0"/>
              <a:t>Substrate amounts</a:t>
            </a:r>
          </a:p>
          <a:p>
            <a:pPr marL="457200" lvl="1" indent="0">
              <a:buNone/>
            </a:pPr>
            <a:endParaRPr lang="en-US" sz="4000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499757" y="-25383"/>
            <a:ext cx="2072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Write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97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TED Talk on Enzymes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http://ed.ted.com/on/ValPoylC</a:t>
            </a:r>
            <a:r>
              <a:rPr lang="en-US" dirty="0"/>
              <a:t>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499757" y="-25383"/>
            <a:ext cx="2072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Watch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046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06347" y="4089021"/>
            <a:ext cx="4592622" cy="564684"/>
            <a:chOff x="-153622" y="778865"/>
            <a:chExt cx="4592622" cy="564684"/>
          </a:xfrm>
        </p:grpSpPr>
        <p:sp>
          <p:nvSpPr>
            <p:cNvPr id="9" name="Rounded Rectangle 8"/>
            <p:cNvSpPr/>
            <p:nvPr/>
          </p:nvSpPr>
          <p:spPr>
            <a:xfrm>
              <a:off x="411062" y="778865"/>
              <a:ext cx="4027938" cy="564684"/>
            </a:xfrm>
            <a:prstGeom prst="roundRect">
              <a:avLst/>
            </a:prstGeom>
            <a:solidFill>
              <a:srgbClr val="95DEA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153622" y="778865"/>
              <a:ext cx="564684" cy="564684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-106347" y="1345821"/>
            <a:ext cx="3299496" cy="564684"/>
            <a:chOff x="-153622" y="778865"/>
            <a:chExt cx="3299496" cy="564684"/>
          </a:xfrm>
        </p:grpSpPr>
        <p:sp>
          <p:nvSpPr>
            <p:cNvPr id="5" name="Rounded Rectangle 4"/>
            <p:cNvSpPr/>
            <p:nvPr/>
          </p:nvSpPr>
          <p:spPr>
            <a:xfrm>
              <a:off x="411062" y="778865"/>
              <a:ext cx="2734812" cy="564684"/>
            </a:xfrm>
            <a:prstGeom prst="roundRect">
              <a:avLst/>
            </a:prstGeom>
            <a:solidFill>
              <a:srgbClr val="95DEA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153622" y="778865"/>
              <a:ext cx="564684" cy="564684"/>
            </a:xfrm>
            <a:prstGeom prst="rect">
              <a:avLst/>
            </a:prstGeom>
          </p:spPr>
        </p:pic>
      </p:grpSp>
      <p:sp>
        <p:nvSpPr>
          <p:cNvPr id="4" name="TextBox 3"/>
          <p:cNvSpPr txBox="1"/>
          <p:nvPr/>
        </p:nvSpPr>
        <p:spPr>
          <a:xfrm>
            <a:off x="3775045" y="88917"/>
            <a:ext cx="2072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Write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504" y="813732"/>
            <a:ext cx="8867163" cy="5855516"/>
          </a:xfrm>
        </p:spPr>
        <p:txBody>
          <a:bodyPr anchor="ctr"/>
          <a:lstStyle/>
          <a:p>
            <a:r>
              <a:rPr lang="en-US" sz="4000" dirty="0" smtClean="0"/>
              <a:t> Enzyme</a:t>
            </a:r>
          </a:p>
          <a:p>
            <a:pPr lvl="1"/>
            <a:r>
              <a:rPr lang="en-US" sz="3600" dirty="0" smtClean="0"/>
              <a:t>Protein that speeds up chemical reactions by lowering the activation energy.</a:t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3600" dirty="0" smtClean="0"/>
          </a:p>
          <a:p>
            <a:r>
              <a:rPr lang="en-US" sz="4000" dirty="0" smtClean="0"/>
              <a:t>Activation Energy</a:t>
            </a:r>
          </a:p>
          <a:p>
            <a:pPr lvl="1"/>
            <a:r>
              <a:rPr lang="en-US" sz="3600" dirty="0" smtClean="0"/>
              <a:t>The amount of energy needed to create a chemical reaction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3114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exagon 4"/>
          <p:cNvSpPr/>
          <p:nvPr/>
        </p:nvSpPr>
        <p:spPr>
          <a:xfrm>
            <a:off x="472031" y="839039"/>
            <a:ext cx="1178912" cy="840252"/>
          </a:xfrm>
          <a:prstGeom prst="hexago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GLU</a:t>
            </a:r>
            <a:endParaRPr lang="en-US" dirty="0"/>
          </a:p>
        </p:txBody>
      </p:sp>
      <p:sp>
        <p:nvSpPr>
          <p:cNvPr id="6" name="Hexagon 5"/>
          <p:cNvSpPr/>
          <p:nvPr/>
        </p:nvSpPr>
        <p:spPr>
          <a:xfrm>
            <a:off x="3281906" y="800939"/>
            <a:ext cx="1199694" cy="878352"/>
          </a:xfrm>
          <a:prstGeom prst="hexagon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GAL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7499757" y="-25383"/>
            <a:ext cx="2072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Listen</a:t>
            </a:r>
            <a:endParaRPr lang="en-US" dirty="0"/>
          </a:p>
        </p:txBody>
      </p:sp>
      <p:sp>
        <p:nvSpPr>
          <p:cNvPr id="10" name="Left Brace 9"/>
          <p:cNvSpPr/>
          <p:nvPr/>
        </p:nvSpPr>
        <p:spPr>
          <a:xfrm rot="16200000">
            <a:off x="2072884" y="614423"/>
            <a:ext cx="694481" cy="2349661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954087" y="2282264"/>
            <a:ext cx="1846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Lactose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2230" y="991099"/>
            <a:ext cx="3140116" cy="395654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260" y="3073045"/>
            <a:ext cx="4768770" cy="2682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0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81481E-6 L 0.08768 0.0004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75" y="2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96296E-6 L -0.10052 0.0013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35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 animBg="1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53810"/>
          <a:stretch/>
        </p:blipFill>
        <p:spPr>
          <a:xfrm>
            <a:off x="0" y="2786325"/>
            <a:ext cx="8738886" cy="242191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499757" y="-25383"/>
            <a:ext cx="2072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Listen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986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963" y="0"/>
            <a:ext cx="8731045" cy="65482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40278" y="4296261"/>
            <a:ext cx="15190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D</a:t>
            </a:r>
            <a:r>
              <a:rPr lang="en-US" sz="2000" dirty="0" smtClean="0"/>
              <a:t>iarrhea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 rot="1508376">
            <a:off x="7367911" y="5526334"/>
            <a:ext cx="15190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Gas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 rot="20432008">
            <a:off x="7442929" y="3265660"/>
            <a:ext cx="15190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Cramps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7499757" y="-25383"/>
            <a:ext cx="2072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Listen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2022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789727" cy="28213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4771" y="1372080"/>
            <a:ext cx="3187648" cy="36106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605" y="2956282"/>
            <a:ext cx="4426121" cy="367422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499757" y="-25383"/>
            <a:ext cx="2072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Listen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90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310" y="144462"/>
            <a:ext cx="8749690" cy="60325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499757" y="-25383"/>
            <a:ext cx="2072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Listen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645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5971" y="1374212"/>
            <a:ext cx="6672057" cy="4572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499757" y="-25383"/>
            <a:ext cx="2072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Listen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520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06347" y="4262641"/>
            <a:ext cx="4592622" cy="564684"/>
            <a:chOff x="-153622" y="778865"/>
            <a:chExt cx="4592622" cy="564684"/>
          </a:xfrm>
        </p:grpSpPr>
        <p:sp>
          <p:nvSpPr>
            <p:cNvPr id="9" name="Rounded Rectangle 8"/>
            <p:cNvSpPr/>
            <p:nvPr/>
          </p:nvSpPr>
          <p:spPr>
            <a:xfrm>
              <a:off x="411062" y="778865"/>
              <a:ext cx="4027938" cy="564684"/>
            </a:xfrm>
            <a:prstGeom prst="roundRect">
              <a:avLst/>
            </a:prstGeom>
            <a:solidFill>
              <a:srgbClr val="95DEA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153622" y="778865"/>
              <a:ext cx="564684" cy="564684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-106347" y="1508794"/>
            <a:ext cx="3299496" cy="564684"/>
            <a:chOff x="-153622" y="778865"/>
            <a:chExt cx="3299496" cy="564684"/>
          </a:xfrm>
        </p:grpSpPr>
        <p:sp>
          <p:nvSpPr>
            <p:cNvPr id="5" name="Rounded Rectangle 4"/>
            <p:cNvSpPr/>
            <p:nvPr/>
          </p:nvSpPr>
          <p:spPr>
            <a:xfrm>
              <a:off x="411062" y="778865"/>
              <a:ext cx="2734812" cy="564684"/>
            </a:xfrm>
            <a:prstGeom prst="roundRect">
              <a:avLst/>
            </a:prstGeom>
            <a:solidFill>
              <a:srgbClr val="95DEA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153622" y="778865"/>
              <a:ext cx="564684" cy="564684"/>
            </a:xfrm>
            <a:prstGeom prst="rect">
              <a:avLst/>
            </a:prstGeom>
          </p:spPr>
        </p:pic>
      </p:grpSp>
      <p:sp>
        <p:nvSpPr>
          <p:cNvPr id="4" name="TextBox 3"/>
          <p:cNvSpPr txBox="1"/>
          <p:nvPr/>
        </p:nvSpPr>
        <p:spPr>
          <a:xfrm>
            <a:off x="7499757" y="-25383"/>
            <a:ext cx="2072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Write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504" y="813732"/>
            <a:ext cx="8867163" cy="5855516"/>
          </a:xfrm>
        </p:spPr>
        <p:txBody>
          <a:bodyPr anchor="ctr"/>
          <a:lstStyle/>
          <a:p>
            <a:r>
              <a:rPr lang="en-US" sz="4000" dirty="0" smtClean="0"/>
              <a:t> Active Site</a:t>
            </a:r>
          </a:p>
          <a:p>
            <a:pPr lvl="1"/>
            <a:r>
              <a:rPr lang="en-US" sz="3600" dirty="0"/>
              <a:t>An area on the enzyme where the substrates are </a:t>
            </a:r>
            <a:r>
              <a:rPr lang="en-US" sz="3600" dirty="0" smtClean="0"/>
              <a:t>captured and changed</a:t>
            </a:r>
            <a:endParaRPr lang="en-US" sz="3600" dirty="0"/>
          </a:p>
          <a:p>
            <a:pPr lvl="1"/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3600" dirty="0" smtClean="0"/>
          </a:p>
          <a:p>
            <a:r>
              <a:rPr lang="en-US" sz="4000" dirty="0" smtClean="0"/>
              <a:t>Substrate</a:t>
            </a:r>
          </a:p>
          <a:p>
            <a:pPr lvl="1"/>
            <a:r>
              <a:rPr lang="en-US" sz="3600" dirty="0" smtClean="0"/>
              <a:t>A molecule that fits into an enzyme’s active site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3922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174</Words>
  <Application>Microsoft Office PowerPoint</Application>
  <PresentationFormat>On-screen Show (4:3)</PresentationFormat>
  <Paragraphs>72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Enzymes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Activation Energy</vt:lpstr>
      <vt:lpstr>1. Active Sites</vt:lpstr>
      <vt:lpstr>1. Specific</vt:lpstr>
      <vt:lpstr>2. Re-Usable</vt:lpstr>
      <vt:lpstr>PowerPoint Presentation</vt:lpstr>
      <vt:lpstr>TED Talk on Enzymes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Enzymes</dc:title>
  <dc:creator>Roderick, Teri</dc:creator>
  <cp:lastModifiedBy>Roderick, Teri</cp:lastModifiedBy>
  <cp:revision>1</cp:revision>
  <dcterms:created xsi:type="dcterms:W3CDTF">2015-09-25T21:09:35Z</dcterms:created>
  <dcterms:modified xsi:type="dcterms:W3CDTF">2015-09-25T21:09:51Z</dcterms:modified>
</cp:coreProperties>
</file>