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9" d="100"/>
          <a:sy n="99" d="100"/>
        </p:scale>
        <p:origin x="78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5B9C-5DDE-4553-BC6B-970D7C1671F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4854-CCC3-4758-87BA-AF3022BCB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777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5B9C-5DDE-4553-BC6B-970D7C1671F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4854-CCC3-4758-87BA-AF3022BCB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302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5B9C-5DDE-4553-BC6B-970D7C1671F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4854-CCC3-4758-87BA-AF3022BCB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4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5B9C-5DDE-4553-BC6B-970D7C1671F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4854-CCC3-4758-87BA-AF3022BCB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10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5B9C-5DDE-4553-BC6B-970D7C1671F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4854-CCC3-4758-87BA-AF3022BCB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22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5B9C-5DDE-4553-BC6B-970D7C1671F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4854-CCC3-4758-87BA-AF3022BCB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958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5B9C-5DDE-4553-BC6B-970D7C1671F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4854-CCC3-4758-87BA-AF3022BCB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8268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5B9C-5DDE-4553-BC6B-970D7C1671F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4854-CCC3-4758-87BA-AF3022BCB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7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5B9C-5DDE-4553-BC6B-970D7C1671F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4854-CCC3-4758-87BA-AF3022BCB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52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5B9C-5DDE-4553-BC6B-970D7C1671F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4854-CCC3-4758-87BA-AF3022BCB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1406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5B9C-5DDE-4553-BC6B-970D7C1671F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494854-CCC3-4758-87BA-AF3022BCB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39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65B9C-5DDE-4553-BC6B-970D7C1671F3}" type="datetimeFigureOut">
              <a:rPr lang="en-US" smtClean="0"/>
              <a:t>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94854-CCC3-4758-87BA-AF3022BCB1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82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1659217"/>
              </p:ext>
            </p:extLst>
          </p:nvPr>
        </p:nvGraphicFramePr>
        <p:xfrm>
          <a:off x="95796" y="139337"/>
          <a:ext cx="3047998" cy="59336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7050"/>
                <a:gridCol w="1747519"/>
                <a:gridCol w="489857"/>
                <a:gridCol w="453572"/>
              </a:tblGrid>
              <a:tr h="844732"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Chromosome</a:t>
                      </a:r>
                      <a:endParaRPr lang="en-US" sz="105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Phenotype/Trait</a:t>
                      </a:r>
                      <a:endParaRPr lang="en-US" sz="105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50" dirty="0" smtClean="0"/>
                        <a:t>Alleles</a:t>
                      </a:r>
                      <a:endParaRPr lang="en-US" sz="105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en-US" sz="900" dirty="0" smtClean="0"/>
                        <a:t>Allele Copies</a:t>
                      </a:r>
                    </a:p>
                    <a:p>
                      <a:r>
                        <a:rPr lang="en-US" sz="900" dirty="0" smtClean="0"/>
                        <a:t>(from S Phase)</a:t>
                      </a:r>
                      <a:endParaRPr lang="en-US" sz="900" dirty="0"/>
                    </a:p>
                  </a:txBody>
                  <a:tcPr vert="vert270"/>
                </a:tc>
              </a:tr>
              <a:tr h="356284">
                <a:tc rowSpan="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Neck Length: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56284"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Eye</a:t>
                      </a:r>
                      <a:r>
                        <a:rPr lang="en-US" sz="1200" baseline="0" dirty="0" smtClean="0"/>
                        <a:t> Color: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strike="sngStrike" dirty="0"/>
                    </a:p>
                  </a:txBody>
                  <a:tcPr/>
                </a:tc>
              </a:tr>
              <a:tr h="356284"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Horn: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56284"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Spikes: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strike="sngStrike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56284">
                <a:tc rowSpan="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Tail Length: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56284"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Body Color: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56284"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Color of Wings: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56284"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Number of Toes: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56284">
                <a:tc rowSpan="4"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Belly Color: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56284"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Color of Spikes: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56284"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Freckles: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56284"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Fire</a:t>
                      </a:r>
                      <a:r>
                        <a:rPr lang="en-US" sz="1200" baseline="0" dirty="0" smtClean="0"/>
                        <a:t> Breathing:</a:t>
                      </a:r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56284">
                <a:tc row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Ear Frills:</a:t>
                      </a:r>
                      <a:br>
                        <a:rPr lang="en-US" sz="1200" dirty="0" smtClean="0">
                          <a:solidFill>
                            <a:schemeClr val="tx1"/>
                          </a:solidFill>
                        </a:rPr>
                      </a:br>
                      <a:r>
                        <a:rPr lang="en-US" sz="1200" baseline="0" dirty="0" smtClean="0">
                          <a:solidFill>
                            <a:schemeClr val="tx1"/>
                          </a:solidFill>
                        </a:rPr>
                        <a:t>(X chromosome only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  <a:tr h="356284">
                <a:tc v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Gender: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3799974" y="44058"/>
            <a:ext cx="1794306" cy="2005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966072"/>
              </p:ext>
            </p:extLst>
          </p:nvPr>
        </p:nvGraphicFramePr>
        <p:xfrm>
          <a:off x="4040803" y="398050"/>
          <a:ext cx="2082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</a:tblGrid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7" name="Table 26"/>
          <p:cNvGraphicFramePr>
            <a:graphicFrameLocks noGrp="1"/>
          </p:cNvGraphicFramePr>
          <p:nvPr>
            <p:extLst/>
          </p:nvPr>
        </p:nvGraphicFramePr>
        <p:xfrm>
          <a:off x="4395199" y="361154"/>
          <a:ext cx="2082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</a:tblGrid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/>
          </p:nvPr>
        </p:nvGraphicFramePr>
        <p:xfrm>
          <a:off x="4777019" y="356827"/>
          <a:ext cx="2082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</a:tblGrid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252082"/>
              </p:ext>
            </p:extLst>
          </p:nvPr>
        </p:nvGraphicFramePr>
        <p:xfrm>
          <a:off x="5118230" y="861586"/>
          <a:ext cx="208280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</a:tblGrid>
              <a:tr h="25918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4348954" y="1706042"/>
            <a:ext cx="1245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Gamete 1</a:t>
            </a:r>
            <a:endParaRPr lang="en-US" sz="1200" dirty="0"/>
          </a:p>
        </p:txBody>
      </p:sp>
      <p:sp>
        <p:nvSpPr>
          <p:cNvPr id="31" name="Oval 30"/>
          <p:cNvSpPr/>
          <p:nvPr/>
        </p:nvSpPr>
        <p:spPr>
          <a:xfrm>
            <a:off x="3799974" y="2678401"/>
            <a:ext cx="1794306" cy="2005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/>
          </p:nvPr>
        </p:nvGraphicFramePr>
        <p:xfrm>
          <a:off x="4040803" y="3032393"/>
          <a:ext cx="2082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</a:tblGrid>
              <a:tr h="2369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</a:t>
                      </a:r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</a:t>
                      </a:r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3" name="Table 32"/>
          <p:cNvGraphicFramePr>
            <a:graphicFrameLocks noGrp="1"/>
          </p:cNvGraphicFramePr>
          <p:nvPr>
            <p:extLst/>
          </p:nvPr>
        </p:nvGraphicFramePr>
        <p:xfrm>
          <a:off x="4395199" y="2995497"/>
          <a:ext cx="2082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</a:tblGrid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>
            <p:extLst/>
          </p:nvPr>
        </p:nvGraphicFramePr>
        <p:xfrm>
          <a:off x="4742184" y="2996248"/>
          <a:ext cx="2082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</a:tblGrid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4290320" y="4356311"/>
            <a:ext cx="1245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Gamete 3</a:t>
            </a:r>
            <a:endParaRPr lang="en-US" sz="1200" dirty="0"/>
          </a:p>
        </p:txBody>
      </p:sp>
      <p:sp>
        <p:nvSpPr>
          <p:cNvPr id="37" name="Oval 36"/>
          <p:cNvSpPr/>
          <p:nvPr/>
        </p:nvSpPr>
        <p:spPr>
          <a:xfrm>
            <a:off x="6242729" y="44058"/>
            <a:ext cx="1794306" cy="2005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8" name="Tab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5586933"/>
              </p:ext>
            </p:extLst>
          </p:nvPr>
        </p:nvGraphicFramePr>
        <p:xfrm>
          <a:off x="6483558" y="398050"/>
          <a:ext cx="2082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</a:tblGrid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9" name="Table 38"/>
          <p:cNvGraphicFramePr>
            <a:graphicFrameLocks noGrp="1"/>
          </p:cNvGraphicFramePr>
          <p:nvPr>
            <p:extLst/>
          </p:nvPr>
        </p:nvGraphicFramePr>
        <p:xfrm>
          <a:off x="6837954" y="361154"/>
          <a:ext cx="2082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</a:tblGrid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40" name="Table 39"/>
          <p:cNvGraphicFramePr>
            <a:graphicFrameLocks noGrp="1"/>
          </p:cNvGraphicFramePr>
          <p:nvPr>
            <p:extLst/>
          </p:nvPr>
        </p:nvGraphicFramePr>
        <p:xfrm>
          <a:off x="7219774" y="374245"/>
          <a:ext cx="2082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</a:tblGrid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2" name="TextBox 41"/>
          <p:cNvSpPr txBox="1"/>
          <p:nvPr/>
        </p:nvSpPr>
        <p:spPr>
          <a:xfrm>
            <a:off x="6731658" y="1714099"/>
            <a:ext cx="1245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Gamete 2</a:t>
            </a:r>
            <a:endParaRPr lang="en-US" sz="1200" dirty="0"/>
          </a:p>
        </p:txBody>
      </p:sp>
      <p:sp>
        <p:nvSpPr>
          <p:cNvPr id="49" name="Oval 48"/>
          <p:cNvSpPr/>
          <p:nvPr/>
        </p:nvSpPr>
        <p:spPr>
          <a:xfrm>
            <a:off x="6348379" y="2570043"/>
            <a:ext cx="1794306" cy="20050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0" name="Table 49"/>
          <p:cNvGraphicFramePr>
            <a:graphicFrameLocks noGrp="1"/>
          </p:cNvGraphicFramePr>
          <p:nvPr>
            <p:extLst/>
          </p:nvPr>
        </p:nvGraphicFramePr>
        <p:xfrm>
          <a:off x="6589208" y="2924035"/>
          <a:ext cx="2082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</a:tblGrid>
              <a:tr h="2369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</a:t>
                      </a:r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</a:t>
                      </a:r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1" name="Table 50"/>
          <p:cNvGraphicFramePr>
            <a:graphicFrameLocks noGrp="1"/>
          </p:cNvGraphicFramePr>
          <p:nvPr>
            <p:extLst/>
          </p:nvPr>
        </p:nvGraphicFramePr>
        <p:xfrm>
          <a:off x="6943604" y="2887139"/>
          <a:ext cx="2082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</a:tblGrid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2" name="Table 51"/>
          <p:cNvGraphicFramePr>
            <a:graphicFrameLocks noGrp="1"/>
          </p:cNvGraphicFramePr>
          <p:nvPr>
            <p:extLst/>
          </p:nvPr>
        </p:nvGraphicFramePr>
        <p:xfrm>
          <a:off x="7299298" y="2882812"/>
          <a:ext cx="2082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</a:tblGrid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4" name="TextBox 53"/>
          <p:cNvSpPr txBox="1"/>
          <p:nvPr/>
        </p:nvSpPr>
        <p:spPr>
          <a:xfrm>
            <a:off x="6807716" y="4239259"/>
            <a:ext cx="1245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Gamete 4</a:t>
            </a:r>
            <a:endParaRPr lang="en-US" sz="1200" dirty="0"/>
          </a:p>
        </p:txBody>
      </p:sp>
      <p:sp>
        <p:nvSpPr>
          <p:cNvPr id="55" name="TextBox 54"/>
          <p:cNvSpPr txBox="1"/>
          <p:nvPr/>
        </p:nvSpPr>
        <p:spPr>
          <a:xfrm>
            <a:off x="4006973" y="1429043"/>
            <a:ext cx="2428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4348954" y="1429043"/>
            <a:ext cx="2428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4746224" y="1418658"/>
            <a:ext cx="2428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</a:t>
            </a:r>
            <a:endParaRPr lang="en-US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5003316" y="1367487"/>
            <a:ext cx="57668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X or Y</a:t>
            </a:r>
            <a:endParaRPr lang="en-US" sz="700" dirty="0"/>
          </a:p>
        </p:txBody>
      </p:sp>
      <p:sp>
        <p:nvSpPr>
          <p:cNvPr id="63" name="TextBox 62"/>
          <p:cNvSpPr txBox="1"/>
          <p:nvPr/>
        </p:nvSpPr>
        <p:spPr>
          <a:xfrm>
            <a:off x="6463089" y="1432965"/>
            <a:ext cx="2428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64" name="TextBox 63"/>
          <p:cNvSpPr txBox="1"/>
          <p:nvPr/>
        </p:nvSpPr>
        <p:spPr>
          <a:xfrm>
            <a:off x="6805070" y="1432965"/>
            <a:ext cx="2428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7202340" y="1422580"/>
            <a:ext cx="2428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</a:t>
            </a:r>
            <a:endParaRPr lang="en-US" sz="1200" dirty="0"/>
          </a:p>
        </p:txBody>
      </p:sp>
      <p:sp>
        <p:nvSpPr>
          <p:cNvPr id="67" name="TextBox 66"/>
          <p:cNvSpPr txBox="1"/>
          <p:nvPr/>
        </p:nvSpPr>
        <p:spPr>
          <a:xfrm>
            <a:off x="4012297" y="4063387"/>
            <a:ext cx="2428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4354278" y="4063387"/>
            <a:ext cx="2428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69" name="TextBox 68"/>
          <p:cNvSpPr txBox="1"/>
          <p:nvPr/>
        </p:nvSpPr>
        <p:spPr>
          <a:xfrm>
            <a:off x="4751548" y="4053002"/>
            <a:ext cx="2428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</a:t>
            </a:r>
            <a:endParaRPr lang="en-US" sz="1200" dirty="0"/>
          </a:p>
        </p:txBody>
      </p:sp>
      <p:sp>
        <p:nvSpPr>
          <p:cNvPr id="71" name="TextBox 70"/>
          <p:cNvSpPr txBox="1"/>
          <p:nvPr/>
        </p:nvSpPr>
        <p:spPr>
          <a:xfrm>
            <a:off x="6555356" y="3955029"/>
            <a:ext cx="2428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1</a:t>
            </a:r>
            <a:endParaRPr lang="en-US" sz="1200" dirty="0"/>
          </a:p>
        </p:txBody>
      </p:sp>
      <p:sp>
        <p:nvSpPr>
          <p:cNvPr id="72" name="TextBox 71"/>
          <p:cNvSpPr txBox="1"/>
          <p:nvPr/>
        </p:nvSpPr>
        <p:spPr>
          <a:xfrm>
            <a:off x="6897337" y="3955029"/>
            <a:ext cx="2428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2</a:t>
            </a:r>
            <a:endParaRPr lang="en-US" sz="1200" dirty="0"/>
          </a:p>
        </p:txBody>
      </p:sp>
      <p:sp>
        <p:nvSpPr>
          <p:cNvPr id="73" name="TextBox 72"/>
          <p:cNvSpPr txBox="1"/>
          <p:nvPr/>
        </p:nvSpPr>
        <p:spPr>
          <a:xfrm>
            <a:off x="7294607" y="3944644"/>
            <a:ext cx="2428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3</a:t>
            </a:r>
            <a:endParaRPr lang="en-US" sz="12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5967338" y="44058"/>
            <a:ext cx="17417" cy="5138057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H="1">
            <a:off x="3539680" y="2325000"/>
            <a:ext cx="4959886" cy="27368"/>
          </a:xfrm>
          <a:prstGeom prst="line">
            <a:avLst/>
          </a:prstGeom>
          <a:ln>
            <a:prstDash val="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77" name="Table 76"/>
          <p:cNvGraphicFramePr>
            <a:graphicFrameLocks noGrp="1"/>
          </p:cNvGraphicFramePr>
          <p:nvPr>
            <p:extLst/>
          </p:nvPr>
        </p:nvGraphicFramePr>
        <p:xfrm>
          <a:off x="161134" y="1034348"/>
          <a:ext cx="2082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</a:tblGrid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8" name="Table 77"/>
          <p:cNvGraphicFramePr>
            <a:graphicFrameLocks noGrp="1"/>
          </p:cNvGraphicFramePr>
          <p:nvPr>
            <p:extLst/>
          </p:nvPr>
        </p:nvGraphicFramePr>
        <p:xfrm>
          <a:off x="156780" y="2475263"/>
          <a:ext cx="2082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</a:tblGrid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9" name="Table 78"/>
          <p:cNvGraphicFramePr>
            <a:graphicFrameLocks noGrp="1"/>
          </p:cNvGraphicFramePr>
          <p:nvPr>
            <p:extLst/>
          </p:nvPr>
        </p:nvGraphicFramePr>
        <p:xfrm>
          <a:off x="148072" y="3930245"/>
          <a:ext cx="208280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</a:tblGrid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2825607" y="5118666"/>
            <a:ext cx="542007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1200" dirty="0" smtClean="0"/>
              <a:t>After S phase, you will have 4 alleles.  Each egg or sperm will receive one allele.  </a:t>
            </a:r>
            <a:endParaRPr lang="en-US" sz="1200" dirty="0"/>
          </a:p>
          <a:p>
            <a:pPr lvl="1"/>
            <a:r>
              <a:rPr lang="en-US" sz="1200" dirty="0" smtClean="0"/>
              <a:t>If you are homozygous, it doesn’t matter which allele goes because you only have one allele.</a:t>
            </a:r>
          </a:p>
          <a:p>
            <a:pPr lvl="1"/>
            <a:endParaRPr lang="en-US" sz="1200" dirty="0"/>
          </a:p>
          <a:p>
            <a:pPr lvl="1"/>
            <a:r>
              <a:rPr lang="en-US" sz="1200" dirty="0" smtClean="0"/>
              <a:t>If you are heterozygous though, you will need to flip a coin to determine whether the egg or sperm will receive a dominant or recessive allele</a:t>
            </a:r>
          </a:p>
          <a:p>
            <a:pPr lvl="1"/>
            <a:r>
              <a:rPr lang="en-US" sz="1200" dirty="0" smtClean="0"/>
              <a:t>	Heads </a:t>
            </a:r>
            <a:r>
              <a:rPr lang="en-US" sz="1200" dirty="0"/>
              <a:t>= Dominant </a:t>
            </a:r>
            <a:r>
              <a:rPr lang="en-US" sz="1200" dirty="0" smtClean="0"/>
              <a:t>Allele or X chromosome</a:t>
            </a:r>
            <a:endParaRPr lang="en-US" sz="1200" dirty="0"/>
          </a:p>
          <a:p>
            <a:pPr lvl="1"/>
            <a:r>
              <a:rPr lang="en-US" sz="1200" dirty="0" smtClean="0"/>
              <a:t>	Tails </a:t>
            </a:r>
            <a:r>
              <a:rPr lang="en-US" sz="1200" dirty="0"/>
              <a:t>= Recessive </a:t>
            </a:r>
            <a:r>
              <a:rPr lang="en-US" sz="1200" dirty="0" smtClean="0"/>
              <a:t>allele  or Y chromosome</a:t>
            </a:r>
            <a:endParaRPr lang="en-US" sz="1200" dirty="0"/>
          </a:p>
        </p:txBody>
      </p:sp>
      <p:graphicFrame>
        <p:nvGraphicFramePr>
          <p:cNvPr id="59" name="Table 5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8947351"/>
              </p:ext>
            </p:extLst>
          </p:nvPr>
        </p:nvGraphicFramePr>
        <p:xfrm>
          <a:off x="175343" y="5339740"/>
          <a:ext cx="208280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</a:tblGrid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0" name="Table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3580860"/>
              </p:ext>
            </p:extLst>
          </p:nvPr>
        </p:nvGraphicFramePr>
        <p:xfrm>
          <a:off x="7564546" y="905788"/>
          <a:ext cx="208280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</a:tblGrid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1" name="TextBox 60"/>
          <p:cNvSpPr txBox="1"/>
          <p:nvPr/>
        </p:nvSpPr>
        <p:spPr>
          <a:xfrm>
            <a:off x="7467954" y="1420529"/>
            <a:ext cx="57668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X or Y</a:t>
            </a:r>
            <a:endParaRPr lang="en-US" sz="700" dirty="0"/>
          </a:p>
        </p:txBody>
      </p:sp>
      <p:graphicFrame>
        <p:nvGraphicFramePr>
          <p:cNvPr id="62" name="Table 6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3963"/>
              </p:ext>
            </p:extLst>
          </p:nvPr>
        </p:nvGraphicFramePr>
        <p:xfrm>
          <a:off x="5118967" y="3525620"/>
          <a:ext cx="208280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</a:tblGrid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6" name="TextBox 75"/>
          <p:cNvSpPr txBox="1"/>
          <p:nvPr/>
        </p:nvSpPr>
        <p:spPr>
          <a:xfrm>
            <a:off x="5038169" y="4083143"/>
            <a:ext cx="57668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X or Y</a:t>
            </a:r>
            <a:endParaRPr lang="en-US" sz="700" dirty="0"/>
          </a:p>
        </p:txBody>
      </p:sp>
      <p:graphicFrame>
        <p:nvGraphicFramePr>
          <p:cNvPr id="80" name="Table 7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892680"/>
              </p:ext>
            </p:extLst>
          </p:nvPr>
        </p:nvGraphicFramePr>
        <p:xfrm>
          <a:off x="7654731" y="3438661"/>
          <a:ext cx="208280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/>
              </a:tblGrid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  <a:tr h="236962"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1" name="TextBox 80"/>
          <p:cNvSpPr txBox="1"/>
          <p:nvPr/>
        </p:nvSpPr>
        <p:spPr>
          <a:xfrm>
            <a:off x="7566003" y="3984454"/>
            <a:ext cx="576682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00" dirty="0" smtClean="0"/>
              <a:t>X or Y</a:t>
            </a:r>
            <a:endParaRPr lang="en-US" sz="700" dirty="0"/>
          </a:p>
        </p:txBody>
      </p:sp>
    </p:spTree>
    <p:extLst>
      <p:ext uri="{BB962C8B-B14F-4D97-AF65-F5344CB8AC3E}">
        <p14:creationId xmlns:p14="http://schemas.microsoft.com/office/powerpoint/2010/main" val="3946705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154</Words>
  <Application>Microsoft Office PowerPoint</Application>
  <PresentationFormat>On-screen Show (4:3)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Roderick, Teri</dc:creator>
  <cp:lastModifiedBy>Roderick, Teri</cp:lastModifiedBy>
  <cp:revision>2</cp:revision>
  <dcterms:created xsi:type="dcterms:W3CDTF">2016-01-21T17:03:59Z</dcterms:created>
  <dcterms:modified xsi:type="dcterms:W3CDTF">2016-01-21T17:11:30Z</dcterms:modified>
</cp:coreProperties>
</file>