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257" r:id="rId4"/>
    <p:sldId id="256" r:id="rId5"/>
    <p:sldId id="260" r:id="rId6"/>
  </p:sldIdLst>
  <p:sldSz cx="9144000" cy="6858000" type="screen4x3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4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378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4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16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7633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6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6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462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7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9" y="1709740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9" y="4589465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5563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1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314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2" y="365127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4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4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30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275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62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68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1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9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475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7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A41A6-7E84-44D8-A2B5-B2B24DCAD3A9}" type="datetimeFigureOut">
              <a:rPr lang="en-US" smtClean="0"/>
              <a:t>1/13/2016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EC7230-7EAB-42A2-A2F6-8954056724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201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7886700" cy="750771"/>
          </a:xfrm>
        </p:spPr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139" y="843848"/>
            <a:ext cx="8842608" cy="5845710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Choose what kind of traits you want your Dragon to have from the list of traits at your desk.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Cut, paste, and color your dragon on the provided paper.  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the traits that you chose under the phenotype (trait) column.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Write in your genotype and determine if it is homozygous </a:t>
            </a:r>
            <a:r>
              <a:rPr lang="en-US" smtClean="0"/>
              <a:t>or heterozygous.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55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5845736"/>
              </p:ext>
            </p:extLst>
          </p:nvPr>
        </p:nvGraphicFramePr>
        <p:xfrm>
          <a:off x="144379" y="144378"/>
          <a:ext cx="8835991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23389"/>
                <a:gridCol w="1924586"/>
                <a:gridCol w="2743200"/>
                <a:gridCol w="2444816"/>
              </a:tblGrid>
              <a:tr h="364423"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Trait</a:t>
                      </a:r>
                      <a:endParaRPr lang="en-US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Trait 1</a:t>
                      </a:r>
                      <a:endParaRPr lang="en-US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Trait 2</a:t>
                      </a:r>
                      <a:endParaRPr lang="en-US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u="sng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Trait 3</a:t>
                      </a:r>
                      <a:endParaRPr lang="en-US" b="1" u="sng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Neck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(n)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Eye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</a:t>
                      </a:r>
                      <a:r>
                        <a:rPr lang="en-US" baseline="0" dirty="0" smtClean="0"/>
                        <a:t> (e)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Horn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Horn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Horn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Fire Breathing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Breathes Fire (F)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Does not Breathe</a:t>
                      </a:r>
                      <a:r>
                        <a:rPr lang="en-US" baseline="0" dirty="0" smtClean="0"/>
                        <a:t> Fire (f)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Body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Green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Grey (g)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Tail Length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Short (l)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Tail Spike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Spike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r>
                        <a:rPr lang="en-US" baseline="0" dirty="0" smtClean="0"/>
                        <a:t> Spike (s)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Toe Number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Three Toes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Four Toes (t)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Wing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Wings (R)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 Wings (r)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Tail Spike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Black</a:t>
                      </a:r>
                      <a:r>
                        <a:rPr lang="en-US" baseline="0" dirty="0" smtClean="0"/>
                        <a:t>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Red (b)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Freckles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Freckles (K)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0 Freckles (J)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 Freckles (KJ)</a:t>
                      </a:r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Ear Frills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Ear Frills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 Ear Frills (h)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Belly Color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 (Y)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White (W)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Yellow and White (YW)</a:t>
                      </a:r>
                      <a:endParaRPr lang="en-US" dirty="0"/>
                    </a:p>
                  </a:txBody>
                  <a:tcPr/>
                </a:tc>
              </a:tr>
              <a:tr h="364423">
                <a:tc>
                  <a:txBody>
                    <a:bodyPr/>
                    <a:lstStyle/>
                    <a:p>
                      <a:r>
                        <a:rPr lang="en-US" dirty="0" smtClean="0"/>
                        <a:t>Gender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XX (Female)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XY (Male)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002" y="5604732"/>
            <a:ext cx="9066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*Traits with a lower case alleles are recessive and will be covered up by traits with dominant uppercase alleles</a:t>
            </a:r>
          </a:p>
          <a:p>
            <a:r>
              <a:rPr lang="en-US" dirty="0" smtClean="0"/>
              <a:t>* Some alleles are neither dominant nor recessive.</a:t>
            </a:r>
          </a:p>
          <a:p>
            <a:r>
              <a:rPr lang="en-US" dirty="0" smtClean="0"/>
              <a:t>*XX and XY are Chromosomes with their own genes and are not considered alleles.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3063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58" t="56094" r="15421" b="14005"/>
          <a:stretch/>
        </p:blipFill>
        <p:spPr>
          <a:xfrm>
            <a:off x="7678024" y="1312219"/>
            <a:ext cx="1565152" cy="1472798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58" t="56094" r="15421" b="14005"/>
          <a:stretch/>
        </p:blipFill>
        <p:spPr>
          <a:xfrm>
            <a:off x="4576890" y="1438698"/>
            <a:ext cx="1565152" cy="1472798"/>
          </a:xfrm>
          <a:prstGeom prst="rect">
            <a:avLst/>
          </a:prstGeom>
        </p:spPr>
      </p:pic>
      <p:pic>
        <p:nvPicPr>
          <p:cNvPr id="119" name="Picture 118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9158" t="56094" r="15421" b="14005"/>
          <a:stretch/>
        </p:blipFill>
        <p:spPr>
          <a:xfrm>
            <a:off x="1535711" y="1438698"/>
            <a:ext cx="1565152" cy="14727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16" t="55896" r="42658" b="13315"/>
          <a:stretch/>
        </p:blipFill>
        <p:spPr>
          <a:xfrm>
            <a:off x="7011638" y="5091014"/>
            <a:ext cx="2002617" cy="151654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 bwMode="white">
          <a:xfrm>
            <a:off x="8095579" y="5003521"/>
            <a:ext cx="855487" cy="1992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796956" y="6179005"/>
            <a:ext cx="855487" cy="4285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36895" t="33396" r="19921" b="41439"/>
          <a:stretch/>
        </p:blipFill>
        <p:spPr>
          <a:xfrm>
            <a:off x="6445836" y="89666"/>
            <a:ext cx="2658813" cy="1239484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white">
          <a:xfrm>
            <a:off x="8588604" y="760446"/>
            <a:ext cx="525767" cy="568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 bwMode="white">
          <a:xfrm>
            <a:off x="6445837" y="89666"/>
            <a:ext cx="187984" cy="247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 bwMode="white">
          <a:xfrm>
            <a:off x="6455558" y="684801"/>
            <a:ext cx="827132" cy="126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 bwMode="white">
          <a:xfrm>
            <a:off x="6402919" y="1227479"/>
            <a:ext cx="273818" cy="1697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/>
          <a:srcRect l="30658" t="18989" r="52842" b="66406"/>
          <a:stretch/>
        </p:blipFill>
        <p:spPr>
          <a:xfrm>
            <a:off x="6391358" y="1511010"/>
            <a:ext cx="1015890" cy="719387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white">
          <a:xfrm>
            <a:off x="6862828" y="2138042"/>
            <a:ext cx="187984" cy="92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6"/>
          <a:srcRect l="10290" t="39910" r="73447" b="27228"/>
          <a:stretch/>
        </p:blipFill>
        <p:spPr>
          <a:xfrm>
            <a:off x="7011638" y="2325780"/>
            <a:ext cx="1001309" cy="1618620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 bwMode="white">
          <a:xfrm>
            <a:off x="7824963" y="2391400"/>
            <a:ext cx="187984" cy="92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 bwMode="white">
          <a:xfrm>
            <a:off x="7844406" y="3653263"/>
            <a:ext cx="187984" cy="291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7"/>
          <a:srcRect l="23869" t="36949" r="67210" b="52590"/>
          <a:stretch/>
        </p:blipFill>
        <p:spPr>
          <a:xfrm>
            <a:off x="8504220" y="3455439"/>
            <a:ext cx="549262" cy="51523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7"/>
          <a:srcRect l="72815" t="46521" r="17869" b="44400"/>
          <a:stretch/>
        </p:blipFill>
        <p:spPr>
          <a:xfrm>
            <a:off x="8077512" y="2911496"/>
            <a:ext cx="573567" cy="44718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19383" r="16606" b="66604"/>
          <a:stretch/>
        </p:blipFill>
        <p:spPr>
          <a:xfrm rot="16200000">
            <a:off x="5600315" y="5020128"/>
            <a:ext cx="2056085" cy="69022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7"/>
          <a:srcRect l="11394" t="77311" r="63974" b="13808"/>
          <a:stretch/>
        </p:blipFill>
        <p:spPr>
          <a:xfrm>
            <a:off x="7455855" y="4333652"/>
            <a:ext cx="1516544" cy="43746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 bwMode="white">
          <a:xfrm>
            <a:off x="7407248" y="4683725"/>
            <a:ext cx="184707" cy="1286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16" t="55896" r="42658" b="13315"/>
          <a:stretch/>
        </p:blipFill>
        <p:spPr>
          <a:xfrm>
            <a:off x="3910504" y="5217493"/>
            <a:ext cx="2002617" cy="1516546"/>
          </a:xfrm>
          <a:prstGeom prst="rect">
            <a:avLst/>
          </a:prstGeom>
        </p:spPr>
      </p:pic>
      <p:sp>
        <p:nvSpPr>
          <p:cNvPr id="80" name="Rectangle 79"/>
          <p:cNvSpPr/>
          <p:nvPr/>
        </p:nvSpPr>
        <p:spPr bwMode="white">
          <a:xfrm>
            <a:off x="4994445" y="5130000"/>
            <a:ext cx="855487" cy="1992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 bwMode="white">
          <a:xfrm>
            <a:off x="3695822" y="6305484"/>
            <a:ext cx="855487" cy="4285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4"/>
          <a:srcRect l="36895" t="33396" r="19921" b="41439"/>
          <a:stretch/>
        </p:blipFill>
        <p:spPr>
          <a:xfrm>
            <a:off x="3344702" y="216145"/>
            <a:ext cx="2658813" cy="1239484"/>
          </a:xfrm>
          <a:prstGeom prst="rect">
            <a:avLst/>
          </a:prstGeom>
        </p:spPr>
      </p:pic>
      <p:sp>
        <p:nvSpPr>
          <p:cNvPr id="84" name="Rectangle 83"/>
          <p:cNvSpPr/>
          <p:nvPr/>
        </p:nvSpPr>
        <p:spPr bwMode="white">
          <a:xfrm>
            <a:off x="5487470" y="886925"/>
            <a:ext cx="525767" cy="568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5" name="Rectangle 84"/>
          <p:cNvSpPr/>
          <p:nvPr/>
        </p:nvSpPr>
        <p:spPr bwMode="white">
          <a:xfrm>
            <a:off x="3344703" y="216145"/>
            <a:ext cx="187984" cy="247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6" name="Rectangle 85"/>
          <p:cNvSpPr/>
          <p:nvPr/>
        </p:nvSpPr>
        <p:spPr bwMode="white">
          <a:xfrm>
            <a:off x="3354424" y="811280"/>
            <a:ext cx="827132" cy="126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87" name="Rectangle 86"/>
          <p:cNvSpPr/>
          <p:nvPr/>
        </p:nvSpPr>
        <p:spPr bwMode="white">
          <a:xfrm>
            <a:off x="3301785" y="1353958"/>
            <a:ext cx="273818" cy="1697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5"/>
          <a:srcRect l="30658" t="18989" r="52842" b="66406"/>
          <a:stretch/>
        </p:blipFill>
        <p:spPr>
          <a:xfrm>
            <a:off x="3290224" y="1637489"/>
            <a:ext cx="1015890" cy="719387"/>
          </a:xfrm>
          <a:prstGeom prst="rect">
            <a:avLst/>
          </a:prstGeom>
        </p:spPr>
      </p:pic>
      <p:sp>
        <p:nvSpPr>
          <p:cNvPr id="90" name="Rectangle 89"/>
          <p:cNvSpPr/>
          <p:nvPr/>
        </p:nvSpPr>
        <p:spPr bwMode="white">
          <a:xfrm>
            <a:off x="3761694" y="2264521"/>
            <a:ext cx="187984" cy="92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6"/>
          <a:srcRect l="10290" t="39910" r="73447" b="27228"/>
          <a:stretch/>
        </p:blipFill>
        <p:spPr>
          <a:xfrm>
            <a:off x="3910504" y="2452259"/>
            <a:ext cx="1001309" cy="1618620"/>
          </a:xfrm>
          <a:prstGeom prst="rect">
            <a:avLst/>
          </a:prstGeom>
        </p:spPr>
      </p:pic>
      <p:sp>
        <p:nvSpPr>
          <p:cNvPr id="93" name="Rectangle 92"/>
          <p:cNvSpPr/>
          <p:nvPr/>
        </p:nvSpPr>
        <p:spPr bwMode="white">
          <a:xfrm>
            <a:off x="4723829" y="2517879"/>
            <a:ext cx="187984" cy="92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94" name="Rectangle 93"/>
          <p:cNvSpPr/>
          <p:nvPr/>
        </p:nvSpPr>
        <p:spPr bwMode="white">
          <a:xfrm>
            <a:off x="4743272" y="3779742"/>
            <a:ext cx="187984" cy="291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7"/>
          <a:srcRect l="23869" t="36949" r="67210" b="52590"/>
          <a:stretch/>
        </p:blipFill>
        <p:spPr>
          <a:xfrm>
            <a:off x="5403086" y="3581918"/>
            <a:ext cx="549262" cy="515237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7"/>
          <a:srcRect l="72815" t="46521" r="17869" b="44400"/>
          <a:stretch/>
        </p:blipFill>
        <p:spPr>
          <a:xfrm>
            <a:off x="4976378" y="3037975"/>
            <a:ext cx="573567" cy="447188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19383" r="16606" b="66604"/>
          <a:stretch/>
        </p:blipFill>
        <p:spPr>
          <a:xfrm rot="16200000">
            <a:off x="2499181" y="5146607"/>
            <a:ext cx="2056085" cy="690222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7"/>
          <a:srcRect l="11394" t="77311" r="63974" b="13808"/>
          <a:stretch/>
        </p:blipFill>
        <p:spPr>
          <a:xfrm>
            <a:off x="4354721" y="4460131"/>
            <a:ext cx="1516544" cy="437465"/>
          </a:xfrm>
          <a:prstGeom prst="rect">
            <a:avLst/>
          </a:prstGeom>
        </p:spPr>
      </p:pic>
      <p:sp>
        <p:nvSpPr>
          <p:cNvPr id="101" name="Rectangle 100"/>
          <p:cNvSpPr/>
          <p:nvPr/>
        </p:nvSpPr>
        <p:spPr bwMode="white">
          <a:xfrm>
            <a:off x="4306114" y="4810204"/>
            <a:ext cx="184707" cy="1286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4816" t="55896" r="42658" b="13315"/>
          <a:stretch/>
        </p:blipFill>
        <p:spPr>
          <a:xfrm>
            <a:off x="869325" y="5217493"/>
            <a:ext cx="2002617" cy="1516546"/>
          </a:xfrm>
          <a:prstGeom prst="rect">
            <a:avLst/>
          </a:prstGeom>
        </p:spPr>
      </p:pic>
      <p:sp>
        <p:nvSpPr>
          <p:cNvPr id="104" name="Rectangle 103"/>
          <p:cNvSpPr/>
          <p:nvPr/>
        </p:nvSpPr>
        <p:spPr bwMode="white">
          <a:xfrm>
            <a:off x="1953266" y="5130000"/>
            <a:ext cx="855487" cy="19928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 bwMode="white">
          <a:xfrm>
            <a:off x="654643" y="6305484"/>
            <a:ext cx="855487" cy="4285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 rotWithShape="1">
          <a:blip r:embed="rId4"/>
          <a:srcRect l="36895" t="33396" r="19921" b="41439"/>
          <a:stretch/>
        </p:blipFill>
        <p:spPr>
          <a:xfrm>
            <a:off x="303523" y="216145"/>
            <a:ext cx="2658813" cy="1239484"/>
          </a:xfrm>
          <a:prstGeom prst="rect">
            <a:avLst/>
          </a:prstGeom>
        </p:spPr>
      </p:pic>
      <p:sp>
        <p:nvSpPr>
          <p:cNvPr id="108" name="Rectangle 107"/>
          <p:cNvSpPr/>
          <p:nvPr/>
        </p:nvSpPr>
        <p:spPr bwMode="white">
          <a:xfrm>
            <a:off x="2446291" y="886925"/>
            <a:ext cx="525767" cy="56870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9" name="Rectangle 108"/>
          <p:cNvSpPr/>
          <p:nvPr/>
        </p:nvSpPr>
        <p:spPr bwMode="white">
          <a:xfrm>
            <a:off x="303524" y="216145"/>
            <a:ext cx="187984" cy="24789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0" name="Rectangle 109"/>
          <p:cNvSpPr/>
          <p:nvPr/>
        </p:nvSpPr>
        <p:spPr bwMode="white">
          <a:xfrm>
            <a:off x="313245" y="811280"/>
            <a:ext cx="827132" cy="12658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1" name="Rectangle 110"/>
          <p:cNvSpPr/>
          <p:nvPr/>
        </p:nvSpPr>
        <p:spPr bwMode="white">
          <a:xfrm>
            <a:off x="260606" y="1353958"/>
            <a:ext cx="273818" cy="16972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3" name="Picture 112"/>
          <p:cNvPicPr>
            <a:picLocks noChangeAspect="1"/>
          </p:cNvPicPr>
          <p:nvPr/>
        </p:nvPicPr>
        <p:blipFill rotWithShape="1">
          <a:blip r:embed="rId5"/>
          <a:srcRect l="30658" t="18989" r="52842" b="66406"/>
          <a:stretch/>
        </p:blipFill>
        <p:spPr>
          <a:xfrm>
            <a:off x="249045" y="1637489"/>
            <a:ext cx="1015890" cy="719387"/>
          </a:xfrm>
          <a:prstGeom prst="rect">
            <a:avLst/>
          </a:prstGeom>
        </p:spPr>
      </p:pic>
      <p:sp>
        <p:nvSpPr>
          <p:cNvPr id="114" name="Rectangle 113"/>
          <p:cNvSpPr/>
          <p:nvPr/>
        </p:nvSpPr>
        <p:spPr bwMode="white">
          <a:xfrm>
            <a:off x="720515" y="2264521"/>
            <a:ext cx="187984" cy="92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16" name="Picture 115"/>
          <p:cNvPicPr>
            <a:picLocks noChangeAspect="1"/>
          </p:cNvPicPr>
          <p:nvPr/>
        </p:nvPicPr>
        <p:blipFill rotWithShape="1">
          <a:blip r:embed="rId6"/>
          <a:srcRect l="10290" t="39910" r="73447" b="27228"/>
          <a:stretch/>
        </p:blipFill>
        <p:spPr>
          <a:xfrm>
            <a:off x="869325" y="2452259"/>
            <a:ext cx="1001309" cy="1618620"/>
          </a:xfrm>
          <a:prstGeom prst="rect">
            <a:avLst/>
          </a:prstGeom>
        </p:spPr>
      </p:pic>
      <p:sp>
        <p:nvSpPr>
          <p:cNvPr id="117" name="Rectangle 116"/>
          <p:cNvSpPr/>
          <p:nvPr/>
        </p:nvSpPr>
        <p:spPr bwMode="white">
          <a:xfrm>
            <a:off x="1682650" y="2517879"/>
            <a:ext cx="187984" cy="92355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8" name="Rectangle 117"/>
          <p:cNvSpPr/>
          <p:nvPr/>
        </p:nvSpPr>
        <p:spPr bwMode="white">
          <a:xfrm>
            <a:off x="1702093" y="3779742"/>
            <a:ext cx="187984" cy="291137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pic>
        <p:nvPicPr>
          <p:cNvPr id="120" name="Picture 119"/>
          <p:cNvPicPr>
            <a:picLocks noChangeAspect="1"/>
          </p:cNvPicPr>
          <p:nvPr/>
        </p:nvPicPr>
        <p:blipFill rotWithShape="1">
          <a:blip r:embed="rId7"/>
          <a:srcRect l="23869" t="36949" r="67210" b="52590"/>
          <a:stretch/>
        </p:blipFill>
        <p:spPr>
          <a:xfrm>
            <a:off x="2361907" y="3581918"/>
            <a:ext cx="549262" cy="515237"/>
          </a:xfrm>
          <a:prstGeom prst="rect">
            <a:avLst/>
          </a:prstGeom>
        </p:spPr>
      </p:pic>
      <p:pic>
        <p:nvPicPr>
          <p:cNvPr id="121" name="Picture 120"/>
          <p:cNvPicPr>
            <a:picLocks noChangeAspect="1"/>
          </p:cNvPicPr>
          <p:nvPr/>
        </p:nvPicPr>
        <p:blipFill rotWithShape="1">
          <a:blip r:embed="rId7"/>
          <a:srcRect l="72815" t="46521" r="17869" b="44400"/>
          <a:stretch/>
        </p:blipFill>
        <p:spPr>
          <a:xfrm>
            <a:off x="1935199" y="3037975"/>
            <a:ext cx="573567" cy="447188"/>
          </a:xfrm>
          <a:prstGeom prst="rect">
            <a:avLst/>
          </a:prstGeom>
        </p:spPr>
      </p:pic>
      <p:pic>
        <p:nvPicPr>
          <p:cNvPr id="122" name="Picture 121"/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0000" t="19383" r="16606" b="66604"/>
          <a:stretch/>
        </p:blipFill>
        <p:spPr>
          <a:xfrm rot="16200000">
            <a:off x="-541998" y="5146607"/>
            <a:ext cx="2056085" cy="690222"/>
          </a:xfrm>
          <a:prstGeom prst="rect">
            <a:avLst/>
          </a:prstGeom>
        </p:spPr>
      </p:pic>
      <p:pic>
        <p:nvPicPr>
          <p:cNvPr id="124" name="Picture 123"/>
          <p:cNvPicPr>
            <a:picLocks noChangeAspect="1"/>
          </p:cNvPicPr>
          <p:nvPr/>
        </p:nvPicPr>
        <p:blipFill rotWithShape="1">
          <a:blip r:embed="rId7"/>
          <a:srcRect l="11394" t="77311" r="63974" b="13808"/>
          <a:stretch/>
        </p:blipFill>
        <p:spPr>
          <a:xfrm>
            <a:off x="1313542" y="4460131"/>
            <a:ext cx="1516544" cy="437465"/>
          </a:xfrm>
          <a:prstGeom prst="rect">
            <a:avLst/>
          </a:prstGeom>
        </p:spPr>
      </p:pic>
      <p:sp>
        <p:nvSpPr>
          <p:cNvPr id="125" name="Rectangle 124"/>
          <p:cNvSpPr/>
          <p:nvPr/>
        </p:nvSpPr>
        <p:spPr bwMode="white">
          <a:xfrm>
            <a:off x="1264935" y="4810204"/>
            <a:ext cx="184707" cy="128606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90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3061"/>
            <a:ext cx="5573029" cy="6712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3002846"/>
              </p:ext>
            </p:extLst>
          </p:nvPr>
        </p:nvGraphicFramePr>
        <p:xfrm>
          <a:off x="5585187" y="11916"/>
          <a:ext cx="3534353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017"/>
                <a:gridCol w="778756"/>
                <a:gridCol w="888580"/>
              </a:tblGrid>
              <a:tr h="3025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Phenotype Trait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Genotype</a:t>
                      </a:r>
                    </a:p>
                    <a:p>
                      <a:r>
                        <a:rPr lang="en-US" sz="1050" dirty="0" smtClean="0"/>
                        <a:t>(Alleles)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Homozygous/</a:t>
                      </a:r>
                    </a:p>
                    <a:p>
                      <a:r>
                        <a:rPr lang="en-US" sz="900" dirty="0" smtClean="0"/>
                        <a:t>Heterozygous</a:t>
                      </a:r>
                      <a:endParaRPr lang="en-US" sz="9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Neck Length</a:t>
                      </a:r>
                      <a:r>
                        <a:rPr lang="en-US" sz="1200" dirty="0" smtClean="0"/>
                        <a:t>: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Eye</a:t>
                      </a:r>
                      <a:r>
                        <a:rPr lang="en-US" sz="1200" baseline="0" dirty="0" smtClean="0"/>
                        <a:t> Color</a:t>
                      </a:r>
                      <a:r>
                        <a:rPr lang="en-US" sz="1200" baseline="0" dirty="0" smtClean="0"/>
                        <a:t>: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Horn</a:t>
                      </a:r>
                      <a:r>
                        <a:rPr lang="en-US" sz="1200" dirty="0" smtClean="0"/>
                        <a:t>: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Spikes: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Tail </a:t>
                      </a:r>
                      <a:r>
                        <a:rPr lang="en-US" sz="1200" dirty="0" smtClean="0"/>
                        <a:t>Length: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Body </a:t>
                      </a:r>
                      <a:r>
                        <a:rPr lang="en-US" sz="1200" dirty="0" smtClean="0"/>
                        <a:t>Color: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Color of </a:t>
                      </a:r>
                      <a:r>
                        <a:rPr lang="en-US" sz="1200" dirty="0" smtClean="0"/>
                        <a:t>Wings: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</a:t>
                      </a:r>
                      <a:r>
                        <a:rPr lang="en-US" sz="1200" dirty="0" smtClean="0"/>
                        <a:t>Toes: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Belly Color: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Color of </a:t>
                      </a:r>
                      <a:r>
                        <a:rPr lang="en-US" sz="1200" dirty="0" smtClean="0"/>
                        <a:t>Spikes: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Freckles:  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/>
                        <a:t>Breathing: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Ear Frills: 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Gender: 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573029" y="4236765"/>
            <a:ext cx="3628145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b="1" u="sng" dirty="0" smtClean="0"/>
              <a:t>Allele Key:</a:t>
            </a:r>
          </a:p>
          <a:p>
            <a:r>
              <a:rPr lang="en-US" sz="1200" dirty="0" smtClean="0"/>
              <a:t>N = Long Neck</a:t>
            </a:r>
          </a:p>
          <a:p>
            <a:r>
              <a:rPr lang="en-US" sz="1200" dirty="0" smtClean="0"/>
              <a:t>n = Short Neck</a:t>
            </a:r>
          </a:p>
          <a:p>
            <a:r>
              <a:rPr lang="en-US" sz="1200" dirty="0" smtClean="0"/>
              <a:t>E = Red Eyes</a:t>
            </a:r>
          </a:p>
          <a:p>
            <a:r>
              <a:rPr lang="en-US" sz="1200" dirty="0" smtClean="0"/>
              <a:t>e = White Eyes</a:t>
            </a:r>
          </a:p>
          <a:p>
            <a:r>
              <a:rPr lang="en-US" sz="1200" dirty="0" smtClean="0"/>
              <a:t>H = Horn</a:t>
            </a:r>
          </a:p>
          <a:p>
            <a:r>
              <a:rPr lang="en-US" sz="1200" dirty="0" smtClean="0"/>
              <a:t>h = No Horn</a:t>
            </a:r>
          </a:p>
          <a:p>
            <a:r>
              <a:rPr lang="en-US" sz="1200" dirty="0" smtClean="0"/>
              <a:t>S = Spike</a:t>
            </a:r>
          </a:p>
          <a:p>
            <a:r>
              <a:rPr lang="en-US" sz="1200" dirty="0" smtClean="0"/>
              <a:t>s = No spikes</a:t>
            </a:r>
          </a:p>
          <a:p>
            <a:r>
              <a:rPr lang="en-US" sz="1200" dirty="0" smtClean="0"/>
              <a:t>L = Long Tail</a:t>
            </a:r>
          </a:p>
          <a:p>
            <a:r>
              <a:rPr lang="en-US" sz="1200" dirty="0" smtClean="0"/>
              <a:t>l = Short Tail</a:t>
            </a:r>
          </a:p>
          <a:p>
            <a:r>
              <a:rPr lang="en-US" sz="1200" dirty="0" smtClean="0"/>
              <a:t>G = Green Body</a:t>
            </a:r>
          </a:p>
          <a:p>
            <a:r>
              <a:rPr lang="en-US" sz="1200" dirty="0" smtClean="0"/>
              <a:t>g = Grey Body</a:t>
            </a:r>
          </a:p>
          <a:p>
            <a:r>
              <a:rPr lang="en-US" sz="1200" dirty="0" smtClean="0"/>
              <a:t>R = Red Wings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r = Yellow Wings</a:t>
            </a:r>
          </a:p>
          <a:p>
            <a:r>
              <a:rPr lang="en-US" sz="1200" dirty="0" smtClean="0"/>
              <a:t>T = 4 toes</a:t>
            </a:r>
          </a:p>
          <a:p>
            <a:r>
              <a:rPr lang="en-US" sz="1200" dirty="0" smtClean="0"/>
              <a:t>t = 3 toes</a:t>
            </a:r>
          </a:p>
          <a:p>
            <a:r>
              <a:rPr lang="en-US" sz="1200" dirty="0" smtClean="0"/>
              <a:t>Y = Yellow Belly</a:t>
            </a:r>
          </a:p>
          <a:p>
            <a:r>
              <a:rPr lang="en-US" sz="1200" dirty="0" smtClean="0"/>
              <a:t>W = White Belly</a:t>
            </a:r>
          </a:p>
          <a:p>
            <a:r>
              <a:rPr lang="en-US" sz="1200" dirty="0" smtClean="0"/>
              <a:t>B = Black</a:t>
            </a:r>
          </a:p>
          <a:p>
            <a:r>
              <a:rPr lang="en-US" sz="1200" dirty="0" smtClean="0"/>
              <a:t>b = Red</a:t>
            </a:r>
          </a:p>
          <a:p>
            <a:r>
              <a:rPr lang="en-US" sz="1200" dirty="0" smtClean="0"/>
              <a:t>K = 10 Freckles</a:t>
            </a:r>
          </a:p>
          <a:p>
            <a:r>
              <a:rPr lang="en-US" sz="1200" dirty="0" smtClean="0"/>
              <a:t>J = O Freckles</a:t>
            </a:r>
          </a:p>
          <a:p>
            <a:r>
              <a:rPr lang="en-US" sz="1200" dirty="0" smtClean="0"/>
              <a:t>F = Fire Breathing</a:t>
            </a:r>
          </a:p>
          <a:p>
            <a:r>
              <a:rPr lang="en-US" sz="1200" dirty="0" smtClean="0"/>
              <a:t>f = No Fire Breathing</a:t>
            </a:r>
          </a:p>
          <a:p>
            <a:r>
              <a:rPr lang="en-US" sz="1200" dirty="0" smtClean="0"/>
              <a:t>H = Ear Frills</a:t>
            </a:r>
          </a:p>
          <a:p>
            <a:r>
              <a:rPr lang="en-US" sz="1200" dirty="0" smtClean="0"/>
              <a:t>h = No Ear Frills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4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0" y="3061"/>
            <a:ext cx="5573029" cy="6712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8" name="Table 5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2217447"/>
              </p:ext>
            </p:extLst>
          </p:nvPr>
        </p:nvGraphicFramePr>
        <p:xfrm>
          <a:off x="5585187" y="11916"/>
          <a:ext cx="3534353" cy="4251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67017"/>
                <a:gridCol w="778756"/>
                <a:gridCol w="888580"/>
              </a:tblGrid>
              <a:tr h="302512"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Phenotype Trait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/>
                        <a:t>Genotype</a:t>
                      </a:r>
                    </a:p>
                    <a:p>
                      <a:r>
                        <a:rPr lang="en-US" sz="1050" dirty="0" smtClean="0"/>
                        <a:t>(Alleles)</a:t>
                      </a:r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900" dirty="0" smtClean="0"/>
                        <a:t>Homozygous/</a:t>
                      </a:r>
                    </a:p>
                    <a:p>
                      <a:r>
                        <a:rPr lang="en-US" sz="900" dirty="0" smtClean="0"/>
                        <a:t>Heterozygous</a:t>
                      </a:r>
                      <a:endParaRPr lang="en-US" sz="9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Neck Length: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Short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nn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Eye</a:t>
                      </a:r>
                      <a:r>
                        <a:rPr lang="en-US" sz="1200" baseline="0" dirty="0" smtClean="0"/>
                        <a:t> Color: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Red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Ee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Horn: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Horn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HH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Spikes: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Spikes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Ss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Tail Length: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Long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Body Color: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Green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Gg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Color of Wings: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Yellow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Rr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Number of </a:t>
                      </a:r>
                      <a:r>
                        <a:rPr lang="en-US" sz="1200" dirty="0" err="1" smtClean="0"/>
                        <a:t>Toes:</a:t>
                      </a:r>
                      <a:r>
                        <a:rPr lang="en-US" sz="1200" dirty="0" err="1" smtClean="0">
                          <a:solidFill>
                            <a:srgbClr val="FF0000"/>
                          </a:solidFill>
                        </a:rPr>
                        <a:t>FourToes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TT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Belly Color: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Yellow/White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YW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Color of Spikes: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Black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Bb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Freckles: 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KJ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Fire</a:t>
                      </a:r>
                      <a:r>
                        <a:rPr lang="en-US" sz="1200" baseline="0" dirty="0" smtClean="0"/>
                        <a:t> Breathing:  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Yes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FF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HO</a:t>
                      </a:r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Ear Frills: 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err="1" smtClean="0"/>
                        <a:t>XhY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  <a:tr h="271054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Gender: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Male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XY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9" name="TextBox 58"/>
          <p:cNvSpPr txBox="1"/>
          <p:nvPr/>
        </p:nvSpPr>
        <p:spPr>
          <a:xfrm>
            <a:off x="5573029" y="4236765"/>
            <a:ext cx="3628145" cy="304698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sz="1200" b="1" u="sng" dirty="0" smtClean="0"/>
              <a:t>Allele Key:</a:t>
            </a:r>
          </a:p>
          <a:p>
            <a:r>
              <a:rPr lang="en-US" sz="1200" dirty="0" smtClean="0"/>
              <a:t>N = Long Neck</a:t>
            </a:r>
          </a:p>
          <a:p>
            <a:r>
              <a:rPr lang="en-US" sz="1200" dirty="0" smtClean="0"/>
              <a:t>n = Short Neck</a:t>
            </a:r>
          </a:p>
          <a:p>
            <a:r>
              <a:rPr lang="en-US" sz="1200" dirty="0" smtClean="0"/>
              <a:t>E = Red Eyes</a:t>
            </a:r>
          </a:p>
          <a:p>
            <a:r>
              <a:rPr lang="en-US" sz="1200" dirty="0" smtClean="0"/>
              <a:t>e = White Eyes</a:t>
            </a:r>
          </a:p>
          <a:p>
            <a:r>
              <a:rPr lang="en-US" sz="1200" dirty="0" smtClean="0"/>
              <a:t>H = Horn</a:t>
            </a:r>
          </a:p>
          <a:p>
            <a:r>
              <a:rPr lang="en-US" sz="1200" dirty="0" smtClean="0"/>
              <a:t>h = No Horn</a:t>
            </a:r>
          </a:p>
          <a:p>
            <a:r>
              <a:rPr lang="en-US" sz="1200" dirty="0" smtClean="0"/>
              <a:t>S = Spike</a:t>
            </a:r>
          </a:p>
          <a:p>
            <a:r>
              <a:rPr lang="en-US" sz="1200" dirty="0" smtClean="0"/>
              <a:t>s = No spikes</a:t>
            </a:r>
          </a:p>
          <a:p>
            <a:r>
              <a:rPr lang="en-US" sz="1200" dirty="0" smtClean="0"/>
              <a:t>L = Long Tail</a:t>
            </a:r>
          </a:p>
          <a:p>
            <a:r>
              <a:rPr lang="en-US" sz="1200" dirty="0" smtClean="0"/>
              <a:t>l = Short Tail</a:t>
            </a:r>
          </a:p>
          <a:p>
            <a:r>
              <a:rPr lang="en-US" sz="1200" dirty="0" smtClean="0"/>
              <a:t>G = Green Body</a:t>
            </a:r>
          </a:p>
          <a:p>
            <a:r>
              <a:rPr lang="en-US" sz="1200" dirty="0" smtClean="0"/>
              <a:t>g = Grey Body</a:t>
            </a:r>
          </a:p>
          <a:p>
            <a:r>
              <a:rPr lang="en-US" sz="1200" dirty="0" smtClean="0"/>
              <a:t>R = Red Wings</a:t>
            </a:r>
          </a:p>
          <a:p>
            <a:endParaRPr lang="en-US" sz="1200" dirty="0"/>
          </a:p>
          <a:p>
            <a:endParaRPr lang="en-US" sz="1200" dirty="0" smtClean="0"/>
          </a:p>
          <a:p>
            <a:r>
              <a:rPr lang="en-US" sz="1200" dirty="0" smtClean="0"/>
              <a:t>r = Yellow Wings</a:t>
            </a:r>
          </a:p>
          <a:p>
            <a:r>
              <a:rPr lang="en-US" sz="1200" dirty="0" smtClean="0"/>
              <a:t>T = 4 toes</a:t>
            </a:r>
          </a:p>
          <a:p>
            <a:r>
              <a:rPr lang="en-US" sz="1200" dirty="0" smtClean="0"/>
              <a:t>t = 3 toes</a:t>
            </a:r>
          </a:p>
          <a:p>
            <a:r>
              <a:rPr lang="en-US" sz="1200" dirty="0" smtClean="0"/>
              <a:t>Y = Yellow Belly</a:t>
            </a:r>
          </a:p>
          <a:p>
            <a:r>
              <a:rPr lang="en-US" sz="1200" dirty="0" smtClean="0"/>
              <a:t>W = White Belly</a:t>
            </a:r>
          </a:p>
          <a:p>
            <a:r>
              <a:rPr lang="en-US" sz="1200" dirty="0" smtClean="0"/>
              <a:t>B = Black</a:t>
            </a:r>
          </a:p>
          <a:p>
            <a:r>
              <a:rPr lang="en-US" sz="1200" dirty="0" smtClean="0"/>
              <a:t>b = Red</a:t>
            </a:r>
          </a:p>
          <a:p>
            <a:r>
              <a:rPr lang="en-US" sz="1200" dirty="0" smtClean="0"/>
              <a:t>K = 10 Freckles</a:t>
            </a:r>
          </a:p>
          <a:p>
            <a:r>
              <a:rPr lang="en-US" sz="1200" dirty="0" smtClean="0"/>
              <a:t>J = O Freckles</a:t>
            </a:r>
          </a:p>
          <a:p>
            <a:r>
              <a:rPr lang="en-US" sz="1200" dirty="0" smtClean="0"/>
              <a:t>F = Fire Breathing</a:t>
            </a:r>
          </a:p>
          <a:p>
            <a:r>
              <a:rPr lang="en-US" sz="1200" dirty="0" smtClean="0"/>
              <a:t>f = No Fire Breathing</a:t>
            </a:r>
          </a:p>
          <a:p>
            <a:r>
              <a:rPr lang="en-US" sz="1200" dirty="0" smtClean="0"/>
              <a:t>H = Ear Frills</a:t>
            </a:r>
          </a:p>
          <a:p>
            <a:r>
              <a:rPr lang="en-US" sz="1200" dirty="0" smtClean="0"/>
              <a:t>h = No Ear Frills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25087" y="2297934"/>
            <a:ext cx="4922853" cy="2586608"/>
            <a:chOff x="454395" y="2087622"/>
            <a:chExt cx="4922853" cy="2586608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30658" t="18989" r="52842" b="66406"/>
            <a:stretch/>
          </p:blipFill>
          <p:spPr>
            <a:xfrm>
              <a:off x="1210794" y="2422418"/>
              <a:ext cx="1015890" cy="7193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816" t="55896" r="42658" b="13315"/>
            <a:stretch/>
          </p:blipFill>
          <p:spPr>
            <a:xfrm>
              <a:off x="1969023" y="3141805"/>
              <a:ext cx="2002617" cy="1516546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10290" t="58998" r="76628" b="27228"/>
            <a:stretch/>
          </p:blipFill>
          <p:spPr>
            <a:xfrm>
              <a:off x="1792245" y="2854948"/>
              <a:ext cx="805447" cy="67845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9158" t="56094" r="15421" b="27261"/>
            <a:stretch/>
          </p:blipFill>
          <p:spPr>
            <a:xfrm>
              <a:off x="3812096" y="3178381"/>
              <a:ext cx="1565152" cy="81987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4982" t="77311" r="63974" b="13808"/>
            <a:stretch/>
          </p:blipFill>
          <p:spPr>
            <a:xfrm>
              <a:off x="2621193" y="4236765"/>
              <a:ext cx="679988" cy="437465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0" t="19383" r="30735" b="66604"/>
            <a:stretch/>
          </p:blipFill>
          <p:spPr>
            <a:xfrm>
              <a:off x="454395" y="2796694"/>
              <a:ext cx="1186183" cy="69022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6895" t="33396" r="19921" b="41439"/>
            <a:stretch/>
          </p:blipFill>
          <p:spPr>
            <a:xfrm>
              <a:off x="2288263" y="2087622"/>
              <a:ext cx="2658813" cy="123948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3869" t="36949" r="67210" b="52590"/>
            <a:stretch/>
          </p:blipFill>
          <p:spPr>
            <a:xfrm>
              <a:off x="980693" y="2281457"/>
              <a:ext cx="549262" cy="515237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72815" t="46521" r="17869" b="44400"/>
            <a:stretch/>
          </p:blipFill>
          <p:spPr>
            <a:xfrm rot="21216156">
              <a:off x="4736946" y="2881779"/>
              <a:ext cx="573567" cy="4471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4462272" y="2796694"/>
              <a:ext cx="503092" cy="4066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566931" y="3830140"/>
              <a:ext cx="741245" cy="4066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856447" y="4177976"/>
              <a:ext cx="741245" cy="406625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153370" y="5260616"/>
            <a:ext cx="1856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*Don’t forget to color your dragon according to your traits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648" y="44269"/>
            <a:ext cx="1856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0043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782</TotalTime>
  <Words>637</Words>
  <Application>Microsoft Office PowerPoint</Application>
  <PresentationFormat>On-screen Show (4:3)</PresentationFormat>
  <Paragraphs>183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Directions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Roderick, Teri</dc:creator>
  <cp:lastModifiedBy>Roderick, Teri</cp:lastModifiedBy>
  <cp:revision>24</cp:revision>
  <cp:lastPrinted>2016-01-08T16:30:13Z</cp:lastPrinted>
  <dcterms:created xsi:type="dcterms:W3CDTF">2016-01-04T18:41:25Z</dcterms:created>
  <dcterms:modified xsi:type="dcterms:W3CDTF">2016-01-13T16:16:29Z</dcterms:modified>
</cp:coreProperties>
</file>