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0" r:id="rId2"/>
    <p:sldId id="285" r:id="rId3"/>
    <p:sldId id="283" r:id="rId4"/>
    <p:sldId id="284" r:id="rId5"/>
    <p:sldId id="286" r:id="rId6"/>
    <p:sldId id="288" r:id="rId7"/>
    <p:sldId id="287" r:id="rId8"/>
    <p:sldId id="261" r:id="rId9"/>
    <p:sldId id="289" r:id="rId10"/>
    <p:sldId id="290" r:id="rId11"/>
    <p:sldId id="262" r:id="rId12"/>
    <p:sldId id="273" r:id="rId13"/>
    <p:sldId id="274" r:id="rId14"/>
    <p:sldId id="263" r:id="rId15"/>
    <p:sldId id="264" r:id="rId16"/>
    <p:sldId id="265" r:id="rId17"/>
    <p:sldId id="266" r:id="rId18"/>
    <p:sldId id="278" r:id="rId19"/>
    <p:sldId id="276" r:id="rId20"/>
    <p:sldId id="268" r:id="rId21"/>
    <p:sldId id="280" r:id="rId22"/>
    <p:sldId id="270" r:id="rId23"/>
    <p:sldId id="292" r:id="rId24"/>
    <p:sldId id="293" r:id="rId25"/>
    <p:sldId id="272" r:id="rId26"/>
    <p:sldId id="282" r:id="rId27"/>
    <p:sldId id="257" r:id="rId28"/>
    <p:sldId id="294" r:id="rId29"/>
    <p:sldId id="258" r:id="rId30"/>
    <p:sldId id="259" r:id="rId31"/>
    <p:sldId id="25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erick, Teri" initials="RT" lastIdx="1" clrIdx="0">
    <p:extLst>
      <p:ext uri="{19B8F6BF-5375-455C-9EA6-DF929625EA0E}">
        <p15:presenceInfo xmlns:p15="http://schemas.microsoft.com/office/powerpoint/2012/main" userId="S-1-5-21-172434320-657810488-1862565094-2477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57373"/>
    <a:srgbClr val="F13F3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F7BC1-240A-4784-835E-44D3E6DB6D41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333A5-985E-44E6-BD79-561220D90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9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02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9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33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45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1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6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333A5-985E-44E6-BD79-561220D90A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7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0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8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8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37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5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3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0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C0B63-B496-4090-96A9-F68E0CBC1CE8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3EE94-D074-4E60-B3FE-CEA61B23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2852737"/>
          </a:xfrm>
        </p:spPr>
        <p:txBody>
          <a:bodyPr/>
          <a:lstStyle/>
          <a:p>
            <a:r>
              <a:rPr lang="en-US" dirty="0" smtClean="0"/>
              <a:t>DNA Replication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32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443107" y="0"/>
            <a:ext cx="1600200" cy="1706880"/>
            <a:chOff x="3429000" y="198120"/>
            <a:chExt cx="1600200" cy="1706880"/>
          </a:xfrm>
        </p:grpSpPr>
        <p:sp>
          <p:nvSpPr>
            <p:cNvPr id="4" name="Oval 3"/>
            <p:cNvSpPr/>
            <p:nvPr/>
          </p:nvSpPr>
          <p:spPr>
            <a:xfrm>
              <a:off x="3429000" y="198120"/>
              <a:ext cx="1600200" cy="17068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840480" y="731520"/>
              <a:ext cx="777240" cy="6400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86374" y="2240280"/>
            <a:ext cx="1965960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By replicating your DNA before cell division, you ensure that each new cell has a COMPLETE copy of the information stored in the original cell.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043307" y="853440"/>
            <a:ext cx="1554480" cy="152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>
            <a:off x="3644654" y="15240"/>
            <a:ext cx="1600200" cy="1706880"/>
            <a:chOff x="3429000" y="198120"/>
            <a:chExt cx="1600200" cy="1706880"/>
          </a:xfrm>
        </p:grpSpPr>
        <p:sp>
          <p:nvSpPr>
            <p:cNvPr id="44" name="Oval 43"/>
            <p:cNvSpPr/>
            <p:nvPr/>
          </p:nvSpPr>
          <p:spPr>
            <a:xfrm>
              <a:off x="3429000" y="198120"/>
              <a:ext cx="1600200" cy="170688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3840480" y="731520"/>
              <a:ext cx="777240" cy="6400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92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409035" y="3022759"/>
            <a:ext cx="1214438" cy="1295400"/>
            <a:chOff x="1600200" y="2895600"/>
            <a:chExt cx="1214438" cy="1295400"/>
          </a:xfrm>
        </p:grpSpPr>
        <p:sp>
          <p:nvSpPr>
            <p:cNvPr id="47" name="Oval 46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76187" y="3238430"/>
            <a:ext cx="1214438" cy="1295400"/>
            <a:chOff x="5288280" y="2895600"/>
            <a:chExt cx="1214438" cy="1295400"/>
          </a:xfrm>
        </p:grpSpPr>
        <p:sp>
          <p:nvSpPr>
            <p:cNvPr id="50" name="Oval 49"/>
            <p:cNvSpPr/>
            <p:nvPr/>
          </p:nvSpPr>
          <p:spPr>
            <a:xfrm>
              <a:off x="528828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69976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cxnSp>
        <p:nvCxnSpPr>
          <p:cNvPr id="52" name="Straight Connector 51"/>
          <p:cNvCxnSpPr/>
          <p:nvPr/>
        </p:nvCxnSpPr>
        <p:spPr>
          <a:xfrm flipH="1">
            <a:off x="3292317" y="1722120"/>
            <a:ext cx="1136362" cy="1377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898380" y="1604756"/>
            <a:ext cx="1789287" cy="16942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67514" y="3664235"/>
            <a:ext cx="505076" cy="62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7589520" y="3757541"/>
            <a:ext cx="312585" cy="19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4276160" y="3109841"/>
            <a:ext cx="1214438" cy="1295400"/>
            <a:chOff x="1600200" y="2895600"/>
            <a:chExt cx="1214438" cy="1295400"/>
          </a:xfrm>
        </p:grpSpPr>
        <p:sp>
          <p:nvSpPr>
            <p:cNvPr id="57" name="Oval 56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92</a:t>
              </a:r>
              <a:endParaRPr lang="en-US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7929562" y="3245573"/>
            <a:ext cx="1214438" cy="1295400"/>
            <a:chOff x="1600200" y="2895600"/>
            <a:chExt cx="1214438" cy="1295400"/>
          </a:xfrm>
        </p:grpSpPr>
        <p:sp>
          <p:nvSpPr>
            <p:cNvPr id="60" name="Oval 59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92</a:t>
              </a:r>
              <a:endParaRPr lang="en-US" dirty="0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H="1">
            <a:off x="4444754" y="4403463"/>
            <a:ext cx="464611" cy="569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29336" y="4409559"/>
            <a:ext cx="372823" cy="54381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3473202" y="4806727"/>
            <a:ext cx="1214438" cy="1295400"/>
            <a:chOff x="1600200" y="2895600"/>
            <a:chExt cx="1214438" cy="1295400"/>
          </a:xfrm>
        </p:grpSpPr>
        <p:sp>
          <p:nvSpPr>
            <p:cNvPr id="65" name="Oval 64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51973" y="4806727"/>
            <a:ext cx="1214438" cy="1295400"/>
            <a:chOff x="1600200" y="2895600"/>
            <a:chExt cx="1214438" cy="1295400"/>
          </a:xfrm>
        </p:grpSpPr>
        <p:sp>
          <p:nvSpPr>
            <p:cNvPr id="68" name="Oval 67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cxnSp>
        <p:nvCxnSpPr>
          <p:cNvPr id="70" name="Straight Connector 69"/>
          <p:cNvCxnSpPr/>
          <p:nvPr/>
        </p:nvCxnSpPr>
        <p:spPr>
          <a:xfrm flipH="1">
            <a:off x="7931856" y="4540747"/>
            <a:ext cx="464612" cy="5691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16438" y="4546843"/>
            <a:ext cx="477376" cy="10218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6754597" y="4872104"/>
            <a:ext cx="1214438" cy="1295400"/>
            <a:chOff x="1600200" y="2895600"/>
            <a:chExt cx="1214438" cy="1295400"/>
          </a:xfrm>
        </p:grpSpPr>
        <p:sp>
          <p:nvSpPr>
            <p:cNvPr id="74" name="Oval 73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8028416" y="5519804"/>
            <a:ext cx="1214438" cy="1295400"/>
            <a:chOff x="1600200" y="2895600"/>
            <a:chExt cx="1214438" cy="1295400"/>
          </a:xfrm>
        </p:grpSpPr>
        <p:sp>
          <p:nvSpPr>
            <p:cNvPr id="77" name="Oval 76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71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 W’s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520"/>
            <a:ext cx="9144000" cy="4446563"/>
          </a:xfrm>
        </p:spPr>
        <p:txBody>
          <a:bodyPr>
            <a:normAutofit/>
          </a:bodyPr>
          <a:lstStyle/>
          <a:p>
            <a:r>
              <a:rPr lang="en-US" b="1" dirty="0" smtClean="0"/>
              <a:t>What</a:t>
            </a:r>
            <a:r>
              <a:rPr lang="en-US" dirty="0"/>
              <a:t>: DNA </a:t>
            </a:r>
            <a:r>
              <a:rPr lang="en-US" dirty="0" smtClean="0"/>
              <a:t>replication is </a:t>
            </a:r>
            <a:r>
              <a:rPr lang="en-US" dirty="0"/>
              <a:t>the process </a:t>
            </a:r>
            <a:r>
              <a:rPr lang="en-US" dirty="0" smtClean="0"/>
              <a:t>of copying your DNA</a:t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Where:</a:t>
            </a:r>
            <a:r>
              <a:rPr lang="en-US" dirty="0"/>
              <a:t>  DNA replication occurs in the </a:t>
            </a:r>
            <a:r>
              <a:rPr lang="en-US" dirty="0" smtClean="0"/>
              <a:t>Nucleus.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When</a:t>
            </a:r>
            <a:r>
              <a:rPr lang="en-US" dirty="0"/>
              <a:t>:  DNA replication occurs during the S phase of the cell </a:t>
            </a:r>
            <a:r>
              <a:rPr lang="en-US" dirty="0" smtClean="0"/>
              <a:t>cycle.  (right before mitosis or meiosis)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b="1" dirty="0"/>
              <a:t>Why</a:t>
            </a:r>
            <a:r>
              <a:rPr lang="en-US" dirty="0"/>
              <a:t>:  DNA replication is needed </a:t>
            </a:r>
            <a:r>
              <a:rPr lang="en-US" dirty="0" smtClean="0"/>
              <a:t>so that new cells will have a complete copy of the original cell instead of just the half.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4601934" y="6253844"/>
            <a:ext cx="946880" cy="665929"/>
            <a:chOff x="4598623" y="519621"/>
            <a:chExt cx="946880" cy="665929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8" name="Rounded Rectangle 147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601078" y="5813488"/>
            <a:ext cx="946880" cy="665929"/>
            <a:chOff x="4598623" y="519621"/>
            <a:chExt cx="946880" cy="665929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5" name="Rounded Rectangle 14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572507" y="5343380"/>
            <a:ext cx="979920" cy="665929"/>
            <a:chOff x="4568515" y="989114"/>
            <a:chExt cx="979920" cy="66592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4" name="Rounded Rectangle 12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4612626" y="4840348"/>
            <a:ext cx="940990" cy="665929"/>
            <a:chOff x="4607445" y="1943903"/>
            <a:chExt cx="940990" cy="665929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42" name="Rounded Rectangle 141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4667309" y="4391354"/>
            <a:ext cx="882254" cy="665929"/>
            <a:chOff x="4663065" y="50304"/>
            <a:chExt cx="882254" cy="665929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6" name="Rounded Rectangle 135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4608508" y="3912648"/>
            <a:ext cx="940990" cy="665929"/>
            <a:chOff x="4607445" y="1943903"/>
            <a:chExt cx="940990" cy="66592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39" name="Rounded Rectangle 13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568894" y="3389951"/>
            <a:ext cx="979920" cy="665929"/>
            <a:chOff x="4568515" y="989114"/>
            <a:chExt cx="979920" cy="6659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1" name="Rounded Rectangle 120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4667419" y="2908023"/>
            <a:ext cx="882254" cy="665929"/>
            <a:chOff x="4663065" y="50304"/>
            <a:chExt cx="882254" cy="665929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666560" y="2439443"/>
            <a:ext cx="882254" cy="665929"/>
            <a:chOff x="4663065" y="50304"/>
            <a:chExt cx="882254" cy="66592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0" name="Rounded Rectangle 12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607445" y="1943903"/>
            <a:ext cx="940990" cy="665929"/>
            <a:chOff x="4607445" y="1943903"/>
            <a:chExt cx="940990" cy="6659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15" name="Rounded Rectangle 114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569880" y="1475755"/>
            <a:ext cx="979920" cy="665929"/>
            <a:chOff x="4568515" y="989114"/>
            <a:chExt cx="979920" cy="665929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8" name="Rounded Rectangle 117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68515" y="989114"/>
            <a:ext cx="979920" cy="665929"/>
            <a:chOff x="4568515" y="989114"/>
            <a:chExt cx="979920" cy="66592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4" name="Rounded Rectangle 11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598623" y="519621"/>
            <a:ext cx="946880" cy="665929"/>
            <a:chOff x="4598623" y="519621"/>
            <a:chExt cx="946880" cy="66592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13" name="Rounded Rectangle 11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771746" y="6289131"/>
            <a:ext cx="1027915" cy="665929"/>
            <a:chOff x="3771900" y="557246"/>
            <a:chExt cx="1027915" cy="66592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771746" y="5841309"/>
            <a:ext cx="1027915" cy="665929"/>
            <a:chOff x="3771900" y="557246"/>
            <a:chExt cx="1027915" cy="66592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3763568" y="5401212"/>
            <a:ext cx="914592" cy="665929"/>
            <a:chOff x="3771900" y="1529476"/>
            <a:chExt cx="914592" cy="66592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3771746" y="4876495"/>
            <a:ext cx="945727" cy="665929"/>
            <a:chOff x="3768922" y="1992508"/>
            <a:chExt cx="945727" cy="66592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771746" y="4406047"/>
            <a:ext cx="1088728" cy="665929"/>
            <a:chOff x="3771900" y="84703"/>
            <a:chExt cx="1088728" cy="66592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771900" y="84703"/>
            <a:ext cx="1088728" cy="665929"/>
            <a:chOff x="3771900" y="84703"/>
            <a:chExt cx="1088728" cy="66592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1900" y="557246"/>
            <a:ext cx="1027915" cy="665929"/>
            <a:chOff x="3771900" y="557246"/>
            <a:chExt cx="1027915" cy="66592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71900" y="1014199"/>
            <a:ext cx="924791" cy="665929"/>
            <a:chOff x="3771900" y="1014199"/>
            <a:chExt cx="924791" cy="66592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771900" y="1529476"/>
            <a:ext cx="914592" cy="665929"/>
            <a:chOff x="3771900" y="1529476"/>
            <a:chExt cx="914592" cy="66592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68922" y="1992508"/>
            <a:ext cx="945727" cy="665929"/>
            <a:chOff x="3768922" y="1992508"/>
            <a:chExt cx="945727" cy="66592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765036" y="2461545"/>
            <a:ext cx="1065186" cy="665929"/>
            <a:chOff x="3765036" y="2461545"/>
            <a:chExt cx="1065186" cy="66592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763568" y="2930582"/>
            <a:ext cx="1088728" cy="665929"/>
            <a:chOff x="3771900" y="84703"/>
            <a:chExt cx="1088728" cy="66592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763568" y="3442490"/>
            <a:ext cx="914592" cy="665929"/>
            <a:chOff x="3771900" y="1529476"/>
            <a:chExt cx="914592" cy="6659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62" name="Rounded Rectangle 6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774724" y="3949150"/>
            <a:ext cx="945727" cy="665929"/>
            <a:chOff x="3768922" y="1992508"/>
            <a:chExt cx="945727" cy="6659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63065" y="62661"/>
            <a:ext cx="882254" cy="665929"/>
            <a:chOff x="4663065" y="50304"/>
            <a:chExt cx="882254" cy="66592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12" name="Rounded Rectangle 111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Isosceles Triangle 19"/>
          <p:cNvSpPr/>
          <p:nvPr/>
        </p:nvSpPr>
        <p:spPr>
          <a:xfrm rot="10800000">
            <a:off x="4204013" y="-984734"/>
            <a:ext cx="1021271" cy="158136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</a:t>
            </a:r>
            <a:endParaRPr lang="en-US" sz="4800" dirty="0"/>
          </a:p>
        </p:txBody>
      </p:sp>
      <p:sp>
        <p:nvSpPr>
          <p:cNvPr id="89" name="TextBox 88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364" y="369332"/>
            <a:ext cx="1853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</a:t>
            </a:r>
            <a:r>
              <a:rPr lang="en-US" u="sng" dirty="0" smtClean="0"/>
              <a:t>Helicase</a:t>
            </a:r>
            <a:r>
              <a:rPr lang="en-US" dirty="0" smtClean="0"/>
              <a:t> breaks the hydrogen bonds holding the two strands together.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0504 1.28843 " pathEditMode="relative" rAng="0" ptsTypes="AA">
                                      <p:cBhvr>
                                        <p:cTn id="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44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8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0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2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4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45"/>
          <p:cNvGrpSpPr/>
          <p:nvPr/>
        </p:nvGrpSpPr>
        <p:grpSpPr>
          <a:xfrm>
            <a:off x="7025094" y="6191183"/>
            <a:ext cx="946880" cy="665929"/>
            <a:chOff x="4598623" y="519621"/>
            <a:chExt cx="946880" cy="665929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8" name="Rounded Rectangle 147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7024238" y="5750827"/>
            <a:ext cx="946880" cy="665929"/>
            <a:chOff x="4598623" y="519621"/>
            <a:chExt cx="946880" cy="665929"/>
          </a:xfrm>
        </p:grpSpPr>
        <p:pic>
          <p:nvPicPr>
            <p:cNvPr id="144" name="Picture 14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45" name="Rounded Rectangle 14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995667" y="5280719"/>
            <a:ext cx="979920" cy="665929"/>
            <a:chOff x="4568515" y="989114"/>
            <a:chExt cx="979920" cy="665929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4" name="Rounded Rectangle 12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035786" y="4777687"/>
            <a:ext cx="940990" cy="665929"/>
            <a:chOff x="4607445" y="1943903"/>
            <a:chExt cx="940990" cy="665929"/>
          </a:xfrm>
        </p:grpSpPr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42" name="Rounded Rectangle 141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7090469" y="4328693"/>
            <a:ext cx="882254" cy="665929"/>
            <a:chOff x="4663065" y="50304"/>
            <a:chExt cx="882254" cy="665929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6" name="Rounded Rectangle 135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7031668" y="3849987"/>
            <a:ext cx="940990" cy="665929"/>
            <a:chOff x="4607445" y="1943903"/>
            <a:chExt cx="940990" cy="665929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39" name="Rounded Rectangle 13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992054" y="3327290"/>
            <a:ext cx="979920" cy="665929"/>
            <a:chOff x="4568515" y="989114"/>
            <a:chExt cx="979920" cy="665929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21" name="Rounded Rectangle 120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90579" y="2845362"/>
            <a:ext cx="882254" cy="665929"/>
            <a:chOff x="4663065" y="50304"/>
            <a:chExt cx="882254" cy="665929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3" name="Rounded Rectangle 132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7089720" y="2376782"/>
            <a:ext cx="882254" cy="665929"/>
            <a:chOff x="4663065" y="50304"/>
            <a:chExt cx="882254" cy="665929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30" name="Rounded Rectangle 12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30605" y="1881242"/>
            <a:ext cx="940990" cy="665929"/>
            <a:chOff x="4607445" y="1943903"/>
            <a:chExt cx="940990" cy="66592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15" name="Rounded Rectangle 114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93040" y="1413094"/>
            <a:ext cx="979920" cy="665929"/>
            <a:chOff x="4568515" y="989114"/>
            <a:chExt cx="979920" cy="665929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8" name="Rounded Rectangle 117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991675" y="926453"/>
            <a:ext cx="979920" cy="665929"/>
            <a:chOff x="4568515" y="989114"/>
            <a:chExt cx="979920" cy="66592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14" name="Rounded Rectangle 113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1783" y="456960"/>
            <a:ext cx="946880" cy="665929"/>
            <a:chOff x="4598623" y="519621"/>
            <a:chExt cx="946880" cy="665929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13" name="Rounded Rectangle 11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42846" y="6206033"/>
            <a:ext cx="1027915" cy="665929"/>
            <a:chOff x="3771900" y="557246"/>
            <a:chExt cx="1027915" cy="665929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11" name="Rounded Rectangle 11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1142846" y="5758211"/>
            <a:ext cx="1027915" cy="665929"/>
            <a:chOff x="3771900" y="557246"/>
            <a:chExt cx="1027915" cy="66592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01" name="Rounded Rectangle 100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134668" y="5318114"/>
            <a:ext cx="914592" cy="665929"/>
            <a:chOff x="3771900" y="1529476"/>
            <a:chExt cx="914592" cy="665929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72" name="Rounded Rectangle 7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42846" y="4793397"/>
            <a:ext cx="945727" cy="665929"/>
            <a:chOff x="3768922" y="1992508"/>
            <a:chExt cx="945727" cy="665929"/>
          </a:xfrm>
        </p:grpSpPr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85" name="Rounded Rectangle 8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42846" y="4322949"/>
            <a:ext cx="1088728" cy="665929"/>
            <a:chOff x="3771900" y="84703"/>
            <a:chExt cx="1088728" cy="665929"/>
          </a:xfrm>
        </p:grpSpPr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8" name="Rounded Rectangle 9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3000" y="1605"/>
            <a:ext cx="1088728" cy="665929"/>
            <a:chOff x="3771900" y="84703"/>
            <a:chExt cx="1088728" cy="665929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143000" y="474148"/>
            <a:ext cx="1027915" cy="665929"/>
            <a:chOff x="3771900" y="557246"/>
            <a:chExt cx="1027915" cy="665929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3000" y="931101"/>
            <a:ext cx="924791" cy="665929"/>
            <a:chOff x="3771900" y="1014199"/>
            <a:chExt cx="924791" cy="665929"/>
          </a:xfrm>
        </p:grpSpPr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42" name="Rounded Rectangle 41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43000" y="1446378"/>
            <a:ext cx="914592" cy="665929"/>
            <a:chOff x="3771900" y="1529476"/>
            <a:chExt cx="914592" cy="665929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44" name="Rounded Rectangle 43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40022" y="1909410"/>
            <a:ext cx="945727" cy="665929"/>
            <a:chOff x="3768922" y="1992508"/>
            <a:chExt cx="945727" cy="665929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52" name="Rounded Rectangle 5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36136" y="2378447"/>
            <a:ext cx="1065186" cy="665929"/>
            <a:chOff x="3765036" y="2461545"/>
            <a:chExt cx="1065186" cy="665929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54" name="Rounded Rectangle 53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34668" y="2847484"/>
            <a:ext cx="1088728" cy="665929"/>
            <a:chOff x="3771900" y="84703"/>
            <a:chExt cx="1088728" cy="665929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59" name="Rounded Rectangle 58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134668" y="3359392"/>
            <a:ext cx="914592" cy="665929"/>
            <a:chOff x="3771900" y="1529476"/>
            <a:chExt cx="914592" cy="665929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62" name="Rounded Rectangle 61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132176" y="3866052"/>
            <a:ext cx="945727" cy="665929"/>
            <a:chOff x="3768922" y="1992508"/>
            <a:chExt cx="945727" cy="665929"/>
          </a:xfrm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75" name="Rounded Rectangle 74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086225" y="0"/>
            <a:ext cx="882254" cy="665929"/>
            <a:chOff x="4663065" y="50304"/>
            <a:chExt cx="882254" cy="665929"/>
          </a:xfrm>
        </p:grpSpPr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12" name="Rounded Rectangle 111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979851" y="6175162"/>
            <a:ext cx="946880" cy="665929"/>
            <a:chOff x="4598623" y="519621"/>
            <a:chExt cx="946880" cy="665929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60" name="Rounded Rectangle 159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970887" y="5718864"/>
            <a:ext cx="946880" cy="665929"/>
            <a:chOff x="4598623" y="519621"/>
            <a:chExt cx="946880" cy="665929"/>
          </a:xfrm>
        </p:grpSpPr>
        <p:pic>
          <p:nvPicPr>
            <p:cNvPr id="162" name="Picture 16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163" name="Rounded Rectangle 162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Group 163"/>
          <p:cNvGrpSpPr/>
          <p:nvPr/>
        </p:nvGrpSpPr>
        <p:grpSpPr>
          <a:xfrm>
            <a:off x="1936721" y="5259980"/>
            <a:ext cx="979920" cy="665929"/>
            <a:chOff x="4568515" y="989114"/>
            <a:chExt cx="979920" cy="665929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66" name="Rounded Rectangle 165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1975651" y="4746635"/>
            <a:ext cx="940990" cy="665929"/>
            <a:chOff x="4607445" y="1943903"/>
            <a:chExt cx="940990" cy="665929"/>
          </a:xfrm>
        </p:grpSpPr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69" name="Rounded Rectangle 168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Group 175"/>
          <p:cNvGrpSpPr/>
          <p:nvPr/>
        </p:nvGrpSpPr>
        <p:grpSpPr>
          <a:xfrm>
            <a:off x="2034387" y="4298553"/>
            <a:ext cx="882254" cy="665929"/>
            <a:chOff x="4663065" y="50304"/>
            <a:chExt cx="882254" cy="665929"/>
          </a:xfrm>
        </p:grpSpPr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78" name="Rounded Rectangle 177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976777" y="3818641"/>
            <a:ext cx="940990" cy="665929"/>
            <a:chOff x="4607445" y="1943903"/>
            <a:chExt cx="940990" cy="665929"/>
          </a:xfrm>
        </p:grpSpPr>
        <p:pic>
          <p:nvPicPr>
            <p:cNvPr id="180" name="Picture 17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81" name="Rounded Rectangle 180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1947593" y="3303273"/>
            <a:ext cx="966272" cy="665929"/>
            <a:chOff x="4568515" y="989114"/>
            <a:chExt cx="966272" cy="665929"/>
          </a:xfrm>
        </p:grpSpPr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84" name="Rounded Rectangle 183"/>
            <p:cNvSpPr/>
            <p:nvPr/>
          </p:nvSpPr>
          <p:spPr>
            <a:xfrm>
              <a:off x="5106298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2038503" y="2840703"/>
            <a:ext cx="882254" cy="665929"/>
            <a:chOff x="4663065" y="50304"/>
            <a:chExt cx="882254" cy="665929"/>
          </a:xfrm>
        </p:grpSpPr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87" name="Rounded Rectangle 186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2043359" y="2361970"/>
            <a:ext cx="882254" cy="665929"/>
            <a:chOff x="4663065" y="50304"/>
            <a:chExt cx="882254" cy="665929"/>
          </a:xfrm>
        </p:grpSpPr>
        <p:pic>
          <p:nvPicPr>
            <p:cNvPr id="189" name="Picture 18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190" name="Rounded Rectangle 189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1979767" y="1868474"/>
            <a:ext cx="940990" cy="665929"/>
            <a:chOff x="4607445" y="1943903"/>
            <a:chExt cx="940990" cy="665929"/>
          </a:xfrm>
        </p:grpSpPr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7445" y="2050601"/>
              <a:ext cx="705039" cy="481928"/>
            </a:xfrm>
            <a:prstGeom prst="rect">
              <a:avLst/>
            </a:prstGeom>
          </p:spPr>
        </p:pic>
        <p:sp>
          <p:nvSpPr>
            <p:cNvPr id="193" name="Rounded Rectangle 192"/>
            <p:cNvSpPr/>
            <p:nvPr/>
          </p:nvSpPr>
          <p:spPr>
            <a:xfrm>
              <a:off x="5119946" y="19439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1952471" y="1385716"/>
            <a:ext cx="979920" cy="665929"/>
            <a:chOff x="4568515" y="989114"/>
            <a:chExt cx="979920" cy="665929"/>
          </a:xfrm>
        </p:grpSpPr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96" name="Rounded Rectangle 195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950589" y="905607"/>
            <a:ext cx="979920" cy="665929"/>
            <a:chOff x="4568515" y="989114"/>
            <a:chExt cx="979920" cy="665929"/>
          </a:xfrm>
        </p:grpSpPr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8515" y="1088817"/>
              <a:ext cx="710153" cy="466479"/>
            </a:xfrm>
            <a:prstGeom prst="rect">
              <a:avLst/>
            </a:prstGeom>
          </p:spPr>
        </p:pic>
        <p:sp>
          <p:nvSpPr>
            <p:cNvPr id="199" name="Rounded Rectangle 198"/>
            <p:cNvSpPr/>
            <p:nvPr/>
          </p:nvSpPr>
          <p:spPr>
            <a:xfrm>
              <a:off x="5119946" y="98911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Group 202"/>
          <p:cNvGrpSpPr/>
          <p:nvPr/>
        </p:nvGrpSpPr>
        <p:grpSpPr>
          <a:xfrm>
            <a:off x="1987099" y="439834"/>
            <a:ext cx="946880" cy="665929"/>
            <a:chOff x="4598623" y="519621"/>
            <a:chExt cx="946880" cy="665929"/>
          </a:xfrm>
        </p:grpSpPr>
        <p:pic>
          <p:nvPicPr>
            <p:cNvPr id="204" name="Picture 20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98623" y="659839"/>
              <a:ext cx="713862" cy="414589"/>
            </a:xfrm>
            <a:prstGeom prst="rect">
              <a:avLst/>
            </a:prstGeom>
          </p:spPr>
        </p:pic>
        <p:sp>
          <p:nvSpPr>
            <p:cNvPr id="205" name="Rounded Rectangle 204"/>
            <p:cNvSpPr/>
            <p:nvPr/>
          </p:nvSpPr>
          <p:spPr>
            <a:xfrm>
              <a:off x="5117014" y="519621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050137" y="-25939"/>
            <a:ext cx="882254" cy="665929"/>
            <a:chOff x="4663065" y="50304"/>
            <a:chExt cx="882254" cy="665929"/>
          </a:xfrm>
        </p:grpSpPr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3065" y="186657"/>
              <a:ext cx="583807" cy="393225"/>
            </a:xfrm>
            <a:prstGeom prst="rect">
              <a:avLst/>
            </a:prstGeom>
          </p:spPr>
        </p:pic>
        <p:sp>
          <p:nvSpPr>
            <p:cNvPr id="208" name="Rounded Rectangle 207"/>
            <p:cNvSpPr/>
            <p:nvPr/>
          </p:nvSpPr>
          <p:spPr>
            <a:xfrm>
              <a:off x="5116830" y="50304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Can 1"/>
          <p:cNvSpPr/>
          <p:nvPr/>
        </p:nvSpPr>
        <p:spPr>
          <a:xfrm>
            <a:off x="2449062" y="6062425"/>
            <a:ext cx="1270477" cy="1917557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209" name="Can 208"/>
          <p:cNvSpPr/>
          <p:nvPr/>
        </p:nvSpPr>
        <p:spPr>
          <a:xfrm>
            <a:off x="5969478" y="-1761588"/>
            <a:ext cx="1270477" cy="1917557"/>
          </a:xfrm>
          <a:prstGeom prst="ca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DNA Polymerase</a:t>
            </a:r>
            <a:endParaRPr lang="en-US" dirty="0"/>
          </a:p>
        </p:txBody>
      </p:sp>
      <p:sp>
        <p:nvSpPr>
          <p:cNvPr id="149" name="TextBox 148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150" name="Group 149"/>
          <p:cNvGrpSpPr/>
          <p:nvPr/>
        </p:nvGrpSpPr>
        <p:grpSpPr>
          <a:xfrm>
            <a:off x="6184833" y="6206033"/>
            <a:ext cx="1027915" cy="665929"/>
            <a:chOff x="3771900" y="557246"/>
            <a:chExt cx="1027915" cy="665929"/>
          </a:xfrm>
        </p:grpSpPr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52" name="Rounded Rectangle 151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184833" y="5758211"/>
            <a:ext cx="1027915" cy="665929"/>
            <a:chOff x="3771900" y="557246"/>
            <a:chExt cx="1027915" cy="665929"/>
          </a:xfrm>
        </p:grpSpPr>
        <p:pic>
          <p:nvPicPr>
            <p:cNvPr id="154" name="Picture 15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155" name="Rounded Rectangle 154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6176655" y="5318114"/>
            <a:ext cx="914592" cy="665929"/>
            <a:chOff x="3771900" y="1529476"/>
            <a:chExt cx="914592" cy="665929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170" name="Rounded Rectangle 169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Group 170"/>
          <p:cNvGrpSpPr/>
          <p:nvPr/>
        </p:nvGrpSpPr>
        <p:grpSpPr>
          <a:xfrm>
            <a:off x="6184833" y="4793397"/>
            <a:ext cx="945727" cy="665929"/>
            <a:chOff x="3768922" y="1992508"/>
            <a:chExt cx="945727" cy="665929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173" name="Rounded Rectangle 172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Group 173"/>
          <p:cNvGrpSpPr/>
          <p:nvPr/>
        </p:nvGrpSpPr>
        <p:grpSpPr>
          <a:xfrm>
            <a:off x="6184833" y="4322949"/>
            <a:ext cx="1088728" cy="665929"/>
            <a:chOff x="3771900" y="84703"/>
            <a:chExt cx="1088728" cy="665929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200" name="Rounded Rectangle 199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6184987" y="1605"/>
            <a:ext cx="1088728" cy="665929"/>
            <a:chOff x="3771900" y="84703"/>
            <a:chExt cx="1088728" cy="665929"/>
          </a:xfrm>
        </p:grpSpPr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210" name="Rounded Rectangle 209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184987" y="474148"/>
            <a:ext cx="1027915" cy="665929"/>
            <a:chOff x="3771900" y="557246"/>
            <a:chExt cx="1027915" cy="665929"/>
          </a:xfrm>
        </p:grpSpPr>
        <p:pic>
          <p:nvPicPr>
            <p:cNvPr id="212" name="Picture 2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85100" y="669950"/>
              <a:ext cx="614715" cy="400457"/>
            </a:xfrm>
            <a:prstGeom prst="rect">
              <a:avLst/>
            </a:prstGeom>
          </p:spPr>
        </p:pic>
        <p:sp>
          <p:nvSpPr>
            <p:cNvPr id="213" name="Rounded Rectangle 212"/>
            <p:cNvSpPr/>
            <p:nvPr/>
          </p:nvSpPr>
          <p:spPr>
            <a:xfrm>
              <a:off x="3771900" y="55724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184987" y="931101"/>
            <a:ext cx="924791" cy="665929"/>
            <a:chOff x="3771900" y="1014199"/>
            <a:chExt cx="924791" cy="665929"/>
          </a:xfrm>
        </p:grpSpPr>
        <p:pic>
          <p:nvPicPr>
            <p:cNvPr id="215" name="Picture 2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2693" y="1088731"/>
              <a:ext cx="573998" cy="466565"/>
            </a:xfrm>
            <a:prstGeom prst="rect">
              <a:avLst/>
            </a:prstGeom>
          </p:spPr>
        </p:pic>
        <p:sp>
          <p:nvSpPr>
            <p:cNvPr id="216" name="Rounded Rectangle 215"/>
            <p:cNvSpPr/>
            <p:nvPr/>
          </p:nvSpPr>
          <p:spPr>
            <a:xfrm>
              <a:off x="3771900" y="1014199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Group 216"/>
          <p:cNvGrpSpPr/>
          <p:nvPr/>
        </p:nvGrpSpPr>
        <p:grpSpPr>
          <a:xfrm>
            <a:off x="6184987" y="1446378"/>
            <a:ext cx="914592" cy="665929"/>
            <a:chOff x="3771900" y="1529476"/>
            <a:chExt cx="914592" cy="665929"/>
          </a:xfrm>
        </p:grpSpPr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219" name="Rounded Rectangle 218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6182009" y="1909410"/>
            <a:ext cx="945727" cy="665929"/>
            <a:chOff x="3768922" y="1992508"/>
            <a:chExt cx="945727" cy="665929"/>
          </a:xfrm>
        </p:grpSpPr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222" name="Rounded Rectangle 221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6178123" y="2378447"/>
            <a:ext cx="1065186" cy="665929"/>
            <a:chOff x="3765036" y="2461545"/>
            <a:chExt cx="1065186" cy="665929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54694" y="2589197"/>
              <a:ext cx="675528" cy="392326"/>
            </a:xfrm>
            <a:prstGeom prst="rect">
              <a:avLst/>
            </a:prstGeom>
          </p:spPr>
        </p:pic>
        <p:sp>
          <p:nvSpPr>
            <p:cNvPr id="225" name="Rounded Rectangle 224"/>
            <p:cNvSpPr/>
            <p:nvPr/>
          </p:nvSpPr>
          <p:spPr>
            <a:xfrm>
              <a:off x="3765036" y="2461545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Group 225"/>
          <p:cNvGrpSpPr/>
          <p:nvPr/>
        </p:nvGrpSpPr>
        <p:grpSpPr>
          <a:xfrm>
            <a:off x="6176655" y="2847484"/>
            <a:ext cx="1088728" cy="665929"/>
            <a:chOff x="3771900" y="84703"/>
            <a:chExt cx="1088728" cy="665929"/>
          </a:xfrm>
        </p:grpSpPr>
        <p:pic>
          <p:nvPicPr>
            <p:cNvPr id="227" name="Picture 2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85100" y="213158"/>
              <a:ext cx="675528" cy="392326"/>
            </a:xfrm>
            <a:prstGeom prst="rect">
              <a:avLst/>
            </a:prstGeom>
          </p:spPr>
        </p:pic>
        <p:sp>
          <p:nvSpPr>
            <p:cNvPr id="228" name="Rounded Rectangle 227"/>
            <p:cNvSpPr/>
            <p:nvPr/>
          </p:nvSpPr>
          <p:spPr>
            <a:xfrm>
              <a:off x="3771900" y="84703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6176655" y="3359392"/>
            <a:ext cx="914592" cy="665929"/>
            <a:chOff x="3771900" y="1529476"/>
            <a:chExt cx="914592" cy="665929"/>
          </a:xfrm>
        </p:grpSpPr>
        <p:pic>
          <p:nvPicPr>
            <p:cNvPr id="230" name="Picture 2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12494" y="1575174"/>
              <a:ext cx="573998" cy="466565"/>
            </a:xfrm>
            <a:prstGeom prst="rect">
              <a:avLst/>
            </a:prstGeom>
          </p:spPr>
        </p:pic>
        <p:sp>
          <p:nvSpPr>
            <p:cNvPr id="231" name="Rounded Rectangle 230"/>
            <p:cNvSpPr/>
            <p:nvPr/>
          </p:nvSpPr>
          <p:spPr>
            <a:xfrm>
              <a:off x="3771900" y="1529476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174163" y="3866052"/>
            <a:ext cx="945727" cy="665929"/>
            <a:chOff x="3768922" y="1992508"/>
            <a:chExt cx="945727" cy="665929"/>
          </a:xfrm>
        </p:grpSpPr>
        <p:pic>
          <p:nvPicPr>
            <p:cNvPr id="233" name="Picture 2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4734" y="2052009"/>
              <a:ext cx="609915" cy="495760"/>
            </a:xfrm>
            <a:prstGeom prst="rect">
              <a:avLst/>
            </a:prstGeom>
          </p:spPr>
        </p:pic>
        <p:sp>
          <p:nvSpPr>
            <p:cNvPr id="234" name="Rounded Rectangle 233"/>
            <p:cNvSpPr/>
            <p:nvPr/>
          </p:nvSpPr>
          <p:spPr>
            <a:xfrm>
              <a:off x="3768922" y="1992508"/>
              <a:ext cx="428489" cy="665929"/>
            </a:xfrm>
            <a:prstGeom prst="round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TextBox 234"/>
          <p:cNvSpPr txBox="1"/>
          <p:nvPr/>
        </p:nvSpPr>
        <p:spPr>
          <a:xfrm>
            <a:off x="3653773" y="29370"/>
            <a:ext cx="1853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u="sng" dirty="0" smtClean="0"/>
              <a:t>DNA Polymerase </a:t>
            </a:r>
            <a:r>
              <a:rPr lang="en-US" dirty="0" smtClean="0"/>
              <a:t>builds the new complementary strands.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2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59259E-6 L -0.01042 -1.32037 " pathEditMode="relative" rAng="0" ptsTypes="AA">
                                      <p:cBhvr>
                                        <p:cTn id="6" dur="11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660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7 L 0.01025 1.27338 " pathEditMode="relative" rAng="0" ptsTypes="AA">
                                      <p:cBhvr>
                                        <p:cTn id="80" dur="122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6365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25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25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25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25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2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2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25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0890" y="845263"/>
            <a:ext cx="9308026" cy="54640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0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di.uq.edu.au/sparq/images/dnarep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32"/>
            <a:ext cx="9284018" cy="357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6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malouffbioblog.files.wordpress.com/2012/04/dna-spli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92" y="895819"/>
            <a:ext cx="7696695" cy="529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 rot="16200000">
            <a:off x="-389793" y="2769576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 rot="5400000">
            <a:off x="1189892" y="2760783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 rot="16200000">
            <a:off x="4900245" y="2760783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 rot="5400000">
            <a:off x="7948739" y="2769576"/>
            <a:ext cx="1723293" cy="3692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Template Strand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 rot="16200000">
            <a:off x="5807317" y="2804743"/>
            <a:ext cx="2699242" cy="3077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Complementary Strands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Strands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0233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Semiconservative:  </a:t>
            </a:r>
            <a:r>
              <a:rPr lang="en-US" dirty="0" smtClean="0"/>
              <a:t>Half of the DNA is an old strand (template) and the other half is new (complementary)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r>
              <a:rPr lang="en-US" b="1" dirty="0"/>
              <a:t>Template Strand</a:t>
            </a:r>
            <a:r>
              <a:rPr lang="en-US" dirty="0"/>
              <a:t>:  The old strand that DNA polymerase uses as a template to build a new strand.</a:t>
            </a:r>
          </a:p>
          <a:p>
            <a:endParaRPr lang="en-US" dirty="0"/>
          </a:p>
          <a:p>
            <a:r>
              <a:rPr lang="en-US" b="1" dirty="0"/>
              <a:t>Complementary Strand</a:t>
            </a:r>
            <a:r>
              <a:rPr lang="en-US" dirty="0"/>
              <a:t>: The new strand that DNA polymerase is building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Free Nucleotides</a:t>
            </a:r>
            <a:r>
              <a:rPr lang="en-US" dirty="0" smtClean="0"/>
              <a:t>:  Nucleotides (A,T, C,G) that are found within the nucleus.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069"/>
            <a:ext cx="9113218" cy="378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2.samford.edu/~djohnso2/_graphics/AnDNARep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7" y="1056289"/>
            <a:ext cx="6610149" cy="40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9096" y="1056289"/>
            <a:ext cx="2298664" cy="40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 Brochure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730" y="1917065"/>
            <a:ext cx="7886700" cy="4351338"/>
          </a:xfrm>
        </p:spPr>
        <p:txBody>
          <a:bodyPr/>
          <a:lstStyle/>
          <a:p>
            <a:r>
              <a:rPr lang="en-US" dirty="0" smtClean="0"/>
              <a:t>Take your blank piece of paper and fold it into thirds. 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Copy the information on the following two slides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18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1028" name="Picture 4" descr="http://philschatz.com/anatomy-book/resources/0323_DNA_Replic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69" y="802503"/>
            <a:ext cx="8821269" cy="545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130062" y="1125415"/>
            <a:ext cx="1565030" cy="1371600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4695093" y="3938897"/>
            <a:ext cx="844062" cy="57554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39155" y="4142971"/>
            <a:ext cx="2936630" cy="2017422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032515" y="2855067"/>
            <a:ext cx="1443269" cy="602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912577" y="3457171"/>
            <a:ext cx="2031023" cy="1371600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117124" y="1125416"/>
            <a:ext cx="2936630" cy="2017422"/>
          </a:xfrm>
          <a:prstGeom prst="roundRect">
            <a:avLst/>
          </a:prstGeom>
          <a:solidFill>
            <a:schemeClr val="accent6">
              <a:alpha val="31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5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Polymerase</a:t>
            </a:r>
            <a:endParaRPr lang="en-US" dirty="0"/>
          </a:p>
        </p:txBody>
      </p:sp>
      <p:pic>
        <p:nvPicPr>
          <p:cNvPr id="1026" name="Picture 2" descr="http://mw.concord.org/modeler/showcase/biology/replicat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36807"/>
            <a:ext cx="7679390" cy="383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736x/cd/f3/bc/cdf3bcaeafd69999cc891067189f9c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2"/>
          <a:stretch/>
        </p:blipFill>
        <p:spPr bwMode="auto">
          <a:xfrm>
            <a:off x="1493193" y="184666"/>
            <a:ext cx="5189298" cy="576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3193" y="481958"/>
            <a:ext cx="57982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DNA REPLICATION ENZYMES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0347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023360"/>
          </a:xfrm>
        </p:spPr>
        <p:txBody>
          <a:bodyPr>
            <a:normAutofit/>
          </a:bodyPr>
          <a:lstStyle/>
          <a:p>
            <a:r>
              <a:rPr lang="en-US" b="1" dirty="0"/>
              <a:t>Helicase:</a:t>
            </a:r>
            <a:r>
              <a:rPr lang="en-US" dirty="0"/>
              <a:t>  Breaks hydrogen bonds between bases.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DNA Polymerase</a:t>
            </a:r>
            <a:r>
              <a:rPr lang="en-US" dirty="0"/>
              <a:t>:  Builds new strands by taking free nucleotides and base pairing them with a template strand of DNA.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33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285" y="1916723"/>
            <a:ext cx="8599946" cy="4023360"/>
          </a:xfrm>
        </p:spPr>
        <p:txBody>
          <a:bodyPr>
            <a:normAutofit/>
          </a:bodyPr>
          <a:lstStyle/>
          <a:p>
            <a:r>
              <a:rPr lang="en-US" b="1" dirty="0" smtClean="0"/>
              <a:t>Polymerization:</a:t>
            </a:r>
            <a:r>
              <a:rPr lang="en-US" dirty="0" smtClean="0"/>
              <a:t>  The process of combining monomers to create polymers.</a:t>
            </a:r>
          </a:p>
          <a:p>
            <a:pPr lvl="1"/>
            <a:r>
              <a:rPr lang="en-US" dirty="0" smtClean="0"/>
              <a:t>Example:  Connecting Nucleotides to create Nucleic Acid or</a:t>
            </a:r>
            <a:br>
              <a:rPr lang="en-US" dirty="0" smtClean="0"/>
            </a:br>
            <a:r>
              <a:rPr lang="en-US" dirty="0" smtClean="0"/>
              <a:t> 		Connecting amino acids to create proteins</a:t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Base Pairing</a:t>
            </a:r>
            <a:r>
              <a:rPr lang="en-US" dirty="0" smtClean="0"/>
              <a:t>:  Pairing bases together following the rule: A = T and C =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80173" y="123568"/>
            <a:ext cx="827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173" y="0"/>
            <a:ext cx="7290054" cy="1499616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2" y="1072662"/>
            <a:ext cx="8985738" cy="5785338"/>
          </a:xfrm>
        </p:spPr>
        <p:txBody>
          <a:bodyPr numCol="2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is DNA Replication?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When does DNA Replication occur?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Why is DNA replication necessary?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does semi-conservative mean?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enzyme that unzips DNA by breaking the hydrogen bonds between the bases?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strand that is read to create a new strand?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do we call the new strand that is being created?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enzyme builds the complimentary strand?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How is the complimentary strand created?</a:t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What material is used to make the new complimentary strand?</a:t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5899" y="1314950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Making a copy of your DNA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899" y="2202946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Phase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899" y="3133724"/>
            <a:ext cx="301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 we can make new cells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64502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Half of the DNA copy is old and the other half is new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5899" y="5506496"/>
            <a:ext cx="172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Helicase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42543" y="1640336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Template Strand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3942" y="2505060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Complementary Strand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942" y="3390703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DNA Polymerase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3942" y="4298320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By Base pairing with the template strand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2543" y="5555648"/>
            <a:ext cx="5850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Nucleotides found within the nucleus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03333" y="9625"/>
            <a:ext cx="3032760" cy="6858000"/>
            <a:chOff x="0" y="0"/>
            <a:chExt cx="303276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3032760" cy="685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303276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DNA </a:t>
              </a:r>
            </a:p>
            <a:p>
              <a:pPr algn="ctr"/>
              <a:r>
                <a:rPr lang="en-U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Replication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569647" y="4588137"/>
              <a:ext cx="18934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Name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526" name="Rectangle 525"/>
          <p:cNvSpPr/>
          <p:nvPr/>
        </p:nvSpPr>
        <p:spPr>
          <a:xfrm>
            <a:off x="2879259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2878572" cy="8125004"/>
            <a:chOff x="6237584" y="0"/>
            <a:chExt cx="2878572" cy="8125004"/>
          </a:xfrm>
        </p:grpSpPr>
        <p:sp>
          <p:nvSpPr>
            <p:cNvPr id="568" name="Rectangle 567"/>
            <p:cNvSpPr/>
            <p:nvPr/>
          </p:nvSpPr>
          <p:spPr>
            <a:xfrm>
              <a:off x="6237584" y="0"/>
              <a:ext cx="2878572" cy="685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7584" y="30480"/>
              <a:ext cx="2878572" cy="8094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u="sng" dirty="0" smtClean="0"/>
                <a:t>Enzymes</a:t>
              </a:r>
            </a:p>
            <a:p>
              <a:r>
                <a:rPr lang="en-US" sz="1600" b="1" dirty="0" smtClean="0"/>
                <a:t>Helicase:</a:t>
              </a:r>
              <a:r>
                <a:rPr lang="en-US" sz="1600" dirty="0" smtClean="0"/>
                <a:t>  Breaks hydrogen bonds between bases.</a:t>
              </a:r>
              <a:br>
                <a:rPr lang="en-US" sz="1600" dirty="0" smtClean="0"/>
              </a:br>
              <a:endParaRPr lang="en-US" sz="1600" dirty="0" smtClean="0"/>
            </a:p>
            <a:p>
              <a:r>
                <a:rPr lang="en-US" sz="1600" b="1" dirty="0" smtClean="0"/>
                <a:t>DNA Polymerase</a:t>
              </a:r>
              <a:r>
                <a:rPr lang="en-US" sz="1600" dirty="0" smtClean="0"/>
                <a:t>:  Builds new strands by taking free nucleotides and base pairing them with a template strand of DNA.</a:t>
              </a:r>
            </a:p>
            <a:p>
              <a:endParaRPr lang="en-US" sz="1600" dirty="0"/>
            </a:p>
            <a:p>
              <a:pPr algn="ctr"/>
              <a:r>
                <a:rPr lang="en-US" sz="1600" u="sng" dirty="0" smtClean="0"/>
                <a:t>Processes:</a:t>
              </a:r>
            </a:p>
            <a:p>
              <a:r>
                <a:rPr lang="en-US" sz="1600" b="1" dirty="0" smtClean="0"/>
                <a:t>Base Pairing</a:t>
              </a:r>
              <a:r>
                <a:rPr lang="en-US" sz="1600" dirty="0" smtClean="0"/>
                <a:t>:  Pairing two nucleotides together following the rule of A = T and C = G</a:t>
              </a:r>
            </a:p>
            <a:p>
              <a:endParaRPr lang="en-US" sz="1600" dirty="0" smtClean="0"/>
            </a:p>
            <a:p>
              <a:r>
                <a:rPr lang="en-US" sz="1600" b="1" dirty="0" smtClean="0"/>
                <a:t>Polymerization</a:t>
              </a:r>
              <a:r>
                <a:rPr lang="en-US" sz="1600" dirty="0" smtClean="0"/>
                <a:t>:  Connecting monomers to create a polymer.</a:t>
              </a:r>
            </a:p>
            <a:p>
              <a:endParaRPr lang="en-US" sz="1600" dirty="0"/>
            </a:p>
            <a:p>
              <a:pPr algn="ctr"/>
              <a:r>
                <a:rPr lang="en-US" sz="1600" u="sng" dirty="0" smtClean="0"/>
                <a:t>DNA Strands</a:t>
              </a:r>
            </a:p>
            <a:p>
              <a:r>
                <a:rPr lang="en-US" sz="1600" b="1" dirty="0" smtClean="0"/>
                <a:t>Semiconservative: </a:t>
              </a:r>
            </a:p>
            <a:p>
              <a:r>
                <a:rPr lang="en-US" sz="1600" b="1" dirty="0" smtClean="0"/>
                <a:t>Template Strand</a:t>
              </a:r>
              <a:r>
                <a:rPr lang="en-US" sz="1600" dirty="0" smtClean="0"/>
                <a:t>:  The old strand that DNA polymerase uses as a template to build a new strand.</a:t>
              </a:r>
            </a:p>
            <a:p>
              <a:endParaRPr lang="en-US" sz="1600" dirty="0"/>
            </a:p>
            <a:p>
              <a:r>
                <a:rPr lang="en-US" sz="1600" b="1" dirty="0" smtClean="0"/>
                <a:t>Complementary Strand</a:t>
              </a:r>
              <a:r>
                <a:rPr lang="en-US" sz="1600" dirty="0" smtClean="0"/>
                <a:t>: The new strand that DNA polymerase is building.</a:t>
              </a:r>
            </a:p>
            <a:p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 smtClean="0"/>
            </a:p>
            <a:p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3051666" y="136358"/>
            <a:ext cx="287857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/>
              <a:t>DNA Replication W’s</a:t>
            </a:r>
          </a:p>
          <a:p>
            <a:pPr algn="ctr"/>
            <a:endParaRPr lang="en-US" sz="1600" u="sng" dirty="0"/>
          </a:p>
          <a:p>
            <a:pPr algn="ctr"/>
            <a:endParaRPr lang="en-US" sz="1600" dirty="0" smtClean="0"/>
          </a:p>
          <a:p>
            <a:r>
              <a:rPr lang="en-US" b="1" dirty="0" smtClean="0"/>
              <a:t>What</a:t>
            </a:r>
            <a:r>
              <a:rPr lang="en-US" dirty="0" smtClean="0"/>
              <a:t>: DNA is the process of making a copy of DNA</a:t>
            </a:r>
          </a:p>
          <a:p>
            <a:endParaRPr lang="en-US" dirty="0"/>
          </a:p>
          <a:p>
            <a:r>
              <a:rPr lang="en-US" b="1" dirty="0" smtClean="0"/>
              <a:t>Where:</a:t>
            </a:r>
            <a:r>
              <a:rPr lang="en-US" dirty="0" smtClean="0"/>
              <a:t>  DNA replication occurs in the Nucleus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When</a:t>
            </a:r>
            <a:r>
              <a:rPr lang="en-US" dirty="0" smtClean="0"/>
              <a:t>:  DNA replication occurs during the S phase of the cell cycle</a:t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Why</a:t>
            </a:r>
            <a:r>
              <a:rPr lang="en-US" dirty="0" smtClean="0"/>
              <a:t>:  DNA replication is needed to create new DNA for new cells that are created during Mitosis and Meiosis.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68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524"/>
          <p:cNvSpPr/>
          <p:nvPr/>
        </p:nvSpPr>
        <p:spPr>
          <a:xfrm>
            <a:off x="-7987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05480" y="5160261"/>
            <a:ext cx="984581" cy="784928"/>
            <a:chOff x="105480" y="5160261"/>
            <a:chExt cx="984581" cy="784928"/>
          </a:xfrm>
        </p:grpSpPr>
        <p:sp>
          <p:nvSpPr>
            <p:cNvPr id="33" name="Can 32"/>
            <p:cNvSpPr/>
            <p:nvPr/>
          </p:nvSpPr>
          <p:spPr>
            <a:xfrm>
              <a:off x="105480" y="5470782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105480" y="5160261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8361" y="5581314"/>
              <a:ext cx="801700" cy="330973"/>
              <a:chOff x="356136" y="6216140"/>
              <a:chExt cx="801700" cy="369332"/>
            </a:xfrm>
          </p:grpSpPr>
          <p:grpSp>
            <p:nvGrpSpPr>
              <p:cNvPr id="72" name="Group 71"/>
              <p:cNvGrpSpPr/>
              <p:nvPr/>
            </p:nvGrpSpPr>
            <p:grpSpPr>
              <a:xfrm rot="10800000">
                <a:off x="356136" y="6266050"/>
                <a:ext cx="801700" cy="269512"/>
                <a:chOff x="1012261" y="1215186"/>
                <a:chExt cx="801700" cy="26951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73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62963" y="6216140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2041337" y="5160261"/>
            <a:ext cx="757691" cy="784928"/>
            <a:chOff x="2041337" y="5160261"/>
            <a:chExt cx="757691" cy="784928"/>
          </a:xfrm>
        </p:grpSpPr>
        <p:sp>
          <p:nvSpPr>
            <p:cNvPr id="87" name="Pentagon 86"/>
            <p:cNvSpPr/>
            <p:nvPr/>
          </p:nvSpPr>
          <p:spPr>
            <a:xfrm rot="10800000">
              <a:off x="2041337" y="5626042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2616148" y="5470782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n 36"/>
            <p:cNvSpPr/>
            <p:nvPr/>
          </p:nvSpPr>
          <p:spPr>
            <a:xfrm>
              <a:off x="2616148" y="5160261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196096" y="5576426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968970" y="5633576"/>
            <a:ext cx="1227126" cy="247979"/>
            <a:chOff x="968970" y="5633576"/>
            <a:chExt cx="1227126" cy="247979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072861" y="5633576"/>
              <a:ext cx="1050245" cy="726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056824" y="5860157"/>
              <a:ext cx="1139272" cy="2139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endCxn id="87" idx="3"/>
            </p:cNvCxnSpPr>
            <p:nvPr/>
          </p:nvCxnSpPr>
          <p:spPr>
            <a:xfrm flipV="1">
              <a:off x="968970" y="5746799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954279" y="2071987"/>
            <a:ext cx="1176401" cy="243974"/>
            <a:chOff x="954279" y="2071987"/>
            <a:chExt cx="1176401" cy="243974"/>
          </a:xfrm>
        </p:grpSpPr>
        <p:cxnSp>
          <p:nvCxnSpPr>
            <p:cNvPr id="118" name="Straight Connector 117"/>
            <p:cNvCxnSpPr/>
            <p:nvPr/>
          </p:nvCxnSpPr>
          <p:spPr>
            <a:xfrm flipV="1">
              <a:off x="1058170" y="2071987"/>
              <a:ext cx="1072510" cy="1422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69" idx="0"/>
            </p:cNvCxnSpPr>
            <p:nvPr/>
          </p:nvCxnSpPr>
          <p:spPr>
            <a:xfrm flipV="1">
              <a:off x="1008648" y="2304343"/>
              <a:ext cx="1099767" cy="1161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954279" y="2199439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087241" y="-1089802"/>
            <a:ext cx="647296" cy="1040518"/>
            <a:chOff x="1054490" y="461644"/>
            <a:chExt cx="647296" cy="1161110"/>
          </a:xfrm>
        </p:grpSpPr>
        <p:sp>
          <p:nvSpPr>
            <p:cNvPr id="121" name="Chevron 120"/>
            <p:cNvSpPr/>
            <p:nvPr/>
          </p:nvSpPr>
          <p:spPr>
            <a:xfrm rot="5400000">
              <a:off x="802582" y="723550"/>
              <a:ext cx="1151112" cy="6472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825024" y="859163"/>
              <a:ext cx="1102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Helicase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3828" y="2733691"/>
            <a:ext cx="1414587" cy="306744"/>
            <a:chOff x="693828" y="2733691"/>
            <a:chExt cx="1414587" cy="306744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726918" y="2733691"/>
              <a:ext cx="1381497" cy="432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93828" y="3030361"/>
              <a:ext cx="1380899" cy="1007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831225" y="4862648"/>
            <a:ext cx="1568056" cy="316829"/>
            <a:chOff x="831225" y="4862648"/>
            <a:chExt cx="1568056" cy="316829"/>
          </a:xfrm>
        </p:grpSpPr>
        <p:cxnSp>
          <p:nvCxnSpPr>
            <p:cNvPr id="128" name="Straight Connector 127"/>
            <p:cNvCxnSpPr>
              <a:endCxn id="88" idx="0"/>
            </p:cNvCxnSpPr>
            <p:nvPr/>
          </p:nvCxnSpPr>
          <p:spPr>
            <a:xfrm flipV="1">
              <a:off x="840802" y="4862648"/>
              <a:ext cx="1558479" cy="1405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88" idx="2"/>
            </p:cNvCxnSpPr>
            <p:nvPr/>
          </p:nvCxnSpPr>
          <p:spPr>
            <a:xfrm flipV="1">
              <a:off x="831225" y="5175336"/>
              <a:ext cx="1568056" cy="414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848230" y="3465329"/>
            <a:ext cx="1193107" cy="245648"/>
            <a:chOff x="848230" y="3465329"/>
            <a:chExt cx="1193107" cy="245648"/>
          </a:xfrm>
        </p:grpSpPr>
        <p:cxnSp>
          <p:nvCxnSpPr>
            <p:cNvPr id="137" name="Straight Connector 136"/>
            <p:cNvCxnSpPr>
              <a:endCxn id="83" idx="0"/>
            </p:cNvCxnSpPr>
            <p:nvPr/>
          </p:nvCxnSpPr>
          <p:spPr>
            <a:xfrm flipV="1">
              <a:off x="879310" y="3465329"/>
              <a:ext cx="1100771" cy="1611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848230" y="3699344"/>
              <a:ext cx="1069245" cy="1163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968970" y="3587400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829424" y="4187896"/>
            <a:ext cx="1193107" cy="245648"/>
            <a:chOff x="829424" y="4187896"/>
            <a:chExt cx="1193107" cy="245648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860504" y="4187896"/>
              <a:ext cx="1100771" cy="1611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829424" y="4421911"/>
              <a:ext cx="1069245" cy="1163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950164" y="4309967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2" name="Straight Connector 151"/>
          <p:cNvCxnSpPr/>
          <p:nvPr/>
        </p:nvCxnSpPr>
        <p:spPr>
          <a:xfrm>
            <a:off x="0" y="6025415"/>
            <a:ext cx="2926080" cy="57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u="sng" dirty="0" smtClean="0"/>
              <a:t>Helicase</a:t>
            </a:r>
            <a:r>
              <a:rPr lang="en-US" sz="1400" dirty="0" smtClean="0"/>
              <a:t> breaks the hydrogen bonds between the bases and separates the two strands.</a:t>
            </a:r>
            <a:endParaRPr lang="en-US" sz="1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05480" y="4440024"/>
            <a:ext cx="742750" cy="784928"/>
            <a:chOff x="105480" y="4440024"/>
            <a:chExt cx="742750" cy="784928"/>
          </a:xfrm>
        </p:grpSpPr>
        <p:sp>
          <p:nvSpPr>
            <p:cNvPr id="78" name="Flowchart: Stored Data 77"/>
            <p:cNvSpPr/>
            <p:nvPr/>
          </p:nvSpPr>
          <p:spPr>
            <a:xfrm>
              <a:off x="165840" y="4862660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0" name="Can 29"/>
            <p:cNvSpPr/>
            <p:nvPr/>
          </p:nvSpPr>
          <p:spPr>
            <a:xfrm>
              <a:off x="105480" y="4750545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105480" y="4440024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5480" y="3717630"/>
            <a:ext cx="851239" cy="784928"/>
            <a:chOff x="105480" y="3717630"/>
            <a:chExt cx="851239" cy="784928"/>
          </a:xfrm>
        </p:grpSpPr>
        <p:sp>
          <p:nvSpPr>
            <p:cNvPr id="71" name="Pentagon 70"/>
            <p:cNvSpPr/>
            <p:nvPr/>
          </p:nvSpPr>
          <p:spPr>
            <a:xfrm>
              <a:off x="273325" y="4184495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105480" y="4028151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105480" y="3717630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5480" y="3006017"/>
            <a:ext cx="864874" cy="784928"/>
            <a:chOff x="105480" y="3006017"/>
            <a:chExt cx="864874" cy="784928"/>
          </a:xfrm>
        </p:grpSpPr>
        <p:sp>
          <p:nvSpPr>
            <p:cNvPr id="70" name="Pentagon 69"/>
            <p:cNvSpPr/>
            <p:nvPr/>
          </p:nvSpPr>
          <p:spPr>
            <a:xfrm>
              <a:off x="286960" y="3468570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105480" y="33165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105480" y="30060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480" y="2294405"/>
            <a:ext cx="742750" cy="784928"/>
            <a:chOff x="105480" y="2294405"/>
            <a:chExt cx="742750" cy="784928"/>
          </a:xfrm>
        </p:grpSpPr>
        <p:grpSp>
          <p:nvGrpSpPr>
            <p:cNvPr id="101" name="Group 100"/>
            <p:cNvGrpSpPr/>
            <p:nvPr/>
          </p:nvGrpSpPr>
          <p:grpSpPr>
            <a:xfrm>
              <a:off x="165840" y="2715458"/>
              <a:ext cx="682390" cy="330973"/>
              <a:chOff x="233615" y="3018141"/>
              <a:chExt cx="682390" cy="369332"/>
            </a:xfrm>
          </p:grpSpPr>
          <p:sp>
            <p:nvSpPr>
              <p:cNvPr id="79" name="Flowchart: Stored Data 78"/>
              <p:cNvSpPr/>
              <p:nvPr/>
            </p:nvSpPr>
            <p:spPr>
              <a:xfrm rot="10800000">
                <a:off x="233615" y="3028343"/>
                <a:ext cx="682390" cy="348928"/>
              </a:xfrm>
              <a:prstGeom prst="flowChartOnlineStorag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4042" y="3018141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Can 20"/>
            <p:cNvSpPr/>
            <p:nvPr/>
          </p:nvSpPr>
          <p:spPr>
            <a:xfrm>
              <a:off x="105480" y="2604926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105480" y="2294405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5480" y="1597888"/>
            <a:ext cx="984580" cy="784928"/>
            <a:chOff x="105480" y="1597888"/>
            <a:chExt cx="984580" cy="784928"/>
          </a:xfrm>
        </p:grpSpPr>
        <p:sp>
          <p:nvSpPr>
            <p:cNvPr id="18" name="Can 17"/>
            <p:cNvSpPr/>
            <p:nvPr/>
          </p:nvSpPr>
          <p:spPr>
            <a:xfrm>
              <a:off x="105480" y="1908409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105480" y="1597888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88360" y="2039939"/>
              <a:ext cx="801700" cy="330973"/>
              <a:chOff x="356135" y="2264332"/>
              <a:chExt cx="801700" cy="369332"/>
            </a:xfrm>
          </p:grpSpPr>
          <p:grpSp>
            <p:nvGrpSpPr>
              <p:cNvPr id="67" name="Group 66"/>
              <p:cNvGrpSpPr/>
              <p:nvPr/>
            </p:nvGrpSpPr>
            <p:grpSpPr>
              <a:xfrm rot="10800000">
                <a:off x="356135" y="2302832"/>
                <a:ext cx="801700" cy="269512"/>
                <a:chOff x="1012261" y="1215186"/>
                <a:chExt cx="801700" cy="26951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65321" y="2264332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05480" y="894902"/>
            <a:ext cx="773830" cy="784928"/>
            <a:chOff x="105480" y="894902"/>
            <a:chExt cx="773830" cy="784928"/>
          </a:xfrm>
        </p:grpSpPr>
        <p:sp>
          <p:nvSpPr>
            <p:cNvPr id="76" name="Flowchart: Stored Data 75"/>
            <p:cNvSpPr/>
            <p:nvPr/>
          </p:nvSpPr>
          <p:spPr>
            <a:xfrm>
              <a:off x="196920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105480" y="1205423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105480" y="894902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058086" y="4440024"/>
            <a:ext cx="740942" cy="784928"/>
            <a:chOff x="2058086" y="4440024"/>
            <a:chExt cx="740942" cy="784928"/>
          </a:xfrm>
        </p:grpSpPr>
        <p:sp>
          <p:nvSpPr>
            <p:cNvPr id="88" name="Flowchart: Stored Data 87"/>
            <p:cNvSpPr/>
            <p:nvPr/>
          </p:nvSpPr>
          <p:spPr>
            <a:xfrm>
              <a:off x="2058086" y="4862648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9" name="Can 38"/>
            <p:cNvSpPr/>
            <p:nvPr/>
          </p:nvSpPr>
          <p:spPr>
            <a:xfrm>
              <a:off x="2616148" y="4750545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n 39"/>
            <p:cNvSpPr/>
            <p:nvPr/>
          </p:nvSpPr>
          <p:spPr>
            <a:xfrm>
              <a:off x="2616148" y="4440024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885846" y="3717630"/>
            <a:ext cx="913182" cy="784928"/>
            <a:chOff x="1885846" y="3717630"/>
            <a:chExt cx="913182" cy="784928"/>
          </a:xfrm>
        </p:grpSpPr>
        <p:grpSp>
          <p:nvGrpSpPr>
            <p:cNvPr id="84" name="Group 83"/>
            <p:cNvGrpSpPr/>
            <p:nvPr/>
          </p:nvGrpSpPr>
          <p:grpSpPr>
            <a:xfrm>
              <a:off x="1885846" y="4192035"/>
              <a:ext cx="801700" cy="241521"/>
              <a:chOff x="1012261" y="1215186"/>
              <a:chExt cx="801700" cy="26951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Can 41"/>
            <p:cNvSpPr/>
            <p:nvPr/>
          </p:nvSpPr>
          <p:spPr>
            <a:xfrm>
              <a:off x="2616148" y="4028151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2616148" y="3717630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898669" y="3006017"/>
            <a:ext cx="900359" cy="784928"/>
            <a:chOff x="1898669" y="3006017"/>
            <a:chExt cx="900359" cy="784928"/>
          </a:xfrm>
        </p:grpSpPr>
        <p:grpSp>
          <p:nvGrpSpPr>
            <p:cNvPr id="81" name="Group 80"/>
            <p:cNvGrpSpPr/>
            <p:nvPr/>
          </p:nvGrpSpPr>
          <p:grpSpPr>
            <a:xfrm>
              <a:off x="1898669" y="3465329"/>
              <a:ext cx="801700" cy="241521"/>
              <a:chOff x="1012261" y="1215186"/>
              <a:chExt cx="801700" cy="26951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3" name="Chevron 8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Can 44"/>
            <p:cNvSpPr/>
            <p:nvPr/>
          </p:nvSpPr>
          <p:spPr>
            <a:xfrm>
              <a:off x="2616148" y="33165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45"/>
            <p:cNvSpPr/>
            <p:nvPr/>
          </p:nvSpPr>
          <p:spPr>
            <a:xfrm>
              <a:off x="2616148" y="30060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38332" y="2294405"/>
            <a:ext cx="760696" cy="784928"/>
            <a:chOff x="2038332" y="2294405"/>
            <a:chExt cx="760696" cy="784928"/>
          </a:xfrm>
        </p:grpSpPr>
        <p:sp>
          <p:nvSpPr>
            <p:cNvPr id="80" name="Flowchart: Stored Data 79"/>
            <p:cNvSpPr/>
            <p:nvPr/>
          </p:nvSpPr>
          <p:spPr>
            <a:xfrm rot="10800000">
              <a:off x="2038332" y="2729980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2616148" y="2604926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2616148" y="2294405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35499" y="2738605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981890" y="1597888"/>
            <a:ext cx="817138" cy="784928"/>
            <a:chOff x="1981890" y="1597888"/>
            <a:chExt cx="817138" cy="784928"/>
          </a:xfrm>
        </p:grpSpPr>
        <p:sp>
          <p:nvSpPr>
            <p:cNvPr id="89" name="Pentagon 88"/>
            <p:cNvSpPr/>
            <p:nvPr/>
          </p:nvSpPr>
          <p:spPr>
            <a:xfrm rot="10800000">
              <a:off x="1981890" y="2052889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>
              <a:off x="2616148" y="1908409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2616148" y="1597888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16748" y="2006543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057582" y="894902"/>
            <a:ext cx="741446" cy="784928"/>
            <a:chOff x="2057582" y="894902"/>
            <a:chExt cx="741446" cy="784928"/>
          </a:xfrm>
        </p:grpSpPr>
        <p:sp>
          <p:nvSpPr>
            <p:cNvPr id="75" name="Flowchart: Stored Data 74"/>
            <p:cNvSpPr/>
            <p:nvPr/>
          </p:nvSpPr>
          <p:spPr>
            <a:xfrm>
              <a:off x="2057582" y="1334792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2616148" y="1205423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616148" y="894902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65684" y="673558"/>
            <a:ext cx="1193107" cy="245648"/>
            <a:chOff x="765684" y="673558"/>
            <a:chExt cx="1193107" cy="245648"/>
          </a:xfrm>
        </p:grpSpPr>
        <p:cxnSp>
          <p:nvCxnSpPr>
            <p:cNvPr id="526" name="Straight Connector 525"/>
            <p:cNvCxnSpPr/>
            <p:nvPr/>
          </p:nvCxnSpPr>
          <p:spPr>
            <a:xfrm flipV="1">
              <a:off x="796764" y="673558"/>
              <a:ext cx="1100771" cy="1611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8" name="Straight Connector 567"/>
            <p:cNvCxnSpPr/>
            <p:nvPr/>
          </p:nvCxnSpPr>
          <p:spPr>
            <a:xfrm flipV="1">
              <a:off x="765684" y="907573"/>
              <a:ext cx="1069245" cy="1163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4" name="Straight Connector 573"/>
            <p:cNvCxnSpPr/>
            <p:nvPr/>
          </p:nvCxnSpPr>
          <p:spPr>
            <a:xfrm flipV="1">
              <a:off x="886424" y="795629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1" name="Group 110"/>
          <p:cNvGrpSpPr/>
          <p:nvPr/>
        </p:nvGrpSpPr>
        <p:grpSpPr>
          <a:xfrm>
            <a:off x="818550" y="1326989"/>
            <a:ext cx="1414587" cy="306744"/>
            <a:chOff x="818550" y="1326989"/>
            <a:chExt cx="1414587" cy="306744"/>
          </a:xfrm>
        </p:grpSpPr>
        <p:cxnSp>
          <p:nvCxnSpPr>
            <p:cNvPr id="575" name="Straight Connector 574"/>
            <p:cNvCxnSpPr/>
            <p:nvPr/>
          </p:nvCxnSpPr>
          <p:spPr>
            <a:xfrm flipV="1">
              <a:off x="851640" y="1326989"/>
              <a:ext cx="1381497" cy="432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6" name="Straight Connector 575"/>
            <p:cNvCxnSpPr/>
            <p:nvPr/>
          </p:nvCxnSpPr>
          <p:spPr>
            <a:xfrm flipV="1">
              <a:off x="818550" y="1623659"/>
              <a:ext cx="1380899" cy="1007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5480" y="191917"/>
            <a:ext cx="866274" cy="784928"/>
            <a:chOff x="105480" y="191917"/>
            <a:chExt cx="866274" cy="784928"/>
          </a:xfrm>
        </p:grpSpPr>
        <p:sp>
          <p:nvSpPr>
            <p:cNvPr id="62" name="Pentagon 61"/>
            <p:cNvSpPr/>
            <p:nvPr/>
          </p:nvSpPr>
          <p:spPr>
            <a:xfrm>
              <a:off x="288360" y="666323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105480" y="5024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105480" y="1919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833100" y="191917"/>
            <a:ext cx="965928" cy="784928"/>
            <a:chOff x="1833100" y="191917"/>
            <a:chExt cx="965928" cy="784928"/>
          </a:xfrm>
        </p:grpSpPr>
        <p:grpSp>
          <p:nvGrpSpPr>
            <p:cNvPr id="66" name="Group 65"/>
            <p:cNvGrpSpPr/>
            <p:nvPr/>
          </p:nvGrpSpPr>
          <p:grpSpPr>
            <a:xfrm>
              <a:off x="1833100" y="666317"/>
              <a:ext cx="801700" cy="241521"/>
              <a:chOff x="1012261" y="1215186"/>
              <a:chExt cx="801700" cy="26951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Can 56"/>
            <p:cNvSpPr/>
            <p:nvPr/>
          </p:nvSpPr>
          <p:spPr>
            <a:xfrm>
              <a:off x="2616148" y="5024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2616148" y="1919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9436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0.00278 1.2162 " pathEditMode="relative" rAng="0" ptsTypes="AA">
                                      <p:cBhvr>
                                        <p:cTn id="142" dur="51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60810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16" presetClass="exit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6" presetClass="exit" presetSubtype="37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xit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6" presetClass="exit" presetSubtype="37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6" presetClass="exit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6" presetClass="exit" presetSubtype="37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5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6" presetClass="exit" presetSubtype="37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6" presetClass="exit" presetSubtype="37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Rectangle 524"/>
          <p:cNvSpPr/>
          <p:nvPr/>
        </p:nvSpPr>
        <p:spPr>
          <a:xfrm>
            <a:off x="-7987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/>
          <p:cNvGrpSpPr/>
          <p:nvPr/>
        </p:nvGrpSpPr>
        <p:grpSpPr>
          <a:xfrm>
            <a:off x="105480" y="5160261"/>
            <a:ext cx="984581" cy="784928"/>
            <a:chOff x="105480" y="5160261"/>
            <a:chExt cx="984581" cy="784928"/>
          </a:xfrm>
        </p:grpSpPr>
        <p:sp>
          <p:nvSpPr>
            <p:cNvPr id="33" name="Can 32"/>
            <p:cNvSpPr/>
            <p:nvPr/>
          </p:nvSpPr>
          <p:spPr>
            <a:xfrm>
              <a:off x="105480" y="5470782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105480" y="5160261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288361" y="5581314"/>
              <a:ext cx="801700" cy="330973"/>
              <a:chOff x="356136" y="6216140"/>
              <a:chExt cx="801700" cy="369332"/>
            </a:xfrm>
          </p:grpSpPr>
          <p:grpSp>
            <p:nvGrpSpPr>
              <p:cNvPr id="72" name="Group 71"/>
              <p:cNvGrpSpPr/>
              <p:nvPr/>
            </p:nvGrpSpPr>
            <p:grpSpPr>
              <a:xfrm rot="10800000">
                <a:off x="356136" y="6266050"/>
                <a:ext cx="801700" cy="269512"/>
                <a:chOff x="1012261" y="1215186"/>
                <a:chExt cx="801700" cy="26951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73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62963" y="6216140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2041337" y="5160261"/>
            <a:ext cx="757691" cy="784928"/>
            <a:chOff x="2041337" y="5160261"/>
            <a:chExt cx="757691" cy="784928"/>
          </a:xfrm>
        </p:grpSpPr>
        <p:sp>
          <p:nvSpPr>
            <p:cNvPr id="87" name="Pentagon 86"/>
            <p:cNvSpPr/>
            <p:nvPr/>
          </p:nvSpPr>
          <p:spPr>
            <a:xfrm rot="10800000">
              <a:off x="2041337" y="5626042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2616148" y="5470782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an 36"/>
            <p:cNvSpPr/>
            <p:nvPr/>
          </p:nvSpPr>
          <p:spPr>
            <a:xfrm>
              <a:off x="2616148" y="5160261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196096" y="5576426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968970" y="5633576"/>
            <a:ext cx="1227126" cy="247979"/>
            <a:chOff x="968970" y="5633576"/>
            <a:chExt cx="1227126" cy="247979"/>
          </a:xfrm>
        </p:grpSpPr>
        <p:cxnSp>
          <p:nvCxnSpPr>
            <p:cNvPr id="113" name="Straight Connector 112"/>
            <p:cNvCxnSpPr/>
            <p:nvPr/>
          </p:nvCxnSpPr>
          <p:spPr>
            <a:xfrm>
              <a:off x="1072861" y="5633576"/>
              <a:ext cx="1050245" cy="726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1056824" y="5860157"/>
              <a:ext cx="1139272" cy="2139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endCxn id="87" idx="3"/>
            </p:cNvCxnSpPr>
            <p:nvPr/>
          </p:nvCxnSpPr>
          <p:spPr>
            <a:xfrm flipV="1">
              <a:off x="968970" y="5746799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1153747" y="987397"/>
            <a:ext cx="647296" cy="1040518"/>
            <a:chOff x="1054490" y="461644"/>
            <a:chExt cx="647296" cy="1161110"/>
          </a:xfrm>
        </p:grpSpPr>
        <p:sp>
          <p:nvSpPr>
            <p:cNvPr id="121" name="Chevron 120"/>
            <p:cNvSpPr/>
            <p:nvPr/>
          </p:nvSpPr>
          <p:spPr>
            <a:xfrm rot="5400000">
              <a:off x="802582" y="723550"/>
              <a:ext cx="1151112" cy="6472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825024" y="859163"/>
              <a:ext cx="1102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Helicase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693828" y="2733691"/>
            <a:ext cx="1414587" cy="306744"/>
            <a:chOff x="693828" y="2733691"/>
            <a:chExt cx="1414587" cy="306744"/>
          </a:xfrm>
        </p:grpSpPr>
        <p:cxnSp>
          <p:nvCxnSpPr>
            <p:cNvPr id="124" name="Straight Connector 123"/>
            <p:cNvCxnSpPr/>
            <p:nvPr/>
          </p:nvCxnSpPr>
          <p:spPr>
            <a:xfrm flipV="1">
              <a:off x="726918" y="2733691"/>
              <a:ext cx="1381497" cy="4328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flipV="1">
              <a:off x="693828" y="3030361"/>
              <a:ext cx="1380899" cy="10074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>
            <a:off x="831225" y="4862648"/>
            <a:ext cx="1568056" cy="316829"/>
            <a:chOff x="831225" y="4862648"/>
            <a:chExt cx="1568056" cy="316829"/>
          </a:xfrm>
        </p:grpSpPr>
        <p:cxnSp>
          <p:nvCxnSpPr>
            <p:cNvPr id="128" name="Straight Connector 127"/>
            <p:cNvCxnSpPr>
              <a:endCxn id="88" idx="0"/>
            </p:cNvCxnSpPr>
            <p:nvPr/>
          </p:nvCxnSpPr>
          <p:spPr>
            <a:xfrm flipV="1">
              <a:off x="840802" y="4862648"/>
              <a:ext cx="1558479" cy="14055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endCxn id="88" idx="2"/>
            </p:cNvCxnSpPr>
            <p:nvPr/>
          </p:nvCxnSpPr>
          <p:spPr>
            <a:xfrm flipV="1">
              <a:off x="831225" y="5175336"/>
              <a:ext cx="1568056" cy="4141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/>
          <p:cNvGrpSpPr/>
          <p:nvPr/>
        </p:nvGrpSpPr>
        <p:grpSpPr>
          <a:xfrm>
            <a:off x="848230" y="3465329"/>
            <a:ext cx="1193107" cy="245648"/>
            <a:chOff x="848230" y="3465329"/>
            <a:chExt cx="1193107" cy="245648"/>
          </a:xfrm>
        </p:grpSpPr>
        <p:cxnSp>
          <p:nvCxnSpPr>
            <p:cNvPr id="137" name="Straight Connector 136"/>
            <p:cNvCxnSpPr>
              <a:endCxn id="83" idx="0"/>
            </p:cNvCxnSpPr>
            <p:nvPr/>
          </p:nvCxnSpPr>
          <p:spPr>
            <a:xfrm flipV="1">
              <a:off x="879310" y="3465329"/>
              <a:ext cx="1100771" cy="1611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flipV="1">
              <a:off x="848230" y="3699344"/>
              <a:ext cx="1069245" cy="1163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V="1">
              <a:off x="968970" y="3587400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829424" y="4187896"/>
            <a:ext cx="1193107" cy="245648"/>
            <a:chOff x="829424" y="4187896"/>
            <a:chExt cx="1193107" cy="245648"/>
          </a:xfrm>
        </p:grpSpPr>
        <p:cxnSp>
          <p:nvCxnSpPr>
            <p:cNvPr id="146" name="Straight Connector 145"/>
            <p:cNvCxnSpPr/>
            <p:nvPr/>
          </p:nvCxnSpPr>
          <p:spPr>
            <a:xfrm flipV="1">
              <a:off x="860504" y="4187896"/>
              <a:ext cx="1100771" cy="1611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flipV="1">
              <a:off x="829424" y="4421911"/>
              <a:ext cx="1069245" cy="11633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V="1">
              <a:off x="950164" y="4309967"/>
              <a:ext cx="1072367" cy="7399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52" name="Straight Connector 151"/>
          <p:cNvCxnSpPr/>
          <p:nvPr/>
        </p:nvCxnSpPr>
        <p:spPr>
          <a:xfrm>
            <a:off x="0" y="6025415"/>
            <a:ext cx="2926080" cy="575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u="sng" dirty="0" smtClean="0"/>
              <a:t>Helicase</a:t>
            </a:r>
            <a:r>
              <a:rPr lang="en-US" sz="1400" dirty="0" smtClean="0"/>
              <a:t> breaks the hydrogen bonds between the bases and separates the two strands.</a:t>
            </a:r>
            <a:endParaRPr lang="en-US" sz="1400" dirty="0"/>
          </a:p>
        </p:txBody>
      </p:sp>
      <p:grpSp>
        <p:nvGrpSpPr>
          <p:cNvPr id="61" name="Group 60"/>
          <p:cNvGrpSpPr/>
          <p:nvPr/>
        </p:nvGrpSpPr>
        <p:grpSpPr>
          <a:xfrm>
            <a:off x="105480" y="4440024"/>
            <a:ext cx="742750" cy="784928"/>
            <a:chOff x="105480" y="4440024"/>
            <a:chExt cx="742750" cy="784928"/>
          </a:xfrm>
        </p:grpSpPr>
        <p:sp>
          <p:nvSpPr>
            <p:cNvPr id="78" name="Flowchart: Stored Data 77"/>
            <p:cNvSpPr/>
            <p:nvPr/>
          </p:nvSpPr>
          <p:spPr>
            <a:xfrm>
              <a:off x="165840" y="4862660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30" name="Can 29"/>
            <p:cNvSpPr/>
            <p:nvPr/>
          </p:nvSpPr>
          <p:spPr>
            <a:xfrm>
              <a:off x="105480" y="4750545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an 30"/>
            <p:cNvSpPr/>
            <p:nvPr/>
          </p:nvSpPr>
          <p:spPr>
            <a:xfrm>
              <a:off x="105480" y="4440024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5480" y="3717630"/>
            <a:ext cx="851239" cy="784928"/>
            <a:chOff x="105480" y="3717630"/>
            <a:chExt cx="851239" cy="784928"/>
          </a:xfrm>
        </p:grpSpPr>
        <p:sp>
          <p:nvSpPr>
            <p:cNvPr id="71" name="Pentagon 70"/>
            <p:cNvSpPr/>
            <p:nvPr/>
          </p:nvSpPr>
          <p:spPr>
            <a:xfrm>
              <a:off x="273325" y="4184495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7" name="Can 26"/>
            <p:cNvSpPr/>
            <p:nvPr/>
          </p:nvSpPr>
          <p:spPr>
            <a:xfrm>
              <a:off x="105480" y="4028151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an 27"/>
            <p:cNvSpPr/>
            <p:nvPr/>
          </p:nvSpPr>
          <p:spPr>
            <a:xfrm>
              <a:off x="105480" y="3717630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5480" y="3006017"/>
            <a:ext cx="864874" cy="784928"/>
            <a:chOff x="105480" y="3006017"/>
            <a:chExt cx="864874" cy="784928"/>
          </a:xfrm>
        </p:grpSpPr>
        <p:sp>
          <p:nvSpPr>
            <p:cNvPr id="70" name="Pentagon 69"/>
            <p:cNvSpPr/>
            <p:nvPr/>
          </p:nvSpPr>
          <p:spPr>
            <a:xfrm>
              <a:off x="286960" y="3468570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105480" y="33165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an 24"/>
            <p:cNvSpPr/>
            <p:nvPr/>
          </p:nvSpPr>
          <p:spPr>
            <a:xfrm>
              <a:off x="105480" y="30060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05480" y="2294405"/>
            <a:ext cx="742750" cy="784928"/>
            <a:chOff x="105480" y="2294405"/>
            <a:chExt cx="742750" cy="784928"/>
          </a:xfrm>
        </p:grpSpPr>
        <p:grpSp>
          <p:nvGrpSpPr>
            <p:cNvPr id="101" name="Group 100"/>
            <p:cNvGrpSpPr/>
            <p:nvPr/>
          </p:nvGrpSpPr>
          <p:grpSpPr>
            <a:xfrm>
              <a:off x="165840" y="2715458"/>
              <a:ext cx="682390" cy="330973"/>
              <a:chOff x="233615" y="3018141"/>
              <a:chExt cx="682390" cy="369332"/>
            </a:xfrm>
          </p:grpSpPr>
          <p:sp>
            <p:nvSpPr>
              <p:cNvPr id="79" name="Flowchart: Stored Data 78"/>
              <p:cNvSpPr/>
              <p:nvPr/>
            </p:nvSpPr>
            <p:spPr>
              <a:xfrm rot="10800000">
                <a:off x="233615" y="3028343"/>
                <a:ext cx="682390" cy="348928"/>
              </a:xfrm>
              <a:prstGeom prst="flowChartOnlineStorag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4042" y="3018141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1" name="Can 20"/>
            <p:cNvSpPr/>
            <p:nvPr/>
          </p:nvSpPr>
          <p:spPr>
            <a:xfrm>
              <a:off x="105480" y="2604926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an 21"/>
            <p:cNvSpPr/>
            <p:nvPr/>
          </p:nvSpPr>
          <p:spPr>
            <a:xfrm>
              <a:off x="105480" y="2294405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05480" y="1597888"/>
            <a:ext cx="984580" cy="784928"/>
            <a:chOff x="105480" y="1597888"/>
            <a:chExt cx="984580" cy="784928"/>
          </a:xfrm>
        </p:grpSpPr>
        <p:sp>
          <p:nvSpPr>
            <p:cNvPr id="18" name="Can 17"/>
            <p:cNvSpPr/>
            <p:nvPr/>
          </p:nvSpPr>
          <p:spPr>
            <a:xfrm>
              <a:off x="105480" y="1908409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105480" y="1597888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288360" y="2039939"/>
              <a:ext cx="801700" cy="330973"/>
              <a:chOff x="356135" y="2264332"/>
              <a:chExt cx="801700" cy="369332"/>
            </a:xfrm>
          </p:grpSpPr>
          <p:grpSp>
            <p:nvGrpSpPr>
              <p:cNvPr id="67" name="Group 66"/>
              <p:cNvGrpSpPr/>
              <p:nvPr/>
            </p:nvGrpSpPr>
            <p:grpSpPr>
              <a:xfrm rot="10800000">
                <a:off x="356135" y="2302832"/>
                <a:ext cx="801700" cy="269512"/>
                <a:chOff x="1012261" y="1215186"/>
                <a:chExt cx="801700" cy="26951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65321" y="2264332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105480" y="894902"/>
            <a:ext cx="773830" cy="784928"/>
            <a:chOff x="105480" y="894902"/>
            <a:chExt cx="773830" cy="784928"/>
          </a:xfrm>
        </p:grpSpPr>
        <p:sp>
          <p:nvSpPr>
            <p:cNvPr id="76" name="Flowchart: Stored Data 75"/>
            <p:cNvSpPr/>
            <p:nvPr/>
          </p:nvSpPr>
          <p:spPr>
            <a:xfrm>
              <a:off x="196920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15" name="Can 14"/>
            <p:cNvSpPr/>
            <p:nvPr/>
          </p:nvSpPr>
          <p:spPr>
            <a:xfrm>
              <a:off x="105480" y="1205423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n 15"/>
            <p:cNvSpPr/>
            <p:nvPr/>
          </p:nvSpPr>
          <p:spPr>
            <a:xfrm>
              <a:off x="105480" y="894902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2058086" y="4440024"/>
            <a:ext cx="740942" cy="784928"/>
            <a:chOff x="2058086" y="4440024"/>
            <a:chExt cx="740942" cy="784928"/>
          </a:xfrm>
        </p:grpSpPr>
        <p:sp>
          <p:nvSpPr>
            <p:cNvPr id="88" name="Flowchart: Stored Data 87"/>
            <p:cNvSpPr/>
            <p:nvPr/>
          </p:nvSpPr>
          <p:spPr>
            <a:xfrm>
              <a:off x="2058086" y="4862648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9" name="Can 38"/>
            <p:cNvSpPr/>
            <p:nvPr/>
          </p:nvSpPr>
          <p:spPr>
            <a:xfrm>
              <a:off x="2616148" y="4750545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an 39"/>
            <p:cNvSpPr/>
            <p:nvPr/>
          </p:nvSpPr>
          <p:spPr>
            <a:xfrm>
              <a:off x="2616148" y="4440024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885846" y="3717630"/>
            <a:ext cx="913182" cy="784928"/>
            <a:chOff x="1885846" y="3717630"/>
            <a:chExt cx="913182" cy="784928"/>
          </a:xfrm>
        </p:grpSpPr>
        <p:grpSp>
          <p:nvGrpSpPr>
            <p:cNvPr id="84" name="Group 83"/>
            <p:cNvGrpSpPr/>
            <p:nvPr/>
          </p:nvGrpSpPr>
          <p:grpSpPr>
            <a:xfrm>
              <a:off x="1885846" y="4192035"/>
              <a:ext cx="801700" cy="241521"/>
              <a:chOff x="1012261" y="1215186"/>
              <a:chExt cx="801700" cy="26951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Can 41"/>
            <p:cNvSpPr/>
            <p:nvPr/>
          </p:nvSpPr>
          <p:spPr>
            <a:xfrm>
              <a:off x="2616148" y="4028151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an 42"/>
            <p:cNvSpPr/>
            <p:nvPr/>
          </p:nvSpPr>
          <p:spPr>
            <a:xfrm>
              <a:off x="2616148" y="3717630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898669" y="3006017"/>
            <a:ext cx="900359" cy="784928"/>
            <a:chOff x="1898669" y="3006017"/>
            <a:chExt cx="900359" cy="784928"/>
          </a:xfrm>
        </p:grpSpPr>
        <p:grpSp>
          <p:nvGrpSpPr>
            <p:cNvPr id="81" name="Group 80"/>
            <p:cNvGrpSpPr/>
            <p:nvPr/>
          </p:nvGrpSpPr>
          <p:grpSpPr>
            <a:xfrm>
              <a:off x="1898669" y="3465329"/>
              <a:ext cx="801700" cy="241521"/>
              <a:chOff x="1012261" y="1215186"/>
              <a:chExt cx="801700" cy="26951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3" name="Chevron 8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" name="Can 44"/>
            <p:cNvSpPr/>
            <p:nvPr/>
          </p:nvSpPr>
          <p:spPr>
            <a:xfrm>
              <a:off x="2616148" y="33165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an 45"/>
            <p:cNvSpPr/>
            <p:nvPr/>
          </p:nvSpPr>
          <p:spPr>
            <a:xfrm>
              <a:off x="2616148" y="30060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038332" y="2294405"/>
            <a:ext cx="760696" cy="784928"/>
            <a:chOff x="2038332" y="2294405"/>
            <a:chExt cx="760696" cy="784928"/>
          </a:xfrm>
        </p:grpSpPr>
        <p:sp>
          <p:nvSpPr>
            <p:cNvPr id="80" name="Flowchart: Stored Data 79"/>
            <p:cNvSpPr/>
            <p:nvPr/>
          </p:nvSpPr>
          <p:spPr>
            <a:xfrm rot="10800000">
              <a:off x="2038332" y="2729980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an 47"/>
            <p:cNvSpPr/>
            <p:nvPr/>
          </p:nvSpPr>
          <p:spPr>
            <a:xfrm>
              <a:off x="2616148" y="2604926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an 48"/>
            <p:cNvSpPr/>
            <p:nvPr/>
          </p:nvSpPr>
          <p:spPr>
            <a:xfrm>
              <a:off x="2616148" y="2294405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235499" y="2738605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1981890" y="1597888"/>
            <a:ext cx="817138" cy="784928"/>
            <a:chOff x="1981890" y="1597888"/>
            <a:chExt cx="817138" cy="784928"/>
          </a:xfrm>
        </p:grpSpPr>
        <p:sp>
          <p:nvSpPr>
            <p:cNvPr id="89" name="Pentagon 88"/>
            <p:cNvSpPr/>
            <p:nvPr/>
          </p:nvSpPr>
          <p:spPr>
            <a:xfrm rot="10800000">
              <a:off x="1981890" y="2052889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Can 50"/>
            <p:cNvSpPr/>
            <p:nvPr/>
          </p:nvSpPr>
          <p:spPr>
            <a:xfrm>
              <a:off x="2616148" y="1908409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an 51"/>
            <p:cNvSpPr/>
            <p:nvPr/>
          </p:nvSpPr>
          <p:spPr>
            <a:xfrm>
              <a:off x="2616148" y="1597888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216748" y="2006543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057582" y="894902"/>
            <a:ext cx="741446" cy="784928"/>
            <a:chOff x="2057582" y="894902"/>
            <a:chExt cx="741446" cy="784928"/>
          </a:xfrm>
        </p:grpSpPr>
        <p:sp>
          <p:nvSpPr>
            <p:cNvPr id="75" name="Flowchart: Stored Data 74"/>
            <p:cNvSpPr/>
            <p:nvPr/>
          </p:nvSpPr>
          <p:spPr>
            <a:xfrm>
              <a:off x="2057582" y="1334792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54" name="Can 53"/>
            <p:cNvSpPr/>
            <p:nvPr/>
          </p:nvSpPr>
          <p:spPr>
            <a:xfrm>
              <a:off x="2616148" y="1205423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Can 54"/>
            <p:cNvSpPr/>
            <p:nvPr/>
          </p:nvSpPr>
          <p:spPr>
            <a:xfrm>
              <a:off x="2616148" y="894902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480" y="191917"/>
            <a:ext cx="866274" cy="784928"/>
            <a:chOff x="105480" y="191917"/>
            <a:chExt cx="866274" cy="784928"/>
          </a:xfrm>
        </p:grpSpPr>
        <p:sp>
          <p:nvSpPr>
            <p:cNvPr id="62" name="Pentagon 61"/>
            <p:cNvSpPr/>
            <p:nvPr/>
          </p:nvSpPr>
          <p:spPr>
            <a:xfrm>
              <a:off x="288360" y="666323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8" name="Can 7"/>
            <p:cNvSpPr/>
            <p:nvPr/>
          </p:nvSpPr>
          <p:spPr>
            <a:xfrm>
              <a:off x="105480" y="5024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an 6"/>
            <p:cNvSpPr/>
            <p:nvPr/>
          </p:nvSpPr>
          <p:spPr>
            <a:xfrm>
              <a:off x="105480" y="1919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833100" y="191917"/>
            <a:ext cx="965928" cy="784928"/>
            <a:chOff x="1833100" y="191917"/>
            <a:chExt cx="965928" cy="784928"/>
          </a:xfrm>
        </p:grpSpPr>
        <p:grpSp>
          <p:nvGrpSpPr>
            <p:cNvPr id="66" name="Group 65"/>
            <p:cNvGrpSpPr/>
            <p:nvPr/>
          </p:nvGrpSpPr>
          <p:grpSpPr>
            <a:xfrm>
              <a:off x="1833100" y="666317"/>
              <a:ext cx="801700" cy="241521"/>
              <a:chOff x="1012261" y="1215186"/>
              <a:chExt cx="801700" cy="26951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Can 56"/>
            <p:cNvSpPr/>
            <p:nvPr/>
          </p:nvSpPr>
          <p:spPr>
            <a:xfrm>
              <a:off x="2616148" y="502438"/>
              <a:ext cx="182880" cy="474407"/>
            </a:xfrm>
            <a:prstGeom prst="can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an 57"/>
            <p:cNvSpPr/>
            <p:nvPr/>
          </p:nvSpPr>
          <p:spPr>
            <a:xfrm>
              <a:off x="2616148" y="191917"/>
              <a:ext cx="182880" cy="388151"/>
            </a:xfrm>
            <a:prstGeom prst="ca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26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" name="Straight Connector 616"/>
          <p:cNvCxnSpPr/>
          <p:nvPr/>
        </p:nvCxnSpPr>
        <p:spPr>
          <a:xfrm flipV="1">
            <a:off x="8221976" y="221663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endCxn id="332" idx="2"/>
          </p:cNvCxnSpPr>
          <p:nvPr/>
        </p:nvCxnSpPr>
        <p:spPr>
          <a:xfrm flipV="1">
            <a:off x="3672968" y="5605786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3684295" y="5868034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44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54956" y="0"/>
            <a:ext cx="19251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05480" y="191917"/>
            <a:ext cx="984581" cy="5753272"/>
            <a:chOff x="173255" y="202130"/>
            <a:chExt cx="984581" cy="6420057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3615" y="3018141"/>
              <a:ext cx="682390" cy="369332"/>
              <a:chOff x="233615" y="3018141"/>
              <a:chExt cx="682390" cy="369332"/>
            </a:xfrm>
          </p:grpSpPr>
          <p:sp>
            <p:nvSpPr>
              <p:cNvPr id="79" name="Flowchart: Stored Data 78"/>
              <p:cNvSpPr/>
              <p:nvPr/>
            </p:nvSpPr>
            <p:spPr>
              <a:xfrm rot="10800000">
                <a:off x="233615" y="3028343"/>
                <a:ext cx="682390" cy="348928"/>
              </a:xfrm>
              <a:prstGeom prst="flowChartOnlineStorag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4042" y="3018141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Pentagon 61"/>
            <p:cNvSpPr/>
            <p:nvPr/>
          </p:nvSpPr>
          <p:spPr>
            <a:xfrm>
              <a:off x="356135" y="731518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0" name="Pentagon 69"/>
            <p:cNvSpPr/>
            <p:nvPr/>
          </p:nvSpPr>
          <p:spPr>
            <a:xfrm>
              <a:off x="354735" y="3858536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1" name="Pentagon 70"/>
            <p:cNvSpPr/>
            <p:nvPr/>
          </p:nvSpPr>
          <p:spPr>
            <a:xfrm>
              <a:off x="341100" y="4657434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6" name="Flowchart: Stored Data 75"/>
            <p:cNvSpPr/>
            <p:nvPr/>
          </p:nvSpPr>
          <p:spPr>
            <a:xfrm>
              <a:off x="264695" y="145940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8" name="Flowchart: Stored Data 77"/>
            <p:cNvSpPr/>
            <p:nvPr/>
          </p:nvSpPr>
          <p:spPr>
            <a:xfrm>
              <a:off x="233615" y="5414196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73255" y="202130"/>
              <a:ext cx="182880" cy="6420057"/>
              <a:chOff x="173255" y="202130"/>
              <a:chExt cx="182880" cy="642005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73255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3" name="Can 32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an 33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3255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0" name="Can 29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73255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27" name="Can 2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an 2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73255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an 2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73255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73255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18" name="Can 1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an 1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73255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15" name="Can 1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n 1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73255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8" name="Can 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Can 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356135" y="2264332"/>
              <a:ext cx="801700" cy="369332"/>
              <a:chOff x="356135" y="2264332"/>
              <a:chExt cx="801700" cy="369332"/>
            </a:xfrm>
          </p:grpSpPr>
          <p:grpSp>
            <p:nvGrpSpPr>
              <p:cNvPr id="67" name="Group 66"/>
              <p:cNvGrpSpPr/>
              <p:nvPr/>
            </p:nvGrpSpPr>
            <p:grpSpPr>
              <a:xfrm rot="10800000">
                <a:off x="356135" y="2302832"/>
                <a:ext cx="801700" cy="269512"/>
                <a:chOff x="1012261" y="1215186"/>
                <a:chExt cx="801700" cy="26951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65321" y="2264332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56136" y="6216140"/>
              <a:ext cx="801700" cy="369332"/>
              <a:chOff x="356136" y="6216140"/>
              <a:chExt cx="801700" cy="369332"/>
            </a:xfrm>
          </p:grpSpPr>
          <p:grpSp>
            <p:nvGrpSpPr>
              <p:cNvPr id="72" name="Group 71"/>
              <p:cNvGrpSpPr/>
              <p:nvPr/>
            </p:nvGrpSpPr>
            <p:grpSpPr>
              <a:xfrm rot="10800000">
                <a:off x="356136" y="6266050"/>
                <a:ext cx="801700" cy="269512"/>
                <a:chOff x="1012261" y="1215186"/>
                <a:chExt cx="801700" cy="26951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73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62963" y="6216140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33100" y="191917"/>
            <a:ext cx="965928" cy="5753272"/>
            <a:chOff x="1535036" y="214159"/>
            <a:chExt cx="965928" cy="6420057"/>
          </a:xfrm>
        </p:grpSpPr>
        <p:grpSp>
          <p:nvGrpSpPr>
            <p:cNvPr id="66" name="Group 65"/>
            <p:cNvGrpSpPr/>
            <p:nvPr/>
          </p:nvGrpSpPr>
          <p:grpSpPr>
            <a:xfrm>
              <a:off x="1535036" y="743540"/>
              <a:ext cx="801700" cy="269512"/>
              <a:chOff x="1012261" y="1215186"/>
              <a:chExt cx="801700" cy="26951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Flowchart: Stored Data 74"/>
            <p:cNvSpPr/>
            <p:nvPr/>
          </p:nvSpPr>
          <p:spPr>
            <a:xfrm>
              <a:off x="1759518" y="1489489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0" name="Flowchart: Stored Data 79"/>
            <p:cNvSpPr/>
            <p:nvPr/>
          </p:nvSpPr>
          <p:spPr>
            <a:xfrm rot="10800000">
              <a:off x="1740268" y="304637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00605" y="3866949"/>
              <a:ext cx="801700" cy="269512"/>
              <a:chOff x="1012261" y="1215186"/>
              <a:chExt cx="801700" cy="26951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3" name="Chevron 8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587782" y="4677877"/>
              <a:ext cx="801700" cy="269512"/>
              <a:chOff x="1012261" y="1215186"/>
              <a:chExt cx="801700" cy="26951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Pentagon 86"/>
            <p:cNvSpPr/>
            <p:nvPr/>
          </p:nvSpPr>
          <p:spPr>
            <a:xfrm rot="10800000">
              <a:off x="1743273" y="627808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Stored Data 87"/>
            <p:cNvSpPr/>
            <p:nvPr/>
          </p:nvSpPr>
          <p:spPr>
            <a:xfrm>
              <a:off x="1760022" y="5426212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9" name="Pentagon 88"/>
            <p:cNvSpPr/>
            <p:nvPr/>
          </p:nvSpPr>
          <p:spPr>
            <a:xfrm rot="10800000">
              <a:off x="1683826" y="229081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318084" y="214159"/>
              <a:ext cx="182880" cy="6420057"/>
              <a:chOff x="2192956" y="202130"/>
              <a:chExt cx="182880" cy="642005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192956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6" name="Can 35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an 3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192956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9" name="Can 38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92956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42" name="Can 41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an 42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192956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an 4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192956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48" name="Can 4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Can 4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192956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51" name="Can 5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an 5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192956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54" name="Can 5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an 5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192956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57" name="Can 5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an 5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1918684" y="2239094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37435" y="305600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98032" y="6222715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1072861" y="5633576"/>
            <a:ext cx="1050245" cy="7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56824" y="5860157"/>
            <a:ext cx="1139272" cy="2139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87" idx="3"/>
          </p:cNvCxnSpPr>
          <p:nvPr/>
        </p:nvCxnSpPr>
        <p:spPr>
          <a:xfrm flipV="1">
            <a:off x="968970" y="574679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058170" y="2071987"/>
            <a:ext cx="1072510" cy="142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9" idx="0"/>
          </p:cNvCxnSpPr>
          <p:nvPr/>
        </p:nvCxnSpPr>
        <p:spPr>
          <a:xfrm flipV="1">
            <a:off x="1008648" y="2304343"/>
            <a:ext cx="1099767" cy="116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954279" y="219943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106791" y="762795"/>
            <a:ext cx="647296" cy="1040518"/>
            <a:chOff x="1054490" y="461644"/>
            <a:chExt cx="647296" cy="1161110"/>
          </a:xfrm>
        </p:grpSpPr>
        <p:sp>
          <p:nvSpPr>
            <p:cNvPr id="121" name="Chevron 120"/>
            <p:cNvSpPr/>
            <p:nvPr/>
          </p:nvSpPr>
          <p:spPr>
            <a:xfrm rot="5400000">
              <a:off x="802582" y="723550"/>
              <a:ext cx="1151112" cy="6472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825024" y="859163"/>
              <a:ext cx="1102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Helicase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726918" y="2733691"/>
            <a:ext cx="1381497" cy="432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93828" y="3030361"/>
            <a:ext cx="1380899" cy="100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8" idx="0"/>
          </p:cNvCxnSpPr>
          <p:nvPr/>
        </p:nvCxnSpPr>
        <p:spPr>
          <a:xfrm flipV="1">
            <a:off x="840802" y="4862648"/>
            <a:ext cx="1558479" cy="1405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88" idx="2"/>
          </p:cNvCxnSpPr>
          <p:nvPr/>
        </p:nvCxnSpPr>
        <p:spPr>
          <a:xfrm flipV="1">
            <a:off x="831225" y="5175336"/>
            <a:ext cx="1568056" cy="41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83" idx="0"/>
          </p:cNvCxnSpPr>
          <p:nvPr/>
        </p:nvCxnSpPr>
        <p:spPr>
          <a:xfrm flipV="1">
            <a:off x="879310" y="3465329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48230" y="3699344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968970" y="3587400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860504" y="4187896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29424" y="4421911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950164" y="4309967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0" y="6025415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u="sng" dirty="0" smtClean="0"/>
              <a:t>Helicase</a:t>
            </a:r>
            <a:r>
              <a:rPr lang="en-US" sz="1400" dirty="0" smtClean="0"/>
              <a:t> breaks the hydrogen bonds between the bases and separates the two strands.</a:t>
            </a:r>
            <a:endParaRPr lang="en-US" sz="1400" dirty="0"/>
          </a:p>
        </p:txBody>
      </p:sp>
      <p:sp>
        <p:nvSpPr>
          <p:cNvPr id="196" name="Flowchart: Stored Data 195"/>
          <p:cNvSpPr/>
          <p:nvPr/>
        </p:nvSpPr>
        <p:spPr>
          <a:xfrm rot="10800000">
            <a:off x="3118944" y="2724600"/>
            <a:ext cx="426287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3256644" y="2715458"/>
            <a:ext cx="227425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Pentagon 155"/>
          <p:cNvSpPr/>
          <p:nvPr/>
        </p:nvSpPr>
        <p:spPr>
          <a:xfrm>
            <a:off x="3195482" y="66632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7" name="Pentagon 156"/>
          <p:cNvSpPr/>
          <p:nvPr/>
        </p:nvSpPr>
        <p:spPr>
          <a:xfrm>
            <a:off x="3194607" y="3468570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8" name="Pentagon 157"/>
          <p:cNvSpPr/>
          <p:nvPr/>
        </p:nvSpPr>
        <p:spPr>
          <a:xfrm>
            <a:off x="3186090" y="4184495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0" name="Flowchart: Stored Data 159"/>
          <p:cNvSpPr/>
          <p:nvPr/>
        </p:nvSpPr>
        <p:spPr>
          <a:xfrm>
            <a:off x="3118944" y="4862660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195482" y="2039939"/>
            <a:ext cx="500820" cy="330973"/>
            <a:chOff x="356135" y="2264332"/>
            <a:chExt cx="801700" cy="369332"/>
          </a:xfrm>
        </p:grpSpPr>
        <p:grpSp>
          <p:nvGrpSpPr>
            <p:cNvPr id="168" name="Group 167"/>
            <p:cNvGrpSpPr/>
            <p:nvPr/>
          </p:nvGrpSpPr>
          <p:grpSpPr>
            <a:xfrm rot="10800000">
              <a:off x="356135" y="2302832"/>
              <a:ext cx="801700" cy="269512"/>
              <a:chOff x="1012261" y="1215186"/>
              <a:chExt cx="801700" cy="269512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Chevron 17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465321" y="2264332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195482" y="5581314"/>
            <a:ext cx="500820" cy="330973"/>
            <a:chOff x="356136" y="6216140"/>
            <a:chExt cx="801700" cy="369332"/>
          </a:xfrm>
        </p:grpSpPr>
        <p:grpSp>
          <p:nvGrpSpPr>
            <p:cNvPr id="164" name="Group 163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hevron 166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9" name="Flowchart: Stored Data 158"/>
          <p:cNvSpPr/>
          <p:nvPr/>
        </p:nvSpPr>
        <p:spPr>
          <a:xfrm>
            <a:off x="3138360" y="1318612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3058583" y="191917"/>
            <a:ext cx="182880" cy="5753272"/>
            <a:chOff x="173255" y="202130"/>
            <a:chExt cx="182880" cy="6420057"/>
          </a:xfrm>
        </p:grpSpPr>
        <p:grpSp>
          <p:nvGrpSpPr>
            <p:cNvPr id="172" name="Group 171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194" name="Can 19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an 19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192" name="Can 19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Can 19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190" name="Can 18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Can 19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188" name="Can 187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an 188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186" name="Can 185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an 186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184" name="Can 18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Can 18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182" name="Can 18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Can 18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180" name="Can 17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Can 18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5427937" y="674613"/>
            <a:ext cx="574438" cy="5241082"/>
            <a:chOff x="5094999" y="674613"/>
            <a:chExt cx="907376" cy="5241082"/>
          </a:xfrm>
        </p:grpSpPr>
        <p:grpSp>
          <p:nvGrpSpPr>
            <p:cNvPr id="199" name="Group 198"/>
            <p:cNvGrpSpPr/>
            <p:nvPr/>
          </p:nvGrpSpPr>
          <p:grpSpPr>
            <a:xfrm>
              <a:off x="5094999" y="674613"/>
              <a:ext cx="801700" cy="241521"/>
              <a:chOff x="1012261" y="1215186"/>
              <a:chExt cx="801700" cy="269512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40" name="Chevron 23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Flowchart: Stored Data 199"/>
            <p:cNvSpPr/>
            <p:nvPr/>
          </p:nvSpPr>
          <p:spPr>
            <a:xfrm>
              <a:off x="5319481" y="1343088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1" name="Flowchart: Stored Data 200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8" name="Chevron 237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6" name="Chevron 23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Pentagon 203"/>
            <p:cNvSpPr/>
            <p:nvPr/>
          </p:nvSpPr>
          <p:spPr>
            <a:xfrm rot="10800000">
              <a:off x="5303236" y="5634338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Stored Data 204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6" name="Pentagon 205"/>
            <p:cNvSpPr/>
            <p:nvPr/>
          </p:nvSpPr>
          <p:spPr>
            <a:xfrm rot="10800000">
              <a:off x="5243789" y="2061185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478647" y="2014839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878047" y="200213"/>
            <a:ext cx="182880" cy="5753272"/>
            <a:chOff x="2192956" y="202130"/>
            <a:chExt cx="182880" cy="6420057"/>
          </a:xfrm>
        </p:grpSpPr>
        <p:grpSp>
          <p:nvGrpSpPr>
            <p:cNvPr id="211" name="Group 210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233" name="Can 23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Can 23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231" name="Can 23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Can 23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229" name="Can 22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Can 22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227" name="Can 22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Can 22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225" name="Can 22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an 22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223" name="Can 22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221" name="Can 22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an 22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219" name="Can 2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an 2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4743612" y="674613"/>
            <a:ext cx="577357" cy="5245964"/>
            <a:chOff x="3118943" y="666323"/>
            <a:chExt cx="924220" cy="5245964"/>
          </a:xfrm>
        </p:grpSpPr>
        <p:grpSp>
          <p:nvGrpSpPr>
            <p:cNvPr id="298" name="Group 2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16" name="Flowchart: Stored Data 315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302" name="Pentagon 3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03" name="Pentagon 3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12" name="Group 311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14" name="Rectangle 313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5" name="Chevron 314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9" name="TextBox 308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99" name="Flowchart: Stored Data 2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288" name="Can 287"/>
          <p:cNvSpPr/>
          <p:nvPr/>
        </p:nvSpPr>
        <p:spPr>
          <a:xfrm>
            <a:off x="4690997" y="406685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Can 288"/>
          <p:cNvSpPr/>
          <p:nvPr/>
        </p:nvSpPr>
        <p:spPr>
          <a:xfrm>
            <a:off x="4690997" y="375633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Can 285"/>
          <p:cNvSpPr/>
          <p:nvPr/>
        </p:nvSpPr>
        <p:spPr>
          <a:xfrm>
            <a:off x="4690997" y="33552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Can 286"/>
          <p:cNvSpPr/>
          <p:nvPr/>
        </p:nvSpPr>
        <p:spPr>
          <a:xfrm>
            <a:off x="4690997" y="30447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Can 283"/>
          <p:cNvSpPr/>
          <p:nvPr/>
        </p:nvSpPr>
        <p:spPr>
          <a:xfrm>
            <a:off x="4690997" y="2643630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Can 284"/>
          <p:cNvSpPr/>
          <p:nvPr/>
        </p:nvSpPr>
        <p:spPr>
          <a:xfrm>
            <a:off x="4690997" y="2333109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Can 281"/>
          <p:cNvSpPr/>
          <p:nvPr/>
        </p:nvSpPr>
        <p:spPr>
          <a:xfrm>
            <a:off x="4690997" y="1947113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Can 282"/>
          <p:cNvSpPr/>
          <p:nvPr/>
        </p:nvSpPr>
        <p:spPr>
          <a:xfrm>
            <a:off x="4690997" y="1636592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Can 279"/>
          <p:cNvSpPr/>
          <p:nvPr/>
        </p:nvSpPr>
        <p:spPr>
          <a:xfrm>
            <a:off x="4690997" y="1244127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Can 280"/>
          <p:cNvSpPr/>
          <p:nvPr/>
        </p:nvSpPr>
        <p:spPr>
          <a:xfrm>
            <a:off x="4690997" y="933606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Can 277"/>
          <p:cNvSpPr/>
          <p:nvPr/>
        </p:nvSpPr>
        <p:spPr>
          <a:xfrm>
            <a:off x="4690997" y="5411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Can 278"/>
          <p:cNvSpPr/>
          <p:nvPr/>
        </p:nvSpPr>
        <p:spPr>
          <a:xfrm>
            <a:off x="4690997" y="2306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4732052" y="3063863"/>
            <a:ext cx="772146" cy="1670018"/>
            <a:chOff x="4731924" y="2341775"/>
            <a:chExt cx="772146" cy="1670018"/>
          </a:xfrm>
        </p:grpSpPr>
        <p:sp>
          <p:nvSpPr>
            <p:cNvPr id="318" name="Chord 317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3110552" y="6090236"/>
            <a:ext cx="3076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</a:t>
            </a:r>
            <a:r>
              <a:rPr lang="en-US" sz="1400" u="sng" dirty="0" smtClean="0"/>
              <a:t>DNA Polymerase </a:t>
            </a:r>
            <a:r>
              <a:rPr lang="en-US" sz="1400" dirty="0" smtClean="0"/>
              <a:t>creates complementary strands by </a:t>
            </a:r>
            <a:r>
              <a:rPr lang="en-US" sz="1400" i="1" dirty="0" smtClean="0"/>
              <a:t>base pairing</a:t>
            </a:r>
            <a:r>
              <a:rPr lang="en-US" sz="1400" dirty="0" smtClean="0"/>
              <a:t> with the template strands</a:t>
            </a:r>
            <a:endParaRPr lang="en-US" sz="1400" dirty="0"/>
          </a:p>
        </p:txBody>
      </p:sp>
      <p:grpSp>
        <p:nvGrpSpPr>
          <p:cNvPr id="326" name="Group 325"/>
          <p:cNvGrpSpPr/>
          <p:nvPr/>
        </p:nvGrpSpPr>
        <p:grpSpPr>
          <a:xfrm>
            <a:off x="3698975" y="2709725"/>
            <a:ext cx="541046" cy="3177419"/>
            <a:chOff x="5147745" y="2738276"/>
            <a:chExt cx="854630" cy="3177419"/>
          </a:xfrm>
        </p:grpSpPr>
        <p:sp>
          <p:nvSpPr>
            <p:cNvPr id="329" name="Flowchart: Stored Data 328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41" name="Chevron 3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39" name="Chevron 338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2" name="Pentagon 331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lowchart: Stored Data 332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4" name="Can 263"/>
          <p:cNvSpPr/>
          <p:nvPr/>
        </p:nvSpPr>
        <p:spPr>
          <a:xfrm>
            <a:off x="4162942" y="551089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Can 264"/>
          <p:cNvSpPr/>
          <p:nvPr/>
        </p:nvSpPr>
        <p:spPr>
          <a:xfrm>
            <a:off x="4162942" y="520037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an 261"/>
          <p:cNvSpPr/>
          <p:nvPr/>
        </p:nvSpPr>
        <p:spPr>
          <a:xfrm>
            <a:off x="4162942" y="4790658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an 262"/>
          <p:cNvSpPr/>
          <p:nvPr/>
        </p:nvSpPr>
        <p:spPr>
          <a:xfrm>
            <a:off x="4162942" y="4480137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Can 259"/>
          <p:cNvSpPr/>
          <p:nvPr/>
        </p:nvSpPr>
        <p:spPr>
          <a:xfrm>
            <a:off x="4162942" y="4068264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Can 260"/>
          <p:cNvSpPr/>
          <p:nvPr/>
        </p:nvSpPr>
        <p:spPr>
          <a:xfrm>
            <a:off x="4162942" y="3757743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Can 257"/>
          <p:cNvSpPr/>
          <p:nvPr/>
        </p:nvSpPr>
        <p:spPr>
          <a:xfrm>
            <a:off x="4162942" y="3356651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Can 258"/>
          <p:cNvSpPr/>
          <p:nvPr/>
        </p:nvSpPr>
        <p:spPr>
          <a:xfrm>
            <a:off x="4162942" y="3046130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Can 255"/>
          <p:cNvSpPr/>
          <p:nvPr/>
        </p:nvSpPr>
        <p:spPr>
          <a:xfrm>
            <a:off x="4162942" y="2645039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Can 256"/>
          <p:cNvSpPr/>
          <p:nvPr/>
        </p:nvSpPr>
        <p:spPr>
          <a:xfrm>
            <a:off x="4162942" y="2334518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Can 253"/>
          <p:cNvSpPr/>
          <p:nvPr/>
        </p:nvSpPr>
        <p:spPr>
          <a:xfrm>
            <a:off x="4162942" y="194852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Can 254"/>
          <p:cNvSpPr/>
          <p:nvPr/>
        </p:nvSpPr>
        <p:spPr>
          <a:xfrm>
            <a:off x="4162942" y="163800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 rot="10800000">
            <a:off x="3534196" y="1716048"/>
            <a:ext cx="772146" cy="1670018"/>
            <a:chOff x="4731924" y="2341775"/>
            <a:chExt cx="772146" cy="1670018"/>
          </a:xfrm>
        </p:grpSpPr>
        <p:sp>
          <p:nvSpPr>
            <p:cNvPr id="323" name="Chord 322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7" name="Straight Connector 346"/>
          <p:cNvCxnSpPr>
            <a:stCxn id="167" idx="1"/>
            <a:endCxn id="332" idx="3"/>
          </p:cNvCxnSpPr>
          <p:nvPr/>
        </p:nvCxnSpPr>
        <p:spPr>
          <a:xfrm flipV="1">
            <a:off x="3603353" y="5736671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endCxn id="333" idx="2"/>
          </p:cNvCxnSpPr>
          <p:nvPr/>
        </p:nvCxnSpPr>
        <p:spPr>
          <a:xfrm flipV="1">
            <a:off x="3528680" y="515508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endCxn id="333" idx="0"/>
          </p:cNvCxnSpPr>
          <p:nvPr/>
        </p:nvCxnSpPr>
        <p:spPr>
          <a:xfrm flipV="1">
            <a:off x="3518343" y="484239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endCxn id="338" idx="0"/>
          </p:cNvCxnSpPr>
          <p:nvPr/>
        </p:nvCxnSpPr>
        <p:spPr>
          <a:xfrm flipV="1">
            <a:off x="3489643" y="417178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endCxn id="338" idx="2"/>
          </p:cNvCxnSpPr>
          <p:nvPr/>
        </p:nvCxnSpPr>
        <p:spPr>
          <a:xfrm flipV="1">
            <a:off x="3489643" y="441330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39" idx="1"/>
          </p:cNvCxnSpPr>
          <p:nvPr/>
        </p:nvCxnSpPr>
        <p:spPr>
          <a:xfrm flipV="1">
            <a:off x="3587232" y="429254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3508921" y="344806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508921" y="368958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3606510" y="356882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endCxn id="425" idx="2"/>
          </p:cNvCxnSpPr>
          <p:nvPr/>
        </p:nvCxnSpPr>
        <p:spPr>
          <a:xfrm flipV="1">
            <a:off x="6895088" y="5642962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6906415" y="5905210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5" name="Group 374"/>
          <p:cNvGrpSpPr/>
          <p:nvPr/>
        </p:nvGrpSpPr>
        <p:grpSpPr>
          <a:xfrm>
            <a:off x="6341064" y="703499"/>
            <a:ext cx="577358" cy="5245964"/>
            <a:chOff x="3118943" y="666323"/>
            <a:chExt cx="924221" cy="5245964"/>
          </a:xfrm>
        </p:grpSpPr>
        <p:grpSp>
          <p:nvGrpSpPr>
            <p:cNvPr id="376" name="Group 375"/>
            <p:cNvGrpSpPr/>
            <p:nvPr/>
          </p:nvGrpSpPr>
          <p:grpSpPr>
            <a:xfrm>
              <a:off x="3118943" y="666323"/>
              <a:ext cx="924221" cy="5245964"/>
              <a:chOff x="3118943" y="666323"/>
              <a:chExt cx="924221" cy="5245964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94" name="Flowchart: Stored Data 393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3118943" y="666323"/>
                <a:ext cx="924221" cy="5245964"/>
                <a:chOff x="3118943" y="666323"/>
                <a:chExt cx="924221" cy="5245964"/>
              </a:xfrm>
            </p:grpSpPr>
            <p:sp>
              <p:nvSpPr>
                <p:cNvPr id="380" name="Pentagon 379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1" name="Pentagon 380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2" name="Pentagon 381"/>
                <p:cNvSpPr/>
                <p:nvPr/>
              </p:nvSpPr>
              <p:spPr>
                <a:xfrm>
                  <a:off x="3226428" y="4184495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3" name="Flowchart: Stored Data 382"/>
                <p:cNvSpPr/>
                <p:nvPr/>
              </p:nvSpPr>
              <p:spPr>
                <a:xfrm>
                  <a:off x="3118943" y="4862660"/>
                  <a:ext cx="682390" cy="312688"/>
                </a:xfrm>
                <a:prstGeom prst="flowChartOnlineStorag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384" name="Group 38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90" name="Group 389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3" name="Chevron 392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91" name="TextBox 390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3241464" y="5581314"/>
                  <a:ext cx="801700" cy="330973"/>
                  <a:chOff x="356136" y="6216140"/>
                  <a:chExt cx="801700" cy="369332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 rot="10800000">
                    <a:off x="356136" y="6266050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Chevron 38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462963" y="6216140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377" name="Flowchart: Stored Data 376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6280703" y="229093"/>
            <a:ext cx="182880" cy="5753272"/>
            <a:chOff x="173255" y="202130"/>
            <a:chExt cx="182880" cy="6420057"/>
          </a:xfrm>
        </p:grpSpPr>
        <p:grpSp>
          <p:nvGrpSpPr>
            <p:cNvPr id="397" name="Group 396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419" name="Can 4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Can 4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417" name="Can 41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Can 41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415" name="Can 41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Can 41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413" name="Can 41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Can 41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411" name="Can 41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Can 41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409" name="Can 40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Can 40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407" name="Can 40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Can 40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405" name="Can 40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Can 40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1" name="Group 420"/>
          <p:cNvGrpSpPr/>
          <p:nvPr/>
        </p:nvGrpSpPr>
        <p:grpSpPr>
          <a:xfrm>
            <a:off x="6921095" y="2746901"/>
            <a:ext cx="541046" cy="3177419"/>
            <a:chOff x="5147745" y="2738276"/>
            <a:chExt cx="854630" cy="3177419"/>
          </a:xfrm>
        </p:grpSpPr>
        <p:sp>
          <p:nvSpPr>
            <p:cNvPr id="422" name="Flowchart: Stored Data 421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3" name="Group 422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431" name="Rectangle 430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2" name="Chevron 431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0" name="Chevron 42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5" name="Pentagon 424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Stored Data 425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45" name="Straight Connector 444"/>
          <p:cNvCxnSpPr>
            <a:stCxn id="389" idx="1"/>
            <a:endCxn id="425" idx="3"/>
          </p:cNvCxnSpPr>
          <p:nvPr/>
        </p:nvCxnSpPr>
        <p:spPr>
          <a:xfrm flipV="1">
            <a:off x="6825473" y="5773847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endCxn id="426" idx="2"/>
          </p:cNvCxnSpPr>
          <p:nvPr/>
        </p:nvCxnSpPr>
        <p:spPr>
          <a:xfrm flipV="1">
            <a:off x="6750800" y="5192257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endCxn id="426" idx="0"/>
          </p:cNvCxnSpPr>
          <p:nvPr/>
        </p:nvCxnSpPr>
        <p:spPr>
          <a:xfrm flipV="1">
            <a:off x="6740463" y="4879569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endCxn id="429" idx="0"/>
          </p:cNvCxnSpPr>
          <p:nvPr/>
        </p:nvCxnSpPr>
        <p:spPr>
          <a:xfrm flipV="1">
            <a:off x="6711763" y="420895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endCxn id="429" idx="2"/>
          </p:cNvCxnSpPr>
          <p:nvPr/>
        </p:nvCxnSpPr>
        <p:spPr>
          <a:xfrm flipV="1">
            <a:off x="6711763" y="445047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endCxn id="430" idx="1"/>
          </p:cNvCxnSpPr>
          <p:nvPr/>
        </p:nvCxnSpPr>
        <p:spPr>
          <a:xfrm flipV="1">
            <a:off x="6809352" y="432971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V="1">
            <a:off x="6731041" y="348523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6731041" y="372675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V="1">
            <a:off x="6828630" y="360599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55" name="Group 454"/>
          <p:cNvGrpSpPr/>
          <p:nvPr/>
        </p:nvGrpSpPr>
        <p:grpSpPr>
          <a:xfrm>
            <a:off x="8398013" y="703499"/>
            <a:ext cx="507537" cy="241521"/>
            <a:chOff x="1012261" y="1215186"/>
            <a:chExt cx="801700" cy="269512"/>
          </a:xfrm>
        </p:grpSpPr>
        <p:sp>
          <p:nvSpPr>
            <p:cNvPr id="470" name="Rectangle 469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1" name="Chevron 470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6" name="Flowchart: Stored Data 455"/>
          <p:cNvSpPr/>
          <p:nvPr/>
        </p:nvSpPr>
        <p:spPr>
          <a:xfrm>
            <a:off x="8540127" y="1371974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57" name="Flowchart: Stored Data 456"/>
          <p:cNvSpPr/>
          <p:nvPr/>
        </p:nvSpPr>
        <p:spPr>
          <a:xfrm rot="10800000">
            <a:off x="8527940" y="2767162"/>
            <a:ext cx="432005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8" name="Group 457"/>
          <p:cNvGrpSpPr/>
          <p:nvPr/>
        </p:nvGrpSpPr>
        <p:grpSpPr>
          <a:xfrm>
            <a:off x="8439523" y="3502511"/>
            <a:ext cx="507537" cy="241521"/>
            <a:chOff x="1012261" y="1215186"/>
            <a:chExt cx="801700" cy="269512"/>
          </a:xfrm>
        </p:grpSpPr>
        <p:sp>
          <p:nvSpPr>
            <p:cNvPr id="468" name="Rectangle 467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9" name="Chevron 468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431405" y="4229217"/>
            <a:ext cx="507537" cy="241521"/>
            <a:chOff x="1012261" y="1215186"/>
            <a:chExt cx="801700" cy="269512"/>
          </a:xfrm>
        </p:grpSpPr>
        <p:sp>
          <p:nvSpPr>
            <p:cNvPr id="466" name="Rectangle 465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7" name="Chevron 466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1" name="Flowchart: Stored Data 460"/>
          <p:cNvSpPr/>
          <p:nvPr/>
        </p:nvSpPr>
        <p:spPr>
          <a:xfrm>
            <a:off x="8540446" y="4899830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62" name="Pentagon 461"/>
          <p:cNvSpPr/>
          <p:nvPr/>
        </p:nvSpPr>
        <p:spPr>
          <a:xfrm rot="10800000">
            <a:off x="8492208" y="2090071"/>
            <a:ext cx="432640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/>
          <p:cNvSpPr txBox="1"/>
          <p:nvPr/>
        </p:nvSpPr>
        <p:spPr>
          <a:xfrm>
            <a:off x="8555470" y="2044572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8652762" y="2775787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2" name="Group 471"/>
          <p:cNvGrpSpPr/>
          <p:nvPr/>
        </p:nvGrpSpPr>
        <p:grpSpPr>
          <a:xfrm>
            <a:off x="8848123" y="229099"/>
            <a:ext cx="182880" cy="5753272"/>
            <a:chOff x="2192956" y="202130"/>
            <a:chExt cx="182880" cy="6420057"/>
          </a:xfrm>
        </p:grpSpPr>
        <p:grpSp>
          <p:nvGrpSpPr>
            <p:cNvPr id="473" name="Group 472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495" name="Can 49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Can 49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493" name="Can 49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Can 49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491" name="Can 49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Can 49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489" name="Can 48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Can 48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487" name="Can 48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Can 48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485" name="Can 48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Can 48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483" name="Can 48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Can 48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481" name="Can 48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Can 48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7" name="Group 496"/>
          <p:cNvGrpSpPr/>
          <p:nvPr/>
        </p:nvGrpSpPr>
        <p:grpSpPr>
          <a:xfrm>
            <a:off x="7771608" y="703499"/>
            <a:ext cx="577357" cy="5245964"/>
            <a:chOff x="3118943" y="666323"/>
            <a:chExt cx="924220" cy="5245964"/>
          </a:xfrm>
        </p:grpSpPr>
        <p:grpSp>
          <p:nvGrpSpPr>
            <p:cNvPr id="498" name="Group 4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500" name="Group 4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510" name="Flowchart: Stored Data 509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extBox 510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1" name="Group 5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502" name="Pentagon 5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03" name="Pentagon 5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504" name="Group 50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506" name="Group 505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508" name="Rectangle 50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9" name="Chevron 50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07" name="TextBox 506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05" name="TextBox 504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99" name="Flowchart: Stored Data 4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35" name="Pentagon 534"/>
          <p:cNvSpPr/>
          <p:nvPr/>
        </p:nvSpPr>
        <p:spPr>
          <a:xfrm>
            <a:off x="7874334" y="424007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36" name="Flowchart: Stored Data 535"/>
          <p:cNvSpPr/>
          <p:nvPr/>
        </p:nvSpPr>
        <p:spPr>
          <a:xfrm>
            <a:off x="7807188" y="4918238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537" name="Group 536"/>
          <p:cNvGrpSpPr/>
          <p:nvPr/>
        </p:nvGrpSpPr>
        <p:grpSpPr>
          <a:xfrm>
            <a:off x="7883726" y="5636892"/>
            <a:ext cx="500820" cy="330973"/>
            <a:chOff x="356136" y="6216140"/>
            <a:chExt cx="801700" cy="369332"/>
          </a:xfrm>
        </p:grpSpPr>
        <p:grpSp>
          <p:nvGrpSpPr>
            <p:cNvPr id="538" name="Group 537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540" name="Rectangle 5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Chevron 5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9" name="TextBox 538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7717475" y="259507"/>
            <a:ext cx="184398" cy="5752732"/>
            <a:chOff x="7659555" y="259507"/>
            <a:chExt cx="184398" cy="5752732"/>
          </a:xfrm>
        </p:grpSpPr>
        <p:grpSp>
          <p:nvGrpSpPr>
            <p:cNvPr id="531" name="Group 530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32" name="Can 53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Can 53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8" name="Group 527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29" name="Can 528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Can 529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12" name="Can 51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Can 51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4" name="Can 513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Can 514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Can 515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Can 516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Can 517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Can 518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Can 519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Can 520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Can 521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Can 522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7378419" y="270557"/>
            <a:ext cx="184398" cy="5752732"/>
            <a:chOff x="7659555" y="259507"/>
            <a:chExt cx="184398" cy="5752732"/>
          </a:xfrm>
        </p:grpSpPr>
        <p:grpSp>
          <p:nvGrpSpPr>
            <p:cNvPr id="543" name="Group 542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60" name="Can 559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Can 560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58" name="Can 557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Can 558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56" name="Can 555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Can 556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6" name="Can 545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Can 546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Can 547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Can 548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Can 549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Can 550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Can 551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Can 552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Can 553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Can 554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6922612" y="701872"/>
            <a:ext cx="507537" cy="241521"/>
            <a:chOff x="1012261" y="1215186"/>
            <a:chExt cx="801700" cy="269512"/>
          </a:xfrm>
        </p:grpSpPr>
        <p:sp>
          <p:nvSpPr>
            <p:cNvPr id="563" name="Rectangle 562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64" name="Chevron 563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5" name="Flowchart: Stored Data 564"/>
          <p:cNvSpPr/>
          <p:nvPr/>
        </p:nvSpPr>
        <p:spPr>
          <a:xfrm>
            <a:off x="7064726" y="1370347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569" name="Group 568"/>
          <p:cNvGrpSpPr/>
          <p:nvPr/>
        </p:nvGrpSpPr>
        <p:grpSpPr>
          <a:xfrm>
            <a:off x="6989403" y="2071987"/>
            <a:ext cx="432640" cy="330973"/>
            <a:chOff x="6989403" y="2071987"/>
            <a:chExt cx="432640" cy="330973"/>
          </a:xfrm>
        </p:grpSpPr>
        <p:sp>
          <p:nvSpPr>
            <p:cNvPr id="567" name="Pentagon 566"/>
            <p:cNvSpPr/>
            <p:nvPr/>
          </p:nvSpPr>
          <p:spPr>
            <a:xfrm rot="10800000">
              <a:off x="6989403" y="2146545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7069432" y="2071987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0" name="Straight Connector 569"/>
          <p:cNvCxnSpPr/>
          <p:nvPr/>
        </p:nvCxnSpPr>
        <p:spPr>
          <a:xfrm flipV="1">
            <a:off x="6653880" y="305472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V="1">
            <a:off x="6643543" y="274203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>
            <a:endCxn id="565" idx="2"/>
          </p:cNvCxnSpPr>
          <p:nvPr/>
        </p:nvCxnSpPr>
        <p:spPr>
          <a:xfrm flipV="1">
            <a:off x="6758185" y="1683035"/>
            <a:ext cx="522544" cy="333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>
            <a:endCxn id="565" idx="0"/>
          </p:cNvCxnSpPr>
          <p:nvPr/>
        </p:nvCxnSpPr>
        <p:spPr>
          <a:xfrm>
            <a:off x="6747848" y="1368337"/>
            <a:ext cx="532881" cy="20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flipV="1">
            <a:off x="8241275" y="521007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8230938" y="4897391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flipV="1">
            <a:off x="8087886" y="3082738"/>
            <a:ext cx="525377" cy="82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flipV="1">
            <a:off x="8077549" y="2759102"/>
            <a:ext cx="535714" cy="1388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>
            <a:endCxn id="456" idx="2"/>
          </p:cNvCxnSpPr>
          <p:nvPr/>
        </p:nvCxnSpPr>
        <p:spPr>
          <a:xfrm>
            <a:off x="8201071" y="1677026"/>
            <a:ext cx="555059" cy="763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>
            <a:endCxn id="456" idx="0"/>
          </p:cNvCxnSpPr>
          <p:nvPr/>
        </p:nvCxnSpPr>
        <p:spPr>
          <a:xfrm>
            <a:off x="8190734" y="1358994"/>
            <a:ext cx="565396" cy="1298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8215130" y="4234309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8143779" y="4486682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flipV="1">
            <a:off x="8312719" y="4355070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flipV="1">
            <a:off x="8200007" y="3504197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>
            <a:off x="8115257" y="3755309"/>
            <a:ext cx="424870" cy="452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flipV="1">
            <a:off x="8297596" y="3624958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>
            <a:endCxn id="465" idx="3"/>
          </p:cNvCxnSpPr>
          <p:nvPr/>
        </p:nvCxnSpPr>
        <p:spPr>
          <a:xfrm>
            <a:off x="8258382" y="5697405"/>
            <a:ext cx="599911" cy="8169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8225559" y="5784793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8344438" y="5613608"/>
            <a:ext cx="618045" cy="330973"/>
            <a:chOff x="8344438" y="5613608"/>
            <a:chExt cx="618045" cy="330973"/>
          </a:xfrm>
        </p:grpSpPr>
        <p:sp>
          <p:nvSpPr>
            <p:cNvPr id="460" name="Pentagon 459"/>
            <p:cNvSpPr/>
            <p:nvPr/>
          </p:nvSpPr>
          <p:spPr>
            <a:xfrm rot="10800000">
              <a:off x="8529843" y="5663224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8627817" y="5613608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09" name="Straight Connector 608"/>
            <p:cNvCxnSpPr/>
            <p:nvPr/>
          </p:nvCxnSpPr>
          <p:spPr>
            <a:xfrm>
              <a:off x="8344438" y="5900437"/>
              <a:ext cx="411691" cy="1000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4" name="Straight Connector 613"/>
          <p:cNvCxnSpPr>
            <a:endCxn id="462" idx="0"/>
          </p:cNvCxnSpPr>
          <p:nvPr/>
        </p:nvCxnSpPr>
        <p:spPr>
          <a:xfrm flipV="1">
            <a:off x="8338397" y="2331587"/>
            <a:ext cx="430510" cy="1109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V="1">
            <a:off x="8251225" y="210016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>
            <a:endCxn id="239" idx="0"/>
          </p:cNvCxnSpPr>
          <p:nvPr/>
        </p:nvCxnSpPr>
        <p:spPr>
          <a:xfrm flipV="1">
            <a:off x="5054814" y="674613"/>
            <a:ext cx="682621" cy="1937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>
            <a:endCxn id="239" idx="2"/>
          </p:cNvCxnSpPr>
          <p:nvPr/>
        </p:nvCxnSpPr>
        <p:spPr>
          <a:xfrm flipV="1">
            <a:off x="5075970" y="916134"/>
            <a:ext cx="661465" cy="987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>
            <a:endCxn id="240" idx="1"/>
          </p:cNvCxnSpPr>
          <p:nvPr/>
        </p:nvCxnSpPr>
        <p:spPr>
          <a:xfrm flipV="1">
            <a:off x="5228551" y="795374"/>
            <a:ext cx="293582" cy="254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>
            <a:endCxn id="200" idx="0"/>
          </p:cNvCxnSpPr>
          <p:nvPr/>
        </p:nvCxnSpPr>
        <p:spPr>
          <a:xfrm>
            <a:off x="5121809" y="1339676"/>
            <a:ext cx="664245" cy="341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>
            <a:endCxn id="200" idx="2"/>
          </p:cNvCxnSpPr>
          <p:nvPr/>
        </p:nvCxnSpPr>
        <p:spPr>
          <a:xfrm flipV="1">
            <a:off x="5132613" y="1655776"/>
            <a:ext cx="653441" cy="7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V="1">
            <a:off x="5286436" y="206174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>
            <a:endCxn id="206" idx="3"/>
          </p:cNvCxnSpPr>
          <p:nvPr/>
        </p:nvCxnSpPr>
        <p:spPr>
          <a:xfrm flipV="1">
            <a:off x="5229475" y="2181943"/>
            <a:ext cx="292657" cy="2485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>
            <a:endCxn id="208" idx="2"/>
          </p:cNvCxnSpPr>
          <p:nvPr/>
        </p:nvCxnSpPr>
        <p:spPr>
          <a:xfrm>
            <a:off x="5343672" y="2332452"/>
            <a:ext cx="442381" cy="133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endCxn id="209" idx="0"/>
          </p:cNvCxnSpPr>
          <p:nvPr/>
        </p:nvCxnSpPr>
        <p:spPr>
          <a:xfrm flipV="1">
            <a:off x="5036217" y="2746901"/>
            <a:ext cx="761707" cy="86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>
            <a:endCxn id="209" idx="2"/>
          </p:cNvCxnSpPr>
          <p:nvPr/>
        </p:nvCxnSpPr>
        <p:spPr>
          <a:xfrm>
            <a:off x="5017378" y="3044721"/>
            <a:ext cx="780546" cy="3315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9" name="TextBox 638"/>
          <p:cNvSpPr txBox="1"/>
          <p:nvPr/>
        </p:nvSpPr>
        <p:spPr>
          <a:xfrm>
            <a:off x="6179031" y="6088500"/>
            <a:ext cx="30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Two identical copies of DNA are created.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-9503" y="11755"/>
            <a:ext cx="2954331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6188612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11240" y="0"/>
            <a:ext cx="3032760" cy="6858000"/>
            <a:chOff x="0" y="0"/>
            <a:chExt cx="3032760" cy="6858000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3032760" cy="685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0"/>
              <a:ext cx="3032760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DNA </a:t>
              </a:r>
            </a:p>
            <a:p>
              <a:pPr algn="ctr"/>
              <a:r>
                <a:rPr lang="en-US" sz="4800" b="1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Replication</a:t>
              </a:r>
              <a:endParaRPr lang="en-US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569647" y="4588137"/>
              <a:ext cx="189346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Name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</p:grpSp>
      <p:sp>
        <p:nvSpPr>
          <p:cNvPr id="526" name="Rectangle 525"/>
          <p:cNvSpPr/>
          <p:nvPr/>
        </p:nvSpPr>
        <p:spPr>
          <a:xfrm>
            <a:off x="2892494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78572" cy="6858000"/>
            <a:chOff x="6237584" y="0"/>
            <a:chExt cx="2878572" cy="6858000"/>
          </a:xfrm>
        </p:grpSpPr>
        <p:sp>
          <p:nvSpPr>
            <p:cNvPr id="568" name="Rectangle 567"/>
            <p:cNvSpPr/>
            <p:nvPr/>
          </p:nvSpPr>
          <p:spPr>
            <a:xfrm>
              <a:off x="6237584" y="0"/>
              <a:ext cx="2878572" cy="6858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237584" y="30480"/>
              <a:ext cx="2878572" cy="6617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u="sng" dirty="0" smtClean="0"/>
                <a:t>Enzymes</a:t>
              </a:r>
            </a:p>
            <a:p>
              <a:r>
                <a:rPr lang="en-US" sz="1600" b="1" dirty="0" smtClean="0"/>
                <a:t>Helicase:</a:t>
              </a:r>
              <a:br>
                <a:rPr lang="en-US" sz="1600" b="1" dirty="0" smtClean="0"/>
              </a:br>
              <a:r>
                <a:rPr lang="en-US" sz="1600" b="1" dirty="0" smtClean="0"/>
                <a:t/>
              </a:r>
              <a:br>
                <a:rPr lang="en-US" sz="1600" b="1" dirty="0" smtClean="0"/>
              </a:br>
              <a:endParaRPr lang="en-US" sz="1600" dirty="0" smtClean="0"/>
            </a:p>
            <a:p>
              <a:r>
                <a:rPr lang="en-US" sz="1600" b="1" dirty="0" smtClean="0"/>
                <a:t>DNA Polymerase</a:t>
              </a:r>
              <a:r>
                <a:rPr lang="en-US" sz="1600" dirty="0" smtClean="0"/>
                <a:t>:</a:t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endParaRPr lang="en-US" sz="1600" dirty="0"/>
            </a:p>
            <a:p>
              <a:pPr algn="ctr"/>
              <a:r>
                <a:rPr lang="en-US" b="1" u="sng" dirty="0" smtClean="0"/>
                <a:t>Processes:</a:t>
              </a:r>
            </a:p>
            <a:p>
              <a:r>
                <a:rPr lang="en-US" sz="1600" b="1" dirty="0" smtClean="0"/>
                <a:t>Base Pairing</a:t>
              </a:r>
              <a:r>
                <a:rPr lang="en-US" sz="1600" dirty="0" smtClean="0"/>
                <a:t>:</a:t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endParaRPr lang="en-US" sz="1600" dirty="0" smtClean="0"/>
            </a:p>
            <a:p>
              <a:r>
                <a:rPr lang="en-US" sz="1600" b="1" dirty="0" smtClean="0"/>
                <a:t>Polymerization</a:t>
              </a:r>
              <a:r>
                <a:rPr lang="en-US" sz="1600" dirty="0" smtClean="0"/>
                <a:t>:</a:t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endParaRPr lang="en-US" sz="1600" dirty="0" smtClean="0"/>
            </a:p>
            <a:p>
              <a:endParaRPr lang="en-US" sz="1600" dirty="0"/>
            </a:p>
            <a:p>
              <a:pPr algn="ctr"/>
              <a:r>
                <a:rPr lang="en-US" b="1" i="1" u="sng" dirty="0" smtClean="0"/>
                <a:t>DNA Strands</a:t>
              </a:r>
              <a:endParaRPr lang="en-US" b="1" i="1" u="sng" dirty="0"/>
            </a:p>
            <a:p>
              <a:r>
                <a:rPr lang="en-US" sz="1600" b="1" dirty="0" smtClean="0"/>
                <a:t>Semiconservative:</a:t>
              </a:r>
              <a:br>
                <a:rPr lang="en-US" sz="1600" b="1" dirty="0" smtClean="0"/>
              </a:br>
              <a:r>
                <a:rPr lang="en-US" sz="1600" b="1" dirty="0" smtClean="0"/>
                <a:t/>
              </a:r>
              <a:br>
                <a:rPr lang="en-US" sz="1600" b="1" dirty="0" smtClean="0"/>
              </a:br>
              <a:endParaRPr lang="en-US" sz="1600" b="1" dirty="0" smtClean="0"/>
            </a:p>
            <a:p>
              <a:r>
                <a:rPr lang="en-US" sz="1600" b="1" dirty="0" smtClean="0"/>
                <a:t>Template Strand</a:t>
              </a:r>
              <a:r>
                <a:rPr lang="en-US" sz="1600" dirty="0" smtClean="0"/>
                <a:t>:</a:t>
              </a:r>
              <a:br>
                <a:rPr lang="en-US" sz="1600" dirty="0" smtClean="0"/>
              </a:br>
              <a:r>
                <a:rPr lang="en-US" sz="1600" dirty="0" smtClean="0"/>
                <a:t/>
              </a:r>
              <a:br>
                <a:rPr lang="en-US" sz="1600" dirty="0" smtClean="0"/>
              </a:br>
              <a:endParaRPr lang="en-US" sz="1600" dirty="0"/>
            </a:p>
            <a:p>
              <a:r>
                <a:rPr lang="en-US" sz="1600" b="1" dirty="0" smtClean="0"/>
                <a:t>Complementary Strand</a:t>
              </a:r>
              <a:r>
                <a:rPr lang="en-US" sz="1600" dirty="0" smtClean="0"/>
                <a:t>:</a:t>
              </a:r>
              <a:endParaRPr lang="en-US" dirty="0" smtClean="0"/>
            </a:p>
            <a:p>
              <a:pPr algn="ctr"/>
              <a:endParaRPr lang="en-US" dirty="0"/>
            </a:p>
          </p:txBody>
        </p:sp>
      </p:grpSp>
      <p:sp>
        <p:nvSpPr>
          <p:cNvPr id="574" name="TextBox 573"/>
          <p:cNvSpPr txBox="1"/>
          <p:nvPr/>
        </p:nvSpPr>
        <p:spPr>
          <a:xfrm>
            <a:off x="3195886" y="30480"/>
            <a:ext cx="28785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/>
              <a:t>DNA Replication W’s</a:t>
            </a:r>
          </a:p>
          <a:p>
            <a:pPr algn="ctr"/>
            <a:endParaRPr lang="en-US" sz="1600" u="sng" dirty="0"/>
          </a:p>
          <a:p>
            <a:pPr algn="ctr"/>
            <a:endParaRPr lang="en-US" sz="1600" dirty="0" smtClean="0"/>
          </a:p>
          <a:p>
            <a:r>
              <a:rPr lang="en-US" b="1" dirty="0" smtClean="0"/>
              <a:t>What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b="1" dirty="0" smtClean="0"/>
              <a:t>Where: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 smtClean="0"/>
          </a:p>
          <a:p>
            <a:r>
              <a:rPr lang="en-US" b="1" dirty="0" smtClean="0"/>
              <a:t>When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Why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9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" name="Straight Connector 616"/>
          <p:cNvCxnSpPr/>
          <p:nvPr/>
        </p:nvCxnSpPr>
        <p:spPr>
          <a:xfrm flipV="1">
            <a:off x="8221976" y="221663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endCxn id="332" idx="2"/>
          </p:cNvCxnSpPr>
          <p:nvPr/>
        </p:nvCxnSpPr>
        <p:spPr>
          <a:xfrm flipV="1">
            <a:off x="3672968" y="5605786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3684295" y="5868034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44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54956" y="0"/>
            <a:ext cx="19251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05480" y="191917"/>
            <a:ext cx="984581" cy="5753272"/>
            <a:chOff x="173255" y="202130"/>
            <a:chExt cx="984581" cy="6420057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3615" y="3018141"/>
              <a:ext cx="682390" cy="369332"/>
              <a:chOff x="233615" y="3018141"/>
              <a:chExt cx="682390" cy="369332"/>
            </a:xfrm>
          </p:grpSpPr>
          <p:sp>
            <p:nvSpPr>
              <p:cNvPr id="79" name="Flowchart: Stored Data 78"/>
              <p:cNvSpPr/>
              <p:nvPr/>
            </p:nvSpPr>
            <p:spPr>
              <a:xfrm rot="10800000">
                <a:off x="233615" y="3028343"/>
                <a:ext cx="682390" cy="348928"/>
              </a:xfrm>
              <a:prstGeom prst="flowChartOnlineStorag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4042" y="3018141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Pentagon 61"/>
            <p:cNvSpPr/>
            <p:nvPr/>
          </p:nvSpPr>
          <p:spPr>
            <a:xfrm>
              <a:off x="356135" y="731518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0" name="Pentagon 69"/>
            <p:cNvSpPr/>
            <p:nvPr/>
          </p:nvSpPr>
          <p:spPr>
            <a:xfrm>
              <a:off x="354735" y="3858536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1" name="Pentagon 70"/>
            <p:cNvSpPr/>
            <p:nvPr/>
          </p:nvSpPr>
          <p:spPr>
            <a:xfrm>
              <a:off x="341100" y="4657434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6" name="Flowchart: Stored Data 75"/>
            <p:cNvSpPr/>
            <p:nvPr/>
          </p:nvSpPr>
          <p:spPr>
            <a:xfrm>
              <a:off x="264695" y="145940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8" name="Flowchart: Stored Data 77"/>
            <p:cNvSpPr/>
            <p:nvPr/>
          </p:nvSpPr>
          <p:spPr>
            <a:xfrm>
              <a:off x="233615" y="5414196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73255" y="202130"/>
              <a:ext cx="182880" cy="6420057"/>
              <a:chOff x="173255" y="202130"/>
              <a:chExt cx="182880" cy="642005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73255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3" name="Can 32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an 33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3255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0" name="Can 29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73255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27" name="Can 2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an 2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73255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an 2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73255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73255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18" name="Can 1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an 1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73255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15" name="Can 1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n 1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73255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8" name="Can 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Can 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356135" y="2264332"/>
              <a:ext cx="801700" cy="369332"/>
              <a:chOff x="356135" y="2264332"/>
              <a:chExt cx="801700" cy="369332"/>
            </a:xfrm>
          </p:grpSpPr>
          <p:grpSp>
            <p:nvGrpSpPr>
              <p:cNvPr id="67" name="Group 66"/>
              <p:cNvGrpSpPr/>
              <p:nvPr/>
            </p:nvGrpSpPr>
            <p:grpSpPr>
              <a:xfrm rot="10800000">
                <a:off x="356135" y="2302832"/>
                <a:ext cx="801700" cy="269512"/>
                <a:chOff x="1012261" y="1215186"/>
                <a:chExt cx="801700" cy="26951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65321" y="2264332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56136" y="6216140"/>
              <a:ext cx="801700" cy="369332"/>
              <a:chOff x="356136" y="6216140"/>
              <a:chExt cx="801700" cy="369332"/>
            </a:xfrm>
          </p:grpSpPr>
          <p:grpSp>
            <p:nvGrpSpPr>
              <p:cNvPr id="72" name="Group 71"/>
              <p:cNvGrpSpPr/>
              <p:nvPr/>
            </p:nvGrpSpPr>
            <p:grpSpPr>
              <a:xfrm rot="10800000">
                <a:off x="356136" y="6266050"/>
                <a:ext cx="801700" cy="269512"/>
                <a:chOff x="1012261" y="1215186"/>
                <a:chExt cx="801700" cy="26951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73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62963" y="6216140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33100" y="191917"/>
            <a:ext cx="965928" cy="5753272"/>
            <a:chOff x="1535036" y="214159"/>
            <a:chExt cx="965928" cy="6420057"/>
          </a:xfrm>
        </p:grpSpPr>
        <p:grpSp>
          <p:nvGrpSpPr>
            <p:cNvPr id="66" name="Group 65"/>
            <p:cNvGrpSpPr/>
            <p:nvPr/>
          </p:nvGrpSpPr>
          <p:grpSpPr>
            <a:xfrm>
              <a:off x="1535036" y="743540"/>
              <a:ext cx="801700" cy="269512"/>
              <a:chOff x="1012261" y="1215186"/>
              <a:chExt cx="801700" cy="26951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Flowchart: Stored Data 74"/>
            <p:cNvSpPr/>
            <p:nvPr/>
          </p:nvSpPr>
          <p:spPr>
            <a:xfrm>
              <a:off x="1759518" y="1489489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0" name="Flowchart: Stored Data 79"/>
            <p:cNvSpPr/>
            <p:nvPr/>
          </p:nvSpPr>
          <p:spPr>
            <a:xfrm rot="10800000">
              <a:off x="1740268" y="304637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00605" y="3866949"/>
              <a:ext cx="801700" cy="269512"/>
              <a:chOff x="1012261" y="1215186"/>
              <a:chExt cx="801700" cy="26951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3" name="Chevron 8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587782" y="4677877"/>
              <a:ext cx="801700" cy="269512"/>
              <a:chOff x="1012261" y="1215186"/>
              <a:chExt cx="801700" cy="26951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Pentagon 86"/>
            <p:cNvSpPr/>
            <p:nvPr/>
          </p:nvSpPr>
          <p:spPr>
            <a:xfrm rot="10800000">
              <a:off x="1743273" y="627808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Stored Data 87"/>
            <p:cNvSpPr/>
            <p:nvPr/>
          </p:nvSpPr>
          <p:spPr>
            <a:xfrm>
              <a:off x="1760022" y="5426212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9" name="Pentagon 88"/>
            <p:cNvSpPr/>
            <p:nvPr/>
          </p:nvSpPr>
          <p:spPr>
            <a:xfrm rot="10800000">
              <a:off x="1683826" y="229081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318084" y="214159"/>
              <a:ext cx="182880" cy="6420057"/>
              <a:chOff x="2192956" y="202130"/>
              <a:chExt cx="182880" cy="642005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192956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6" name="Can 35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an 3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192956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9" name="Can 38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92956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42" name="Can 41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an 42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192956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an 4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192956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48" name="Can 4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Can 4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192956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51" name="Can 5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an 5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192956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54" name="Can 5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an 5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192956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57" name="Can 5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an 5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1918684" y="2239094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37435" y="305600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98032" y="6222715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1072861" y="5633576"/>
            <a:ext cx="1050245" cy="7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56824" y="5860157"/>
            <a:ext cx="1139272" cy="2139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87" idx="3"/>
          </p:cNvCxnSpPr>
          <p:nvPr/>
        </p:nvCxnSpPr>
        <p:spPr>
          <a:xfrm flipV="1">
            <a:off x="968970" y="574679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058170" y="2071987"/>
            <a:ext cx="1072510" cy="142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9" idx="0"/>
          </p:cNvCxnSpPr>
          <p:nvPr/>
        </p:nvCxnSpPr>
        <p:spPr>
          <a:xfrm flipV="1">
            <a:off x="1008648" y="2304343"/>
            <a:ext cx="1099767" cy="116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954279" y="219943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106791" y="762795"/>
            <a:ext cx="647296" cy="1040518"/>
            <a:chOff x="1054490" y="461644"/>
            <a:chExt cx="647296" cy="1161110"/>
          </a:xfrm>
        </p:grpSpPr>
        <p:sp>
          <p:nvSpPr>
            <p:cNvPr id="121" name="Chevron 120"/>
            <p:cNvSpPr/>
            <p:nvPr/>
          </p:nvSpPr>
          <p:spPr>
            <a:xfrm rot="5400000">
              <a:off x="802582" y="723550"/>
              <a:ext cx="1151112" cy="6472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825024" y="859163"/>
              <a:ext cx="1102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Helicase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726918" y="2733691"/>
            <a:ext cx="1381497" cy="432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93828" y="3030361"/>
            <a:ext cx="1380899" cy="100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8" idx="0"/>
          </p:cNvCxnSpPr>
          <p:nvPr/>
        </p:nvCxnSpPr>
        <p:spPr>
          <a:xfrm flipV="1">
            <a:off x="840802" y="4862648"/>
            <a:ext cx="1558479" cy="1405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88" idx="2"/>
          </p:cNvCxnSpPr>
          <p:nvPr/>
        </p:nvCxnSpPr>
        <p:spPr>
          <a:xfrm flipV="1">
            <a:off x="831225" y="5175336"/>
            <a:ext cx="1568056" cy="41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83" idx="0"/>
          </p:cNvCxnSpPr>
          <p:nvPr/>
        </p:nvCxnSpPr>
        <p:spPr>
          <a:xfrm flipV="1">
            <a:off x="879310" y="3465329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48230" y="3699344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968970" y="3587400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860504" y="4187896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29424" y="4421911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950164" y="4309967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0" y="6025415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u="sng" dirty="0" smtClean="0"/>
              <a:t>Helicase</a:t>
            </a:r>
            <a:r>
              <a:rPr lang="en-US" sz="1400" dirty="0" smtClean="0"/>
              <a:t> breaks the hydrogen bonds between the bases and separates the two strands.</a:t>
            </a:r>
            <a:endParaRPr lang="en-US" sz="1400" dirty="0"/>
          </a:p>
        </p:txBody>
      </p:sp>
      <p:sp>
        <p:nvSpPr>
          <p:cNvPr id="196" name="Flowchart: Stored Data 195"/>
          <p:cNvSpPr/>
          <p:nvPr/>
        </p:nvSpPr>
        <p:spPr>
          <a:xfrm rot="10800000">
            <a:off x="3118944" y="2724600"/>
            <a:ext cx="426287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3256644" y="2715458"/>
            <a:ext cx="227425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Pentagon 155"/>
          <p:cNvSpPr/>
          <p:nvPr/>
        </p:nvSpPr>
        <p:spPr>
          <a:xfrm>
            <a:off x="3195482" y="66632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7" name="Pentagon 156"/>
          <p:cNvSpPr/>
          <p:nvPr/>
        </p:nvSpPr>
        <p:spPr>
          <a:xfrm>
            <a:off x="3194607" y="3468570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8" name="Pentagon 157"/>
          <p:cNvSpPr/>
          <p:nvPr/>
        </p:nvSpPr>
        <p:spPr>
          <a:xfrm>
            <a:off x="3186090" y="4184495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0" name="Flowchart: Stored Data 159"/>
          <p:cNvSpPr/>
          <p:nvPr/>
        </p:nvSpPr>
        <p:spPr>
          <a:xfrm>
            <a:off x="3118944" y="4862660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195482" y="2039939"/>
            <a:ext cx="500820" cy="330973"/>
            <a:chOff x="356135" y="2264332"/>
            <a:chExt cx="801700" cy="369332"/>
          </a:xfrm>
        </p:grpSpPr>
        <p:grpSp>
          <p:nvGrpSpPr>
            <p:cNvPr id="168" name="Group 167"/>
            <p:cNvGrpSpPr/>
            <p:nvPr/>
          </p:nvGrpSpPr>
          <p:grpSpPr>
            <a:xfrm rot="10800000">
              <a:off x="356135" y="2302832"/>
              <a:ext cx="801700" cy="269512"/>
              <a:chOff x="1012261" y="1215186"/>
              <a:chExt cx="801700" cy="269512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Chevron 17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465321" y="2264332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195482" y="5581314"/>
            <a:ext cx="500820" cy="330973"/>
            <a:chOff x="356136" y="6216140"/>
            <a:chExt cx="801700" cy="369332"/>
          </a:xfrm>
        </p:grpSpPr>
        <p:grpSp>
          <p:nvGrpSpPr>
            <p:cNvPr id="164" name="Group 163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hevron 166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9" name="Flowchart: Stored Data 158"/>
          <p:cNvSpPr/>
          <p:nvPr/>
        </p:nvSpPr>
        <p:spPr>
          <a:xfrm>
            <a:off x="3138360" y="1318612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3058583" y="191917"/>
            <a:ext cx="182880" cy="5753272"/>
            <a:chOff x="173255" y="202130"/>
            <a:chExt cx="182880" cy="6420057"/>
          </a:xfrm>
        </p:grpSpPr>
        <p:grpSp>
          <p:nvGrpSpPr>
            <p:cNvPr id="172" name="Group 171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194" name="Can 19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an 19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192" name="Can 19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Can 19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190" name="Can 18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Can 19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188" name="Can 187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an 188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186" name="Can 185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an 186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184" name="Can 18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Can 18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182" name="Can 18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Can 18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180" name="Can 17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Can 18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5427937" y="674613"/>
            <a:ext cx="574438" cy="5241082"/>
            <a:chOff x="5094999" y="674613"/>
            <a:chExt cx="907376" cy="5241082"/>
          </a:xfrm>
        </p:grpSpPr>
        <p:grpSp>
          <p:nvGrpSpPr>
            <p:cNvPr id="199" name="Group 198"/>
            <p:cNvGrpSpPr/>
            <p:nvPr/>
          </p:nvGrpSpPr>
          <p:grpSpPr>
            <a:xfrm>
              <a:off x="5094999" y="674613"/>
              <a:ext cx="801700" cy="241521"/>
              <a:chOff x="1012261" y="1215186"/>
              <a:chExt cx="801700" cy="269512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40" name="Chevron 23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Flowchart: Stored Data 199"/>
            <p:cNvSpPr/>
            <p:nvPr/>
          </p:nvSpPr>
          <p:spPr>
            <a:xfrm>
              <a:off x="5319481" y="1343088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1" name="Flowchart: Stored Data 200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8" name="Chevron 237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6" name="Chevron 23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Pentagon 203"/>
            <p:cNvSpPr/>
            <p:nvPr/>
          </p:nvSpPr>
          <p:spPr>
            <a:xfrm rot="10800000">
              <a:off x="5303236" y="5634338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Stored Data 204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6" name="Pentagon 205"/>
            <p:cNvSpPr/>
            <p:nvPr/>
          </p:nvSpPr>
          <p:spPr>
            <a:xfrm rot="10800000">
              <a:off x="5243789" y="2061185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478647" y="2014839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878047" y="200213"/>
            <a:ext cx="182880" cy="5753272"/>
            <a:chOff x="2192956" y="202130"/>
            <a:chExt cx="182880" cy="6420057"/>
          </a:xfrm>
        </p:grpSpPr>
        <p:grpSp>
          <p:nvGrpSpPr>
            <p:cNvPr id="211" name="Group 210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233" name="Can 23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Can 23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231" name="Can 23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Can 23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229" name="Can 22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Can 22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227" name="Can 22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Can 22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225" name="Can 22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an 22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223" name="Can 22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221" name="Can 22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an 22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219" name="Can 2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an 2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4743612" y="674613"/>
            <a:ext cx="577357" cy="5245964"/>
            <a:chOff x="3118943" y="666323"/>
            <a:chExt cx="924220" cy="5245964"/>
          </a:xfrm>
        </p:grpSpPr>
        <p:grpSp>
          <p:nvGrpSpPr>
            <p:cNvPr id="298" name="Group 2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16" name="Flowchart: Stored Data 315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302" name="Pentagon 3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03" name="Pentagon 3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12" name="Group 311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14" name="Rectangle 313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5" name="Chevron 314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9" name="TextBox 308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99" name="Flowchart: Stored Data 2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288" name="Can 287"/>
          <p:cNvSpPr/>
          <p:nvPr/>
        </p:nvSpPr>
        <p:spPr>
          <a:xfrm>
            <a:off x="4690997" y="406685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Can 288"/>
          <p:cNvSpPr/>
          <p:nvPr/>
        </p:nvSpPr>
        <p:spPr>
          <a:xfrm>
            <a:off x="4690997" y="375633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Can 285"/>
          <p:cNvSpPr/>
          <p:nvPr/>
        </p:nvSpPr>
        <p:spPr>
          <a:xfrm>
            <a:off x="4690997" y="33552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Can 286"/>
          <p:cNvSpPr/>
          <p:nvPr/>
        </p:nvSpPr>
        <p:spPr>
          <a:xfrm>
            <a:off x="4690997" y="30447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Can 283"/>
          <p:cNvSpPr/>
          <p:nvPr/>
        </p:nvSpPr>
        <p:spPr>
          <a:xfrm>
            <a:off x="4690997" y="2643630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Can 284"/>
          <p:cNvSpPr/>
          <p:nvPr/>
        </p:nvSpPr>
        <p:spPr>
          <a:xfrm>
            <a:off x="4690997" y="2333109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Can 281"/>
          <p:cNvSpPr/>
          <p:nvPr/>
        </p:nvSpPr>
        <p:spPr>
          <a:xfrm>
            <a:off x="4690997" y="1947113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Can 282"/>
          <p:cNvSpPr/>
          <p:nvPr/>
        </p:nvSpPr>
        <p:spPr>
          <a:xfrm>
            <a:off x="4690997" y="1636592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Can 279"/>
          <p:cNvSpPr/>
          <p:nvPr/>
        </p:nvSpPr>
        <p:spPr>
          <a:xfrm>
            <a:off x="4690997" y="1244127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Can 280"/>
          <p:cNvSpPr/>
          <p:nvPr/>
        </p:nvSpPr>
        <p:spPr>
          <a:xfrm>
            <a:off x="4690997" y="933606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Can 277"/>
          <p:cNvSpPr/>
          <p:nvPr/>
        </p:nvSpPr>
        <p:spPr>
          <a:xfrm>
            <a:off x="4690997" y="5411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Can 278"/>
          <p:cNvSpPr/>
          <p:nvPr/>
        </p:nvSpPr>
        <p:spPr>
          <a:xfrm>
            <a:off x="4690997" y="2306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4732052" y="3063863"/>
            <a:ext cx="772146" cy="1670018"/>
            <a:chOff x="4731924" y="2341775"/>
            <a:chExt cx="772146" cy="1670018"/>
          </a:xfrm>
        </p:grpSpPr>
        <p:sp>
          <p:nvSpPr>
            <p:cNvPr id="318" name="Chord 317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3110552" y="6090236"/>
            <a:ext cx="3076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</a:t>
            </a:r>
            <a:r>
              <a:rPr lang="en-US" sz="1400" u="sng" dirty="0" smtClean="0"/>
              <a:t>DNA Polymerase </a:t>
            </a:r>
            <a:r>
              <a:rPr lang="en-US" sz="1400" dirty="0" smtClean="0"/>
              <a:t>creates complementary strands by </a:t>
            </a:r>
            <a:r>
              <a:rPr lang="en-US" sz="1400" i="1" dirty="0" smtClean="0"/>
              <a:t>base pairing</a:t>
            </a:r>
            <a:r>
              <a:rPr lang="en-US" sz="1400" dirty="0" smtClean="0"/>
              <a:t> with the template strands</a:t>
            </a:r>
            <a:endParaRPr lang="en-US" sz="1400" dirty="0"/>
          </a:p>
        </p:txBody>
      </p:sp>
      <p:grpSp>
        <p:nvGrpSpPr>
          <p:cNvPr id="326" name="Group 325"/>
          <p:cNvGrpSpPr/>
          <p:nvPr/>
        </p:nvGrpSpPr>
        <p:grpSpPr>
          <a:xfrm>
            <a:off x="3698975" y="2709725"/>
            <a:ext cx="541046" cy="3177419"/>
            <a:chOff x="5147745" y="2738276"/>
            <a:chExt cx="854630" cy="3177419"/>
          </a:xfrm>
        </p:grpSpPr>
        <p:sp>
          <p:nvSpPr>
            <p:cNvPr id="329" name="Flowchart: Stored Data 328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41" name="Chevron 3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39" name="Chevron 338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2" name="Pentagon 331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lowchart: Stored Data 332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4" name="Can 263"/>
          <p:cNvSpPr/>
          <p:nvPr/>
        </p:nvSpPr>
        <p:spPr>
          <a:xfrm>
            <a:off x="4162942" y="551089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Can 264"/>
          <p:cNvSpPr/>
          <p:nvPr/>
        </p:nvSpPr>
        <p:spPr>
          <a:xfrm>
            <a:off x="4162942" y="520037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an 261"/>
          <p:cNvSpPr/>
          <p:nvPr/>
        </p:nvSpPr>
        <p:spPr>
          <a:xfrm>
            <a:off x="4162942" y="4790658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an 262"/>
          <p:cNvSpPr/>
          <p:nvPr/>
        </p:nvSpPr>
        <p:spPr>
          <a:xfrm>
            <a:off x="4162942" y="4480137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Can 259"/>
          <p:cNvSpPr/>
          <p:nvPr/>
        </p:nvSpPr>
        <p:spPr>
          <a:xfrm>
            <a:off x="4162942" y="4068264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Can 260"/>
          <p:cNvSpPr/>
          <p:nvPr/>
        </p:nvSpPr>
        <p:spPr>
          <a:xfrm>
            <a:off x="4162942" y="3757743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Can 257"/>
          <p:cNvSpPr/>
          <p:nvPr/>
        </p:nvSpPr>
        <p:spPr>
          <a:xfrm>
            <a:off x="4162942" y="3356651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Can 258"/>
          <p:cNvSpPr/>
          <p:nvPr/>
        </p:nvSpPr>
        <p:spPr>
          <a:xfrm>
            <a:off x="4162942" y="3046130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Can 255"/>
          <p:cNvSpPr/>
          <p:nvPr/>
        </p:nvSpPr>
        <p:spPr>
          <a:xfrm>
            <a:off x="4162942" y="2645039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Can 256"/>
          <p:cNvSpPr/>
          <p:nvPr/>
        </p:nvSpPr>
        <p:spPr>
          <a:xfrm>
            <a:off x="4162942" y="2334518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Can 253"/>
          <p:cNvSpPr/>
          <p:nvPr/>
        </p:nvSpPr>
        <p:spPr>
          <a:xfrm>
            <a:off x="4162942" y="194852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Can 254"/>
          <p:cNvSpPr/>
          <p:nvPr/>
        </p:nvSpPr>
        <p:spPr>
          <a:xfrm>
            <a:off x="4162942" y="163800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 rot="10800000">
            <a:off x="3534196" y="1716048"/>
            <a:ext cx="772146" cy="1670018"/>
            <a:chOff x="4731924" y="2341775"/>
            <a:chExt cx="772146" cy="1670018"/>
          </a:xfrm>
        </p:grpSpPr>
        <p:sp>
          <p:nvSpPr>
            <p:cNvPr id="323" name="Chord 322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7" name="Straight Connector 346"/>
          <p:cNvCxnSpPr>
            <a:stCxn id="167" idx="1"/>
            <a:endCxn id="332" idx="3"/>
          </p:cNvCxnSpPr>
          <p:nvPr/>
        </p:nvCxnSpPr>
        <p:spPr>
          <a:xfrm flipV="1">
            <a:off x="3603353" y="5736671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endCxn id="333" idx="2"/>
          </p:cNvCxnSpPr>
          <p:nvPr/>
        </p:nvCxnSpPr>
        <p:spPr>
          <a:xfrm flipV="1">
            <a:off x="3528680" y="515508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endCxn id="333" idx="0"/>
          </p:cNvCxnSpPr>
          <p:nvPr/>
        </p:nvCxnSpPr>
        <p:spPr>
          <a:xfrm flipV="1">
            <a:off x="3518343" y="484239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endCxn id="338" idx="0"/>
          </p:cNvCxnSpPr>
          <p:nvPr/>
        </p:nvCxnSpPr>
        <p:spPr>
          <a:xfrm flipV="1">
            <a:off x="3489643" y="417178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endCxn id="338" idx="2"/>
          </p:cNvCxnSpPr>
          <p:nvPr/>
        </p:nvCxnSpPr>
        <p:spPr>
          <a:xfrm flipV="1">
            <a:off x="3489643" y="441330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39" idx="1"/>
          </p:cNvCxnSpPr>
          <p:nvPr/>
        </p:nvCxnSpPr>
        <p:spPr>
          <a:xfrm flipV="1">
            <a:off x="3587232" y="429254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3508921" y="344806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508921" y="368958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3606510" y="356882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endCxn id="425" idx="2"/>
          </p:cNvCxnSpPr>
          <p:nvPr/>
        </p:nvCxnSpPr>
        <p:spPr>
          <a:xfrm flipV="1">
            <a:off x="6895088" y="5642962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6906415" y="5905210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5" name="Group 374"/>
          <p:cNvGrpSpPr/>
          <p:nvPr/>
        </p:nvGrpSpPr>
        <p:grpSpPr>
          <a:xfrm>
            <a:off x="6341064" y="703499"/>
            <a:ext cx="577358" cy="5245964"/>
            <a:chOff x="3118943" y="666323"/>
            <a:chExt cx="924221" cy="5245964"/>
          </a:xfrm>
        </p:grpSpPr>
        <p:grpSp>
          <p:nvGrpSpPr>
            <p:cNvPr id="376" name="Group 375"/>
            <p:cNvGrpSpPr/>
            <p:nvPr/>
          </p:nvGrpSpPr>
          <p:grpSpPr>
            <a:xfrm>
              <a:off x="3118943" y="666323"/>
              <a:ext cx="924221" cy="5245964"/>
              <a:chOff x="3118943" y="666323"/>
              <a:chExt cx="924221" cy="5245964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94" name="Flowchart: Stored Data 393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3118943" y="666323"/>
                <a:ext cx="924221" cy="5245964"/>
                <a:chOff x="3118943" y="666323"/>
                <a:chExt cx="924221" cy="5245964"/>
              </a:xfrm>
            </p:grpSpPr>
            <p:sp>
              <p:nvSpPr>
                <p:cNvPr id="380" name="Pentagon 379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1" name="Pentagon 380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2" name="Pentagon 381"/>
                <p:cNvSpPr/>
                <p:nvPr/>
              </p:nvSpPr>
              <p:spPr>
                <a:xfrm>
                  <a:off x="3226428" y="4184495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3" name="Flowchart: Stored Data 382"/>
                <p:cNvSpPr/>
                <p:nvPr/>
              </p:nvSpPr>
              <p:spPr>
                <a:xfrm>
                  <a:off x="3118943" y="4862660"/>
                  <a:ext cx="682390" cy="312688"/>
                </a:xfrm>
                <a:prstGeom prst="flowChartOnlineStorag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384" name="Group 38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90" name="Group 389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3" name="Chevron 392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91" name="TextBox 390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3241464" y="5581314"/>
                  <a:ext cx="801700" cy="330973"/>
                  <a:chOff x="356136" y="6216140"/>
                  <a:chExt cx="801700" cy="369332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 rot="10800000">
                    <a:off x="356136" y="6266050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Chevron 38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462963" y="6216140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377" name="Flowchart: Stored Data 376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6280703" y="229093"/>
            <a:ext cx="182880" cy="5753272"/>
            <a:chOff x="173255" y="202130"/>
            <a:chExt cx="182880" cy="6420057"/>
          </a:xfrm>
        </p:grpSpPr>
        <p:grpSp>
          <p:nvGrpSpPr>
            <p:cNvPr id="397" name="Group 396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419" name="Can 4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Can 4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417" name="Can 41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Can 41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415" name="Can 41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Can 41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413" name="Can 41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Can 41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411" name="Can 41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Can 41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409" name="Can 40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Can 40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407" name="Can 40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Can 40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405" name="Can 40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Can 40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1" name="Group 420"/>
          <p:cNvGrpSpPr/>
          <p:nvPr/>
        </p:nvGrpSpPr>
        <p:grpSpPr>
          <a:xfrm>
            <a:off x="6921095" y="2746901"/>
            <a:ext cx="541046" cy="3177419"/>
            <a:chOff x="5147745" y="2738276"/>
            <a:chExt cx="854630" cy="3177419"/>
          </a:xfrm>
        </p:grpSpPr>
        <p:sp>
          <p:nvSpPr>
            <p:cNvPr id="422" name="Flowchart: Stored Data 421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3" name="Group 422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431" name="Rectangle 430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2" name="Chevron 431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0" name="Chevron 42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5" name="Pentagon 424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Stored Data 425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45" name="Straight Connector 444"/>
          <p:cNvCxnSpPr>
            <a:stCxn id="389" idx="1"/>
            <a:endCxn id="425" idx="3"/>
          </p:cNvCxnSpPr>
          <p:nvPr/>
        </p:nvCxnSpPr>
        <p:spPr>
          <a:xfrm flipV="1">
            <a:off x="6825473" y="5773847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endCxn id="426" idx="2"/>
          </p:cNvCxnSpPr>
          <p:nvPr/>
        </p:nvCxnSpPr>
        <p:spPr>
          <a:xfrm flipV="1">
            <a:off x="6750800" y="5192257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endCxn id="426" idx="0"/>
          </p:cNvCxnSpPr>
          <p:nvPr/>
        </p:nvCxnSpPr>
        <p:spPr>
          <a:xfrm flipV="1">
            <a:off x="6740463" y="4879569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endCxn id="429" idx="0"/>
          </p:cNvCxnSpPr>
          <p:nvPr/>
        </p:nvCxnSpPr>
        <p:spPr>
          <a:xfrm flipV="1">
            <a:off x="6711763" y="420895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endCxn id="429" idx="2"/>
          </p:cNvCxnSpPr>
          <p:nvPr/>
        </p:nvCxnSpPr>
        <p:spPr>
          <a:xfrm flipV="1">
            <a:off x="6711763" y="445047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endCxn id="430" idx="1"/>
          </p:cNvCxnSpPr>
          <p:nvPr/>
        </p:nvCxnSpPr>
        <p:spPr>
          <a:xfrm flipV="1">
            <a:off x="6809352" y="432971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V="1">
            <a:off x="6731041" y="348523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6731041" y="372675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V="1">
            <a:off x="6828630" y="360599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55" name="Group 454"/>
          <p:cNvGrpSpPr/>
          <p:nvPr/>
        </p:nvGrpSpPr>
        <p:grpSpPr>
          <a:xfrm>
            <a:off x="8398013" y="703499"/>
            <a:ext cx="507537" cy="241521"/>
            <a:chOff x="1012261" y="1215186"/>
            <a:chExt cx="801700" cy="269512"/>
          </a:xfrm>
        </p:grpSpPr>
        <p:sp>
          <p:nvSpPr>
            <p:cNvPr id="470" name="Rectangle 469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1" name="Chevron 470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6" name="Flowchart: Stored Data 455"/>
          <p:cNvSpPr/>
          <p:nvPr/>
        </p:nvSpPr>
        <p:spPr>
          <a:xfrm>
            <a:off x="8540127" y="1371974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57" name="Flowchart: Stored Data 456"/>
          <p:cNvSpPr/>
          <p:nvPr/>
        </p:nvSpPr>
        <p:spPr>
          <a:xfrm rot="10800000">
            <a:off x="8527940" y="2767162"/>
            <a:ext cx="432005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8" name="Group 457"/>
          <p:cNvGrpSpPr/>
          <p:nvPr/>
        </p:nvGrpSpPr>
        <p:grpSpPr>
          <a:xfrm>
            <a:off x="8439523" y="3502511"/>
            <a:ext cx="507537" cy="241521"/>
            <a:chOff x="1012261" y="1215186"/>
            <a:chExt cx="801700" cy="269512"/>
          </a:xfrm>
        </p:grpSpPr>
        <p:sp>
          <p:nvSpPr>
            <p:cNvPr id="468" name="Rectangle 467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9" name="Chevron 468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431405" y="4229217"/>
            <a:ext cx="507537" cy="241521"/>
            <a:chOff x="1012261" y="1215186"/>
            <a:chExt cx="801700" cy="269512"/>
          </a:xfrm>
        </p:grpSpPr>
        <p:sp>
          <p:nvSpPr>
            <p:cNvPr id="466" name="Rectangle 465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7" name="Chevron 466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1" name="Flowchart: Stored Data 460"/>
          <p:cNvSpPr/>
          <p:nvPr/>
        </p:nvSpPr>
        <p:spPr>
          <a:xfrm>
            <a:off x="8540446" y="4899830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62" name="Pentagon 461"/>
          <p:cNvSpPr/>
          <p:nvPr/>
        </p:nvSpPr>
        <p:spPr>
          <a:xfrm rot="10800000">
            <a:off x="8492208" y="2090071"/>
            <a:ext cx="432640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/>
          <p:cNvSpPr txBox="1"/>
          <p:nvPr/>
        </p:nvSpPr>
        <p:spPr>
          <a:xfrm>
            <a:off x="8555470" y="2044572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8652762" y="2775787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2" name="Group 471"/>
          <p:cNvGrpSpPr/>
          <p:nvPr/>
        </p:nvGrpSpPr>
        <p:grpSpPr>
          <a:xfrm>
            <a:off x="8848123" y="229099"/>
            <a:ext cx="182880" cy="5753272"/>
            <a:chOff x="2192956" y="202130"/>
            <a:chExt cx="182880" cy="6420057"/>
          </a:xfrm>
        </p:grpSpPr>
        <p:grpSp>
          <p:nvGrpSpPr>
            <p:cNvPr id="473" name="Group 472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495" name="Can 49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Can 49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493" name="Can 49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Can 49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491" name="Can 49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Can 49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489" name="Can 48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Can 48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487" name="Can 48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Can 48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485" name="Can 48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Can 48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483" name="Can 48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Can 48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481" name="Can 48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Can 48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7" name="Group 496"/>
          <p:cNvGrpSpPr/>
          <p:nvPr/>
        </p:nvGrpSpPr>
        <p:grpSpPr>
          <a:xfrm>
            <a:off x="7771608" y="703499"/>
            <a:ext cx="577357" cy="5245964"/>
            <a:chOff x="3118943" y="666323"/>
            <a:chExt cx="924220" cy="5245964"/>
          </a:xfrm>
        </p:grpSpPr>
        <p:grpSp>
          <p:nvGrpSpPr>
            <p:cNvPr id="498" name="Group 4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500" name="Group 4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510" name="Flowchart: Stored Data 509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extBox 510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1" name="Group 5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502" name="Pentagon 5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03" name="Pentagon 5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504" name="Group 50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506" name="Group 505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508" name="Rectangle 50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9" name="Chevron 50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07" name="TextBox 506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05" name="TextBox 504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99" name="Flowchart: Stored Data 4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35" name="Pentagon 534"/>
          <p:cNvSpPr/>
          <p:nvPr/>
        </p:nvSpPr>
        <p:spPr>
          <a:xfrm>
            <a:off x="7874334" y="424007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36" name="Flowchart: Stored Data 535"/>
          <p:cNvSpPr/>
          <p:nvPr/>
        </p:nvSpPr>
        <p:spPr>
          <a:xfrm>
            <a:off x="7807188" y="4918238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537" name="Group 536"/>
          <p:cNvGrpSpPr/>
          <p:nvPr/>
        </p:nvGrpSpPr>
        <p:grpSpPr>
          <a:xfrm>
            <a:off x="7883726" y="5636892"/>
            <a:ext cx="500820" cy="330973"/>
            <a:chOff x="356136" y="6216140"/>
            <a:chExt cx="801700" cy="369332"/>
          </a:xfrm>
        </p:grpSpPr>
        <p:grpSp>
          <p:nvGrpSpPr>
            <p:cNvPr id="538" name="Group 537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540" name="Rectangle 5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Chevron 5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9" name="TextBox 538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7717475" y="259507"/>
            <a:ext cx="184398" cy="5752732"/>
            <a:chOff x="7659555" y="259507"/>
            <a:chExt cx="184398" cy="5752732"/>
          </a:xfrm>
        </p:grpSpPr>
        <p:grpSp>
          <p:nvGrpSpPr>
            <p:cNvPr id="531" name="Group 530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32" name="Can 53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Can 53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8" name="Group 527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29" name="Can 528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Can 529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12" name="Can 51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Can 51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4" name="Can 513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Can 514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Can 515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Can 516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Can 517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Can 518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Can 519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Can 520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Can 521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Can 522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7378419" y="270557"/>
            <a:ext cx="184398" cy="5752732"/>
            <a:chOff x="7659555" y="259507"/>
            <a:chExt cx="184398" cy="5752732"/>
          </a:xfrm>
        </p:grpSpPr>
        <p:grpSp>
          <p:nvGrpSpPr>
            <p:cNvPr id="543" name="Group 542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60" name="Can 559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Can 560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58" name="Can 557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Can 558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56" name="Can 555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Can 556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6" name="Can 545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Can 546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Can 547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Can 548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Can 549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Can 550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Can 551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Can 552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Can 553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Can 554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6922612" y="701872"/>
            <a:ext cx="507537" cy="241521"/>
            <a:chOff x="1012261" y="1215186"/>
            <a:chExt cx="801700" cy="269512"/>
          </a:xfrm>
        </p:grpSpPr>
        <p:sp>
          <p:nvSpPr>
            <p:cNvPr id="563" name="Rectangle 562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64" name="Chevron 563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5" name="Flowchart: Stored Data 564"/>
          <p:cNvSpPr/>
          <p:nvPr/>
        </p:nvSpPr>
        <p:spPr>
          <a:xfrm>
            <a:off x="7064726" y="1370347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569" name="Group 568"/>
          <p:cNvGrpSpPr/>
          <p:nvPr/>
        </p:nvGrpSpPr>
        <p:grpSpPr>
          <a:xfrm>
            <a:off x="6989403" y="2071987"/>
            <a:ext cx="432640" cy="330973"/>
            <a:chOff x="6989403" y="2071987"/>
            <a:chExt cx="432640" cy="330973"/>
          </a:xfrm>
        </p:grpSpPr>
        <p:sp>
          <p:nvSpPr>
            <p:cNvPr id="567" name="Pentagon 566"/>
            <p:cNvSpPr/>
            <p:nvPr/>
          </p:nvSpPr>
          <p:spPr>
            <a:xfrm rot="10800000">
              <a:off x="6989403" y="2146545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7069432" y="2071987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0" name="Straight Connector 569"/>
          <p:cNvCxnSpPr/>
          <p:nvPr/>
        </p:nvCxnSpPr>
        <p:spPr>
          <a:xfrm flipV="1">
            <a:off x="6653880" y="305472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V="1">
            <a:off x="6643543" y="274203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>
            <a:endCxn id="565" idx="2"/>
          </p:cNvCxnSpPr>
          <p:nvPr/>
        </p:nvCxnSpPr>
        <p:spPr>
          <a:xfrm flipV="1">
            <a:off x="6758185" y="1683035"/>
            <a:ext cx="522544" cy="333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>
            <a:endCxn id="565" idx="0"/>
          </p:cNvCxnSpPr>
          <p:nvPr/>
        </p:nvCxnSpPr>
        <p:spPr>
          <a:xfrm>
            <a:off x="6747848" y="1368337"/>
            <a:ext cx="532881" cy="20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flipV="1">
            <a:off x="8241275" y="521007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8230938" y="4897391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flipV="1">
            <a:off x="8087886" y="3082738"/>
            <a:ext cx="525377" cy="82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flipV="1">
            <a:off x="8077549" y="2759102"/>
            <a:ext cx="535714" cy="1388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>
            <a:endCxn id="456" idx="2"/>
          </p:cNvCxnSpPr>
          <p:nvPr/>
        </p:nvCxnSpPr>
        <p:spPr>
          <a:xfrm>
            <a:off x="8201071" y="1677026"/>
            <a:ext cx="555059" cy="763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>
            <a:endCxn id="456" idx="0"/>
          </p:cNvCxnSpPr>
          <p:nvPr/>
        </p:nvCxnSpPr>
        <p:spPr>
          <a:xfrm>
            <a:off x="8190734" y="1358994"/>
            <a:ext cx="565396" cy="1298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8215130" y="4234309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8143779" y="4486682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flipV="1">
            <a:off x="8312719" y="4355070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flipV="1">
            <a:off x="8200007" y="3504197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>
            <a:off x="8115257" y="3755309"/>
            <a:ext cx="424870" cy="452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flipV="1">
            <a:off x="8297596" y="3624958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>
            <a:endCxn id="465" idx="3"/>
          </p:cNvCxnSpPr>
          <p:nvPr/>
        </p:nvCxnSpPr>
        <p:spPr>
          <a:xfrm>
            <a:off x="8258382" y="5697405"/>
            <a:ext cx="599911" cy="8169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8225559" y="5784793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8344438" y="5613608"/>
            <a:ext cx="618045" cy="330973"/>
            <a:chOff x="8344438" y="5613608"/>
            <a:chExt cx="618045" cy="330973"/>
          </a:xfrm>
        </p:grpSpPr>
        <p:sp>
          <p:nvSpPr>
            <p:cNvPr id="460" name="Pentagon 459"/>
            <p:cNvSpPr/>
            <p:nvPr/>
          </p:nvSpPr>
          <p:spPr>
            <a:xfrm rot="10800000">
              <a:off x="8529843" y="5663224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8627817" y="5613608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09" name="Straight Connector 608"/>
            <p:cNvCxnSpPr/>
            <p:nvPr/>
          </p:nvCxnSpPr>
          <p:spPr>
            <a:xfrm>
              <a:off x="8344438" y="5900437"/>
              <a:ext cx="411691" cy="1000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4" name="Straight Connector 613"/>
          <p:cNvCxnSpPr>
            <a:endCxn id="462" idx="0"/>
          </p:cNvCxnSpPr>
          <p:nvPr/>
        </p:nvCxnSpPr>
        <p:spPr>
          <a:xfrm flipV="1">
            <a:off x="8338397" y="2331587"/>
            <a:ext cx="430510" cy="1109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V="1">
            <a:off x="8251225" y="210016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>
            <a:endCxn id="239" idx="0"/>
          </p:cNvCxnSpPr>
          <p:nvPr/>
        </p:nvCxnSpPr>
        <p:spPr>
          <a:xfrm flipV="1">
            <a:off x="5054814" y="674613"/>
            <a:ext cx="682621" cy="1937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>
            <a:endCxn id="239" idx="2"/>
          </p:cNvCxnSpPr>
          <p:nvPr/>
        </p:nvCxnSpPr>
        <p:spPr>
          <a:xfrm flipV="1">
            <a:off x="5075970" y="916134"/>
            <a:ext cx="661465" cy="987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>
            <a:endCxn id="240" idx="1"/>
          </p:cNvCxnSpPr>
          <p:nvPr/>
        </p:nvCxnSpPr>
        <p:spPr>
          <a:xfrm flipV="1">
            <a:off x="5228551" y="795374"/>
            <a:ext cx="293582" cy="254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>
            <a:endCxn id="200" idx="0"/>
          </p:cNvCxnSpPr>
          <p:nvPr/>
        </p:nvCxnSpPr>
        <p:spPr>
          <a:xfrm>
            <a:off x="5121809" y="1339676"/>
            <a:ext cx="664245" cy="341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>
            <a:endCxn id="200" idx="2"/>
          </p:cNvCxnSpPr>
          <p:nvPr/>
        </p:nvCxnSpPr>
        <p:spPr>
          <a:xfrm flipV="1">
            <a:off x="5132613" y="1655776"/>
            <a:ext cx="653441" cy="7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V="1">
            <a:off x="5286436" y="206174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>
            <a:endCxn id="206" idx="3"/>
          </p:cNvCxnSpPr>
          <p:nvPr/>
        </p:nvCxnSpPr>
        <p:spPr>
          <a:xfrm flipV="1">
            <a:off x="5229475" y="2181943"/>
            <a:ext cx="292657" cy="2485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>
            <a:endCxn id="208" idx="2"/>
          </p:cNvCxnSpPr>
          <p:nvPr/>
        </p:nvCxnSpPr>
        <p:spPr>
          <a:xfrm>
            <a:off x="5343672" y="2332452"/>
            <a:ext cx="442381" cy="133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endCxn id="209" idx="0"/>
          </p:cNvCxnSpPr>
          <p:nvPr/>
        </p:nvCxnSpPr>
        <p:spPr>
          <a:xfrm flipV="1">
            <a:off x="5036217" y="2746901"/>
            <a:ext cx="761707" cy="86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>
            <a:endCxn id="209" idx="2"/>
          </p:cNvCxnSpPr>
          <p:nvPr/>
        </p:nvCxnSpPr>
        <p:spPr>
          <a:xfrm>
            <a:off x="5017378" y="3044721"/>
            <a:ext cx="780546" cy="3315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9" name="TextBox 638"/>
          <p:cNvSpPr txBox="1"/>
          <p:nvPr/>
        </p:nvSpPr>
        <p:spPr>
          <a:xfrm>
            <a:off x="6179031" y="6088500"/>
            <a:ext cx="30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Two identical copies of DNA are created.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974207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-18734" y="0"/>
            <a:ext cx="3204824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3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7" name="Straight Connector 616"/>
          <p:cNvCxnSpPr/>
          <p:nvPr/>
        </p:nvCxnSpPr>
        <p:spPr>
          <a:xfrm flipV="1">
            <a:off x="8221976" y="221663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0" name="Straight Connector 349"/>
          <p:cNvCxnSpPr>
            <a:endCxn id="332" idx="2"/>
          </p:cNvCxnSpPr>
          <p:nvPr/>
        </p:nvCxnSpPr>
        <p:spPr>
          <a:xfrm flipV="1">
            <a:off x="3672968" y="5605786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>
            <a:off x="3684295" y="5868034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18744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9" name="Group 108"/>
          <p:cNvGrpSpPr/>
          <p:nvPr/>
        </p:nvGrpSpPr>
        <p:grpSpPr>
          <a:xfrm>
            <a:off x="105480" y="191917"/>
            <a:ext cx="984581" cy="5753272"/>
            <a:chOff x="173255" y="202130"/>
            <a:chExt cx="984581" cy="6420057"/>
          </a:xfrm>
        </p:grpSpPr>
        <p:grpSp>
          <p:nvGrpSpPr>
            <p:cNvPr id="101" name="Group 100"/>
            <p:cNvGrpSpPr/>
            <p:nvPr/>
          </p:nvGrpSpPr>
          <p:grpSpPr>
            <a:xfrm>
              <a:off x="233615" y="3018141"/>
              <a:ext cx="682390" cy="369332"/>
              <a:chOff x="233615" y="3018141"/>
              <a:chExt cx="682390" cy="369332"/>
            </a:xfrm>
          </p:grpSpPr>
          <p:sp>
            <p:nvSpPr>
              <p:cNvPr id="79" name="Flowchart: Stored Data 78"/>
              <p:cNvSpPr/>
              <p:nvPr/>
            </p:nvSpPr>
            <p:spPr>
              <a:xfrm rot="10800000">
                <a:off x="233615" y="3028343"/>
                <a:ext cx="682390" cy="348928"/>
              </a:xfrm>
              <a:prstGeom prst="flowChartOnlineStorag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4042" y="3018141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T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2" name="Pentagon 61"/>
            <p:cNvSpPr/>
            <p:nvPr/>
          </p:nvSpPr>
          <p:spPr>
            <a:xfrm>
              <a:off x="356135" y="731518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0" name="Pentagon 69"/>
            <p:cNvSpPr/>
            <p:nvPr/>
          </p:nvSpPr>
          <p:spPr>
            <a:xfrm>
              <a:off x="354735" y="3858536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1" name="Pentagon 70"/>
            <p:cNvSpPr/>
            <p:nvPr/>
          </p:nvSpPr>
          <p:spPr>
            <a:xfrm>
              <a:off x="341100" y="4657434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n-US" dirty="0"/>
            </a:p>
          </p:txBody>
        </p:sp>
        <p:sp>
          <p:nvSpPr>
            <p:cNvPr id="76" name="Flowchart: Stored Data 75"/>
            <p:cNvSpPr/>
            <p:nvPr/>
          </p:nvSpPr>
          <p:spPr>
            <a:xfrm>
              <a:off x="264695" y="145940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78" name="Flowchart: Stored Data 77"/>
            <p:cNvSpPr/>
            <p:nvPr/>
          </p:nvSpPr>
          <p:spPr>
            <a:xfrm>
              <a:off x="233615" y="5414196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173255" y="202130"/>
              <a:ext cx="182880" cy="6420057"/>
              <a:chOff x="173255" y="202130"/>
              <a:chExt cx="182880" cy="642005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173255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3" name="Can 32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Can 33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173255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0" name="Can 29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Can 30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173255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27" name="Can 2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an 2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173255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24" name="Can 2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Can 2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73255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21" name="Can 2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an 2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173255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18" name="Can 1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Can 1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73255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15" name="Can 1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Can 1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173255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8" name="Can 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Can 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7" name="Group 96"/>
            <p:cNvGrpSpPr/>
            <p:nvPr/>
          </p:nvGrpSpPr>
          <p:grpSpPr>
            <a:xfrm>
              <a:off x="356135" y="2264332"/>
              <a:ext cx="801700" cy="369332"/>
              <a:chOff x="356135" y="2264332"/>
              <a:chExt cx="801700" cy="369332"/>
            </a:xfrm>
          </p:grpSpPr>
          <p:grpSp>
            <p:nvGrpSpPr>
              <p:cNvPr id="67" name="Group 66"/>
              <p:cNvGrpSpPr/>
              <p:nvPr/>
            </p:nvGrpSpPr>
            <p:grpSpPr>
              <a:xfrm rot="10800000">
                <a:off x="356135" y="2302832"/>
                <a:ext cx="801700" cy="269512"/>
                <a:chOff x="1012261" y="1215186"/>
                <a:chExt cx="801700" cy="269512"/>
              </a:xfrm>
            </p:grpSpPr>
            <p:sp>
              <p:nvSpPr>
                <p:cNvPr id="68" name="Rectangle 67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Chevron 68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465321" y="2264332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99" name="Group 98"/>
            <p:cNvGrpSpPr/>
            <p:nvPr/>
          </p:nvGrpSpPr>
          <p:grpSpPr>
            <a:xfrm>
              <a:off x="356136" y="6216140"/>
              <a:ext cx="801700" cy="369332"/>
              <a:chOff x="356136" y="6216140"/>
              <a:chExt cx="801700" cy="369332"/>
            </a:xfrm>
          </p:grpSpPr>
          <p:grpSp>
            <p:nvGrpSpPr>
              <p:cNvPr id="72" name="Group 71"/>
              <p:cNvGrpSpPr/>
              <p:nvPr/>
            </p:nvGrpSpPr>
            <p:grpSpPr>
              <a:xfrm rot="10800000">
                <a:off x="356136" y="6266050"/>
                <a:ext cx="801700" cy="269512"/>
                <a:chOff x="1012261" y="1215186"/>
                <a:chExt cx="801700" cy="269512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1188319" y="1215186"/>
                  <a:ext cx="625642" cy="26951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Chevron 73"/>
                <p:cNvSpPr/>
                <p:nvPr/>
              </p:nvSpPr>
              <p:spPr>
                <a:xfrm>
                  <a:off x="1012261" y="1215186"/>
                  <a:ext cx="297580" cy="269512"/>
                </a:xfrm>
                <a:prstGeom prst="chevron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8" name="TextBox 97"/>
              <p:cNvSpPr txBox="1"/>
              <p:nvPr/>
            </p:nvSpPr>
            <p:spPr>
              <a:xfrm>
                <a:off x="462963" y="6216140"/>
                <a:ext cx="3640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C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8" name="Group 107"/>
          <p:cNvGrpSpPr/>
          <p:nvPr/>
        </p:nvGrpSpPr>
        <p:grpSpPr>
          <a:xfrm>
            <a:off x="1833100" y="191917"/>
            <a:ext cx="965928" cy="5753272"/>
            <a:chOff x="1535036" y="214159"/>
            <a:chExt cx="965928" cy="6420057"/>
          </a:xfrm>
        </p:grpSpPr>
        <p:grpSp>
          <p:nvGrpSpPr>
            <p:cNvPr id="66" name="Group 65"/>
            <p:cNvGrpSpPr/>
            <p:nvPr/>
          </p:nvGrpSpPr>
          <p:grpSpPr>
            <a:xfrm>
              <a:off x="1535036" y="743540"/>
              <a:ext cx="801700" cy="269512"/>
              <a:chOff x="1012261" y="1215186"/>
              <a:chExt cx="801700" cy="269512"/>
            </a:xfrm>
          </p:grpSpPr>
          <p:sp>
            <p:nvSpPr>
              <p:cNvPr id="64" name="Rectangle 63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63" name="Chevron 6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Flowchart: Stored Data 74"/>
            <p:cNvSpPr/>
            <p:nvPr/>
          </p:nvSpPr>
          <p:spPr>
            <a:xfrm>
              <a:off x="1759518" y="1489489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0" name="Flowchart: Stored Data 79"/>
            <p:cNvSpPr/>
            <p:nvPr/>
          </p:nvSpPr>
          <p:spPr>
            <a:xfrm rot="10800000">
              <a:off x="1740268" y="3046375"/>
              <a:ext cx="682390" cy="34892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1600605" y="3866949"/>
              <a:ext cx="801700" cy="269512"/>
              <a:chOff x="1012261" y="1215186"/>
              <a:chExt cx="801700" cy="269512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3" name="Chevron 82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1587782" y="4677877"/>
              <a:ext cx="801700" cy="269512"/>
              <a:chOff x="1012261" y="1215186"/>
              <a:chExt cx="801700" cy="269512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86" name="Chevron 8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Pentagon 86"/>
            <p:cNvSpPr/>
            <p:nvPr/>
          </p:nvSpPr>
          <p:spPr>
            <a:xfrm rot="10800000">
              <a:off x="1743273" y="627808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lowchart: Stored Data 87"/>
            <p:cNvSpPr/>
            <p:nvPr/>
          </p:nvSpPr>
          <p:spPr>
            <a:xfrm>
              <a:off x="1760022" y="5426212"/>
              <a:ext cx="682390" cy="34892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89" name="Pentagon 88"/>
            <p:cNvSpPr/>
            <p:nvPr/>
          </p:nvSpPr>
          <p:spPr>
            <a:xfrm rot="10800000">
              <a:off x="1683826" y="2290811"/>
              <a:ext cx="683394" cy="269507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318084" y="214159"/>
              <a:ext cx="182880" cy="6420057"/>
              <a:chOff x="2192956" y="202130"/>
              <a:chExt cx="182880" cy="6420057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2192956" y="5746288"/>
                <a:ext cx="182880" cy="875899"/>
                <a:chOff x="173255" y="202130"/>
                <a:chExt cx="182880" cy="875899"/>
              </a:xfrm>
            </p:grpSpPr>
            <p:sp>
              <p:nvSpPr>
                <p:cNvPr id="36" name="Can 35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Can 36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2192956" y="4942578"/>
                <a:ext cx="182880" cy="875899"/>
                <a:chOff x="173255" y="202130"/>
                <a:chExt cx="182880" cy="875899"/>
              </a:xfrm>
            </p:grpSpPr>
            <p:sp>
              <p:nvSpPr>
                <p:cNvPr id="39" name="Can 38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Can 39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2192956" y="4136461"/>
                <a:ext cx="182880" cy="875899"/>
                <a:chOff x="173255" y="202130"/>
                <a:chExt cx="182880" cy="875899"/>
              </a:xfrm>
            </p:grpSpPr>
            <p:sp>
              <p:nvSpPr>
                <p:cNvPr id="42" name="Can 41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an 42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" name="Group 43"/>
              <p:cNvGrpSpPr/>
              <p:nvPr/>
            </p:nvGrpSpPr>
            <p:grpSpPr>
              <a:xfrm>
                <a:off x="2192956" y="3342375"/>
                <a:ext cx="182880" cy="875899"/>
                <a:chOff x="173255" y="202130"/>
                <a:chExt cx="182880" cy="875899"/>
              </a:xfrm>
            </p:grpSpPr>
            <p:sp>
              <p:nvSpPr>
                <p:cNvPr id="45" name="Can 44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Can 45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2192956" y="2548289"/>
                <a:ext cx="182880" cy="875899"/>
                <a:chOff x="173255" y="202130"/>
                <a:chExt cx="182880" cy="875899"/>
              </a:xfrm>
            </p:grpSpPr>
            <p:sp>
              <p:nvSpPr>
                <p:cNvPr id="48" name="Can 47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Can 48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0" name="Group 49"/>
              <p:cNvGrpSpPr/>
              <p:nvPr/>
            </p:nvGrpSpPr>
            <p:grpSpPr>
              <a:xfrm>
                <a:off x="2192956" y="1771048"/>
                <a:ext cx="182880" cy="875899"/>
                <a:chOff x="173255" y="202130"/>
                <a:chExt cx="182880" cy="875899"/>
              </a:xfrm>
            </p:grpSpPr>
            <p:sp>
              <p:nvSpPr>
                <p:cNvPr id="51" name="Can 50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Can 51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>
                <a:off x="2192956" y="986589"/>
                <a:ext cx="182880" cy="875899"/>
                <a:chOff x="173255" y="202130"/>
                <a:chExt cx="182880" cy="875899"/>
              </a:xfrm>
            </p:grpSpPr>
            <p:sp>
              <p:nvSpPr>
                <p:cNvPr id="54" name="Can 53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Can 54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6" name="Group 55"/>
              <p:cNvGrpSpPr/>
              <p:nvPr/>
            </p:nvGrpSpPr>
            <p:grpSpPr>
              <a:xfrm>
                <a:off x="2192956" y="202130"/>
                <a:ext cx="182880" cy="875899"/>
                <a:chOff x="173255" y="202130"/>
                <a:chExt cx="182880" cy="875899"/>
              </a:xfrm>
            </p:grpSpPr>
            <p:sp>
              <p:nvSpPr>
                <p:cNvPr id="57" name="Can 56"/>
                <p:cNvSpPr/>
                <p:nvPr/>
              </p:nvSpPr>
              <p:spPr>
                <a:xfrm>
                  <a:off x="173255" y="548640"/>
                  <a:ext cx="182880" cy="529389"/>
                </a:xfrm>
                <a:prstGeom prst="can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Can 57"/>
                <p:cNvSpPr/>
                <p:nvPr/>
              </p:nvSpPr>
              <p:spPr>
                <a:xfrm>
                  <a:off x="173255" y="202130"/>
                  <a:ext cx="182880" cy="433137"/>
                </a:xfrm>
                <a:prstGeom prst="can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3" name="TextBox 102"/>
            <p:cNvSpPr txBox="1"/>
            <p:nvPr/>
          </p:nvSpPr>
          <p:spPr>
            <a:xfrm>
              <a:off x="1918684" y="2239094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937435" y="305600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898032" y="6222715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3" name="Straight Connector 112"/>
          <p:cNvCxnSpPr/>
          <p:nvPr/>
        </p:nvCxnSpPr>
        <p:spPr>
          <a:xfrm>
            <a:off x="1072861" y="5633576"/>
            <a:ext cx="1050245" cy="7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1056824" y="5860157"/>
            <a:ext cx="1139272" cy="2139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endCxn id="87" idx="3"/>
          </p:cNvCxnSpPr>
          <p:nvPr/>
        </p:nvCxnSpPr>
        <p:spPr>
          <a:xfrm flipV="1">
            <a:off x="968970" y="574679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058170" y="2071987"/>
            <a:ext cx="1072510" cy="142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9" idx="0"/>
          </p:cNvCxnSpPr>
          <p:nvPr/>
        </p:nvCxnSpPr>
        <p:spPr>
          <a:xfrm flipV="1">
            <a:off x="1008648" y="2304343"/>
            <a:ext cx="1099767" cy="116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V="1">
            <a:off x="954279" y="2199439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23" name="Group 122"/>
          <p:cNvGrpSpPr/>
          <p:nvPr/>
        </p:nvGrpSpPr>
        <p:grpSpPr>
          <a:xfrm>
            <a:off x="1106791" y="762795"/>
            <a:ext cx="647296" cy="1040518"/>
            <a:chOff x="1054490" y="461644"/>
            <a:chExt cx="647296" cy="1161110"/>
          </a:xfrm>
        </p:grpSpPr>
        <p:sp>
          <p:nvSpPr>
            <p:cNvPr id="121" name="Chevron 120"/>
            <p:cNvSpPr/>
            <p:nvPr/>
          </p:nvSpPr>
          <p:spPr>
            <a:xfrm rot="5400000">
              <a:off x="802582" y="723550"/>
              <a:ext cx="1151112" cy="647296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825024" y="859163"/>
              <a:ext cx="11028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Helicase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>
          <a:xfrm flipV="1">
            <a:off x="726918" y="2733691"/>
            <a:ext cx="1381497" cy="432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93828" y="3030361"/>
            <a:ext cx="1380899" cy="1007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88" idx="0"/>
          </p:cNvCxnSpPr>
          <p:nvPr/>
        </p:nvCxnSpPr>
        <p:spPr>
          <a:xfrm flipV="1">
            <a:off x="840802" y="4862648"/>
            <a:ext cx="1558479" cy="1405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endCxn id="88" idx="2"/>
          </p:cNvCxnSpPr>
          <p:nvPr/>
        </p:nvCxnSpPr>
        <p:spPr>
          <a:xfrm flipV="1">
            <a:off x="831225" y="5175336"/>
            <a:ext cx="1568056" cy="41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endCxn id="83" idx="0"/>
          </p:cNvCxnSpPr>
          <p:nvPr/>
        </p:nvCxnSpPr>
        <p:spPr>
          <a:xfrm flipV="1">
            <a:off x="879310" y="3465329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flipV="1">
            <a:off x="848230" y="3699344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968970" y="3587400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860504" y="4187896"/>
            <a:ext cx="1100771" cy="1611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829424" y="4421911"/>
            <a:ext cx="1069245" cy="1163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950164" y="4309967"/>
            <a:ext cx="1072367" cy="739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0" y="6025415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</a:t>
            </a:r>
            <a:r>
              <a:rPr lang="en-US" sz="1400" u="sng" dirty="0" smtClean="0"/>
              <a:t>Helicase</a:t>
            </a:r>
            <a:r>
              <a:rPr lang="en-US" sz="1400" dirty="0" smtClean="0"/>
              <a:t> breaks the hydrogen bonds between the bases and separates the two strands.</a:t>
            </a:r>
            <a:endParaRPr lang="en-US" sz="1400" dirty="0"/>
          </a:p>
        </p:txBody>
      </p:sp>
      <p:sp>
        <p:nvSpPr>
          <p:cNvPr id="196" name="Flowchart: Stored Data 195"/>
          <p:cNvSpPr/>
          <p:nvPr/>
        </p:nvSpPr>
        <p:spPr>
          <a:xfrm rot="10800000">
            <a:off x="3118944" y="2724600"/>
            <a:ext cx="426287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TextBox 196"/>
          <p:cNvSpPr txBox="1"/>
          <p:nvPr/>
        </p:nvSpPr>
        <p:spPr>
          <a:xfrm>
            <a:off x="3256644" y="2715458"/>
            <a:ext cx="227425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6" name="Pentagon 155"/>
          <p:cNvSpPr/>
          <p:nvPr/>
        </p:nvSpPr>
        <p:spPr>
          <a:xfrm>
            <a:off x="3195482" y="66632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7" name="Pentagon 156"/>
          <p:cNvSpPr/>
          <p:nvPr/>
        </p:nvSpPr>
        <p:spPr>
          <a:xfrm>
            <a:off x="3194607" y="3468570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58" name="Pentagon 157"/>
          <p:cNvSpPr/>
          <p:nvPr/>
        </p:nvSpPr>
        <p:spPr>
          <a:xfrm>
            <a:off x="3186090" y="4184495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160" name="Flowchart: Stored Data 159"/>
          <p:cNvSpPr/>
          <p:nvPr/>
        </p:nvSpPr>
        <p:spPr>
          <a:xfrm>
            <a:off x="3118944" y="4862660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3195482" y="2039939"/>
            <a:ext cx="500820" cy="330973"/>
            <a:chOff x="356135" y="2264332"/>
            <a:chExt cx="801700" cy="369332"/>
          </a:xfrm>
        </p:grpSpPr>
        <p:grpSp>
          <p:nvGrpSpPr>
            <p:cNvPr id="168" name="Group 167"/>
            <p:cNvGrpSpPr/>
            <p:nvPr/>
          </p:nvGrpSpPr>
          <p:grpSpPr>
            <a:xfrm rot="10800000">
              <a:off x="356135" y="2302832"/>
              <a:ext cx="801700" cy="269512"/>
              <a:chOff x="1012261" y="1215186"/>
              <a:chExt cx="801700" cy="269512"/>
            </a:xfrm>
          </p:grpSpPr>
          <p:sp>
            <p:nvSpPr>
              <p:cNvPr id="170" name="Rectangle 16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Chevron 17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9" name="TextBox 168"/>
            <p:cNvSpPr txBox="1"/>
            <p:nvPr/>
          </p:nvSpPr>
          <p:spPr>
            <a:xfrm>
              <a:off x="465321" y="2264332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3195482" y="5581314"/>
            <a:ext cx="500820" cy="330973"/>
            <a:chOff x="356136" y="6216140"/>
            <a:chExt cx="801700" cy="369332"/>
          </a:xfrm>
        </p:grpSpPr>
        <p:grpSp>
          <p:nvGrpSpPr>
            <p:cNvPr id="164" name="Group 163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Chevron 166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5" name="TextBox 164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59" name="Flowchart: Stored Data 158"/>
          <p:cNvSpPr/>
          <p:nvPr/>
        </p:nvSpPr>
        <p:spPr>
          <a:xfrm>
            <a:off x="3138360" y="1318612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161" name="Group 160"/>
          <p:cNvGrpSpPr/>
          <p:nvPr/>
        </p:nvGrpSpPr>
        <p:grpSpPr>
          <a:xfrm>
            <a:off x="3058583" y="191917"/>
            <a:ext cx="182880" cy="5753272"/>
            <a:chOff x="173255" y="202130"/>
            <a:chExt cx="182880" cy="6420057"/>
          </a:xfrm>
        </p:grpSpPr>
        <p:grpSp>
          <p:nvGrpSpPr>
            <p:cNvPr id="172" name="Group 171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194" name="Can 19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an 19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3" name="Group 172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192" name="Can 19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Can 19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190" name="Can 18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Can 19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5" name="Group 174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188" name="Can 187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Can 188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6" name="Group 175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186" name="Can 185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Can 186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7" name="Group 176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184" name="Can 183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Can 184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182" name="Can 181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Can 182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180" name="Can 179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Can 180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6" name="Group 295"/>
          <p:cNvGrpSpPr/>
          <p:nvPr/>
        </p:nvGrpSpPr>
        <p:grpSpPr>
          <a:xfrm>
            <a:off x="5427937" y="674613"/>
            <a:ext cx="574438" cy="5241082"/>
            <a:chOff x="5094999" y="674613"/>
            <a:chExt cx="907376" cy="5241082"/>
          </a:xfrm>
        </p:grpSpPr>
        <p:grpSp>
          <p:nvGrpSpPr>
            <p:cNvPr id="199" name="Group 198"/>
            <p:cNvGrpSpPr/>
            <p:nvPr/>
          </p:nvGrpSpPr>
          <p:grpSpPr>
            <a:xfrm>
              <a:off x="5094999" y="674613"/>
              <a:ext cx="801700" cy="241521"/>
              <a:chOff x="1012261" y="1215186"/>
              <a:chExt cx="801700" cy="269512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40" name="Chevron 23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0" name="Flowchart: Stored Data 199"/>
            <p:cNvSpPr/>
            <p:nvPr/>
          </p:nvSpPr>
          <p:spPr>
            <a:xfrm>
              <a:off x="5319481" y="1343088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1" name="Flowchart: Stored Data 200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237" name="Rectangle 236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8" name="Chevron 237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235" name="Rectangle 234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236" name="Chevron 235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4" name="Pentagon 203"/>
            <p:cNvSpPr/>
            <p:nvPr/>
          </p:nvSpPr>
          <p:spPr>
            <a:xfrm rot="10800000">
              <a:off x="5303236" y="5634338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Flowchart: Stored Data 204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206" name="Pentagon 205"/>
            <p:cNvSpPr/>
            <p:nvPr/>
          </p:nvSpPr>
          <p:spPr>
            <a:xfrm rot="10800000">
              <a:off x="5243789" y="2061185"/>
              <a:ext cx="683394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5478647" y="2014839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5878047" y="200213"/>
            <a:ext cx="182880" cy="5753272"/>
            <a:chOff x="2192956" y="202130"/>
            <a:chExt cx="182880" cy="6420057"/>
          </a:xfrm>
        </p:grpSpPr>
        <p:grpSp>
          <p:nvGrpSpPr>
            <p:cNvPr id="211" name="Group 210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233" name="Can 23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Can 23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231" name="Can 23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Can 23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3" name="Group 212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229" name="Can 22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Can 22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227" name="Can 22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Can 22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5" name="Group 214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225" name="Can 22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Can 22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6" name="Group 215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223" name="Can 22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Can 22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7" name="Group 216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221" name="Can 22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Can 22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8" name="Group 217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219" name="Can 2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an 2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4743612" y="674613"/>
            <a:ext cx="577357" cy="5245964"/>
            <a:chOff x="3118943" y="666323"/>
            <a:chExt cx="924220" cy="5245964"/>
          </a:xfrm>
        </p:grpSpPr>
        <p:grpSp>
          <p:nvGrpSpPr>
            <p:cNvPr id="298" name="Group 2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300" name="Group 2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16" name="Flowchart: Stored Data 315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TextBox 316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01" name="Group 3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302" name="Pentagon 3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03" name="Pentagon 3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306" name="Group 305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12" name="Group 311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14" name="Rectangle 313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15" name="Chevron 314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13" name="TextBox 312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309" name="TextBox 308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99" name="Flowchart: Stored Data 2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288" name="Can 287"/>
          <p:cNvSpPr/>
          <p:nvPr/>
        </p:nvSpPr>
        <p:spPr>
          <a:xfrm>
            <a:off x="4690997" y="406685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Can 288"/>
          <p:cNvSpPr/>
          <p:nvPr/>
        </p:nvSpPr>
        <p:spPr>
          <a:xfrm>
            <a:off x="4690997" y="375633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Can 285"/>
          <p:cNvSpPr/>
          <p:nvPr/>
        </p:nvSpPr>
        <p:spPr>
          <a:xfrm>
            <a:off x="4690997" y="33552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Can 286"/>
          <p:cNvSpPr/>
          <p:nvPr/>
        </p:nvSpPr>
        <p:spPr>
          <a:xfrm>
            <a:off x="4690997" y="30447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Can 283"/>
          <p:cNvSpPr/>
          <p:nvPr/>
        </p:nvSpPr>
        <p:spPr>
          <a:xfrm>
            <a:off x="4690997" y="2643630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Can 284"/>
          <p:cNvSpPr/>
          <p:nvPr/>
        </p:nvSpPr>
        <p:spPr>
          <a:xfrm>
            <a:off x="4690997" y="2333109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Can 281"/>
          <p:cNvSpPr/>
          <p:nvPr/>
        </p:nvSpPr>
        <p:spPr>
          <a:xfrm>
            <a:off x="4690997" y="1947113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Can 282"/>
          <p:cNvSpPr/>
          <p:nvPr/>
        </p:nvSpPr>
        <p:spPr>
          <a:xfrm>
            <a:off x="4690997" y="1636592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Can 279"/>
          <p:cNvSpPr/>
          <p:nvPr/>
        </p:nvSpPr>
        <p:spPr>
          <a:xfrm>
            <a:off x="4690997" y="1244127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Can 280"/>
          <p:cNvSpPr/>
          <p:nvPr/>
        </p:nvSpPr>
        <p:spPr>
          <a:xfrm>
            <a:off x="4690997" y="933606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Can 277"/>
          <p:cNvSpPr/>
          <p:nvPr/>
        </p:nvSpPr>
        <p:spPr>
          <a:xfrm>
            <a:off x="4690997" y="54114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Can 278"/>
          <p:cNvSpPr/>
          <p:nvPr/>
        </p:nvSpPr>
        <p:spPr>
          <a:xfrm>
            <a:off x="4690997" y="23062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1" name="Group 320"/>
          <p:cNvGrpSpPr/>
          <p:nvPr/>
        </p:nvGrpSpPr>
        <p:grpSpPr>
          <a:xfrm>
            <a:off x="4732052" y="3063863"/>
            <a:ext cx="772146" cy="1670018"/>
            <a:chOff x="4731924" y="2341775"/>
            <a:chExt cx="772146" cy="1670018"/>
          </a:xfrm>
        </p:grpSpPr>
        <p:sp>
          <p:nvSpPr>
            <p:cNvPr id="318" name="Chord 317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TextBox 318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320" name="TextBox 319"/>
          <p:cNvSpPr txBox="1"/>
          <p:nvPr/>
        </p:nvSpPr>
        <p:spPr>
          <a:xfrm>
            <a:off x="3110552" y="6090236"/>
            <a:ext cx="3076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</a:t>
            </a:r>
            <a:r>
              <a:rPr lang="en-US" sz="1400" u="sng" dirty="0" smtClean="0"/>
              <a:t>DNA Polymerase </a:t>
            </a:r>
            <a:r>
              <a:rPr lang="en-US" sz="1400" dirty="0" smtClean="0"/>
              <a:t>creates complementary strands by </a:t>
            </a:r>
            <a:r>
              <a:rPr lang="en-US" sz="1400" i="1" dirty="0" smtClean="0"/>
              <a:t>base pairing</a:t>
            </a:r>
            <a:r>
              <a:rPr lang="en-US" sz="1400" dirty="0" smtClean="0"/>
              <a:t> with the template strands</a:t>
            </a:r>
            <a:endParaRPr lang="en-US" sz="1400" dirty="0"/>
          </a:p>
        </p:txBody>
      </p:sp>
      <p:grpSp>
        <p:nvGrpSpPr>
          <p:cNvPr id="326" name="Group 325"/>
          <p:cNvGrpSpPr/>
          <p:nvPr/>
        </p:nvGrpSpPr>
        <p:grpSpPr>
          <a:xfrm>
            <a:off x="3698975" y="2709725"/>
            <a:ext cx="541046" cy="3177419"/>
            <a:chOff x="5147745" y="2738276"/>
            <a:chExt cx="854630" cy="3177419"/>
          </a:xfrm>
        </p:grpSpPr>
        <p:sp>
          <p:nvSpPr>
            <p:cNvPr id="329" name="Flowchart: Stored Data 328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340" name="Rectangle 3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41" name="Chevron 3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1" name="Group 330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339" name="Chevron 338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2" name="Pentagon 331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Flowchart: Stored Data 332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64" name="Can 263"/>
          <p:cNvSpPr/>
          <p:nvPr/>
        </p:nvSpPr>
        <p:spPr>
          <a:xfrm>
            <a:off x="4162942" y="5510895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Can 264"/>
          <p:cNvSpPr/>
          <p:nvPr/>
        </p:nvSpPr>
        <p:spPr>
          <a:xfrm>
            <a:off x="4162942" y="5200374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Can 261"/>
          <p:cNvSpPr/>
          <p:nvPr/>
        </p:nvSpPr>
        <p:spPr>
          <a:xfrm>
            <a:off x="4162942" y="4790658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Can 262"/>
          <p:cNvSpPr/>
          <p:nvPr/>
        </p:nvSpPr>
        <p:spPr>
          <a:xfrm>
            <a:off x="4162942" y="4480137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Can 259"/>
          <p:cNvSpPr/>
          <p:nvPr/>
        </p:nvSpPr>
        <p:spPr>
          <a:xfrm>
            <a:off x="4162942" y="4068264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Can 260"/>
          <p:cNvSpPr/>
          <p:nvPr/>
        </p:nvSpPr>
        <p:spPr>
          <a:xfrm>
            <a:off x="4162942" y="3757743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Can 257"/>
          <p:cNvSpPr/>
          <p:nvPr/>
        </p:nvSpPr>
        <p:spPr>
          <a:xfrm>
            <a:off x="4162942" y="3356651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Can 258"/>
          <p:cNvSpPr/>
          <p:nvPr/>
        </p:nvSpPr>
        <p:spPr>
          <a:xfrm>
            <a:off x="4162942" y="3046130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Can 255"/>
          <p:cNvSpPr/>
          <p:nvPr/>
        </p:nvSpPr>
        <p:spPr>
          <a:xfrm>
            <a:off x="4162942" y="2645039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Can 256"/>
          <p:cNvSpPr/>
          <p:nvPr/>
        </p:nvSpPr>
        <p:spPr>
          <a:xfrm>
            <a:off x="4162942" y="2334518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Can 253"/>
          <p:cNvSpPr/>
          <p:nvPr/>
        </p:nvSpPr>
        <p:spPr>
          <a:xfrm>
            <a:off x="4162942" y="1948522"/>
            <a:ext cx="182880" cy="474407"/>
          </a:xfrm>
          <a:prstGeom prst="can">
            <a:avLst/>
          </a:prstGeom>
          <a:solidFill>
            <a:srgbClr val="F57373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Can 254"/>
          <p:cNvSpPr/>
          <p:nvPr/>
        </p:nvSpPr>
        <p:spPr>
          <a:xfrm>
            <a:off x="4162942" y="1638001"/>
            <a:ext cx="182880" cy="388151"/>
          </a:xfrm>
          <a:prstGeom prst="can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2" name="Group 321"/>
          <p:cNvGrpSpPr/>
          <p:nvPr/>
        </p:nvGrpSpPr>
        <p:grpSpPr>
          <a:xfrm rot="10800000">
            <a:off x="3534196" y="1716048"/>
            <a:ext cx="772146" cy="1670018"/>
            <a:chOff x="4731924" y="2341775"/>
            <a:chExt cx="772146" cy="1670018"/>
          </a:xfrm>
        </p:grpSpPr>
        <p:sp>
          <p:nvSpPr>
            <p:cNvPr id="323" name="Chord 322"/>
            <p:cNvSpPr/>
            <p:nvPr/>
          </p:nvSpPr>
          <p:spPr>
            <a:xfrm rot="11817741">
              <a:off x="4731924" y="2341775"/>
              <a:ext cx="772146" cy="1670018"/>
            </a:xfrm>
            <a:prstGeom prst="chord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TextBox 323"/>
            <p:cNvSpPr txBox="1"/>
            <p:nvPr/>
          </p:nvSpPr>
          <p:spPr>
            <a:xfrm rot="16200000">
              <a:off x="4619945" y="2853769"/>
              <a:ext cx="988278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DNA Polymerase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347" name="Straight Connector 346"/>
          <p:cNvCxnSpPr>
            <a:stCxn id="167" idx="1"/>
            <a:endCxn id="332" idx="3"/>
          </p:cNvCxnSpPr>
          <p:nvPr/>
        </p:nvCxnSpPr>
        <p:spPr>
          <a:xfrm flipV="1">
            <a:off x="3603353" y="5736671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endCxn id="333" idx="2"/>
          </p:cNvCxnSpPr>
          <p:nvPr/>
        </p:nvCxnSpPr>
        <p:spPr>
          <a:xfrm flipV="1">
            <a:off x="3528680" y="515508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>
            <a:endCxn id="333" idx="0"/>
          </p:cNvCxnSpPr>
          <p:nvPr/>
        </p:nvCxnSpPr>
        <p:spPr>
          <a:xfrm flipV="1">
            <a:off x="3518343" y="484239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endCxn id="338" idx="0"/>
          </p:cNvCxnSpPr>
          <p:nvPr/>
        </p:nvCxnSpPr>
        <p:spPr>
          <a:xfrm flipV="1">
            <a:off x="3489643" y="417178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>
            <a:endCxn id="338" idx="2"/>
          </p:cNvCxnSpPr>
          <p:nvPr/>
        </p:nvCxnSpPr>
        <p:spPr>
          <a:xfrm flipV="1">
            <a:off x="3489643" y="441330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5" name="Straight Connector 364"/>
          <p:cNvCxnSpPr>
            <a:endCxn id="339" idx="1"/>
          </p:cNvCxnSpPr>
          <p:nvPr/>
        </p:nvCxnSpPr>
        <p:spPr>
          <a:xfrm flipV="1">
            <a:off x="3587232" y="429254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/>
          <p:nvPr/>
        </p:nvCxnSpPr>
        <p:spPr>
          <a:xfrm flipV="1">
            <a:off x="3508921" y="3448060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8" name="Straight Connector 367"/>
          <p:cNvCxnSpPr/>
          <p:nvPr/>
        </p:nvCxnSpPr>
        <p:spPr>
          <a:xfrm flipV="1">
            <a:off x="3508921" y="3689581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9" name="Straight Connector 368"/>
          <p:cNvCxnSpPr/>
          <p:nvPr/>
        </p:nvCxnSpPr>
        <p:spPr>
          <a:xfrm flipV="1">
            <a:off x="3606510" y="3568821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endCxn id="425" idx="2"/>
          </p:cNvCxnSpPr>
          <p:nvPr/>
        </p:nvCxnSpPr>
        <p:spPr>
          <a:xfrm flipV="1">
            <a:off x="6895088" y="5642962"/>
            <a:ext cx="406207" cy="3967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6906415" y="5905210"/>
            <a:ext cx="499980" cy="526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75" name="Group 374"/>
          <p:cNvGrpSpPr/>
          <p:nvPr/>
        </p:nvGrpSpPr>
        <p:grpSpPr>
          <a:xfrm>
            <a:off x="6341064" y="703499"/>
            <a:ext cx="577358" cy="5245964"/>
            <a:chOff x="3118943" y="666323"/>
            <a:chExt cx="924221" cy="5245964"/>
          </a:xfrm>
        </p:grpSpPr>
        <p:grpSp>
          <p:nvGrpSpPr>
            <p:cNvPr id="376" name="Group 375"/>
            <p:cNvGrpSpPr/>
            <p:nvPr/>
          </p:nvGrpSpPr>
          <p:grpSpPr>
            <a:xfrm>
              <a:off x="3118943" y="666323"/>
              <a:ext cx="924221" cy="5245964"/>
              <a:chOff x="3118943" y="666323"/>
              <a:chExt cx="924221" cy="5245964"/>
            </a:xfrm>
          </p:grpSpPr>
          <p:grpSp>
            <p:nvGrpSpPr>
              <p:cNvPr id="378" name="Group 377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394" name="Flowchart: Stored Data 393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5" name="TextBox 394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9" name="Group 378"/>
              <p:cNvGrpSpPr/>
              <p:nvPr/>
            </p:nvGrpSpPr>
            <p:grpSpPr>
              <a:xfrm>
                <a:off x="3118943" y="666323"/>
                <a:ext cx="924221" cy="5245964"/>
                <a:chOff x="3118943" y="666323"/>
                <a:chExt cx="924221" cy="5245964"/>
              </a:xfrm>
            </p:grpSpPr>
            <p:sp>
              <p:nvSpPr>
                <p:cNvPr id="380" name="Pentagon 379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1" name="Pentagon 380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2" name="Pentagon 381"/>
                <p:cNvSpPr/>
                <p:nvPr/>
              </p:nvSpPr>
              <p:spPr>
                <a:xfrm>
                  <a:off x="3226428" y="4184495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383" name="Flowchart: Stored Data 382"/>
                <p:cNvSpPr/>
                <p:nvPr/>
              </p:nvSpPr>
              <p:spPr>
                <a:xfrm>
                  <a:off x="3118943" y="4862660"/>
                  <a:ext cx="682390" cy="312688"/>
                </a:xfrm>
                <a:prstGeom prst="flowChartOnlineStorag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A</a:t>
                  </a:r>
                </a:p>
              </p:txBody>
            </p:sp>
            <p:grpSp>
              <p:nvGrpSpPr>
                <p:cNvPr id="384" name="Group 38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390" name="Group 389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92" name="Rectangle 391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3" name="Chevron 392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91" name="TextBox 390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85" name="Group 384"/>
                <p:cNvGrpSpPr/>
                <p:nvPr/>
              </p:nvGrpSpPr>
              <p:grpSpPr>
                <a:xfrm>
                  <a:off x="3241464" y="5581314"/>
                  <a:ext cx="801700" cy="330973"/>
                  <a:chOff x="356136" y="6216140"/>
                  <a:chExt cx="801700" cy="369332"/>
                </a:xfrm>
              </p:grpSpPr>
              <p:grpSp>
                <p:nvGrpSpPr>
                  <p:cNvPr id="386" name="Group 385"/>
                  <p:cNvGrpSpPr/>
                  <p:nvPr/>
                </p:nvGrpSpPr>
                <p:grpSpPr>
                  <a:xfrm rot="10800000">
                    <a:off x="356136" y="6266050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388" name="Rectangle 38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9" name="Chevron 38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387" name="TextBox 386"/>
                  <p:cNvSpPr txBox="1"/>
                  <p:nvPr/>
                </p:nvSpPr>
                <p:spPr>
                  <a:xfrm>
                    <a:off x="462963" y="6216140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377" name="Flowchart: Stored Data 376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grpSp>
        <p:nvGrpSpPr>
          <p:cNvPr id="396" name="Group 395"/>
          <p:cNvGrpSpPr/>
          <p:nvPr/>
        </p:nvGrpSpPr>
        <p:grpSpPr>
          <a:xfrm>
            <a:off x="6280703" y="229093"/>
            <a:ext cx="182880" cy="5753272"/>
            <a:chOff x="173255" y="202130"/>
            <a:chExt cx="182880" cy="6420057"/>
          </a:xfrm>
        </p:grpSpPr>
        <p:grpSp>
          <p:nvGrpSpPr>
            <p:cNvPr id="397" name="Group 396"/>
            <p:cNvGrpSpPr/>
            <p:nvPr/>
          </p:nvGrpSpPr>
          <p:grpSpPr>
            <a:xfrm>
              <a:off x="173255" y="5746288"/>
              <a:ext cx="182880" cy="875899"/>
              <a:chOff x="173255" y="202130"/>
              <a:chExt cx="182880" cy="875899"/>
            </a:xfrm>
          </p:grpSpPr>
          <p:sp>
            <p:nvSpPr>
              <p:cNvPr id="419" name="Can 41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0" name="Can 41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8" name="Group 397"/>
            <p:cNvGrpSpPr/>
            <p:nvPr/>
          </p:nvGrpSpPr>
          <p:grpSpPr>
            <a:xfrm>
              <a:off x="173255" y="4942578"/>
              <a:ext cx="182880" cy="875899"/>
              <a:chOff x="173255" y="202130"/>
              <a:chExt cx="182880" cy="875899"/>
            </a:xfrm>
          </p:grpSpPr>
          <p:sp>
            <p:nvSpPr>
              <p:cNvPr id="417" name="Can 41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8" name="Can 41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9" name="Group 398"/>
            <p:cNvGrpSpPr/>
            <p:nvPr/>
          </p:nvGrpSpPr>
          <p:grpSpPr>
            <a:xfrm>
              <a:off x="173255" y="4136461"/>
              <a:ext cx="182880" cy="875899"/>
              <a:chOff x="173255" y="202130"/>
              <a:chExt cx="182880" cy="875899"/>
            </a:xfrm>
          </p:grpSpPr>
          <p:sp>
            <p:nvSpPr>
              <p:cNvPr id="415" name="Can 41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Can 41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0" name="Group 399"/>
            <p:cNvGrpSpPr/>
            <p:nvPr/>
          </p:nvGrpSpPr>
          <p:grpSpPr>
            <a:xfrm>
              <a:off x="173255" y="3342375"/>
              <a:ext cx="182880" cy="875899"/>
              <a:chOff x="173255" y="202130"/>
              <a:chExt cx="182880" cy="875899"/>
            </a:xfrm>
          </p:grpSpPr>
          <p:sp>
            <p:nvSpPr>
              <p:cNvPr id="413" name="Can 41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4" name="Can 41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173255" y="2548289"/>
              <a:ext cx="182880" cy="875899"/>
              <a:chOff x="173255" y="202130"/>
              <a:chExt cx="182880" cy="875899"/>
            </a:xfrm>
          </p:grpSpPr>
          <p:sp>
            <p:nvSpPr>
              <p:cNvPr id="411" name="Can 41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2" name="Can 41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2" name="Group 401"/>
            <p:cNvGrpSpPr/>
            <p:nvPr/>
          </p:nvGrpSpPr>
          <p:grpSpPr>
            <a:xfrm>
              <a:off x="173255" y="1771048"/>
              <a:ext cx="182880" cy="875899"/>
              <a:chOff x="173255" y="202130"/>
              <a:chExt cx="182880" cy="875899"/>
            </a:xfrm>
          </p:grpSpPr>
          <p:sp>
            <p:nvSpPr>
              <p:cNvPr id="409" name="Can 40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0" name="Can 40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3" name="Group 402"/>
            <p:cNvGrpSpPr/>
            <p:nvPr/>
          </p:nvGrpSpPr>
          <p:grpSpPr>
            <a:xfrm>
              <a:off x="173255" y="986589"/>
              <a:ext cx="182880" cy="875899"/>
              <a:chOff x="173255" y="202130"/>
              <a:chExt cx="182880" cy="875899"/>
            </a:xfrm>
          </p:grpSpPr>
          <p:sp>
            <p:nvSpPr>
              <p:cNvPr id="407" name="Can 40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8" name="Can 40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173255" y="202130"/>
              <a:ext cx="182880" cy="875899"/>
              <a:chOff x="173255" y="202130"/>
              <a:chExt cx="182880" cy="875899"/>
            </a:xfrm>
          </p:grpSpPr>
          <p:sp>
            <p:nvSpPr>
              <p:cNvPr id="405" name="Can 40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6" name="Can 40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1" name="Group 420"/>
          <p:cNvGrpSpPr/>
          <p:nvPr/>
        </p:nvGrpSpPr>
        <p:grpSpPr>
          <a:xfrm>
            <a:off x="6921095" y="2746901"/>
            <a:ext cx="541046" cy="3177419"/>
            <a:chOff x="5147745" y="2738276"/>
            <a:chExt cx="854630" cy="3177419"/>
          </a:xfrm>
        </p:grpSpPr>
        <p:sp>
          <p:nvSpPr>
            <p:cNvPr id="422" name="Flowchart: Stored Data 421"/>
            <p:cNvSpPr/>
            <p:nvPr/>
          </p:nvSpPr>
          <p:spPr>
            <a:xfrm rot="10800000">
              <a:off x="5300231" y="2738276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3" name="Group 422"/>
            <p:cNvGrpSpPr/>
            <p:nvPr/>
          </p:nvGrpSpPr>
          <p:grpSpPr>
            <a:xfrm>
              <a:off x="5160568" y="3473625"/>
              <a:ext cx="801700" cy="241521"/>
              <a:chOff x="1012261" y="1215186"/>
              <a:chExt cx="801700" cy="269512"/>
            </a:xfrm>
          </p:grpSpPr>
          <p:sp>
            <p:nvSpPr>
              <p:cNvPr id="431" name="Rectangle 430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2" name="Chevron 431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24" name="Group 423"/>
            <p:cNvGrpSpPr/>
            <p:nvPr/>
          </p:nvGrpSpPr>
          <p:grpSpPr>
            <a:xfrm>
              <a:off x="5147745" y="4200331"/>
              <a:ext cx="801700" cy="241521"/>
              <a:chOff x="1012261" y="1215186"/>
              <a:chExt cx="801700" cy="269512"/>
            </a:xfrm>
          </p:grpSpPr>
          <p:sp>
            <p:nvSpPr>
              <p:cNvPr id="429" name="Rectangle 428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</a:t>
                </a:r>
                <a:endParaRPr lang="en-US" dirty="0"/>
              </a:p>
            </p:txBody>
          </p:sp>
          <p:sp>
            <p:nvSpPr>
              <p:cNvPr id="430" name="Chevron 429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5" name="Pentagon 424"/>
            <p:cNvSpPr/>
            <p:nvPr/>
          </p:nvSpPr>
          <p:spPr>
            <a:xfrm rot="10800000">
              <a:off x="5303235" y="5634337"/>
              <a:ext cx="683395" cy="261771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Flowchart: Stored Data 425"/>
            <p:cNvSpPr/>
            <p:nvPr/>
          </p:nvSpPr>
          <p:spPr>
            <a:xfrm>
              <a:off x="5319985" y="4870944"/>
              <a:ext cx="682390" cy="312688"/>
            </a:xfrm>
            <a:prstGeom prst="flowChartOnlineStorag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</a:t>
              </a:r>
              <a:endParaRPr lang="en-US" dirty="0"/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5497398" y="2746901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8" name="TextBox 427"/>
            <p:cNvSpPr txBox="1"/>
            <p:nvPr/>
          </p:nvSpPr>
          <p:spPr>
            <a:xfrm>
              <a:off x="5457995" y="5584722"/>
              <a:ext cx="364057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445" name="Straight Connector 444"/>
          <p:cNvCxnSpPr>
            <a:stCxn id="389" idx="1"/>
            <a:endCxn id="425" idx="3"/>
          </p:cNvCxnSpPr>
          <p:nvPr/>
        </p:nvCxnSpPr>
        <p:spPr>
          <a:xfrm flipV="1">
            <a:off x="6825473" y="5773847"/>
            <a:ext cx="194059" cy="1012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6" name="Straight Connector 445"/>
          <p:cNvCxnSpPr>
            <a:endCxn id="426" idx="2"/>
          </p:cNvCxnSpPr>
          <p:nvPr/>
        </p:nvCxnSpPr>
        <p:spPr>
          <a:xfrm flipV="1">
            <a:off x="6750800" y="5192257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7" name="Straight Connector 446"/>
          <p:cNvCxnSpPr>
            <a:endCxn id="426" idx="0"/>
          </p:cNvCxnSpPr>
          <p:nvPr/>
        </p:nvCxnSpPr>
        <p:spPr>
          <a:xfrm flipV="1">
            <a:off x="6740463" y="4879569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8" name="Straight Connector 447"/>
          <p:cNvCxnSpPr>
            <a:endCxn id="429" idx="0"/>
          </p:cNvCxnSpPr>
          <p:nvPr/>
        </p:nvCxnSpPr>
        <p:spPr>
          <a:xfrm flipV="1">
            <a:off x="6711763" y="420895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9" name="Straight Connector 448"/>
          <p:cNvCxnSpPr>
            <a:endCxn id="429" idx="2"/>
          </p:cNvCxnSpPr>
          <p:nvPr/>
        </p:nvCxnSpPr>
        <p:spPr>
          <a:xfrm flipV="1">
            <a:off x="6711763" y="445047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0" name="Straight Connector 449"/>
          <p:cNvCxnSpPr>
            <a:endCxn id="430" idx="1"/>
          </p:cNvCxnSpPr>
          <p:nvPr/>
        </p:nvCxnSpPr>
        <p:spPr>
          <a:xfrm flipV="1">
            <a:off x="6809352" y="432971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1" name="Straight Connector 450"/>
          <p:cNvCxnSpPr/>
          <p:nvPr/>
        </p:nvCxnSpPr>
        <p:spPr>
          <a:xfrm flipV="1">
            <a:off x="6731041" y="3485236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2" name="Straight Connector 451"/>
          <p:cNvCxnSpPr/>
          <p:nvPr/>
        </p:nvCxnSpPr>
        <p:spPr>
          <a:xfrm flipV="1">
            <a:off x="6731041" y="3726757"/>
            <a:ext cx="518830" cy="2855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3" name="Straight Connector 452"/>
          <p:cNvCxnSpPr/>
          <p:nvPr/>
        </p:nvCxnSpPr>
        <p:spPr>
          <a:xfrm flipV="1">
            <a:off x="6828630" y="3605997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55" name="Group 454"/>
          <p:cNvGrpSpPr/>
          <p:nvPr/>
        </p:nvGrpSpPr>
        <p:grpSpPr>
          <a:xfrm>
            <a:off x="8398013" y="703499"/>
            <a:ext cx="507537" cy="241521"/>
            <a:chOff x="1012261" y="1215186"/>
            <a:chExt cx="801700" cy="269512"/>
          </a:xfrm>
        </p:grpSpPr>
        <p:sp>
          <p:nvSpPr>
            <p:cNvPr id="470" name="Rectangle 469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71" name="Chevron 470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56" name="Flowchart: Stored Data 455"/>
          <p:cNvSpPr/>
          <p:nvPr/>
        </p:nvSpPr>
        <p:spPr>
          <a:xfrm>
            <a:off x="8540127" y="1371974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57" name="Flowchart: Stored Data 456"/>
          <p:cNvSpPr/>
          <p:nvPr/>
        </p:nvSpPr>
        <p:spPr>
          <a:xfrm rot="10800000">
            <a:off x="8527940" y="2767162"/>
            <a:ext cx="432005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8" name="Group 457"/>
          <p:cNvGrpSpPr/>
          <p:nvPr/>
        </p:nvGrpSpPr>
        <p:grpSpPr>
          <a:xfrm>
            <a:off x="8439523" y="3502511"/>
            <a:ext cx="507537" cy="241521"/>
            <a:chOff x="1012261" y="1215186"/>
            <a:chExt cx="801700" cy="269512"/>
          </a:xfrm>
        </p:grpSpPr>
        <p:sp>
          <p:nvSpPr>
            <p:cNvPr id="468" name="Rectangle 467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9" name="Chevron 468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9" name="Group 458"/>
          <p:cNvGrpSpPr/>
          <p:nvPr/>
        </p:nvGrpSpPr>
        <p:grpSpPr>
          <a:xfrm>
            <a:off x="8431405" y="4229217"/>
            <a:ext cx="507537" cy="241521"/>
            <a:chOff x="1012261" y="1215186"/>
            <a:chExt cx="801700" cy="269512"/>
          </a:xfrm>
        </p:grpSpPr>
        <p:sp>
          <p:nvSpPr>
            <p:cNvPr id="466" name="Rectangle 465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467" name="Chevron 466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61" name="Flowchart: Stored Data 460"/>
          <p:cNvSpPr/>
          <p:nvPr/>
        </p:nvSpPr>
        <p:spPr>
          <a:xfrm>
            <a:off x="8540446" y="4899830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462" name="Pentagon 461"/>
          <p:cNvSpPr/>
          <p:nvPr/>
        </p:nvSpPr>
        <p:spPr>
          <a:xfrm rot="10800000">
            <a:off x="8492208" y="2090071"/>
            <a:ext cx="432640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TextBox 462"/>
          <p:cNvSpPr txBox="1"/>
          <p:nvPr/>
        </p:nvSpPr>
        <p:spPr>
          <a:xfrm>
            <a:off x="8555470" y="2044572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8652762" y="2775787"/>
            <a:ext cx="230476" cy="330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2" name="Group 471"/>
          <p:cNvGrpSpPr/>
          <p:nvPr/>
        </p:nvGrpSpPr>
        <p:grpSpPr>
          <a:xfrm>
            <a:off x="8848123" y="229099"/>
            <a:ext cx="182880" cy="5753272"/>
            <a:chOff x="2192956" y="202130"/>
            <a:chExt cx="182880" cy="6420057"/>
          </a:xfrm>
        </p:grpSpPr>
        <p:grpSp>
          <p:nvGrpSpPr>
            <p:cNvPr id="473" name="Group 472"/>
            <p:cNvGrpSpPr/>
            <p:nvPr/>
          </p:nvGrpSpPr>
          <p:grpSpPr>
            <a:xfrm>
              <a:off x="2192956" y="5746288"/>
              <a:ext cx="182880" cy="875899"/>
              <a:chOff x="173255" y="202130"/>
              <a:chExt cx="182880" cy="875899"/>
            </a:xfrm>
          </p:grpSpPr>
          <p:sp>
            <p:nvSpPr>
              <p:cNvPr id="495" name="Can 49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Can 49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4" name="Group 473"/>
            <p:cNvGrpSpPr/>
            <p:nvPr/>
          </p:nvGrpSpPr>
          <p:grpSpPr>
            <a:xfrm>
              <a:off x="2192956" y="4942578"/>
              <a:ext cx="182880" cy="875899"/>
              <a:chOff x="173255" y="202130"/>
              <a:chExt cx="182880" cy="875899"/>
            </a:xfrm>
          </p:grpSpPr>
          <p:sp>
            <p:nvSpPr>
              <p:cNvPr id="493" name="Can 49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Can 49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5" name="Group 474"/>
            <p:cNvGrpSpPr/>
            <p:nvPr/>
          </p:nvGrpSpPr>
          <p:grpSpPr>
            <a:xfrm>
              <a:off x="2192956" y="4136461"/>
              <a:ext cx="182880" cy="875899"/>
              <a:chOff x="173255" y="202130"/>
              <a:chExt cx="182880" cy="875899"/>
            </a:xfrm>
          </p:grpSpPr>
          <p:sp>
            <p:nvSpPr>
              <p:cNvPr id="491" name="Can 49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Can 49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6" name="Group 475"/>
            <p:cNvGrpSpPr/>
            <p:nvPr/>
          </p:nvGrpSpPr>
          <p:grpSpPr>
            <a:xfrm>
              <a:off x="2192956" y="3342375"/>
              <a:ext cx="182880" cy="875899"/>
              <a:chOff x="173255" y="202130"/>
              <a:chExt cx="182880" cy="875899"/>
            </a:xfrm>
          </p:grpSpPr>
          <p:sp>
            <p:nvSpPr>
              <p:cNvPr id="489" name="Can 488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Can 489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7" name="Group 476"/>
            <p:cNvGrpSpPr/>
            <p:nvPr/>
          </p:nvGrpSpPr>
          <p:grpSpPr>
            <a:xfrm>
              <a:off x="2192956" y="2548289"/>
              <a:ext cx="182880" cy="875899"/>
              <a:chOff x="173255" y="202130"/>
              <a:chExt cx="182880" cy="875899"/>
            </a:xfrm>
          </p:grpSpPr>
          <p:sp>
            <p:nvSpPr>
              <p:cNvPr id="487" name="Can 486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Can 487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8" name="Group 477"/>
            <p:cNvGrpSpPr/>
            <p:nvPr/>
          </p:nvGrpSpPr>
          <p:grpSpPr>
            <a:xfrm>
              <a:off x="2192956" y="1771048"/>
              <a:ext cx="182880" cy="875899"/>
              <a:chOff x="173255" y="202130"/>
              <a:chExt cx="182880" cy="875899"/>
            </a:xfrm>
          </p:grpSpPr>
          <p:sp>
            <p:nvSpPr>
              <p:cNvPr id="485" name="Can 484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Can 485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9" name="Group 478"/>
            <p:cNvGrpSpPr/>
            <p:nvPr/>
          </p:nvGrpSpPr>
          <p:grpSpPr>
            <a:xfrm>
              <a:off x="2192956" y="986589"/>
              <a:ext cx="182880" cy="875899"/>
              <a:chOff x="173255" y="202130"/>
              <a:chExt cx="182880" cy="875899"/>
            </a:xfrm>
          </p:grpSpPr>
          <p:sp>
            <p:nvSpPr>
              <p:cNvPr id="483" name="Can 482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Can 483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0" name="Group 479"/>
            <p:cNvGrpSpPr/>
            <p:nvPr/>
          </p:nvGrpSpPr>
          <p:grpSpPr>
            <a:xfrm>
              <a:off x="2192956" y="202130"/>
              <a:ext cx="182880" cy="875899"/>
              <a:chOff x="173255" y="202130"/>
              <a:chExt cx="182880" cy="875899"/>
            </a:xfrm>
          </p:grpSpPr>
          <p:sp>
            <p:nvSpPr>
              <p:cNvPr id="481" name="Can 480"/>
              <p:cNvSpPr/>
              <p:nvPr/>
            </p:nvSpPr>
            <p:spPr>
              <a:xfrm>
                <a:off x="173255" y="548640"/>
                <a:ext cx="182880" cy="529389"/>
              </a:xfrm>
              <a:prstGeom prst="can">
                <a:avLst/>
              </a:prstGeom>
              <a:solidFill>
                <a:srgbClr val="FF0000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Can 481"/>
              <p:cNvSpPr/>
              <p:nvPr/>
            </p:nvSpPr>
            <p:spPr>
              <a:xfrm>
                <a:off x="173255" y="202130"/>
                <a:ext cx="182880" cy="433137"/>
              </a:xfrm>
              <a:prstGeom prst="can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97" name="Group 496"/>
          <p:cNvGrpSpPr/>
          <p:nvPr/>
        </p:nvGrpSpPr>
        <p:grpSpPr>
          <a:xfrm>
            <a:off x="7771608" y="703499"/>
            <a:ext cx="577357" cy="5245964"/>
            <a:chOff x="3118943" y="666323"/>
            <a:chExt cx="924220" cy="5245964"/>
          </a:xfrm>
        </p:grpSpPr>
        <p:grpSp>
          <p:nvGrpSpPr>
            <p:cNvPr id="498" name="Group 497"/>
            <p:cNvGrpSpPr/>
            <p:nvPr/>
          </p:nvGrpSpPr>
          <p:grpSpPr>
            <a:xfrm>
              <a:off x="3118943" y="666323"/>
              <a:ext cx="924220" cy="5245964"/>
              <a:chOff x="3118943" y="666323"/>
              <a:chExt cx="924220" cy="5245964"/>
            </a:xfrm>
          </p:grpSpPr>
          <p:grpSp>
            <p:nvGrpSpPr>
              <p:cNvPr id="500" name="Group 499"/>
              <p:cNvGrpSpPr/>
              <p:nvPr/>
            </p:nvGrpSpPr>
            <p:grpSpPr>
              <a:xfrm>
                <a:off x="3118943" y="2715458"/>
                <a:ext cx="682390" cy="330973"/>
                <a:chOff x="233615" y="3018141"/>
                <a:chExt cx="682390" cy="369332"/>
              </a:xfrm>
            </p:grpSpPr>
            <p:sp>
              <p:nvSpPr>
                <p:cNvPr id="510" name="Flowchart: Stored Data 509"/>
                <p:cNvSpPr/>
                <p:nvPr/>
              </p:nvSpPr>
              <p:spPr>
                <a:xfrm rot="10800000">
                  <a:off x="233615" y="3028343"/>
                  <a:ext cx="682390" cy="348928"/>
                </a:xfrm>
                <a:prstGeom prst="flowChartOnlineStorage">
                  <a:avLst/>
                </a:prstGeom>
                <a:solidFill>
                  <a:srgbClr val="7030A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1" name="TextBox 510"/>
                <p:cNvSpPr txBox="1"/>
                <p:nvPr/>
              </p:nvSpPr>
              <p:spPr>
                <a:xfrm>
                  <a:off x="454042" y="3018141"/>
                  <a:ext cx="36405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T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01" name="Group 500"/>
              <p:cNvGrpSpPr/>
              <p:nvPr/>
            </p:nvGrpSpPr>
            <p:grpSpPr>
              <a:xfrm>
                <a:off x="3240063" y="666323"/>
                <a:ext cx="803100" cy="5245964"/>
                <a:chOff x="3240063" y="666323"/>
                <a:chExt cx="803100" cy="5245964"/>
              </a:xfrm>
            </p:grpSpPr>
            <p:sp>
              <p:nvSpPr>
                <p:cNvPr id="502" name="Pentagon 501"/>
                <p:cNvSpPr/>
                <p:nvPr/>
              </p:nvSpPr>
              <p:spPr>
                <a:xfrm>
                  <a:off x="3241463" y="666323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sp>
              <p:nvSpPr>
                <p:cNvPr id="503" name="Pentagon 502"/>
                <p:cNvSpPr/>
                <p:nvPr/>
              </p:nvSpPr>
              <p:spPr>
                <a:xfrm>
                  <a:off x="3240063" y="3468570"/>
                  <a:ext cx="683394" cy="241516"/>
                </a:xfrm>
                <a:prstGeom prst="homePlat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G</a:t>
                  </a:r>
                  <a:endParaRPr lang="en-US" dirty="0"/>
                </a:p>
              </p:txBody>
            </p:sp>
            <p:grpSp>
              <p:nvGrpSpPr>
                <p:cNvPr id="504" name="Group 503"/>
                <p:cNvGrpSpPr/>
                <p:nvPr/>
              </p:nvGrpSpPr>
              <p:grpSpPr>
                <a:xfrm>
                  <a:off x="3241463" y="2039939"/>
                  <a:ext cx="801700" cy="330973"/>
                  <a:chOff x="356135" y="2264332"/>
                  <a:chExt cx="801700" cy="369332"/>
                </a:xfrm>
              </p:grpSpPr>
              <p:grpSp>
                <p:nvGrpSpPr>
                  <p:cNvPr id="506" name="Group 505"/>
                  <p:cNvGrpSpPr/>
                  <p:nvPr/>
                </p:nvGrpSpPr>
                <p:grpSpPr>
                  <a:xfrm rot="10800000">
                    <a:off x="356135" y="2302832"/>
                    <a:ext cx="801700" cy="269512"/>
                    <a:chOff x="1012261" y="1215186"/>
                    <a:chExt cx="801700" cy="269512"/>
                  </a:xfrm>
                </p:grpSpPr>
                <p:sp>
                  <p:nvSpPr>
                    <p:cNvPr id="508" name="Rectangle 507"/>
                    <p:cNvSpPr/>
                    <p:nvPr/>
                  </p:nvSpPr>
                  <p:spPr>
                    <a:xfrm>
                      <a:off x="1188319" y="1215186"/>
                      <a:ext cx="625642" cy="269512"/>
                    </a:xfrm>
                    <a:prstGeom prst="rect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09" name="Chevron 508"/>
                    <p:cNvSpPr/>
                    <p:nvPr/>
                  </p:nvSpPr>
                  <p:spPr>
                    <a:xfrm>
                      <a:off x="1012261" y="1215186"/>
                      <a:ext cx="297580" cy="269512"/>
                    </a:xfrm>
                    <a:prstGeom prst="chevron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507" name="TextBox 506"/>
                  <p:cNvSpPr txBox="1"/>
                  <p:nvPr/>
                </p:nvSpPr>
                <p:spPr>
                  <a:xfrm>
                    <a:off x="465321" y="2264332"/>
                    <a:ext cx="3640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C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505" name="TextBox 504"/>
                <p:cNvSpPr txBox="1"/>
                <p:nvPr/>
              </p:nvSpPr>
              <p:spPr>
                <a:xfrm>
                  <a:off x="3348292" y="5581314"/>
                  <a:ext cx="364057" cy="3309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bg1"/>
                      </a:solidFill>
                    </a:rPr>
                    <a:t>C</a:t>
                  </a:r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99" name="Flowchart: Stored Data 498"/>
            <p:cNvSpPr/>
            <p:nvPr/>
          </p:nvSpPr>
          <p:spPr>
            <a:xfrm>
              <a:off x="3150023" y="1318612"/>
              <a:ext cx="682390" cy="3126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en-US" dirty="0"/>
            </a:p>
          </p:txBody>
        </p:sp>
      </p:grpSp>
      <p:sp>
        <p:nvSpPr>
          <p:cNvPr id="535" name="Pentagon 534"/>
          <p:cNvSpPr/>
          <p:nvPr/>
        </p:nvSpPr>
        <p:spPr>
          <a:xfrm>
            <a:off x="7874334" y="4240073"/>
            <a:ext cx="426914" cy="24151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36" name="Flowchart: Stored Data 535"/>
          <p:cNvSpPr/>
          <p:nvPr/>
        </p:nvSpPr>
        <p:spPr>
          <a:xfrm>
            <a:off x="7807188" y="4918238"/>
            <a:ext cx="426287" cy="31268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grpSp>
        <p:nvGrpSpPr>
          <p:cNvPr id="537" name="Group 536"/>
          <p:cNvGrpSpPr/>
          <p:nvPr/>
        </p:nvGrpSpPr>
        <p:grpSpPr>
          <a:xfrm>
            <a:off x="7883726" y="5636892"/>
            <a:ext cx="500820" cy="330973"/>
            <a:chOff x="356136" y="6216140"/>
            <a:chExt cx="801700" cy="369332"/>
          </a:xfrm>
        </p:grpSpPr>
        <p:grpSp>
          <p:nvGrpSpPr>
            <p:cNvPr id="538" name="Group 537"/>
            <p:cNvGrpSpPr/>
            <p:nvPr/>
          </p:nvGrpSpPr>
          <p:grpSpPr>
            <a:xfrm rot="10800000">
              <a:off x="356136" y="6266050"/>
              <a:ext cx="801700" cy="269512"/>
              <a:chOff x="1012261" y="1215186"/>
              <a:chExt cx="801700" cy="269512"/>
            </a:xfrm>
          </p:grpSpPr>
          <p:sp>
            <p:nvSpPr>
              <p:cNvPr id="540" name="Rectangle 539"/>
              <p:cNvSpPr/>
              <p:nvPr/>
            </p:nvSpPr>
            <p:spPr>
              <a:xfrm>
                <a:off x="1188319" y="1215186"/>
                <a:ext cx="625642" cy="26951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1" name="Chevron 540"/>
              <p:cNvSpPr/>
              <p:nvPr/>
            </p:nvSpPr>
            <p:spPr>
              <a:xfrm>
                <a:off x="1012261" y="1215186"/>
                <a:ext cx="297580" cy="269512"/>
              </a:xfrm>
              <a:prstGeom prst="chevron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39" name="TextBox 538"/>
            <p:cNvSpPr txBox="1"/>
            <p:nvPr/>
          </p:nvSpPr>
          <p:spPr>
            <a:xfrm>
              <a:off x="462963" y="6216140"/>
              <a:ext cx="364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C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4" name="Group 533"/>
          <p:cNvGrpSpPr/>
          <p:nvPr/>
        </p:nvGrpSpPr>
        <p:grpSpPr>
          <a:xfrm>
            <a:off x="7717475" y="259507"/>
            <a:ext cx="184398" cy="5752732"/>
            <a:chOff x="7659555" y="259507"/>
            <a:chExt cx="184398" cy="5752732"/>
          </a:xfrm>
        </p:grpSpPr>
        <p:grpSp>
          <p:nvGrpSpPr>
            <p:cNvPr id="531" name="Group 530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32" name="Can 53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Can 53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8" name="Group 527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29" name="Can 528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Can 529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7" name="Group 526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12" name="Can 511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Can 512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4" name="Can 513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Can 514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Can 515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Can 516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Can 517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Can 518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Can 519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Can 520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Can 521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Can 522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2" name="Group 541"/>
          <p:cNvGrpSpPr/>
          <p:nvPr/>
        </p:nvGrpSpPr>
        <p:grpSpPr>
          <a:xfrm>
            <a:off x="7378419" y="270557"/>
            <a:ext cx="184398" cy="5752732"/>
            <a:chOff x="7659555" y="259507"/>
            <a:chExt cx="184398" cy="5752732"/>
          </a:xfrm>
        </p:grpSpPr>
        <p:grpSp>
          <p:nvGrpSpPr>
            <p:cNvPr id="543" name="Group 542"/>
            <p:cNvGrpSpPr/>
            <p:nvPr/>
          </p:nvGrpSpPr>
          <p:grpSpPr>
            <a:xfrm>
              <a:off x="7659555" y="5227311"/>
              <a:ext cx="182880" cy="784928"/>
              <a:chOff x="7661073" y="3785220"/>
              <a:chExt cx="182880" cy="784928"/>
            </a:xfrm>
          </p:grpSpPr>
          <p:sp>
            <p:nvSpPr>
              <p:cNvPr id="560" name="Can 559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1" name="Can 560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/>
            <p:cNvGrpSpPr/>
            <p:nvPr/>
          </p:nvGrpSpPr>
          <p:grpSpPr>
            <a:xfrm>
              <a:off x="7660374" y="4486787"/>
              <a:ext cx="182880" cy="784928"/>
              <a:chOff x="7661073" y="3785220"/>
              <a:chExt cx="182880" cy="784928"/>
            </a:xfrm>
          </p:grpSpPr>
          <p:sp>
            <p:nvSpPr>
              <p:cNvPr id="558" name="Can 557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9" name="Can 558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5" name="Group 544"/>
            <p:cNvGrpSpPr/>
            <p:nvPr/>
          </p:nvGrpSpPr>
          <p:grpSpPr>
            <a:xfrm>
              <a:off x="7661073" y="3785220"/>
              <a:ext cx="182880" cy="784928"/>
              <a:chOff x="7661073" y="3785220"/>
              <a:chExt cx="182880" cy="784928"/>
            </a:xfrm>
          </p:grpSpPr>
          <p:sp>
            <p:nvSpPr>
              <p:cNvPr id="556" name="Can 555"/>
              <p:cNvSpPr/>
              <p:nvPr/>
            </p:nvSpPr>
            <p:spPr>
              <a:xfrm>
                <a:off x="7661073" y="4095741"/>
                <a:ext cx="182880" cy="474407"/>
              </a:xfrm>
              <a:prstGeom prst="can">
                <a:avLst/>
              </a:prstGeom>
              <a:solidFill>
                <a:srgbClr val="F57373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7" name="Can 556"/>
              <p:cNvSpPr/>
              <p:nvPr/>
            </p:nvSpPr>
            <p:spPr>
              <a:xfrm>
                <a:off x="7661073" y="3785220"/>
                <a:ext cx="182880" cy="388151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6" name="Can 545"/>
            <p:cNvSpPr/>
            <p:nvPr/>
          </p:nvSpPr>
          <p:spPr>
            <a:xfrm>
              <a:off x="7661073" y="33841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Can 546"/>
            <p:cNvSpPr/>
            <p:nvPr/>
          </p:nvSpPr>
          <p:spPr>
            <a:xfrm>
              <a:off x="7661073" y="30736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Can 547"/>
            <p:cNvSpPr/>
            <p:nvPr/>
          </p:nvSpPr>
          <p:spPr>
            <a:xfrm>
              <a:off x="7661073" y="2672516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Can 548"/>
            <p:cNvSpPr/>
            <p:nvPr/>
          </p:nvSpPr>
          <p:spPr>
            <a:xfrm>
              <a:off x="7661073" y="2361995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Can 549"/>
            <p:cNvSpPr/>
            <p:nvPr/>
          </p:nvSpPr>
          <p:spPr>
            <a:xfrm>
              <a:off x="7661073" y="1975999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Can 550"/>
            <p:cNvSpPr/>
            <p:nvPr/>
          </p:nvSpPr>
          <p:spPr>
            <a:xfrm>
              <a:off x="7661073" y="1665478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Can 551"/>
            <p:cNvSpPr/>
            <p:nvPr/>
          </p:nvSpPr>
          <p:spPr>
            <a:xfrm>
              <a:off x="7661073" y="1273013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3" name="Can 552"/>
            <p:cNvSpPr/>
            <p:nvPr/>
          </p:nvSpPr>
          <p:spPr>
            <a:xfrm>
              <a:off x="7661073" y="962492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4" name="Can 553"/>
            <p:cNvSpPr/>
            <p:nvPr/>
          </p:nvSpPr>
          <p:spPr>
            <a:xfrm>
              <a:off x="7661073" y="570028"/>
              <a:ext cx="182880" cy="474407"/>
            </a:xfrm>
            <a:prstGeom prst="can">
              <a:avLst/>
            </a:prstGeom>
            <a:solidFill>
              <a:srgbClr val="F57373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Can 554"/>
            <p:cNvSpPr/>
            <p:nvPr/>
          </p:nvSpPr>
          <p:spPr>
            <a:xfrm>
              <a:off x="7661073" y="259507"/>
              <a:ext cx="182880" cy="388151"/>
            </a:xfrm>
            <a:prstGeom prst="can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2" name="Group 561"/>
          <p:cNvGrpSpPr/>
          <p:nvPr/>
        </p:nvGrpSpPr>
        <p:grpSpPr>
          <a:xfrm>
            <a:off x="6922612" y="701872"/>
            <a:ext cx="507537" cy="241521"/>
            <a:chOff x="1012261" y="1215186"/>
            <a:chExt cx="801700" cy="269512"/>
          </a:xfrm>
        </p:grpSpPr>
        <p:sp>
          <p:nvSpPr>
            <p:cNvPr id="563" name="Rectangle 562"/>
            <p:cNvSpPr/>
            <p:nvPr/>
          </p:nvSpPr>
          <p:spPr>
            <a:xfrm>
              <a:off x="1188319" y="1215186"/>
              <a:ext cx="625642" cy="26951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</a:t>
              </a:r>
              <a:endParaRPr lang="en-US" dirty="0"/>
            </a:p>
          </p:txBody>
        </p:sp>
        <p:sp>
          <p:nvSpPr>
            <p:cNvPr id="564" name="Chevron 563"/>
            <p:cNvSpPr/>
            <p:nvPr/>
          </p:nvSpPr>
          <p:spPr>
            <a:xfrm>
              <a:off x="1012261" y="1215186"/>
              <a:ext cx="297580" cy="269512"/>
            </a:xfrm>
            <a:prstGeom prst="chevr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65" name="Flowchart: Stored Data 564"/>
          <p:cNvSpPr/>
          <p:nvPr/>
        </p:nvSpPr>
        <p:spPr>
          <a:xfrm>
            <a:off x="7064726" y="1370347"/>
            <a:ext cx="432005" cy="312688"/>
          </a:xfrm>
          <a:prstGeom prst="flowChartOnlineStorag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grpSp>
        <p:nvGrpSpPr>
          <p:cNvPr id="569" name="Group 568"/>
          <p:cNvGrpSpPr/>
          <p:nvPr/>
        </p:nvGrpSpPr>
        <p:grpSpPr>
          <a:xfrm>
            <a:off x="6989403" y="2071987"/>
            <a:ext cx="432640" cy="330973"/>
            <a:chOff x="6989403" y="2071987"/>
            <a:chExt cx="432640" cy="330973"/>
          </a:xfrm>
        </p:grpSpPr>
        <p:sp>
          <p:nvSpPr>
            <p:cNvPr id="567" name="Pentagon 566"/>
            <p:cNvSpPr/>
            <p:nvPr/>
          </p:nvSpPr>
          <p:spPr>
            <a:xfrm rot="10800000">
              <a:off x="6989403" y="2146545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6" name="TextBox 565"/>
            <p:cNvSpPr txBox="1"/>
            <p:nvPr/>
          </p:nvSpPr>
          <p:spPr>
            <a:xfrm>
              <a:off x="7069432" y="2071987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570" name="Straight Connector 569"/>
          <p:cNvCxnSpPr/>
          <p:nvPr/>
        </p:nvCxnSpPr>
        <p:spPr>
          <a:xfrm flipV="1">
            <a:off x="6653880" y="3054721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1" name="Straight Connector 570"/>
          <p:cNvCxnSpPr/>
          <p:nvPr/>
        </p:nvCxnSpPr>
        <p:spPr>
          <a:xfrm flipV="1">
            <a:off x="6643543" y="2742033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2" name="Straight Connector 571"/>
          <p:cNvCxnSpPr>
            <a:endCxn id="565" idx="2"/>
          </p:cNvCxnSpPr>
          <p:nvPr/>
        </p:nvCxnSpPr>
        <p:spPr>
          <a:xfrm flipV="1">
            <a:off x="6758185" y="1683035"/>
            <a:ext cx="522544" cy="3334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3" name="Straight Connector 572"/>
          <p:cNvCxnSpPr>
            <a:endCxn id="565" idx="0"/>
          </p:cNvCxnSpPr>
          <p:nvPr/>
        </p:nvCxnSpPr>
        <p:spPr>
          <a:xfrm>
            <a:off x="6747848" y="1368337"/>
            <a:ext cx="532881" cy="20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7" name="Straight Connector 576"/>
          <p:cNvCxnSpPr/>
          <p:nvPr/>
        </p:nvCxnSpPr>
        <p:spPr>
          <a:xfrm flipV="1">
            <a:off x="8241275" y="521007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/>
          <p:nvPr/>
        </p:nvCxnSpPr>
        <p:spPr>
          <a:xfrm flipV="1">
            <a:off x="8230938" y="4897391"/>
            <a:ext cx="505676" cy="3307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/>
          <p:nvPr/>
        </p:nvCxnSpPr>
        <p:spPr>
          <a:xfrm flipV="1">
            <a:off x="8087886" y="3082738"/>
            <a:ext cx="525377" cy="828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/>
          <p:nvPr/>
        </p:nvCxnSpPr>
        <p:spPr>
          <a:xfrm flipV="1">
            <a:off x="8077549" y="2759102"/>
            <a:ext cx="535714" cy="1388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7" name="Straight Connector 586"/>
          <p:cNvCxnSpPr>
            <a:endCxn id="456" idx="2"/>
          </p:cNvCxnSpPr>
          <p:nvPr/>
        </p:nvCxnSpPr>
        <p:spPr>
          <a:xfrm>
            <a:off x="8201071" y="1677026"/>
            <a:ext cx="555059" cy="763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8" name="Straight Connector 587"/>
          <p:cNvCxnSpPr>
            <a:endCxn id="456" idx="0"/>
          </p:cNvCxnSpPr>
          <p:nvPr/>
        </p:nvCxnSpPr>
        <p:spPr>
          <a:xfrm>
            <a:off x="8190734" y="1358994"/>
            <a:ext cx="565396" cy="1298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6" name="Straight Connector 595"/>
          <p:cNvCxnSpPr/>
          <p:nvPr/>
        </p:nvCxnSpPr>
        <p:spPr>
          <a:xfrm flipV="1">
            <a:off x="8215130" y="4234309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7" name="Straight Connector 596"/>
          <p:cNvCxnSpPr/>
          <p:nvPr/>
        </p:nvCxnSpPr>
        <p:spPr>
          <a:xfrm>
            <a:off x="8143779" y="4486682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/>
          <p:nvPr/>
        </p:nvCxnSpPr>
        <p:spPr>
          <a:xfrm flipV="1">
            <a:off x="8312719" y="4355070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9" name="Straight Connector 598"/>
          <p:cNvCxnSpPr/>
          <p:nvPr/>
        </p:nvCxnSpPr>
        <p:spPr>
          <a:xfrm flipV="1">
            <a:off x="8200007" y="3504197"/>
            <a:ext cx="518830" cy="9741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0" name="Straight Connector 599"/>
          <p:cNvCxnSpPr/>
          <p:nvPr/>
        </p:nvCxnSpPr>
        <p:spPr>
          <a:xfrm>
            <a:off x="8115257" y="3755309"/>
            <a:ext cx="424870" cy="4527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1" name="Straight Connector 600"/>
          <p:cNvCxnSpPr/>
          <p:nvPr/>
        </p:nvCxnSpPr>
        <p:spPr>
          <a:xfrm flipV="1">
            <a:off x="8297596" y="3624958"/>
            <a:ext cx="205939" cy="3378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6" name="Straight Connector 605"/>
          <p:cNvCxnSpPr>
            <a:endCxn id="465" idx="3"/>
          </p:cNvCxnSpPr>
          <p:nvPr/>
        </p:nvCxnSpPr>
        <p:spPr>
          <a:xfrm>
            <a:off x="8258382" y="5697405"/>
            <a:ext cx="599911" cy="8169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8" name="Straight Connector 607"/>
          <p:cNvCxnSpPr/>
          <p:nvPr/>
        </p:nvCxnSpPr>
        <p:spPr>
          <a:xfrm>
            <a:off x="8225559" y="5784793"/>
            <a:ext cx="411691" cy="1000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8344438" y="5613608"/>
            <a:ext cx="618045" cy="330973"/>
            <a:chOff x="8344438" y="5613608"/>
            <a:chExt cx="618045" cy="330973"/>
          </a:xfrm>
        </p:grpSpPr>
        <p:sp>
          <p:nvSpPr>
            <p:cNvPr id="460" name="Pentagon 459"/>
            <p:cNvSpPr/>
            <p:nvPr/>
          </p:nvSpPr>
          <p:spPr>
            <a:xfrm rot="10800000">
              <a:off x="8529843" y="5663224"/>
              <a:ext cx="432640" cy="241516"/>
            </a:xfrm>
            <a:prstGeom prst="homePlat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TextBox 464"/>
            <p:cNvSpPr txBox="1"/>
            <p:nvPr/>
          </p:nvSpPr>
          <p:spPr>
            <a:xfrm>
              <a:off x="8627817" y="5613608"/>
              <a:ext cx="230476" cy="330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609" name="Straight Connector 608"/>
            <p:cNvCxnSpPr/>
            <p:nvPr/>
          </p:nvCxnSpPr>
          <p:spPr>
            <a:xfrm>
              <a:off x="8344438" y="5900437"/>
              <a:ext cx="411691" cy="10000"/>
            </a:xfrm>
            <a:prstGeom prst="line">
              <a:avLst/>
            </a:prstGeom>
            <a:ln>
              <a:prstDash val="sysDot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14" name="Straight Connector 613"/>
          <p:cNvCxnSpPr>
            <a:endCxn id="462" idx="0"/>
          </p:cNvCxnSpPr>
          <p:nvPr/>
        </p:nvCxnSpPr>
        <p:spPr>
          <a:xfrm flipV="1">
            <a:off x="8338397" y="2331587"/>
            <a:ext cx="430510" cy="11096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6" name="Straight Connector 615"/>
          <p:cNvCxnSpPr/>
          <p:nvPr/>
        </p:nvCxnSpPr>
        <p:spPr>
          <a:xfrm flipV="1">
            <a:off x="8251225" y="210016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8" name="Straight Connector 617"/>
          <p:cNvCxnSpPr>
            <a:endCxn id="239" idx="0"/>
          </p:cNvCxnSpPr>
          <p:nvPr/>
        </p:nvCxnSpPr>
        <p:spPr>
          <a:xfrm flipV="1">
            <a:off x="5054814" y="674613"/>
            <a:ext cx="682621" cy="19379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0" name="Straight Connector 619"/>
          <p:cNvCxnSpPr>
            <a:endCxn id="239" idx="2"/>
          </p:cNvCxnSpPr>
          <p:nvPr/>
        </p:nvCxnSpPr>
        <p:spPr>
          <a:xfrm flipV="1">
            <a:off x="5075970" y="916134"/>
            <a:ext cx="661465" cy="987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>
            <a:endCxn id="240" idx="1"/>
          </p:cNvCxnSpPr>
          <p:nvPr/>
        </p:nvCxnSpPr>
        <p:spPr>
          <a:xfrm flipV="1">
            <a:off x="5228551" y="795374"/>
            <a:ext cx="293582" cy="2541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4" name="Straight Connector 623"/>
          <p:cNvCxnSpPr>
            <a:endCxn id="200" idx="0"/>
          </p:cNvCxnSpPr>
          <p:nvPr/>
        </p:nvCxnSpPr>
        <p:spPr>
          <a:xfrm>
            <a:off x="5121809" y="1339676"/>
            <a:ext cx="664245" cy="3412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6" name="Straight Connector 625"/>
          <p:cNvCxnSpPr>
            <a:endCxn id="200" idx="2"/>
          </p:cNvCxnSpPr>
          <p:nvPr/>
        </p:nvCxnSpPr>
        <p:spPr>
          <a:xfrm flipV="1">
            <a:off x="5132613" y="1655776"/>
            <a:ext cx="653441" cy="71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/>
          <p:nvPr/>
        </p:nvCxnSpPr>
        <p:spPr>
          <a:xfrm flipV="1">
            <a:off x="5286436" y="2061749"/>
            <a:ext cx="495339" cy="3842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0" name="Straight Connector 629"/>
          <p:cNvCxnSpPr>
            <a:endCxn id="206" idx="3"/>
          </p:cNvCxnSpPr>
          <p:nvPr/>
        </p:nvCxnSpPr>
        <p:spPr>
          <a:xfrm flipV="1">
            <a:off x="5229475" y="2181943"/>
            <a:ext cx="292657" cy="24858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2" name="Straight Connector 631"/>
          <p:cNvCxnSpPr>
            <a:endCxn id="208" idx="2"/>
          </p:cNvCxnSpPr>
          <p:nvPr/>
        </p:nvCxnSpPr>
        <p:spPr>
          <a:xfrm>
            <a:off x="5343672" y="2332452"/>
            <a:ext cx="442381" cy="1336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5" name="Straight Connector 634"/>
          <p:cNvCxnSpPr>
            <a:endCxn id="209" idx="0"/>
          </p:cNvCxnSpPr>
          <p:nvPr/>
        </p:nvCxnSpPr>
        <p:spPr>
          <a:xfrm flipV="1">
            <a:off x="5036217" y="2746901"/>
            <a:ext cx="761707" cy="8625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>
            <a:endCxn id="209" idx="2"/>
          </p:cNvCxnSpPr>
          <p:nvPr/>
        </p:nvCxnSpPr>
        <p:spPr>
          <a:xfrm>
            <a:off x="5017378" y="3044721"/>
            <a:ext cx="780546" cy="33153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9" name="TextBox 638"/>
          <p:cNvSpPr txBox="1"/>
          <p:nvPr/>
        </p:nvSpPr>
        <p:spPr>
          <a:xfrm>
            <a:off x="6179031" y="6088500"/>
            <a:ext cx="3076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3. Two identical copies of DNA are created.</a:t>
            </a:r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2859054" y="-348387"/>
            <a:ext cx="142434" cy="6708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Rectangle 523"/>
          <p:cNvSpPr/>
          <p:nvPr/>
        </p:nvSpPr>
        <p:spPr>
          <a:xfrm>
            <a:off x="6121207" y="-366850"/>
            <a:ext cx="121740" cy="67088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5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6187440" y="0"/>
            <a:ext cx="0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54956" y="0"/>
            <a:ext cx="19251" cy="685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0" y="6025415"/>
            <a:ext cx="914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3" name="TextBox 152"/>
          <p:cNvSpPr txBox="1"/>
          <p:nvPr/>
        </p:nvSpPr>
        <p:spPr>
          <a:xfrm>
            <a:off x="158161" y="6082966"/>
            <a:ext cx="26331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1.</a:t>
            </a:r>
            <a:endParaRPr lang="en-US" sz="1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3110552" y="6090236"/>
            <a:ext cx="307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2. </a:t>
            </a:r>
            <a:endParaRPr lang="en-US" sz="1400" dirty="0"/>
          </a:p>
        </p:txBody>
      </p:sp>
      <p:sp>
        <p:nvSpPr>
          <p:cNvPr id="639" name="TextBox 638"/>
          <p:cNvSpPr txBox="1"/>
          <p:nvPr/>
        </p:nvSpPr>
        <p:spPr>
          <a:xfrm>
            <a:off x="6179031" y="6088500"/>
            <a:ext cx="3076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3.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83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Replication Brochure Directions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6730" y="1917065"/>
            <a:ext cx="7886700" cy="4351338"/>
          </a:xfrm>
        </p:spPr>
        <p:txBody>
          <a:bodyPr/>
          <a:lstStyle/>
          <a:p>
            <a:r>
              <a:rPr lang="en-US" dirty="0" smtClean="0"/>
              <a:t>Listen to the lecture and fill in the information on your brochure.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2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" y="621665"/>
            <a:ext cx="523875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1720" y="320040"/>
            <a:ext cx="2301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DNA replication is the process of creating a copy of your DNA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75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" y="365126"/>
            <a:ext cx="6086475" cy="5534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42760" y="1082040"/>
            <a:ext cx="2301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DNA can never leave the nucleus.</a:t>
            </a:r>
          </a:p>
          <a:p>
            <a:endParaRPr lang="en-US" sz="2800" dirty="0"/>
          </a:p>
          <a:p>
            <a:r>
              <a:rPr lang="en-US" sz="2800" dirty="0" smtClean="0"/>
              <a:t>This means that DNA replication has to occur in the nucleus.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993380" y="0"/>
            <a:ext cx="2301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Listen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085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260388" y="531341"/>
            <a:ext cx="5918887" cy="6054809"/>
            <a:chOff x="3499842" y="982728"/>
            <a:chExt cx="5192315" cy="4892545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347"/>
            <a:stretch/>
          </p:blipFill>
          <p:spPr>
            <a:xfrm>
              <a:off x="3499842" y="982728"/>
              <a:ext cx="5192315" cy="489254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234713" y="1838637"/>
              <a:ext cx="109288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G1 Phase</a:t>
              </a: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6919273" y="3082750"/>
              <a:ext cx="2402774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Interphase</a:t>
              </a:r>
            </a:p>
          </p:txBody>
        </p:sp>
        <p:sp>
          <p:nvSpPr>
            <p:cNvPr id="22" name="Rectangle 21"/>
            <p:cNvSpPr/>
            <p:nvPr/>
          </p:nvSpPr>
          <p:spPr>
            <a:xfrm rot="16200000">
              <a:off x="3046576" y="295892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M-Phase</a:t>
              </a: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6563715" y="2843066"/>
              <a:ext cx="1859651" cy="1119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 </a:t>
              </a:r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Phase</a:t>
              </a:r>
            </a:p>
            <a:p>
              <a:r>
                <a:rPr lang="en-US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DNA REPLICATION</a:t>
              </a:r>
              <a:endPara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TextBox 10"/>
            <p:cNvSpPr txBox="1"/>
            <p:nvPr/>
          </p:nvSpPr>
          <p:spPr>
            <a:xfrm>
              <a:off x="6183264" y="4630386"/>
              <a:ext cx="10668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G2 Phase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3383779" y="2977975"/>
              <a:ext cx="1992372" cy="692498"/>
            </a:xfrm>
            <a:prstGeom prst="rect">
              <a:avLst/>
            </a:prstGeom>
            <a:noFill/>
          </p:spPr>
          <p:txBody>
            <a:bodyPr spcFirstLastPara="1" wrap="none" lIns="51435" tIns="25718" rIns="51435" bIns="25718" numCol="1">
              <a:prstTxWarp prst="textArchU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25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Mitosis</a:t>
              </a:r>
            </a:p>
          </p:txBody>
        </p:sp>
        <p:sp>
          <p:nvSpPr>
            <p:cNvPr id="26" name="TextBox 12"/>
            <p:cNvSpPr txBox="1"/>
            <p:nvPr/>
          </p:nvSpPr>
          <p:spPr>
            <a:xfrm rot="2857239">
              <a:off x="4773190" y="1959495"/>
              <a:ext cx="1437349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35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Cytokinesis</a:t>
              </a: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5124447" y="4771562"/>
              <a:ext cx="971549" cy="330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13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Prophase</a:t>
              </a:r>
            </a:p>
          </p:txBody>
        </p:sp>
        <p:sp>
          <p:nvSpPr>
            <p:cNvPr id="28" name="TextBox 14"/>
            <p:cNvSpPr txBox="1"/>
            <p:nvPr/>
          </p:nvSpPr>
          <p:spPr>
            <a:xfrm>
              <a:off x="4410657" y="3992470"/>
              <a:ext cx="123132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Metaphase</a:t>
              </a:r>
            </a:p>
          </p:txBody>
        </p:sp>
        <p:sp>
          <p:nvSpPr>
            <p:cNvPr id="29" name="TextBox 16"/>
            <p:cNvSpPr txBox="1"/>
            <p:nvPr/>
          </p:nvSpPr>
          <p:spPr>
            <a:xfrm>
              <a:off x="4201478" y="3250425"/>
              <a:ext cx="114928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Anaphase</a:t>
              </a:r>
            </a:p>
          </p:txBody>
        </p:sp>
        <p:sp>
          <p:nvSpPr>
            <p:cNvPr id="30" name="TextBox 17"/>
            <p:cNvSpPr txBox="1"/>
            <p:nvPr/>
          </p:nvSpPr>
          <p:spPr>
            <a:xfrm>
              <a:off x="4485103" y="2488709"/>
              <a:ext cx="1114604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25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Telophase</a:t>
              </a:r>
              <a:endParaRPr lang="en-US" sz="1125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Pie 1"/>
          <p:cNvSpPr/>
          <p:nvPr/>
        </p:nvSpPr>
        <p:spPr>
          <a:xfrm rot="2717826">
            <a:off x="1169118" y="477046"/>
            <a:ext cx="6040763" cy="6098141"/>
          </a:xfrm>
          <a:prstGeom prst="pie">
            <a:avLst>
              <a:gd name="adj1" fmla="val 21568389"/>
              <a:gd name="adj2" fmla="val 16200000"/>
            </a:avLst>
          </a:prstGeom>
          <a:solidFill>
            <a:schemeClr val="dk1">
              <a:alpha val="5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15499" y="4611231"/>
            <a:ext cx="2301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DNA replication occurs during the S phase of the Cell 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803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3429000" y="198120"/>
            <a:ext cx="1600200" cy="1706880"/>
            <a:chOff x="3429000" y="198120"/>
            <a:chExt cx="1600200" cy="1706880"/>
          </a:xfrm>
        </p:grpSpPr>
        <p:sp>
          <p:nvSpPr>
            <p:cNvPr id="4" name="Oval 3"/>
            <p:cNvSpPr/>
            <p:nvPr/>
          </p:nvSpPr>
          <p:spPr>
            <a:xfrm>
              <a:off x="3429000" y="198120"/>
              <a:ext cx="1600200" cy="170688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840480" y="731520"/>
              <a:ext cx="777240" cy="64008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46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26155" y="3205639"/>
            <a:ext cx="1214438" cy="1295400"/>
            <a:chOff x="1600200" y="2895600"/>
            <a:chExt cx="1214438" cy="1295400"/>
          </a:xfrm>
        </p:grpSpPr>
        <p:sp>
          <p:nvSpPr>
            <p:cNvPr id="6" name="Oval 5"/>
            <p:cNvSpPr/>
            <p:nvPr/>
          </p:nvSpPr>
          <p:spPr>
            <a:xfrm>
              <a:off x="160020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1168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23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89347" y="3137944"/>
            <a:ext cx="1214438" cy="1295400"/>
            <a:chOff x="5288280" y="2895600"/>
            <a:chExt cx="1214438" cy="1295400"/>
          </a:xfrm>
        </p:grpSpPr>
        <p:sp>
          <p:nvSpPr>
            <p:cNvPr id="8" name="Oval 7"/>
            <p:cNvSpPr/>
            <p:nvPr/>
          </p:nvSpPr>
          <p:spPr>
            <a:xfrm>
              <a:off x="5288280" y="2895600"/>
              <a:ext cx="1214438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699760" y="3171824"/>
              <a:ext cx="589870" cy="48577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23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49152" y="5001577"/>
            <a:ext cx="990600" cy="1082040"/>
            <a:chOff x="502920" y="5120640"/>
            <a:chExt cx="990600" cy="1082040"/>
          </a:xfrm>
        </p:grpSpPr>
        <p:sp>
          <p:nvSpPr>
            <p:cNvPr id="10" name="Oval 9"/>
            <p:cNvSpPr/>
            <p:nvPr/>
          </p:nvSpPr>
          <p:spPr>
            <a:xfrm>
              <a:off x="502920" y="5120640"/>
              <a:ext cx="960120" cy="108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92480" y="5263514"/>
              <a:ext cx="588264" cy="5276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2480" y="5336857"/>
              <a:ext cx="70104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11.5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816944" y="5050136"/>
            <a:ext cx="990600" cy="1082040"/>
            <a:chOff x="2814638" y="5176837"/>
            <a:chExt cx="990600" cy="1082040"/>
          </a:xfrm>
        </p:grpSpPr>
        <p:sp>
          <p:nvSpPr>
            <p:cNvPr id="13" name="Oval 12"/>
            <p:cNvSpPr/>
            <p:nvPr/>
          </p:nvSpPr>
          <p:spPr>
            <a:xfrm>
              <a:off x="2814638" y="5176837"/>
              <a:ext cx="960120" cy="108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04198" y="5319711"/>
              <a:ext cx="588264" cy="5276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104198" y="5393054"/>
              <a:ext cx="70104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11.5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615635" y="5026172"/>
            <a:ext cx="990600" cy="1082040"/>
            <a:chOff x="4808220" y="5120640"/>
            <a:chExt cx="990600" cy="1082040"/>
          </a:xfrm>
        </p:grpSpPr>
        <p:sp>
          <p:nvSpPr>
            <p:cNvPr id="16" name="Oval 15"/>
            <p:cNvSpPr/>
            <p:nvPr/>
          </p:nvSpPr>
          <p:spPr>
            <a:xfrm>
              <a:off x="4808220" y="5120640"/>
              <a:ext cx="960120" cy="108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5097780" y="5263514"/>
              <a:ext cx="588264" cy="5276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97780" y="5336857"/>
              <a:ext cx="70104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11.5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52476" y="4931990"/>
            <a:ext cx="990600" cy="1082040"/>
            <a:chOff x="6639878" y="5135880"/>
            <a:chExt cx="990600" cy="1082040"/>
          </a:xfrm>
        </p:grpSpPr>
        <p:sp>
          <p:nvSpPr>
            <p:cNvPr id="19" name="Oval 18"/>
            <p:cNvSpPr/>
            <p:nvPr/>
          </p:nvSpPr>
          <p:spPr>
            <a:xfrm>
              <a:off x="6639878" y="5135880"/>
              <a:ext cx="960120" cy="108204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929438" y="5278754"/>
              <a:ext cx="588264" cy="527686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29438" y="5352097"/>
              <a:ext cx="70104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11.5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flipH="1">
            <a:off x="3109437" y="1905000"/>
            <a:ext cx="1136362" cy="137772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245799" y="1917720"/>
            <a:ext cx="1042481" cy="12710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89303" y="4483411"/>
            <a:ext cx="311676" cy="6934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811202" y="4489403"/>
            <a:ext cx="287960" cy="6312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299057" y="4411774"/>
            <a:ext cx="173311" cy="70886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68009" y="4398589"/>
            <a:ext cx="506467" cy="6515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377881" y="0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085173" y="602800"/>
            <a:ext cx="1965960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Without DNA replication you would halve your chromosomes until you had no more DNA.  </a:t>
            </a:r>
          </a:p>
          <a:p>
            <a:endParaRPr lang="en-US" dirty="0"/>
          </a:p>
          <a:p>
            <a:r>
              <a:rPr lang="en-US" dirty="0" smtClean="0"/>
              <a:t>Every time a cell split, the new cell would only receive half of the DNA and probably lose important genes in the process.</a:t>
            </a:r>
          </a:p>
        </p:txBody>
      </p:sp>
    </p:spTree>
    <p:extLst>
      <p:ext uri="{BB962C8B-B14F-4D97-AF65-F5344CB8AC3E}">
        <p14:creationId xmlns:p14="http://schemas.microsoft.com/office/powerpoint/2010/main" val="204130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848</Words>
  <Application>Microsoft Office PowerPoint</Application>
  <PresentationFormat>On-screen Show (4:3)</PresentationFormat>
  <Paragraphs>452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DNA Replication</vt:lpstr>
      <vt:lpstr>DNA Replication Brochure Directions</vt:lpstr>
      <vt:lpstr>PowerPoint Presentation</vt:lpstr>
      <vt:lpstr>PowerPoint Presentation</vt:lpstr>
      <vt:lpstr>DNA Replication Brochure Directions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Replication W’s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Strands</vt:lpstr>
      <vt:lpstr>PowerPoint Presentation</vt:lpstr>
      <vt:lpstr>PowerPoint Presentation</vt:lpstr>
      <vt:lpstr>PowerPoint Presentation</vt:lpstr>
      <vt:lpstr>DNA Polymerase</vt:lpstr>
      <vt:lpstr>PowerPoint Presentation</vt:lpstr>
      <vt:lpstr>Enzymes</vt:lpstr>
      <vt:lpstr>Processes</vt:lpstr>
      <vt:lpstr>Review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29</cp:revision>
  <dcterms:created xsi:type="dcterms:W3CDTF">2016-02-17T15:51:24Z</dcterms:created>
  <dcterms:modified xsi:type="dcterms:W3CDTF">2016-02-26T22:24:51Z</dcterms:modified>
</cp:coreProperties>
</file>