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6"/>
  </p:notesMasterIdLst>
  <p:sldIdLst>
    <p:sldId id="256" r:id="rId3"/>
    <p:sldId id="261" r:id="rId4"/>
    <p:sldId id="262" r:id="rId5"/>
    <p:sldId id="263" r:id="rId6"/>
    <p:sldId id="264" r:id="rId7"/>
    <p:sldId id="265" r:id="rId8"/>
    <p:sldId id="266" r:id="rId9"/>
    <p:sldId id="268" r:id="rId10"/>
    <p:sldId id="258" r:id="rId11"/>
    <p:sldId id="259" r:id="rId12"/>
    <p:sldId id="260" r:id="rId13"/>
    <p:sldId id="257" r:id="rId14"/>
    <p:sldId id="269" r:id="rId15"/>
  </p:sldIdLst>
  <p:sldSz cx="9144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88" autoAdjust="0"/>
    <p:restoredTop sz="94660"/>
  </p:normalViewPr>
  <p:slideViewPr>
    <p:cSldViewPr snapToGrid="0">
      <p:cViewPr varScale="1">
        <p:scale>
          <a:sx n="60" d="100"/>
          <a:sy n="60" d="100"/>
        </p:scale>
        <p:origin x="186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9EAAB8-CC42-4C38-BD6D-C5839883FFB2}" type="datetimeFigureOut">
              <a:rPr lang="en-US" smtClean="0"/>
              <a:t>2/9/2016</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8ECAF-92EA-4302-9689-989AFD5A5C17}" type="slidenum">
              <a:rPr lang="en-US" smtClean="0"/>
              <a:t>‹#›</a:t>
            </a:fld>
            <a:endParaRPr lang="en-US"/>
          </a:p>
        </p:txBody>
      </p:sp>
    </p:spTree>
    <p:extLst>
      <p:ext uri="{BB962C8B-B14F-4D97-AF65-F5344CB8AC3E}">
        <p14:creationId xmlns:p14="http://schemas.microsoft.com/office/powerpoint/2010/main" val="2617305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anose="02020603050405020304" pitchFamily="18" charset="0"/>
                <a:ea typeface="Geneva" charset="-128"/>
              </a:defRPr>
            </a:lvl1pPr>
            <a:lvl2pPr marL="37931725" indent="-37474525" eaLnBrk="0" hangingPunct="0">
              <a:defRPr sz="2400">
                <a:solidFill>
                  <a:schemeClr val="tx1"/>
                </a:solidFill>
                <a:latin typeface="Times" panose="02020603050405020304" pitchFamily="18" charset="0"/>
                <a:ea typeface="Geneva" charset="-128"/>
              </a:defRPr>
            </a:lvl2pPr>
            <a:lvl3pPr eaLnBrk="0" hangingPunct="0">
              <a:defRPr sz="2400">
                <a:solidFill>
                  <a:schemeClr val="tx1"/>
                </a:solidFill>
                <a:latin typeface="Times" panose="02020603050405020304" pitchFamily="18" charset="0"/>
                <a:ea typeface="Geneva" charset="-128"/>
              </a:defRPr>
            </a:lvl3pPr>
            <a:lvl4pPr eaLnBrk="0" hangingPunct="0">
              <a:defRPr sz="2400">
                <a:solidFill>
                  <a:schemeClr val="tx1"/>
                </a:solidFill>
                <a:latin typeface="Times" panose="02020603050405020304" pitchFamily="18" charset="0"/>
                <a:ea typeface="Geneva" charset="-128"/>
              </a:defRPr>
            </a:lvl4pPr>
            <a:lvl5pPr eaLnBrk="0" hangingPunct="0">
              <a:defRPr sz="2400">
                <a:solidFill>
                  <a:schemeClr val="tx1"/>
                </a:solidFill>
                <a:latin typeface="Times" panose="02020603050405020304" pitchFamily="18" charset="0"/>
                <a:ea typeface="Geneva"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Geneva"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Geneva"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Geneva"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Geneva" charset="-128"/>
              </a:defRPr>
            </a:lvl9pPr>
          </a:lstStyle>
          <a:p>
            <a:fld id="{E7D60D60-743D-47B1-8E29-3E62590192DF}" type="slidenum">
              <a:rPr lang="en-US" altLang="en-US" sz="1200">
                <a:solidFill>
                  <a:srgbClr val="000000"/>
                </a:solidFill>
              </a:rPr>
              <a:pPr/>
              <a:t>9</a:t>
            </a:fld>
            <a:endParaRPr lang="en-US" altLang="en-US" sz="1200">
              <a:solidFill>
                <a:srgbClr val="000000"/>
              </a:solidFill>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a typeface="Geneva" charset="-128"/>
            </a:endParaRPr>
          </a:p>
        </p:txBody>
      </p:sp>
    </p:spTree>
    <p:extLst>
      <p:ext uri="{BB962C8B-B14F-4D97-AF65-F5344CB8AC3E}">
        <p14:creationId xmlns:p14="http://schemas.microsoft.com/office/powerpoint/2010/main" val="2230722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anose="02020603050405020304" pitchFamily="18" charset="0"/>
                <a:ea typeface="Geneva" charset="-128"/>
              </a:defRPr>
            </a:lvl1pPr>
            <a:lvl2pPr marL="37931725" indent="-37474525" eaLnBrk="0" hangingPunct="0">
              <a:defRPr sz="2400">
                <a:solidFill>
                  <a:schemeClr val="tx1"/>
                </a:solidFill>
                <a:latin typeface="Times" panose="02020603050405020304" pitchFamily="18" charset="0"/>
                <a:ea typeface="Geneva" charset="-128"/>
              </a:defRPr>
            </a:lvl2pPr>
            <a:lvl3pPr eaLnBrk="0" hangingPunct="0">
              <a:defRPr sz="2400">
                <a:solidFill>
                  <a:schemeClr val="tx1"/>
                </a:solidFill>
                <a:latin typeface="Times" panose="02020603050405020304" pitchFamily="18" charset="0"/>
                <a:ea typeface="Geneva" charset="-128"/>
              </a:defRPr>
            </a:lvl3pPr>
            <a:lvl4pPr eaLnBrk="0" hangingPunct="0">
              <a:defRPr sz="2400">
                <a:solidFill>
                  <a:schemeClr val="tx1"/>
                </a:solidFill>
                <a:latin typeface="Times" panose="02020603050405020304" pitchFamily="18" charset="0"/>
                <a:ea typeface="Geneva" charset="-128"/>
              </a:defRPr>
            </a:lvl4pPr>
            <a:lvl5pPr eaLnBrk="0" hangingPunct="0">
              <a:defRPr sz="2400">
                <a:solidFill>
                  <a:schemeClr val="tx1"/>
                </a:solidFill>
                <a:latin typeface="Times" panose="02020603050405020304" pitchFamily="18" charset="0"/>
                <a:ea typeface="Geneva"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Geneva"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Geneva"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Geneva"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Geneva" charset="-128"/>
              </a:defRPr>
            </a:lvl9pPr>
          </a:lstStyle>
          <a:p>
            <a:fld id="{E7D60D60-743D-47B1-8E29-3E62590192DF}" type="slidenum">
              <a:rPr lang="en-US" altLang="en-US" sz="1200">
                <a:solidFill>
                  <a:srgbClr val="000000"/>
                </a:solidFill>
              </a:rPr>
              <a:pPr/>
              <a:t>10</a:t>
            </a:fld>
            <a:endParaRPr lang="en-US" altLang="en-US" sz="1200">
              <a:solidFill>
                <a:srgbClr val="000000"/>
              </a:solidFill>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a typeface="Geneva" charset="-128"/>
            </a:endParaRPr>
          </a:p>
        </p:txBody>
      </p:sp>
    </p:spTree>
    <p:extLst>
      <p:ext uri="{BB962C8B-B14F-4D97-AF65-F5344CB8AC3E}">
        <p14:creationId xmlns:p14="http://schemas.microsoft.com/office/powerpoint/2010/main" val="3038586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anose="02020603050405020304" pitchFamily="18" charset="0"/>
                <a:ea typeface="Geneva" charset="-128"/>
              </a:defRPr>
            </a:lvl1pPr>
            <a:lvl2pPr marL="37931725" indent="-37474525" eaLnBrk="0" hangingPunct="0">
              <a:defRPr sz="2400">
                <a:solidFill>
                  <a:schemeClr val="tx1"/>
                </a:solidFill>
                <a:latin typeface="Times" panose="02020603050405020304" pitchFamily="18" charset="0"/>
                <a:ea typeface="Geneva" charset="-128"/>
              </a:defRPr>
            </a:lvl2pPr>
            <a:lvl3pPr eaLnBrk="0" hangingPunct="0">
              <a:defRPr sz="2400">
                <a:solidFill>
                  <a:schemeClr val="tx1"/>
                </a:solidFill>
                <a:latin typeface="Times" panose="02020603050405020304" pitchFamily="18" charset="0"/>
                <a:ea typeface="Geneva" charset="-128"/>
              </a:defRPr>
            </a:lvl3pPr>
            <a:lvl4pPr eaLnBrk="0" hangingPunct="0">
              <a:defRPr sz="2400">
                <a:solidFill>
                  <a:schemeClr val="tx1"/>
                </a:solidFill>
                <a:latin typeface="Times" panose="02020603050405020304" pitchFamily="18" charset="0"/>
                <a:ea typeface="Geneva" charset="-128"/>
              </a:defRPr>
            </a:lvl4pPr>
            <a:lvl5pPr eaLnBrk="0" hangingPunct="0">
              <a:defRPr sz="2400">
                <a:solidFill>
                  <a:schemeClr val="tx1"/>
                </a:solidFill>
                <a:latin typeface="Times" panose="02020603050405020304" pitchFamily="18" charset="0"/>
                <a:ea typeface="Geneva"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Geneva"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Geneva"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Geneva"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Geneva" charset="-128"/>
              </a:defRPr>
            </a:lvl9pPr>
          </a:lstStyle>
          <a:p>
            <a:fld id="{E7D60D60-743D-47B1-8E29-3E62590192DF}" type="slidenum">
              <a:rPr lang="en-US" altLang="en-US" sz="1200">
                <a:solidFill>
                  <a:srgbClr val="000000"/>
                </a:solidFill>
              </a:rPr>
              <a:pPr/>
              <a:t>11</a:t>
            </a:fld>
            <a:endParaRPr lang="en-US" altLang="en-US" sz="1200">
              <a:solidFill>
                <a:srgbClr val="000000"/>
              </a:solidFill>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a typeface="Geneva" charset="-128"/>
            </a:endParaRPr>
          </a:p>
        </p:txBody>
      </p:sp>
    </p:spTree>
    <p:extLst>
      <p:ext uri="{BB962C8B-B14F-4D97-AF65-F5344CB8AC3E}">
        <p14:creationId xmlns:p14="http://schemas.microsoft.com/office/powerpoint/2010/main" val="43985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95312"/>
            <a:ext cx="7772400" cy="4244622"/>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6403623"/>
            <a:ext cx="6858000" cy="294357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726524-6CEA-41BC-86B2-90E57FA288E7}"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216554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26524-6CEA-41BC-86B2-90E57FA288E7}"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3008615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649111"/>
            <a:ext cx="1971675"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649111"/>
            <a:ext cx="5800725" cy="103321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26524-6CEA-41BC-86B2-90E57FA288E7}"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2693524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914400" y="1083733"/>
            <a:ext cx="7543800" cy="20320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5" name="Rectangle 3"/>
          <p:cNvSpPr>
            <a:spLocks noChangeArrowheads="1"/>
          </p:cNvSpPr>
          <p:nvPr/>
        </p:nvSpPr>
        <p:spPr bwMode="auto">
          <a:xfrm>
            <a:off x="0" y="12056533"/>
            <a:ext cx="9067800" cy="135467"/>
          </a:xfrm>
          <a:prstGeom prst="rect">
            <a:avLst/>
          </a:prstGeom>
          <a:gradFill rotWithShape="0">
            <a:gsLst>
              <a:gs pos="0">
                <a:schemeClr val="bg2"/>
              </a:gs>
              <a:gs pos="100000">
                <a:schemeClr val="tx1"/>
              </a:gs>
            </a:gsLst>
            <a:lin ang="5400000" scaled="1"/>
          </a:gradFill>
          <a:ln w="0">
            <a:noFill/>
            <a:miter lim="800000"/>
            <a:headEnd/>
            <a:tailEnd/>
          </a:ln>
          <a:effectLst/>
        </p:spPr>
        <p:txBody>
          <a:bodyPr wrap="none" anchor="ctr"/>
          <a:lstStyle/>
          <a:p>
            <a:pPr algn="ctr" eaLnBrk="0" fontAlgn="base" hangingPunct="0">
              <a:spcBef>
                <a:spcPct val="0"/>
              </a:spcBef>
              <a:spcAft>
                <a:spcPct val="0"/>
              </a:spcAft>
              <a:defRPr/>
            </a:pPr>
            <a:endParaRPr lang="en-US" sz="2400" u="sng">
              <a:solidFill>
                <a:srgbClr val="000000"/>
              </a:solidFill>
              <a:ea typeface="Geneva" charset="0"/>
              <a:cs typeface="Geneva" charset="0"/>
            </a:endParaRPr>
          </a:p>
        </p:txBody>
      </p:sp>
      <p:sp>
        <p:nvSpPr>
          <p:cNvPr id="6" name="Rectangle 4"/>
          <p:cNvSpPr>
            <a:spLocks noChangeArrowheads="1"/>
          </p:cNvSpPr>
          <p:nvPr/>
        </p:nvSpPr>
        <p:spPr bwMode="auto">
          <a:xfrm>
            <a:off x="0" y="0"/>
            <a:ext cx="9067800" cy="135467"/>
          </a:xfrm>
          <a:prstGeom prst="rect">
            <a:avLst/>
          </a:prstGeom>
          <a:gradFill rotWithShape="0">
            <a:gsLst>
              <a:gs pos="0">
                <a:schemeClr val="bg2"/>
              </a:gs>
              <a:gs pos="100000">
                <a:schemeClr val="tx1"/>
              </a:gs>
            </a:gsLst>
            <a:lin ang="5400000" scaled="1"/>
          </a:gradFill>
          <a:ln w="0">
            <a:noFill/>
            <a:miter lim="800000"/>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7" name="Rectangle 5" descr="Light vertical"/>
          <p:cNvSpPr>
            <a:spLocks noChangeArrowheads="1"/>
          </p:cNvSpPr>
          <p:nvPr/>
        </p:nvSpPr>
        <p:spPr bwMode="auto">
          <a:xfrm>
            <a:off x="0" y="0"/>
            <a:ext cx="533400" cy="12192000"/>
          </a:xfrm>
          <a:prstGeom prst="rect">
            <a:avLst/>
          </a:prstGeom>
          <a:pattFill prst="ltVert">
            <a:fgClr>
              <a:schemeClr val="bg2"/>
            </a:fgClr>
            <a:bgClr>
              <a:schemeClr val="tx1"/>
            </a:bgClr>
          </a:patt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8" name="Rectangle 6"/>
          <p:cNvSpPr>
            <a:spLocks noChangeArrowheads="1"/>
          </p:cNvSpPr>
          <p:nvPr/>
        </p:nvSpPr>
        <p:spPr bwMode="auto">
          <a:xfrm>
            <a:off x="914400" y="3928534"/>
            <a:ext cx="7543800" cy="7179733"/>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9" name="Rectangle 7" descr="Narrow vertical"/>
          <p:cNvSpPr>
            <a:spLocks noChangeArrowheads="1"/>
          </p:cNvSpPr>
          <p:nvPr/>
        </p:nvSpPr>
        <p:spPr bwMode="auto">
          <a:xfrm>
            <a:off x="0" y="5644"/>
            <a:ext cx="152400" cy="12192000"/>
          </a:xfrm>
          <a:prstGeom prst="rect">
            <a:avLst/>
          </a:prstGeom>
          <a:pattFill prst="narVert">
            <a:fgClr>
              <a:schemeClr val="bg2"/>
            </a:fgClr>
            <a:bgClr>
              <a:schemeClr val="tx1"/>
            </a:bgClr>
          </a:patt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10" name="Rectangle 8"/>
          <p:cNvSpPr>
            <a:spLocks noChangeArrowheads="1"/>
          </p:cNvSpPr>
          <p:nvPr/>
        </p:nvSpPr>
        <p:spPr bwMode="auto">
          <a:xfrm>
            <a:off x="0" y="0"/>
            <a:ext cx="76200" cy="12192000"/>
          </a:xfrm>
          <a:prstGeom prst="rect">
            <a:avLst/>
          </a:prstGeom>
          <a:gradFill rotWithShape="0">
            <a:gsLst>
              <a:gs pos="0">
                <a:schemeClr val="tx1"/>
              </a:gs>
              <a:gs pos="100000">
                <a:schemeClr val="bg2"/>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11" name="Rectangle 9" descr="Narrow vertical"/>
          <p:cNvSpPr>
            <a:spLocks noChangeArrowheads="1"/>
          </p:cNvSpPr>
          <p:nvPr/>
        </p:nvSpPr>
        <p:spPr bwMode="auto">
          <a:xfrm>
            <a:off x="9067800" y="0"/>
            <a:ext cx="76200" cy="12192000"/>
          </a:xfrm>
          <a:prstGeom prst="rect">
            <a:avLst/>
          </a:prstGeom>
          <a:pattFill prst="narVert">
            <a:fgClr>
              <a:schemeClr val="accent2"/>
            </a:fgClr>
            <a:bgClr>
              <a:schemeClr val="tx1"/>
            </a:bgClr>
          </a:pattFill>
          <a:ln w="9525">
            <a:noFill/>
            <a:miter lim="800000"/>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12" name="Line 10"/>
          <p:cNvSpPr>
            <a:spLocks noChangeShapeType="1"/>
          </p:cNvSpPr>
          <p:nvPr/>
        </p:nvSpPr>
        <p:spPr bwMode="auto">
          <a:xfrm>
            <a:off x="9067800" y="0"/>
            <a:ext cx="0" cy="12192000"/>
          </a:xfrm>
          <a:prstGeom prst="line">
            <a:avLst/>
          </a:prstGeom>
          <a:noFill/>
          <a:ln w="44450">
            <a:solidFill>
              <a:schemeClr val="tx2">
                <a:alpha val="50000"/>
              </a:schemeClr>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1211" name="Rectangle 11"/>
          <p:cNvSpPr>
            <a:spLocks noGrp="1" noChangeArrowheads="1"/>
          </p:cNvSpPr>
          <p:nvPr>
            <p:ph type="ctrTitle" sz="quarter"/>
          </p:nvPr>
        </p:nvSpPr>
        <p:spPr>
          <a:xfrm>
            <a:off x="914400" y="1083733"/>
            <a:ext cx="7543800" cy="2032000"/>
          </a:xfrm>
          <a:effectLst>
            <a:outerShdw blurRad="63500" dist="38099" dir="2700000" algn="ctr" rotWithShape="0">
              <a:srgbClr val="000000">
                <a:alpha val="74998"/>
              </a:srgbClr>
            </a:outerShdw>
          </a:effectLst>
        </p:spPr>
        <p:txBody>
          <a:bodyPr/>
          <a:lstStyle>
            <a:lvl1pPr>
              <a:defRPr sz="5400" b="0">
                <a:latin typeface="Arial Black" pitchFamily="68" charset="0"/>
              </a:defRPr>
            </a:lvl1pPr>
          </a:lstStyle>
          <a:p>
            <a:r>
              <a:rPr lang="en-US"/>
              <a:t>Click to edit Master title style</a:t>
            </a:r>
          </a:p>
        </p:txBody>
      </p:sp>
      <p:sp>
        <p:nvSpPr>
          <p:cNvPr id="51212" name="Rectangle 12"/>
          <p:cNvSpPr>
            <a:spLocks noGrp="1" noChangeArrowheads="1"/>
          </p:cNvSpPr>
          <p:nvPr>
            <p:ph type="subTitle" sz="quarter" idx="1"/>
          </p:nvPr>
        </p:nvSpPr>
        <p:spPr>
          <a:xfrm>
            <a:off x="914400" y="4064000"/>
            <a:ext cx="7467600" cy="6502400"/>
          </a:xfrm>
          <a:effectLst>
            <a:outerShdw blurRad="63500" dist="38099" dir="2700000" algn="ctr" rotWithShape="0">
              <a:srgbClr val="000000">
                <a:alpha val="74998"/>
              </a:srgbClr>
            </a:outerShdw>
          </a:effectLst>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2465268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fld id="{2A18DAE3-E865-49F8-B6CD-41ACD7B75AE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61933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7834490"/>
            <a:ext cx="7772400" cy="242146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5167491"/>
            <a:ext cx="7772400" cy="266699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fld id="{74268838-06C2-42E8-82F3-11E902B04A1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78898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980267"/>
            <a:ext cx="3810000" cy="78570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980267"/>
            <a:ext cx="3810000" cy="78570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fld id="{B36AE24C-1C26-46E9-80BE-8403950B3E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43800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88245"/>
            <a:ext cx="8229600" cy="203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729090"/>
            <a:ext cx="4040188" cy="1137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866444"/>
            <a:ext cx="4040188" cy="7024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2729090"/>
            <a:ext cx="4041775" cy="1137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3866444"/>
            <a:ext cx="4041775" cy="7024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8"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9" name="Rectangle 28"/>
          <p:cNvSpPr>
            <a:spLocks noGrp="1" noChangeArrowheads="1"/>
          </p:cNvSpPr>
          <p:nvPr>
            <p:ph type="sldNum" sz="quarter" idx="12"/>
          </p:nvPr>
        </p:nvSpPr>
        <p:spPr>
          <a:ln/>
        </p:spPr>
        <p:txBody>
          <a:bodyPr/>
          <a:lstStyle>
            <a:lvl1pPr>
              <a:defRPr/>
            </a:lvl1pPr>
          </a:lstStyle>
          <a:p>
            <a:fld id="{566669F5-8C46-4377-AE94-82E75F66855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56186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4"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5" name="Rectangle 28"/>
          <p:cNvSpPr>
            <a:spLocks noGrp="1" noChangeArrowheads="1"/>
          </p:cNvSpPr>
          <p:nvPr>
            <p:ph type="sldNum" sz="quarter" idx="12"/>
          </p:nvPr>
        </p:nvSpPr>
        <p:spPr>
          <a:ln/>
        </p:spPr>
        <p:txBody>
          <a:bodyPr/>
          <a:lstStyle>
            <a:lvl1pPr>
              <a:defRPr/>
            </a:lvl1pPr>
          </a:lstStyle>
          <a:p>
            <a:fld id="{C28E3AA9-51DF-494E-8560-8F601C4116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34249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3"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4" name="Rectangle 28"/>
          <p:cNvSpPr>
            <a:spLocks noGrp="1" noChangeArrowheads="1"/>
          </p:cNvSpPr>
          <p:nvPr>
            <p:ph type="sldNum" sz="quarter" idx="12"/>
          </p:nvPr>
        </p:nvSpPr>
        <p:spPr>
          <a:ln/>
        </p:spPr>
        <p:txBody>
          <a:bodyPr/>
          <a:lstStyle>
            <a:lvl1pPr>
              <a:defRPr/>
            </a:lvl1pPr>
          </a:lstStyle>
          <a:p>
            <a:fld id="{A2052489-5292-42A0-A125-A3FCA683BB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512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85422"/>
            <a:ext cx="3008313" cy="20658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85423"/>
            <a:ext cx="5111750" cy="10405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551290"/>
            <a:ext cx="3008313" cy="83396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fld id="{A1DDCE56-4090-4376-B58F-4D224389A98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0071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26524-6CEA-41BC-86B2-90E57FA288E7}"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2107791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8534400"/>
            <a:ext cx="5486400" cy="100753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89378"/>
            <a:ext cx="548640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9541934"/>
            <a:ext cx="5486400" cy="14308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fld id="{0DC6C934-7EE6-4D24-BB52-6CAC06E6F42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46288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fld id="{C980D215-D0DC-41FE-AD0F-7CED40536C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21364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3733"/>
            <a:ext cx="1943100" cy="975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83733"/>
            <a:ext cx="5676900" cy="975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fld id="{8E674529-1332-46AE-8146-12CF1BD555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51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039537"/>
            <a:ext cx="7886700" cy="5071532"/>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8159048"/>
            <a:ext cx="7886700" cy="266699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26524-6CEA-41BC-86B2-90E57FA288E7}"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182363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3245556"/>
            <a:ext cx="3886200"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3245556"/>
            <a:ext cx="3886200"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726524-6CEA-41BC-86B2-90E57FA288E7}"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244897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649114"/>
            <a:ext cx="7886700"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2988734"/>
            <a:ext cx="3868340" cy="14647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4453467"/>
            <a:ext cx="3868340"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2988734"/>
            <a:ext cx="3887391" cy="14647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4453467"/>
            <a:ext cx="3887391"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726524-6CEA-41BC-86B2-90E57FA288E7}" type="datetimeFigureOut">
              <a:rPr lang="en-US" smtClean="0"/>
              <a:t>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394755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726524-6CEA-41BC-86B2-90E57FA288E7}" type="datetimeFigureOut">
              <a:rPr lang="en-US" smtClean="0"/>
              <a:t>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52667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26524-6CEA-41BC-86B2-90E57FA288E7}" type="datetimeFigureOut">
              <a:rPr lang="en-US" smtClean="0"/>
              <a:t>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132135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812800"/>
            <a:ext cx="2949178" cy="28448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755425"/>
            <a:ext cx="4629150" cy="86642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3657600"/>
            <a:ext cx="2949178" cy="67761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26524-6CEA-41BC-86B2-90E57FA288E7}"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120064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812800"/>
            <a:ext cx="2949178" cy="28448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755425"/>
            <a:ext cx="4629150" cy="866422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3657600"/>
            <a:ext cx="2949178" cy="67761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26524-6CEA-41BC-86B2-90E57FA288E7}"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60783-4514-4491-A3D3-ED373CF3B245}" type="slidenum">
              <a:rPr lang="en-US" smtClean="0"/>
              <a:t>‹#›</a:t>
            </a:fld>
            <a:endParaRPr lang="en-US"/>
          </a:p>
        </p:txBody>
      </p:sp>
    </p:spTree>
    <p:extLst>
      <p:ext uri="{BB962C8B-B14F-4D97-AF65-F5344CB8AC3E}">
        <p14:creationId xmlns:p14="http://schemas.microsoft.com/office/powerpoint/2010/main" val="16557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49114"/>
            <a:ext cx="7886700"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3245556"/>
            <a:ext cx="7886700" cy="77357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11300181"/>
            <a:ext cx="2057400" cy="649111"/>
          </a:xfrm>
          <a:prstGeom prst="rect">
            <a:avLst/>
          </a:prstGeom>
        </p:spPr>
        <p:txBody>
          <a:bodyPr vert="horz" lIns="91440" tIns="45720" rIns="91440" bIns="45720" rtlCol="0" anchor="ctr"/>
          <a:lstStyle>
            <a:lvl1pPr algn="l">
              <a:defRPr sz="1200">
                <a:solidFill>
                  <a:schemeClr val="tx1">
                    <a:tint val="75000"/>
                  </a:schemeClr>
                </a:solidFill>
              </a:defRPr>
            </a:lvl1pPr>
          </a:lstStyle>
          <a:p>
            <a:fld id="{D0726524-6CEA-41BC-86B2-90E57FA288E7}" type="datetimeFigureOut">
              <a:rPr lang="en-US" smtClean="0"/>
              <a:t>2/9/2016</a:t>
            </a:fld>
            <a:endParaRPr lang="en-US"/>
          </a:p>
        </p:txBody>
      </p:sp>
      <p:sp>
        <p:nvSpPr>
          <p:cNvPr id="5" name="Footer Placeholder 4"/>
          <p:cNvSpPr>
            <a:spLocks noGrp="1"/>
          </p:cNvSpPr>
          <p:nvPr>
            <p:ph type="ftr" sz="quarter" idx="3"/>
          </p:nvPr>
        </p:nvSpPr>
        <p:spPr>
          <a:xfrm>
            <a:off x="3028950" y="11300181"/>
            <a:ext cx="3086100" cy="6491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11300181"/>
            <a:ext cx="2057400" cy="649111"/>
          </a:xfrm>
          <a:prstGeom prst="rect">
            <a:avLst/>
          </a:prstGeom>
        </p:spPr>
        <p:txBody>
          <a:bodyPr vert="horz" lIns="91440" tIns="45720" rIns="91440" bIns="45720" rtlCol="0" anchor="ctr"/>
          <a:lstStyle>
            <a:lvl1pPr algn="r">
              <a:defRPr sz="1200">
                <a:solidFill>
                  <a:schemeClr val="tx1">
                    <a:tint val="75000"/>
                  </a:schemeClr>
                </a:solidFill>
              </a:defRPr>
            </a:lvl1pPr>
          </a:lstStyle>
          <a:p>
            <a:fld id="{50A60783-4514-4491-A3D3-ED373CF3B245}" type="slidenum">
              <a:rPr lang="en-US" smtClean="0"/>
              <a:t>‹#›</a:t>
            </a:fld>
            <a:endParaRPr lang="en-US"/>
          </a:p>
        </p:txBody>
      </p:sp>
    </p:spTree>
    <p:extLst>
      <p:ext uri="{BB962C8B-B14F-4D97-AF65-F5344CB8AC3E}">
        <p14:creationId xmlns:p14="http://schemas.microsoft.com/office/powerpoint/2010/main" val="23851532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9" name="Line 3"/>
          <p:cNvSpPr>
            <a:spLocks noChangeShapeType="1"/>
          </p:cNvSpPr>
          <p:nvPr/>
        </p:nvSpPr>
        <p:spPr bwMode="auto">
          <a:xfrm>
            <a:off x="609600" y="0"/>
            <a:ext cx="0" cy="12192000"/>
          </a:xfrm>
          <a:prstGeom prst="line">
            <a:avLst/>
          </a:prstGeom>
          <a:noFill/>
          <a:ln w="19050">
            <a:solidFill>
              <a:srgbClr val="FF99CC"/>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0" name="Line 4"/>
          <p:cNvSpPr>
            <a:spLocks noChangeShapeType="1"/>
          </p:cNvSpPr>
          <p:nvPr/>
        </p:nvSpPr>
        <p:spPr bwMode="auto">
          <a:xfrm>
            <a:off x="0" y="1490133"/>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1" name="Line 5"/>
          <p:cNvSpPr>
            <a:spLocks noChangeShapeType="1"/>
          </p:cNvSpPr>
          <p:nvPr/>
        </p:nvSpPr>
        <p:spPr bwMode="auto">
          <a:xfrm>
            <a:off x="0" y="2032000"/>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2" name="Line 6"/>
          <p:cNvSpPr>
            <a:spLocks noChangeShapeType="1"/>
          </p:cNvSpPr>
          <p:nvPr/>
        </p:nvSpPr>
        <p:spPr bwMode="auto">
          <a:xfrm>
            <a:off x="0" y="2573867"/>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3" name="Line 7"/>
          <p:cNvSpPr>
            <a:spLocks noChangeShapeType="1"/>
          </p:cNvSpPr>
          <p:nvPr/>
        </p:nvSpPr>
        <p:spPr bwMode="auto">
          <a:xfrm>
            <a:off x="0" y="3115733"/>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4" name="Line 8"/>
          <p:cNvSpPr>
            <a:spLocks noChangeShapeType="1"/>
          </p:cNvSpPr>
          <p:nvPr/>
        </p:nvSpPr>
        <p:spPr bwMode="auto">
          <a:xfrm>
            <a:off x="0" y="3657600"/>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5" name="Line 9"/>
          <p:cNvSpPr>
            <a:spLocks noChangeShapeType="1"/>
          </p:cNvSpPr>
          <p:nvPr/>
        </p:nvSpPr>
        <p:spPr bwMode="auto">
          <a:xfrm>
            <a:off x="0" y="4199467"/>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6" name="Line 10"/>
          <p:cNvSpPr>
            <a:spLocks noChangeShapeType="1"/>
          </p:cNvSpPr>
          <p:nvPr/>
        </p:nvSpPr>
        <p:spPr bwMode="auto">
          <a:xfrm>
            <a:off x="0" y="4741333"/>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7" name="Line 11"/>
          <p:cNvSpPr>
            <a:spLocks noChangeShapeType="1"/>
          </p:cNvSpPr>
          <p:nvPr/>
        </p:nvSpPr>
        <p:spPr bwMode="auto">
          <a:xfrm>
            <a:off x="0" y="5283200"/>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8" name="Line 12"/>
          <p:cNvSpPr>
            <a:spLocks noChangeShapeType="1"/>
          </p:cNvSpPr>
          <p:nvPr/>
        </p:nvSpPr>
        <p:spPr bwMode="auto">
          <a:xfrm>
            <a:off x="0" y="5825067"/>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89" name="Line 13"/>
          <p:cNvSpPr>
            <a:spLocks noChangeShapeType="1"/>
          </p:cNvSpPr>
          <p:nvPr/>
        </p:nvSpPr>
        <p:spPr bwMode="auto">
          <a:xfrm>
            <a:off x="0" y="6366933"/>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0" name="Line 14"/>
          <p:cNvSpPr>
            <a:spLocks noChangeShapeType="1"/>
          </p:cNvSpPr>
          <p:nvPr/>
        </p:nvSpPr>
        <p:spPr bwMode="auto">
          <a:xfrm>
            <a:off x="0" y="6908800"/>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1" name="Line 15"/>
          <p:cNvSpPr>
            <a:spLocks noChangeShapeType="1"/>
          </p:cNvSpPr>
          <p:nvPr/>
        </p:nvSpPr>
        <p:spPr bwMode="auto">
          <a:xfrm>
            <a:off x="0" y="7450667"/>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2" name="Line 16"/>
          <p:cNvSpPr>
            <a:spLocks noChangeShapeType="1"/>
          </p:cNvSpPr>
          <p:nvPr/>
        </p:nvSpPr>
        <p:spPr bwMode="auto">
          <a:xfrm>
            <a:off x="0" y="7992533"/>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3" name="Line 17"/>
          <p:cNvSpPr>
            <a:spLocks noChangeShapeType="1"/>
          </p:cNvSpPr>
          <p:nvPr/>
        </p:nvSpPr>
        <p:spPr bwMode="auto">
          <a:xfrm>
            <a:off x="0" y="8534400"/>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4" name="Line 18"/>
          <p:cNvSpPr>
            <a:spLocks noChangeShapeType="1"/>
          </p:cNvSpPr>
          <p:nvPr/>
        </p:nvSpPr>
        <p:spPr bwMode="auto">
          <a:xfrm>
            <a:off x="0" y="9076267"/>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5" name="Line 19"/>
          <p:cNvSpPr>
            <a:spLocks noChangeShapeType="1"/>
          </p:cNvSpPr>
          <p:nvPr/>
        </p:nvSpPr>
        <p:spPr bwMode="auto">
          <a:xfrm>
            <a:off x="0" y="9618133"/>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6" name="Line 20"/>
          <p:cNvSpPr>
            <a:spLocks noChangeShapeType="1"/>
          </p:cNvSpPr>
          <p:nvPr/>
        </p:nvSpPr>
        <p:spPr bwMode="auto">
          <a:xfrm>
            <a:off x="0" y="10160000"/>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7" name="Line 21"/>
          <p:cNvSpPr>
            <a:spLocks noChangeShapeType="1"/>
          </p:cNvSpPr>
          <p:nvPr/>
        </p:nvSpPr>
        <p:spPr bwMode="auto">
          <a:xfrm>
            <a:off x="0" y="10701867"/>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8" name="Line 22"/>
          <p:cNvSpPr>
            <a:spLocks noChangeShapeType="1"/>
          </p:cNvSpPr>
          <p:nvPr/>
        </p:nvSpPr>
        <p:spPr bwMode="auto">
          <a:xfrm>
            <a:off x="0" y="11243733"/>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50199" name="Line 23"/>
          <p:cNvSpPr>
            <a:spLocks noChangeShapeType="1"/>
          </p:cNvSpPr>
          <p:nvPr/>
        </p:nvSpPr>
        <p:spPr bwMode="auto">
          <a:xfrm>
            <a:off x="0" y="11785600"/>
            <a:ext cx="9144000" cy="0"/>
          </a:xfrm>
          <a:prstGeom prst="line">
            <a:avLst/>
          </a:prstGeom>
          <a:noFill/>
          <a:ln w="0">
            <a:solidFill>
              <a:srgbClr val="00CCFF"/>
            </a:solidFill>
            <a:round/>
            <a:headEnd/>
            <a:tailEnd/>
          </a:ln>
          <a:effectLst/>
        </p:spPr>
        <p:txBody>
          <a:bodyPr wrap="none" anchor="ctr"/>
          <a:lstStyle/>
          <a:p>
            <a:pPr eaLnBrk="0" fontAlgn="base" hangingPunct="0">
              <a:spcBef>
                <a:spcPct val="0"/>
              </a:spcBef>
              <a:spcAft>
                <a:spcPct val="0"/>
              </a:spcAft>
              <a:defRPr/>
            </a:pPr>
            <a:endParaRPr lang="en-US" sz="2400">
              <a:solidFill>
                <a:srgbClr val="000000"/>
              </a:solidFill>
              <a:latin typeface="Times" pitchFamily="68" charset="0"/>
              <a:ea typeface="Geneva" charset="-128"/>
            </a:endParaRPr>
          </a:p>
        </p:txBody>
      </p:sp>
      <p:sp>
        <p:nvSpPr>
          <p:cNvPr id="2" name="Rectangle 24"/>
          <p:cNvSpPr>
            <a:spLocks noGrp="1" noChangeArrowheads="1"/>
          </p:cNvSpPr>
          <p:nvPr>
            <p:ph type="title"/>
          </p:nvPr>
        </p:nvSpPr>
        <p:spPr bwMode="auto">
          <a:xfrm>
            <a:off x="685800" y="1083733"/>
            <a:ext cx="777240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0200" name="Rectangle 25"/>
          <p:cNvSpPr>
            <a:spLocks noGrp="1" noChangeArrowheads="1"/>
          </p:cNvSpPr>
          <p:nvPr>
            <p:ph type="body" idx="1"/>
          </p:nvPr>
        </p:nvSpPr>
        <p:spPr bwMode="auto">
          <a:xfrm>
            <a:off x="685800" y="2980267"/>
            <a:ext cx="7772400" cy="7857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0202" name="Rectangle 26"/>
          <p:cNvSpPr>
            <a:spLocks noGrp="1" noChangeArrowheads="1"/>
          </p:cNvSpPr>
          <p:nvPr>
            <p:ph type="dt" sz="half" idx="2"/>
          </p:nvPr>
        </p:nvSpPr>
        <p:spPr bwMode="auto">
          <a:xfrm>
            <a:off x="685800" y="11108267"/>
            <a:ext cx="1905000" cy="81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Geneva" charset="0"/>
                <a:cs typeface="Geneva" charset="0"/>
              </a:defRPr>
            </a:lvl1pPr>
          </a:lstStyle>
          <a:p>
            <a:pPr fontAlgn="base">
              <a:spcBef>
                <a:spcPct val="0"/>
              </a:spcBef>
              <a:spcAft>
                <a:spcPct val="0"/>
              </a:spcAft>
              <a:defRPr/>
            </a:pPr>
            <a:r>
              <a:rPr lang="en-US">
                <a:solidFill>
                  <a:srgbClr val="000000"/>
                </a:solidFill>
              </a:rPr>
              <a:t>31 October 2004</a:t>
            </a:r>
          </a:p>
        </p:txBody>
      </p:sp>
      <p:sp>
        <p:nvSpPr>
          <p:cNvPr id="50203" name="Rectangle 27"/>
          <p:cNvSpPr>
            <a:spLocks noGrp="1" noChangeArrowheads="1"/>
          </p:cNvSpPr>
          <p:nvPr>
            <p:ph type="ftr" sz="quarter" idx="3"/>
          </p:nvPr>
        </p:nvSpPr>
        <p:spPr bwMode="auto">
          <a:xfrm>
            <a:off x="3124200" y="11108267"/>
            <a:ext cx="2895600" cy="81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Geneva" charset="0"/>
                <a:cs typeface="Geneva" charset="0"/>
              </a:defRPr>
            </a:lvl1pPr>
          </a:lstStyle>
          <a:p>
            <a:pPr fontAlgn="base">
              <a:spcBef>
                <a:spcPct val="0"/>
              </a:spcBef>
              <a:spcAft>
                <a:spcPct val="0"/>
              </a:spcAft>
              <a:defRPr/>
            </a:pPr>
            <a:r>
              <a:rPr lang="en-US">
                <a:solidFill>
                  <a:srgbClr val="000000"/>
                </a:solidFill>
              </a:rPr>
              <a:t>Designed by MsEffie</a:t>
            </a:r>
          </a:p>
        </p:txBody>
      </p:sp>
      <p:sp>
        <p:nvSpPr>
          <p:cNvPr id="50204" name="Rectangle 28"/>
          <p:cNvSpPr>
            <a:spLocks noGrp="1" noChangeArrowheads="1"/>
          </p:cNvSpPr>
          <p:nvPr>
            <p:ph type="sldNum" sz="quarter" idx="4"/>
          </p:nvPr>
        </p:nvSpPr>
        <p:spPr bwMode="auto">
          <a:xfrm>
            <a:off x="6553200" y="11108267"/>
            <a:ext cx="1905000" cy="81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anose="020B0604020202020204" pitchFamily="34" charset="0"/>
              </a:defRPr>
            </a:lvl1pPr>
          </a:lstStyle>
          <a:p>
            <a:pPr fontAlgn="base">
              <a:spcBef>
                <a:spcPct val="0"/>
              </a:spcBef>
              <a:spcAft>
                <a:spcPct val="0"/>
              </a:spcAft>
            </a:pPr>
            <a:fld id="{1D5384CE-5063-45A8-97F2-C2D996255E33}" type="slidenum">
              <a:rPr lang="en-US" altLang="en-US">
                <a:solidFill>
                  <a:srgbClr val="000000"/>
                </a:solidFill>
                <a:ea typeface="Geneva" charset="-128"/>
              </a:rPr>
              <a:pPr fontAlgn="base">
                <a:spcBef>
                  <a:spcPct val="0"/>
                </a:spcBef>
                <a:spcAft>
                  <a:spcPct val="0"/>
                </a:spcAft>
              </a:pPr>
              <a:t>‹#›</a:t>
            </a:fld>
            <a:endParaRPr lang="en-US" altLang="en-US">
              <a:solidFill>
                <a:srgbClr val="000000"/>
              </a:solidFill>
              <a:ea typeface="Geneva" charset="-128"/>
            </a:endParaRPr>
          </a:p>
        </p:txBody>
      </p:sp>
    </p:spTree>
    <p:extLst>
      <p:ext uri="{BB962C8B-B14F-4D97-AF65-F5344CB8AC3E}">
        <p14:creationId xmlns:p14="http://schemas.microsoft.com/office/powerpoint/2010/main" val="40388950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b="1">
          <a:solidFill>
            <a:schemeClr val="tx2"/>
          </a:solidFill>
          <a:latin typeface="+mj-lt"/>
          <a:ea typeface="Geneva" pitchFamily="68" charset="-128"/>
          <a:cs typeface="Geneva" pitchFamily="68" charset="-128"/>
        </a:defRPr>
      </a:lvl1pPr>
      <a:lvl2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2pPr>
      <a:lvl3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3pPr>
      <a:lvl4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4pPr>
      <a:lvl5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5pPr>
      <a:lvl6pPr marL="457200" algn="ctr" rtl="0" fontAlgn="base">
        <a:spcBef>
          <a:spcPct val="0"/>
        </a:spcBef>
        <a:spcAft>
          <a:spcPct val="0"/>
        </a:spcAft>
        <a:defRPr sz="4400" b="1">
          <a:solidFill>
            <a:schemeClr val="tx2"/>
          </a:solidFill>
          <a:latin typeface="Arial" pitchFamily="68" charset="0"/>
        </a:defRPr>
      </a:lvl6pPr>
      <a:lvl7pPr marL="914400" algn="ctr" rtl="0" fontAlgn="base">
        <a:spcBef>
          <a:spcPct val="0"/>
        </a:spcBef>
        <a:spcAft>
          <a:spcPct val="0"/>
        </a:spcAft>
        <a:defRPr sz="4400" b="1">
          <a:solidFill>
            <a:schemeClr val="tx2"/>
          </a:solidFill>
          <a:latin typeface="Arial" pitchFamily="68" charset="0"/>
        </a:defRPr>
      </a:lvl7pPr>
      <a:lvl8pPr marL="1371600" algn="ctr" rtl="0" fontAlgn="base">
        <a:spcBef>
          <a:spcPct val="0"/>
        </a:spcBef>
        <a:spcAft>
          <a:spcPct val="0"/>
        </a:spcAft>
        <a:defRPr sz="4400" b="1">
          <a:solidFill>
            <a:schemeClr val="tx2"/>
          </a:solidFill>
          <a:latin typeface="Arial" pitchFamily="68" charset="0"/>
        </a:defRPr>
      </a:lvl8pPr>
      <a:lvl9pPr marL="1828800" algn="ctr" rtl="0" fontAlgn="base">
        <a:spcBef>
          <a:spcPct val="0"/>
        </a:spcBef>
        <a:spcAft>
          <a:spcPct val="0"/>
        </a:spcAft>
        <a:defRPr sz="4400" b="1">
          <a:solidFill>
            <a:schemeClr val="tx2"/>
          </a:solidFill>
          <a:latin typeface="Arial" pitchFamily="68" charset="0"/>
        </a:defRPr>
      </a:lvl9pPr>
    </p:titleStyle>
    <p:bodyStyle>
      <a:lvl1pPr marL="342900" indent="-342900" algn="l" rtl="0" eaLnBrk="0" fontAlgn="base" hangingPunct="0">
        <a:spcBef>
          <a:spcPct val="20000"/>
        </a:spcBef>
        <a:spcAft>
          <a:spcPct val="0"/>
        </a:spcAft>
        <a:buChar char="•"/>
        <a:defRPr sz="4000">
          <a:solidFill>
            <a:schemeClr val="tx1"/>
          </a:solidFill>
          <a:latin typeface="+mn-lt"/>
          <a:ea typeface="Geneva" pitchFamily="68" charset="-128"/>
          <a:cs typeface="Geneva" pitchFamily="68" charset="-128"/>
        </a:defRPr>
      </a:lvl1pPr>
      <a:lvl2pPr marL="742950" indent="-285750" algn="l" rtl="0" eaLnBrk="0" fontAlgn="base" hangingPunct="0">
        <a:spcBef>
          <a:spcPct val="20000"/>
        </a:spcBef>
        <a:spcAft>
          <a:spcPct val="0"/>
        </a:spcAft>
        <a:buChar char="–"/>
        <a:defRPr sz="3600">
          <a:solidFill>
            <a:schemeClr val="tx1"/>
          </a:solidFill>
          <a:latin typeface="+mn-lt"/>
          <a:ea typeface="Geneva" pitchFamily="68" charset="-128"/>
        </a:defRPr>
      </a:lvl2pPr>
      <a:lvl3pPr marL="1143000" indent="-228600" algn="l" rtl="0" eaLnBrk="0" fontAlgn="base" hangingPunct="0">
        <a:spcBef>
          <a:spcPct val="20000"/>
        </a:spcBef>
        <a:spcAft>
          <a:spcPct val="0"/>
        </a:spcAft>
        <a:buChar char="•"/>
        <a:defRPr sz="32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8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400">
          <a:solidFill>
            <a:schemeClr val="tx1"/>
          </a:solidFill>
          <a:latin typeface="+mn-lt"/>
          <a:ea typeface="ヒラギノ角ゴ Pro W3" charset="-128"/>
        </a:defRPr>
      </a:lvl5pPr>
      <a:lvl6pPr marL="2514600" indent="-228600" algn="l" rtl="0" fontAlgn="base">
        <a:spcBef>
          <a:spcPct val="20000"/>
        </a:spcBef>
        <a:spcAft>
          <a:spcPct val="0"/>
        </a:spcAft>
        <a:buChar char="»"/>
        <a:defRPr sz="2400">
          <a:solidFill>
            <a:schemeClr val="tx1"/>
          </a:solidFill>
          <a:latin typeface="+mn-lt"/>
          <a:ea typeface="Geneva" pitchFamily="68" charset="-128"/>
        </a:defRPr>
      </a:lvl6pPr>
      <a:lvl7pPr marL="2971800" indent="-228600" algn="l" rtl="0" fontAlgn="base">
        <a:spcBef>
          <a:spcPct val="20000"/>
        </a:spcBef>
        <a:spcAft>
          <a:spcPct val="0"/>
        </a:spcAft>
        <a:buChar char="»"/>
        <a:defRPr sz="2400">
          <a:solidFill>
            <a:schemeClr val="tx1"/>
          </a:solidFill>
          <a:latin typeface="+mn-lt"/>
          <a:ea typeface="Geneva" pitchFamily="68" charset="-128"/>
        </a:defRPr>
      </a:lvl7pPr>
      <a:lvl8pPr marL="3429000" indent="-228600" algn="l" rtl="0" fontAlgn="base">
        <a:spcBef>
          <a:spcPct val="20000"/>
        </a:spcBef>
        <a:spcAft>
          <a:spcPct val="0"/>
        </a:spcAft>
        <a:buChar char="»"/>
        <a:defRPr sz="2400">
          <a:solidFill>
            <a:schemeClr val="tx1"/>
          </a:solidFill>
          <a:latin typeface="+mn-lt"/>
          <a:ea typeface="Geneva" pitchFamily="68" charset="-128"/>
        </a:defRPr>
      </a:lvl8pPr>
      <a:lvl9pPr marL="3886200" indent="-228600" algn="l" rtl="0" fontAlgn="base">
        <a:spcBef>
          <a:spcPct val="20000"/>
        </a:spcBef>
        <a:spcAft>
          <a:spcPct val="0"/>
        </a:spcAft>
        <a:buChar char="»"/>
        <a:defRPr sz="2400">
          <a:solidFill>
            <a:schemeClr val="tx1"/>
          </a:solidFill>
          <a:latin typeface="+mn-lt"/>
          <a:ea typeface="Geneva" pitchFamily="6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Directions</a:t>
            </a:r>
            <a:endParaRPr lang="en-US" dirty="0"/>
          </a:p>
        </p:txBody>
      </p:sp>
      <p:sp>
        <p:nvSpPr>
          <p:cNvPr id="6" name="Content Placeholder 5"/>
          <p:cNvSpPr>
            <a:spLocks noGrp="1"/>
          </p:cNvSpPr>
          <p:nvPr>
            <p:ph idx="1"/>
          </p:nvPr>
        </p:nvSpPr>
        <p:spPr/>
        <p:txBody>
          <a:bodyPr/>
          <a:lstStyle/>
          <a:p>
            <a:r>
              <a:rPr lang="en-US" dirty="0" smtClean="0"/>
              <a:t>Get out your notebook</a:t>
            </a:r>
          </a:p>
          <a:p>
            <a:r>
              <a:rPr lang="en-US" dirty="0" smtClean="0"/>
              <a:t>Get a textbook and turn to page 287</a:t>
            </a:r>
            <a:endParaRPr lang="en-US" dirty="0"/>
          </a:p>
        </p:txBody>
      </p:sp>
    </p:spTree>
    <p:extLst>
      <p:ext uri="{BB962C8B-B14F-4D97-AF65-F5344CB8AC3E}">
        <p14:creationId xmlns:p14="http://schemas.microsoft.com/office/powerpoint/2010/main" val="113958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85800" y="0"/>
            <a:ext cx="7772400" cy="1625600"/>
          </a:xfrm>
        </p:spPr>
        <p:txBody>
          <a:bodyPr/>
          <a:lstStyle/>
          <a:p>
            <a:pPr eaLnBrk="1" hangingPunct="1"/>
            <a:r>
              <a:rPr lang="en-US" altLang="en-US" dirty="0" smtClean="0">
                <a:ea typeface="Geneva" charset="-128"/>
              </a:rPr>
              <a:t>12-1</a:t>
            </a:r>
          </a:p>
        </p:txBody>
      </p:sp>
      <p:sp>
        <p:nvSpPr>
          <p:cNvPr id="165891" name="Rectangle 3"/>
          <p:cNvSpPr>
            <a:spLocks noGrp="1" noChangeArrowheads="1"/>
          </p:cNvSpPr>
          <p:nvPr>
            <p:ph type="body" idx="1"/>
          </p:nvPr>
        </p:nvSpPr>
        <p:spPr>
          <a:xfrm>
            <a:off x="685800" y="1480457"/>
            <a:ext cx="7772400" cy="10363200"/>
          </a:xfrm>
        </p:spPr>
        <p:txBody>
          <a:bodyPr/>
          <a:lstStyle/>
          <a:p>
            <a:pPr eaLnBrk="1" hangingPunct="1">
              <a:lnSpc>
                <a:spcPct val="90000"/>
              </a:lnSpc>
            </a:pPr>
            <a:r>
              <a:rPr lang="en-US" altLang="en-US" sz="3200" dirty="0" smtClean="0">
                <a:ea typeface="Geneva" charset="-128"/>
              </a:rPr>
              <a:t>Griffith’s Experiment</a:t>
            </a:r>
            <a:endParaRPr lang="en-US" altLang="en-US" sz="2000" dirty="0">
              <a:ea typeface="Geneva" charset="-128"/>
            </a:endParaRPr>
          </a:p>
          <a:p>
            <a:pPr lvl="1" eaLnBrk="1" hangingPunct="1">
              <a:lnSpc>
                <a:spcPct val="90000"/>
              </a:lnSpc>
            </a:pPr>
            <a:r>
              <a:rPr lang="en-US" altLang="en-US" sz="2800" dirty="0" smtClean="0">
                <a:ea typeface="Geneva" charset="-128"/>
              </a:rPr>
              <a:t>P1:</a:t>
            </a:r>
          </a:p>
          <a:p>
            <a:pPr lvl="2" eaLnBrk="1" hangingPunct="1">
              <a:lnSpc>
                <a:spcPct val="90000"/>
              </a:lnSpc>
            </a:pPr>
            <a:r>
              <a:rPr lang="en-US" altLang="en-US" sz="2400" dirty="0" smtClean="0">
                <a:ea typeface="Geneva" charset="-128"/>
              </a:rPr>
              <a:t>CI: Griffith wanted to know if the smooth edge </a:t>
            </a:r>
            <a:br>
              <a:rPr lang="en-US" altLang="en-US" sz="2400" dirty="0" smtClean="0">
                <a:ea typeface="Geneva" charset="-128"/>
              </a:rPr>
            </a:br>
            <a:r>
              <a:rPr lang="en-US" altLang="en-US" sz="2400" dirty="0" smtClean="0">
                <a:ea typeface="Geneva" charset="-128"/>
              </a:rPr>
              <a:t/>
            </a:r>
            <a:br>
              <a:rPr lang="en-US" altLang="en-US" sz="2400" dirty="0" smtClean="0">
                <a:ea typeface="Geneva" charset="-128"/>
              </a:rPr>
            </a:br>
            <a:r>
              <a:rPr lang="en-US" altLang="en-US" sz="2400" dirty="0" smtClean="0">
                <a:ea typeface="Geneva" charset="-128"/>
              </a:rPr>
              <a:t>bacteria was creating a poison that caused </a:t>
            </a:r>
            <a:br>
              <a:rPr lang="en-US" altLang="en-US" sz="2400" dirty="0" smtClean="0">
                <a:ea typeface="Geneva" charset="-128"/>
              </a:rPr>
            </a:br>
            <a:endParaRPr lang="en-US" altLang="en-US" sz="2400" dirty="0" smtClean="0">
              <a:ea typeface="Geneva" charset="-128"/>
            </a:endParaRPr>
          </a:p>
          <a:p>
            <a:pPr marL="914400" lvl="2" indent="0" eaLnBrk="1" hangingPunct="1">
              <a:lnSpc>
                <a:spcPct val="90000"/>
              </a:lnSpc>
              <a:buNone/>
            </a:pPr>
            <a:r>
              <a:rPr lang="en-US" altLang="en-US" sz="2400" dirty="0" smtClean="0">
                <a:ea typeface="Geneva" charset="-128"/>
              </a:rPr>
              <a:t>  pneumonia</a:t>
            </a:r>
            <a:r>
              <a:rPr lang="en-US" altLang="en-US" sz="2400" dirty="0">
                <a:ea typeface="Geneva" charset="-128"/>
              </a:rPr>
              <a:t/>
            </a:r>
            <a:br>
              <a:rPr lang="en-US" altLang="en-US" sz="2400" dirty="0">
                <a:ea typeface="Geneva" charset="-128"/>
              </a:rPr>
            </a:br>
            <a:endParaRPr lang="en-US" altLang="en-US" sz="2400" dirty="0" smtClean="0">
              <a:ea typeface="Geneva" charset="-128"/>
            </a:endParaRPr>
          </a:p>
          <a:p>
            <a:pPr lvl="1" eaLnBrk="1" hangingPunct="1">
              <a:lnSpc>
                <a:spcPct val="90000"/>
              </a:lnSpc>
            </a:pPr>
            <a:r>
              <a:rPr lang="en-US" altLang="en-US" sz="2800" dirty="0" smtClean="0">
                <a:ea typeface="Geneva" charset="-128"/>
              </a:rPr>
              <a:t>P2:</a:t>
            </a:r>
          </a:p>
          <a:p>
            <a:pPr lvl="2" eaLnBrk="1" hangingPunct="1">
              <a:lnSpc>
                <a:spcPct val="90000"/>
              </a:lnSpc>
            </a:pPr>
            <a:r>
              <a:rPr lang="en-US" altLang="en-US" sz="2400" dirty="0" smtClean="0">
                <a:ea typeface="Geneva" charset="-128"/>
              </a:rPr>
              <a:t>CI: Pneumonia was not caused by a poison </a:t>
            </a:r>
            <a:br>
              <a:rPr lang="en-US" altLang="en-US" sz="2400" dirty="0" smtClean="0">
                <a:ea typeface="Geneva" charset="-128"/>
              </a:rPr>
            </a:br>
            <a:r>
              <a:rPr lang="en-US" altLang="en-US" sz="2400" dirty="0" smtClean="0">
                <a:ea typeface="Geneva" charset="-128"/>
              </a:rPr>
              <a:t>created by the bacteria.</a:t>
            </a:r>
          </a:p>
          <a:p>
            <a:pPr eaLnBrk="1" hangingPunct="1">
              <a:lnSpc>
                <a:spcPct val="90000"/>
              </a:lnSpc>
            </a:pPr>
            <a:r>
              <a:rPr lang="en-US" altLang="en-US" sz="3200" dirty="0" smtClean="0">
                <a:ea typeface="Geneva" charset="-128"/>
              </a:rPr>
              <a:t>Transformation:</a:t>
            </a:r>
          </a:p>
          <a:p>
            <a:pPr lvl="1" eaLnBrk="1" hangingPunct="1">
              <a:lnSpc>
                <a:spcPct val="90000"/>
              </a:lnSpc>
            </a:pPr>
            <a:r>
              <a:rPr lang="en-US" altLang="en-US" sz="2800" dirty="0" smtClean="0">
                <a:ea typeface="Geneva" charset="-128"/>
              </a:rPr>
              <a:t>P1: </a:t>
            </a:r>
          </a:p>
          <a:p>
            <a:pPr lvl="2" eaLnBrk="1" hangingPunct="1">
              <a:lnSpc>
                <a:spcPct val="90000"/>
              </a:lnSpc>
            </a:pPr>
            <a:r>
              <a:rPr lang="en-US" altLang="en-US" sz="2400" dirty="0" smtClean="0">
                <a:ea typeface="Geneva" charset="-128"/>
              </a:rPr>
              <a:t>CI:  Mixing heat killed smooth bacteria with living rough bacteria transformed the rough bacteria into smooth bacteria and killed the mouse.</a:t>
            </a:r>
          </a:p>
          <a:p>
            <a:pPr lvl="1" eaLnBrk="1" hangingPunct="1">
              <a:lnSpc>
                <a:spcPct val="90000"/>
              </a:lnSpc>
            </a:pPr>
            <a:r>
              <a:rPr lang="en-US" altLang="en-US" sz="2800" dirty="0" smtClean="0">
                <a:ea typeface="Geneva" charset="-128"/>
              </a:rPr>
              <a:t>P2:</a:t>
            </a:r>
          </a:p>
          <a:p>
            <a:pPr lvl="2" eaLnBrk="1" hangingPunct="1">
              <a:lnSpc>
                <a:spcPct val="90000"/>
              </a:lnSpc>
            </a:pPr>
            <a:r>
              <a:rPr lang="en-US" altLang="en-US" sz="2400" dirty="0" smtClean="0">
                <a:ea typeface="Geneva" charset="-128"/>
              </a:rPr>
              <a:t>CI: Something is causing the bacteria to transform and that something might be what genes are made up of.</a:t>
            </a:r>
          </a:p>
          <a:p>
            <a:pPr lvl="2" eaLnBrk="1" hangingPunct="1">
              <a:lnSpc>
                <a:spcPct val="90000"/>
              </a:lnSpc>
            </a:pPr>
            <a:r>
              <a:rPr lang="en-US" altLang="en-US" sz="2400" dirty="0" smtClean="0">
                <a:ea typeface="Geneva" charset="-128"/>
              </a:rPr>
              <a:t>Vocabulary: </a:t>
            </a:r>
          </a:p>
          <a:p>
            <a:pPr lvl="3" eaLnBrk="1" hangingPunct="1">
              <a:lnSpc>
                <a:spcPct val="90000"/>
              </a:lnSpc>
            </a:pPr>
            <a:r>
              <a:rPr lang="en-US" altLang="en-US" sz="2000" b="1" dirty="0" smtClean="0">
                <a:ea typeface="Geneva" charset="-128"/>
              </a:rPr>
              <a:t>Transformation</a:t>
            </a:r>
            <a:r>
              <a:rPr lang="en-US" altLang="en-US" sz="2000" dirty="0" smtClean="0">
                <a:ea typeface="Geneva" charset="-128"/>
              </a:rPr>
              <a:t>: when one bacteria strain transforms into another bacteria strain.</a:t>
            </a:r>
          </a:p>
          <a:p>
            <a:pPr lvl="1" eaLnBrk="1" hangingPunct="1">
              <a:lnSpc>
                <a:spcPct val="90000"/>
              </a:lnSpc>
            </a:pPr>
            <a:endParaRPr lang="en-US" altLang="en-US" sz="2800" dirty="0" smtClean="0">
              <a:ea typeface="Geneva" charset="-128"/>
            </a:endParaRPr>
          </a:p>
          <a:p>
            <a:pPr lvl="2" eaLnBrk="1" hangingPunct="1">
              <a:lnSpc>
                <a:spcPct val="90000"/>
              </a:lnSpc>
            </a:pPr>
            <a:endParaRPr lang="en-US" altLang="en-US" sz="2400" dirty="0" smtClean="0">
              <a:ea typeface="Geneva" charset="-128"/>
            </a:endParaRPr>
          </a:p>
        </p:txBody>
      </p:sp>
    </p:spTree>
    <p:extLst>
      <p:ext uri="{BB962C8B-B14F-4D97-AF65-F5344CB8AC3E}">
        <p14:creationId xmlns:p14="http://schemas.microsoft.com/office/powerpoint/2010/main" val="3353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5891">
                                            <p:txEl>
                                              <p:pRg st="1" end="1"/>
                                            </p:txEl>
                                          </p:spTgt>
                                        </p:tgtEl>
                                        <p:attrNameLst>
                                          <p:attrName>style.visibility</p:attrName>
                                        </p:attrNameLst>
                                      </p:cBhvr>
                                      <p:to>
                                        <p:strVal val="visible"/>
                                      </p:to>
                                    </p:set>
                                    <p:animEffect transition="in" filter="wipe(left)">
                                      <p:cBhvr>
                                        <p:cTn id="12" dur="500"/>
                                        <p:tgtEl>
                                          <p:spTgt spid="165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5891">
                                            <p:txEl>
                                              <p:pRg st="2" end="2"/>
                                            </p:txEl>
                                          </p:spTgt>
                                        </p:tgtEl>
                                        <p:attrNameLst>
                                          <p:attrName>style.visibility</p:attrName>
                                        </p:attrNameLst>
                                      </p:cBhvr>
                                      <p:to>
                                        <p:strVal val="visible"/>
                                      </p:to>
                                    </p:set>
                                    <p:animEffect transition="in" filter="wipe(left)">
                                      <p:cBhvr>
                                        <p:cTn id="17" dur="500"/>
                                        <p:tgtEl>
                                          <p:spTgt spid="165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3" end="3"/>
                                            </p:txEl>
                                          </p:spTgt>
                                        </p:tgtEl>
                                        <p:attrNameLst>
                                          <p:attrName>style.visibility</p:attrName>
                                        </p:attrNameLst>
                                      </p:cBhvr>
                                      <p:to>
                                        <p:strVal val="visible"/>
                                      </p:to>
                                    </p:set>
                                    <p:animEffect transition="in" filter="wipe(left)">
                                      <p:cBhvr>
                                        <p:cTn id="22" dur="500"/>
                                        <p:tgtEl>
                                          <p:spTgt spid="165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5891">
                                            <p:txEl>
                                              <p:pRg st="4" end="4"/>
                                            </p:txEl>
                                          </p:spTgt>
                                        </p:tgtEl>
                                        <p:attrNameLst>
                                          <p:attrName>style.visibility</p:attrName>
                                        </p:attrNameLst>
                                      </p:cBhvr>
                                      <p:to>
                                        <p:strVal val="visible"/>
                                      </p:to>
                                    </p:set>
                                    <p:animEffect transition="in" filter="wipe(left)">
                                      <p:cBhvr>
                                        <p:cTn id="27" dur="500"/>
                                        <p:tgtEl>
                                          <p:spTgt spid="165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5891">
                                            <p:txEl>
                                              <p:pRg st="5" end="5"/>
                                            </p:txEl>
                                          </p:spTgt>
                                        </p:tgtEl>
                                        <p:attrNameLst>
                                          <p:attrName>style.visibility</p:attrName>
                                        </p:attrNameLst>
                                      </p:cBhvr>
                                      <p:to>
                                        <p:strVal val="visible"/>
                                      </p:to>
                                    </p:set>
                                    <p:animEffect transition="in" filter="wipe(left)">
                                      <p:cBhvr>
                                        <p:cTn id="32" dur="500"/>
                                        <p:tgtEl>
                                          <p:spTgt spid="1658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5891">
                                            <p:txEl>
                                              <p:pRg st="6" end="6"/>
                                            </p:txEl>
                                          </p:spTgt>
                                        </p:tgtEl>
                                        <p:attrNameLst>
                                          <p:attrName>style.visibility</p:attrName>
                                        </p:attrNameLst>
                                      </p:cBhvr>
                                      <p:to>
                                        <p:strVal val="visible"/>
                                      </p:to>
                                    </p:set>
                                    <p:animEffect transition="in" filter="wipe(left)">
                                      <p:cBhvr>
                                        <p:cTn id="37" dur="500"/>
                                        <p:tgtEl>
                                          <p:spTgt spid="1658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5891">
                                            <p:txEl>
                                              <p:pRg st="7" end="7"/>
                                            </p:txEl>
                                          </p:spTgt>
                                        </p:tgtEl>
                                        <p:attrNameLst>
                                          <p:attrName>style.visibility</p:attrName>
                                        </p:attrNameLst>
                                      </p:cBhvr>
                                      <p:to>
                                        <p:strVal val="visible"/>
                                      </p:to>
                                    </p:set>
                                    <p:animEffect transition="in" filter="wipe(left)">
                                      <p:cBhvr>
                                        <p:cTn id="42" dur="500"/>
                                        <p:tgtEl>
                                          <p:spTgt spid="1658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5891">
                                            <p:txEl>
                                              <p:pRg st="8" end="8"/>
                                            </p:txEl>
                                          </p:spTgt>
                                        </p:tgtEl>
                                        <p:attrNameLst>
                                          <p:attrName>style.visibility</p:attrName>
                                        </p:attrNameLst>
                                      </p:cBhvr>
                                      <p:to>
                                        <p:strVal val="visible"/>
                                      </p:to>
                                    </p:set>
                                    <p:animEffect transition="in" filter="wipe(left)">
                                      <p:cBhvr>
                                        <p:cTn id="47" dur="500"/>
                                        <p:tgtEl>
                                          <p:spTgt spid="16589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5891">
                                            <p:txEl>
                                              <p:pRg st="9" end="9"/>
                                            </p:txEl>
                                          </p:spTgt>
                                        </p:tgtEl>
                                        <p:attrNameLst>
                                          <p:attrName>style.visibility</p:attrName>
                                        </p:attrNameLst>
                                      </p:cBhvr>
                                      <p:to>
                                        <p:strVal val="visible"/>
                                      </p:to>
                                    </p:set>
                                    <p:animEffect transition="in" filter="wipe(left)">
                                      <p:cBhvr>
                                        <p:cTn id="52" dur="500"/>
                                        <p:tgtEl>
                                          <p:spTgt spid="16589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5891">
                                            <p:txEl>
                                              <p:pRg st="10" end="10"/>
                                            </p:txEl>
                                          </p:spTgt>
                                        </p:tgtEl>
                                        <p:attrNameLst>
                                          <p:attrName>style.visibility</p:attrName>
                                        </p:attrNameLst>
                                      </p:cBhvr>
                                      <p:to>
                                        <p:strVal val="visible"/>
                                      </p:to>
                                    </p:set>
                                    <p:animEffect transition="in" filter="wipe(left)">
                                      <p:cBhvr>
                                        <p:cTn id="57" dur="500"/>
                                        <p:tgtEl>
                                          <p:spTgt spid="16589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65891">
                                            <p:txEl>
                                              <p:pRg st="11" end="11"/>
                                            </p:txEl>
                                          </p:spTgt>
                                        </p:tgtEl>
                                        <p:attrNameLst>
                                          <p:attrName>style.visibility</p:attrName>
                                        </p:attrNameLst>
                                      </p:cBhvr>
                                      <p:to>
                                        <p:strVal val="visible"/>
                                      </p:to>
                                    </p:set>
                                    <p:animEffect transition="in" filter="wipe(left)">
                                      <p:cBhvr>
                                        <p:cTn id="62" dur="500"/>
                                        <p:tgtEl>
                                          <p:spTgt spid="16589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65891">
                                            <p:txEl>
                                              <p:pRg st="12" end="12"/>
                                            </p:txEl>
                                          </p:spTgt>
                                        </p:tgtEl>
                                        <p:attrNameLst>
                                          <p:attrName>style.visibility</p:attrName>
                                        </p:attrNameLst>
                                      </p:cBhvr>
                                      <p:to>
                                        <p:strVal val="visible"/>
                                      </p:to>
                                    </p:set>
                                    <p:animEffect transition="in" filter="wipe(left)">
                                      <p:cBhvr>
                                        <p:cTn id="67" dur="500"/>
                                        <p:tgtEl>
                                          <p:spTgt spid="1658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85800" y="0"/>
            <a:ext cx="7772400" cy="1625600"/>
          </a:xfrm>
        </p:spPr>
        <p:txBody>
          <a:bodyPr/>
          <a:lstStyle/>
          <a:p>
            <a:pPr eaLnBrk="1" hangingPunct="1"/>
            <a:r>
              <a:rPr lang="en-US" altLang="en-US" dirty="0" smtClean="0">
                <a:ea typeface="Geneva" charset="-128"/>
              </a:rPr>
              <a:t>12-1</a:t>
            </a:r>
          </a:p>
        </p:txBody>
      </p:sp>
      <p:sp>
        <p:nvSpPr>
          <p:cNvPr id="165891" name="Rectangle 3"/>
          <p:cNvSpPr>
            <a:spLocks noGrp="1" noChangeArrowheads="1"/>
          </p:cNvSpPr>
          <p:nvPr>
            <p:ph type="body" idx="1"/>
          </p:nvPr>
        </p:nvSpPr>
        <p:spPr>
          <a:xfrm>
            <a:off x="685800" y="1480457"/>
            <a:ext cx="7772400" cy="10711543"/>
          </a:xfrm>
        </p:spPr>
        <p:txBody>
          <a:bodyPr/>
          <a:lstStyle/>
          <a:p>
            <a:pPr eaLnBrk="1" hangingPunct="1">
              <a:lnSpc>
                <a:spcPct val="90000"/>
              </a:lnSpc>
            </a:pPr>
            <a:r>
              <a:rPr lang="en-US" altLang="en-US" sz="3200" dirty="0" smtClean="0">
                <a:ea typeface="Geneva" charset="-128"/>
              </a:rPr>
              <a:t>Figure 12.1</a:t>
            </a:r>
          </a:p>
          <a:p>
            <a:pPr eaLnBrk="1" hangingPunct="1">
              <a:lnSpc>
                <a:spcPct val="90000"/>
              </a:lnSpc>
            </a:pPr>
            <a:endParaRPr lang="en-US" altLang="en-US" sz="3200" dirty="0">
              <a:ea typeface="Geneva" charset="-128"/>
            </a:endParaRPr>
          </a:p>
          <a:p>
            <a:pPr marL="0" indent="0" eaLnBrk="1" hangingPunct="1">
              <a:lnSpc>
                <a:spcPct val="90000"/>
              </a:lnSpc>
              <a:buNone/>
            </a:pPr>
            <a:r>
              <a:rPr lang="en-US" altLang="en-US" sz="3200" dirty="0" smtClean="0">
                <a:ea typeface="Geneva" charset="-128"/>
              </a:rPr>
              <a:t>Smooth colonies + Mouse = dead</a:t>
            </a:r>
          </a:p>
          <a:p>
            <a:pPr marL="0" indent="0" eaLnBrk="1" hangingPunct="1">
              <a:lnSpc>
                <a:spcPct val="90000"/>
              </a:lnSpc>
              <a:buNone/>
            </a:pPr>
            <a:r>
              <a:rPr lang="en-US" altLang="en-US" sz="3200" dirty="0" smtClean="0">
                <a:ea typeface="Geneva" charset="-128"/>
              </a:rPr>
              <a:t>Rough colonies + Mouse = Alive</a:t>
            </a:r>
          </a:p>
          <a:p>
            <a:pPr marL="0" indent="0" eaLnBrk="1" hangingPunct="1">
              <a:lnSpc>
                <a:spcPct val="90000"/>
              </a:lnSpc>
              <a:buNone/>
            </a:pPr>
            <a:r>
              <a:rPr lang="en-US" altLang="en-US" sz="3200" dirty="0" smtClean="0">
                <a:ea typeface="Geneva" charset="-128"/>
              </a:rPr>
              <a:t>Smooth Colonies killed by heat + Mouse = Alive</a:t>
            </a:r>
          </a:p>
          <a:p>
            <a:pPr marL="0" indent="0" eaLnBrk="1" hangingPunct="1">
              <a:lnSpc>
                <a:spcPct val="90000"/>
              </a:lnSpc>
              <a:buNone/>
            </a:pPr>
            <a:r>
              <a:rPr lang="en-US" altLang="en-US" sz="3200" dirty="0" smtClean="0">
                <a:ea typeface="Geneva" charset="-128"/>
              </a:rPr>
              <a:t>Smooth Colonies killed by heat + Rough Colonies + Mouse = Dead</a:t>
            </a:r>
          </a:p>
          <a:p>
            <a:pPr marL="0" indent="0" eaLnBrk="1" hangingPunct="1">
              <a:lnSpc>
                <a:spcPct val="90000"/>
              </a:lnSpc>
              <a:buNone/>
            </a:pPr>
            <a:r>
              <a:rPr lang="en-US" altLang="en-US" sz="3200" dirty="0" smtClean="0">
                <a:ea typeface="Geneva" charset="-128"/>
              </a:rPr>
              <a:t>* Rough transformed into Smooth by ????</a:t>
            </a:r>
          </a:p>
          <a:p>
            <a:pPr marL="0" indent="0" eaLnBrk="1" hangingPunct="1">
              <a:lnSpc>
                <a:spcPct val="90000"/>
              </a:lnSpc>
              <a:buNone/>
            </a:pPr>
            <a:r>
              <a:rPr lang="en-US" altLang="en-US" sz="3200" dirty="0" smtClean="0">
                <a:ea typeface="Geneva" charset="-128"/>
              </a:rPr>
              <a:t>Summary:</a:t>
            </a:r>
          </a:p>
          <a:p>
            <a:pPr marL="0" indent="0" eaLnBrk="1" hangingPunct="1">
              <a:lnSpc>
                <a:spcPct val="90000"/>
              </a:lnSpc>
              <a:buNone/>
            </a:pPr>
            <a:r>
              <a:rPr lang="en-US" altLang="en-US" sz="3200" dirty="0">
                <a:ea typeface="Geneva" charset="-128"/>
              </a:rPr>
              <a:t>	</a:t>
            </a:r>
            <a:r>
              <a:rPr lang="en-US" altLang="en-US" sz="3200" dirty="0" smtClean="0">
                <a:ea typeface="Geneva" charset="-128"/>
              </a:rPr>
              <a:t>Frederick Griffith wanted to find out why some strains of bacteria caused pneumonia, but other’s did not.  He determined that it was not caused by a poison made by the bacteria.  He learned that there is an unknown factor that can cause one strain of bacteria to transform into another.  He believed this factor be associated with genes.</a:t>
            </a:r>
          </a:p>
          <a:p>
            <a:pPr marL="0" indent="0" eaLnBrk="1" hangingPunct="1">
              <a:lnSpc>
                <a:spcPct val="90000"/>
              </a:lnSpc>
              <a:buNone/>
            </a:pPr>
            <a:endParaRPr lang="en-US" altLang="en-US" sz="3200" dirty="0">
              <a:ea typeface="Geneva" charset="-128"/>
            </a:endParaRPr>
          </a:p>
          <a:p>
            <a:pPr marL="0" indent="0" eaLnBrk="1" hangingPunct="1">
              <a:lnSpc>
                <a:spcPct val="90000"/>
              </a:lnSpc>
              <a:buNone/>
            </a:pPr>
            <a:r>
              <a:rPr lang="en-US" altLang="en-US" sz="3200" dirty="0" smtClean="0">
                <a:ea typeface="Geneva" charset="-128"/>
              </a:rPr>
              <a:t>Prediction:  What do you think the unknown factor will be?</a:t>
            </a:r>
            <a:br>
              <a:rPr lang="en-US" altLang="en-US" sz="3200" dirty="0" smtClean="0">
                <a:ea typeface="Geneva" charset="-128"/>
              </a:rPr>
            </a:br>
            <a:endParaRPr lang="en-US" altLang="en-US" sz="3200" dirty="0" smtClean="0">
              <a:ea typeface="Geneva" charset="-128"/>
            </a:endParaRPr>
          </a:p>
          <a:p>
            <a:pPr marL="0" indent="0" eaLnBrk="1" hangingPunct="1">
              <a:lnSpc>
                <a:spcPct val="90000"/>
              </a:lnSpc>
              <a:buNone/>
            </a:pPr>
            <a:endParaRPr lang="en-US" altLang="en-US" sz="3200" dirty="0" smtClean="0">
              <a:ea typeface="Geneva" charset="-128"/>
            </a:endParaRPr>
          </a:p>
          <a:p>
            <a:pPr lvl="1" eaLnBrk="1" hangingPunct="1">
              <a:lnSpc>
                <a:spcPct val="90000"/>
              </a:lnSpc>
            </a:pPr>
            <a:endParaRPr lang="en-US" altLang="en-US" sz="2800" dirty="0" smtClean="0">
              <a:ea typeface="Geneva" charset="-128"/>
            </a:endParaRPr>
          </a:p>
          <a:p>
            <a:pPr lvl="2" eaLnBrk="1" hangingPunct="1">
              <a:lnSpc>
                <a:spcPct val="90000"/>
              </a:lnSpc>
            </a:pPr>
            <a:endParaRPr lang="en-US" altLang="en-US" sz="2400" dirty="0" smtClean="0">
              <a:ea typeface="Geneva" charset="-128"/>
            </a:endParaRPr>
          </a:p>
        </p:txBody>
      </p:sp>
    </p:spTree>
    <p:extLst>
      <p:ext uri="{BB962C8B-B14F-4D97-AF65-F5344CB8AC3E}">
        <p14:creationId xmlns:p14="http://schemas.microsoft.com/office/powerpoint/2010/main" val="397313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5891">
                                            <p:txEl>
                                              <p:pRg st="2" end="2"/>
                                            </p:txEl>
                                          </p:spTgt>
                                        </p:tgtEl>
                                        <p:attrNameLst>
                                          <p:attrName>style.visibility</p:attrName>
                                        </p:attrNameLst>
                                      </p:cBhvr>
                                      <p:to>
                                        <p:strVal val="visible"/>
                                      </p:to>
                                    </p:set>
                                    <p:animEffect transition="in" filter="wipe(left)">
                                      <p:cBhvr>
                                        <p:cTn id="12" dur="500"/>
                                        <p:tgtEl>
                                          <p:spTgt spid="1658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5891">
                                            <p:txEl>
                                              <p:pRg st="3" end="3"/>
                                            </p:txEl>
                                          </p:spTgt>
                                        </p:tgtEl>
                                        <p:attrNameLst>
                                          <p:attrName>style.visibility</p:attrName>
                                        </p:attrNameLst>
                                      </p:cBhvr>
                                      <p:to>
                                        <p:strVal val="visible"/>
                                      </p:to>
                                    </p:set>
                                    <p:animEffect transition="in" filter="wipe(left)">
                                      <p:cBhvr>
                                        <p:cTn id="17" dur="500"/>
                                        <p:tgtEl>
                                          <p:spTgt spid="1658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4" end="4"/>
                                            </p:txEl>
                                          </p:spTgt>
                                        </p:tgtEl>
                                        <p:attrNameLst>
                                          <p:attrName>style.visibility</p:attrName>
                                        </p:attrNameLst>
                                      </p:cBhvr>
                                      <p:to>
                                        <p:strVal val="visible"/>
                                      </p:to>
                                    </p:set>
                                    <p:animEffect transition="in" filter="wipe(left)">
                                      <p:cBhvr>
                                        <p:cTn id="22" dur="500"/>
                                        <p:tgtEl>
                                          <p:spTgt spid="16589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5891">
                                            <p:txEl>
                                              <p:pRg st="5" end="5"/>
                                            </p:txEl>
                                          </p:spTgt>
                                        </p:tgtEl>
                                        <p:attrNameLst>
                                          <p:attrName>style.visibility</p:attrName>
                                        </p:attrNameLst>
                                      </p:cBhvr>
                                      <p:to>
                                        <p:strVal val="visible"/>
                                      </p:to>
                                    </p:set>
                                    <p:animEffect transition="in" filter="wipe(left)">
                                      <p:cBhvr>
                                        <p:cTn id="27" dur="500"/>
                                        <p:tgtEl>
                                          <p:spTgt spid="16589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5891">
                                            <p:txEl>
                                              <p:pRg st="6" end="6"/>
                                            </p:txEl>
                                          </p:spTgt>
                                        </p:tgtEl>
                                        <p:attrNameLst>
                                          <p:attrName>style.visibility</p:attrName>
                                        </p:attrNameLst>
                                      </p:cBhvr>
                                      <p:to>
                                        <p:strVal val="visible"/>
                                      </p:to>
                                    </p:set>
                                    <p:animEffect transition="in" filter="wipe(left)">
                                      <p:cBhvr>
                                        <p:cTn id="32" dur="500"/>
                                        <p:tgtEl>
                                          <p:spTgt spid="16589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5891">
                                            <p:txEl>
                                              <p:pRg st="7" end="7"/>
                                            </p:txEl>
                                          </p:spTgt>
                                        </p:tgtEl>
                                        <p:attrNameLst>
                                          <p:attrName>style.visibility</p:attrName>
                                        </p:attrNameLst>
                                      </p:cBhvr>
                                      <p:to>
                                        <p:strVal val="visible"/>
                                      </p:to>
                                    </p:set>
                                    <p:animEffect transition="in" filter="wipe(left)">
                                      <p:cBhvr>
                                        <p:cTn id="37" dur="500"/>
                                        <p:tgtEl>
                                          <p:spTgt spid="16589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5891">
                                            <p:txEl>
                                              <p:pRg st="8" end="8"/>
                                            </p:txEl>
                                          </p:spTgt>
                                        </p:tgtEl>
                                        <p:attrNameLst>
                                          <p:attrName>style.visibility</p:attrName>
                                        </p:attrNameLst>
                                      </p:cBhvr>
                                      <p:to>
                                        <p:strVal val="visible"/>
                                      </p:to>
                                    </p:set>
                                    <p:animEffect transition="in" filter="wipe(left)">
                                      <p:cBhvr>
                                        <p:cTn id="42" dur="500"/>
                                        <p:tgtEl>
                                          <p:spTgt spid="16589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5891">
                                            <p:txEl>
                                              <p:pRg st="10" end="10"/>
                                            </p:txEl>
                                          </p:spTgt>
                                        </p:tgtEl>
                                        <p:attrNameLst>
                                          <p:attrName>style.visibility</p:attrName>
                                        </p:attrNameLst>
                                      </p:cBhvr>
                                      <p:to>
                                        <p:strVal val="visible"/>
                                      </p:to>
                                    </p:set>
                                    <p:animEffect transition="in" filter="wipe(left)">
                                      <p:cBhvr>
                                        <p:cTn id="47" dur="500"/>
                                        <p:tgtEl>
                                          <p:spTgt spid="165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872071"/>
          </a:xfrm>
        </p:spPr>
        <p:txBody>
          <a:bodyPr/>
          <a:lstStyle/>
          <a:p>
            <a:r>
              <a:rPr lang="en-US" dirty="0" smtClean="0"/>
              <a:t>Assignment</a:t>
            </a:r>
            <a:endParaRPr lang="en-US" dirty="0"/>
          </a:p>
        </p:txBody>
      </p:sp>
      <p:sp>
        <p:nvSpPr>
          <p:cNvPr id="3" name="Content Placeholder 2"/>
          <p:cNvSpPr>
            <a:spLocks noGrp="1"/>
          </p:cNvSpPr>
          <p:nvPr>
            <p:ph idx="1"/>
          </p:nvPr>
        </p:nvSpPr>
        <p:spPr>
          <a:xfrm>
            <a:off x="251278" y="1039385"/>
            <a:ext cx="7886700" cy="7735712"/>
          </a:xfrm>
        </p:spPr>
        <p:txBody>
          <a:bodyPr>
            <a:noAutofit/>
          </a:bodyPr>
          <a:lstStyle/>
          <a:p>
            <a:r>
              <a:rPr lang="en-US" sz="3600" dirty="0" smtClean="0"/>
              <a:t>Complete a close read for the following sections:</a:t>
            </a:r>
          </a:p>
          <a:p>
            <a:pPr lvl="1"/>
            <a:r>
              <a:rPr lang="en-US" sz="3200" dirty="0" smtClean="0"/>
              <a:t>Avery and DNA</a:t>
            </a:r>
          </a:p>
          <a:p>
            <a:pPr lvl="1"/>
            <a:r>
              <a:rPr lang="en-US" sz="3200" dirty="0" smtClean="0"/>
              <a:t>The Hershey-Chase Experiment</a:t>
            </a:r>
          </a:p>
          <a:p>
            <a:pPr marL="457200" lvl="1" indent="0">
              <a:buNone/>
            </a:pPr>
            <a:endParaRPr lang="en-US" sz="3200" dirty="0"/>
          </a:p>
          <a:p>
            <a:r>
              <a:rPr lang="en-US" sz="3600" dirty="0" smtClean="0"/>
              <a:t>Make sure to include</a:t>
            </a:r>
          </a:p>
          <a:p>
            <a:pPr lvl="1"/>
            <a:r>
              <a:rPr lang="en-US" sz="3200" dirty="0" smtClean="0"/>
              <a:t>Central Ideas or conclusions</a:t>
            </a:r>
          </a:p>
          <a:p>
            <a:pPr lvl="1"/>
            <a:r>
              <a:rPr lang="en-US" sz="3200" dirty="0" smtClean="0"/>
              <a:t>Bolded or Italicized vocabulary words</a:t>
            </a:r>
          </a:p>
          <a:p>
            <a:pPr lvl="1"/>
            <a:r>
              <a:rPr lang="en-US" sz="3200" dirty="0" smtClean="0"/>
              <a:t>Analysis of Figures</a:t>
            </a:r>
          </a:p>
          <a:p>
            <a:pPr lvl="1"/>
            <a:r>
              <a:rPr lang="en-US" sz="3200" dirty="0" smtClean="0"/>
              <a:t>Answer any checkpoint questions</a:t>
            </a:r>
          </a:p>
          <a:p>
            <a:pPr lvl="1"/>
            <a:r>
              <a:rPr lang="en-US" sz="3200" dirty="0" smtClean="0"/>
              <a:t>A summary of the chunk</a:t>
            </a:r>
          </a:p>
        </p:txBody>
      </p:sp>
    </p:spTree>
    <p:extLst>
      <p:ext uri="{BB962C8B-B14F-4D97-AF65-F5344CB8AC3E}">
        <p14:creationId xmlns:p14="http://schemas.microsoft.com/office/powerpoint/2010/main" val="2519422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671686"/>
          </a:xfrm>
        </p:spPr>
        <p:txBody>
          <a:bodyPr>
            <a:normAutofit fontScale="90000"/>
          </a:bodyPr>
          <a:lstStyle/>
          <a:p>
            <a:r>
              <a:rPr lang="en-US" dirty="0" smtClean="0"/>
              <a:t>Reading Comprehension Quiz</a:t>
            </a:r>
            <a:endParaRPr lang="en-US" dirty="0"/>
          </a:p>
        </p:txBody>
      </p:sp>
      <p:sp>
        <p:nvSpPr>
          <p:cNvPr id="3" name="Content Placeholder 2"/>
          <p:cNvSpPr>
            <a:spLocks noGrp="1"/>
          </p:cNvSpPr>
          <p:nvPr>
            <p:ph idx="1"/>
          </p:nvPr>
        </p:nvSpPr>
        <p:spPr>
          <a:xfrm>
            <a:off x="148962" y="1341913"/>
            <a:ext cx="8254093" cy="10987314"/>
          </a:xfrm>
        </p:spPr>
        <p:txBody>
          <a:bodyPr/>
          <a:lstStyle/>
          <a:p>
            <a:r>
              <a:rPr lang="en-US" dirty="0" smtClean="0"/>
              <a:t>Introduction</a:t>
            </a:r>
          </a:p>
          <a:p>
            <a:pPr marL="914400" lvl="1" indent="-457200">
              <a:buFont typeface="+mj-lt"/>
              <a:buAutoNum type="arabicPeriod"/>
            </a:pPr>
            <a:r>
              <a:rPr lang="en-US" dirty="0" smtClean="0"/>
              <a:t>What were the scientists of the 1900’s looking for?</a:t>
            </a:r>
            <a:br>
              <a:rPr lang="en-US" dirty="0" smtClean="0"/>
            </a:br>
            <a:endParaRPr lang="en-US" dirty="0" smtClean="0"/>
          </a:p>
          <a:p>
            <a:r>
              <a:rPr lang="en-US" dirty="0" smtClean="0"/>
              <a:t>Griffith and Transformation</a:t>
            </a:r>
          </a:p>
          <a:p>
            <a:pPr marL="457200" lvl="1" indent="0">
              <a:buNone/>
            </a:pPr>
            <a:r>
              <a:rPr lang="en-US" dirty="0" smtClean="0"/>
              <a:t>2.  Describe how Griffith discovered transformation and how this was important to the discovery of DNA.</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Avery and DNA</a:t>
            </a:r>
          </a:p>
          <a:p>
            <a:pPr marL="457200" lvl="1" indent="0">
              <a:buNone/>
            </a:pPr>
            <a:r>
              <a:rPr lang="en-US" dirty="0" smtClean="0"/>
              <a:t>3.  How </a:t>
            </a:r>
            <a:r>
              <a:rPr lang="en-US" dirty="0" smtClean="0"/>
              <a:t>did Avery determine that DNA was the carrier of genetic material and not proteins or RNA.</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The Hershey-Chase Experiment</a:t>
            </a:r>
          </a:p>
          <a:p>
            <a:pPr marL="457200" lvl="1" indent="0">
              <a:buNone/>
            </a:pPr>
            <a:r>
              <a:rPr lang="en-US" dirty="0" smtClean="0"/>
              <a:t>4.  What </a:t>
            </a:r>
            <a:r>
              <a:rPr lang="en-US" dirty="0" smtClean="0"/>
              <a:t>is a bacteriophage?</a:t>
            </a:r>
            <a:br>
              <a:rPr lang="en-US" dirty="0" smtClean="0"/>
            </a:br>
            <a:endParaRPr lang="en-US" dirty="0" smtClean="0"/>
          </a:p>
          <a:p>
            <a:pPr marL="457200" lvl="1" indent="0">
              <a:buNone/>
            </a:pPr>
            <a:r>
              <a:rPr lang="en-US" dirty="0" smtClean="0"/>
              <a:t>5.  What </a:t>
            </a:r>
            <a:r>
              <a:rPr lang="en-US" dirty="0" smtClean="0"/>
              <a:t>are radioactive markers and how can they be used in science?</a:t>
            </a:r>
            <a:br>
              <a:rPr lang="en-US" dirty="0" smtClean="0"/>
            </a:br>
            <a:endParaRPr lang="en-US" dirty="0" smtClean="0"/>
          </a:p>
          <a:p>
            <a:pPr marL="457200" lvl="1" indent="0">
              <a:buNone/>
            </a:pPr>
            <a:r>
              <a:rPr lang="en-US" dirty="0" smtClean="0"/>
              <a:t>6.  What </a:t>
            </a:r>
            <a:r>
              <a:rPr lang="en-US" dirty="0" smtClean="0"/>
              <a:t>data supported the hypothesis that DNA was the source of genetic information in the Hershey and Chase experiment.</a:t>
            </a:r>
          </a:p>
          <a:p>
            <a:pPr marL="0" indent="0">
              <a:buNone/>
            </a:pPr>
            <a:endParaRPr lang="en-US" dirty="0"/>
          </a:p>
        </p:txBody>
      </p:sp>
      <p:sp>
        <p:nvSpPr>
          <p:cNvPr id="4" name="Title 1"/>
          <p:cNvSpPr txBox="1">
            <a:spLocks/>
          </p:cNvSpPr>
          <p:nvPr/>
        </p:nvSpPr>
        <p:spPr>
          <a:xfrm>
            <a:off x="665747" y="614461"/>
            <a:ext cx="7886700" cy="671686"/>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Answer these questions in paragraphs with complete sentences.</a:t>
            </a:r>
            <a:endParaRPr lang="en-US" dirty="0"/>
          </a:p>
        </p:txBody>
      </p:sp>
    </p:spTree>
    <p:extLst>
      <p:ext uri="{BB962C8B-B14F-4D97-AF65-F5344CB8AC3E}">
        <p14:creationId xmlns:p14="http://schemas.microsoft.com/office/powerpoint/2010/main" val="1223034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Discovery Close Reading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9261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914400"/>
          </a:xfrm>
        </p:spPr>
        <p:txBody>
          <a:bodyPr/>
          <a:lstStyle/>
          <a:p>
            <a:r>
              <a:rPr lang="en-US" dirty="0" smtClean="0"/>
              <a:t>Science Reading Objective</a:t>
            </a:r>
            <a:endParaRPr lang="en-US" dirty="0"/>
          </a:p>
        </p:txBody>
      </p:sp>
      <p:sp>
        <p:nvSpPr>
          <p:cNvPr id="3" name="Content Placeholder 2"/>
          <p:cNvSpPr>
            <a:spLocks noGrp="1"/>
          </p:cNvSpPr>
          <p:nvPr>
            <p:ph idx="1"/>
          </p:nvPr>
        </p:nvSpPr>
        <p:spPr>
          <a:xfrm>
            <a:off x="628650" y="1190171"/>
            <a:ext cx="7886700" cy="9791097"/>
          </a:xfrm>
        </p:spPr>
        <p:txBody>
          <a:bodyPr>
            <a:normAutofit/>
          </a:bodyPr>
          <a:lstStyle/>
          <a:p>
            <a:r>
              <a:rPr lang="en-US" sz="3200" dirty="0" smtClean="0"/>
              <a:t>RST. 9-10.2  </a:t>
            </a:r>
          </a:p>
          <a:p>
            <a:pPr lvl="1"/>
            <a:r>
              <a:rPr lang="en-US" sz="2800" dirty="0" smtClean="0"/>
              <a:t>Determine the </a:t>
            </a:r>
            <a:r>
              <a:rPr lang="en-US" sz="2800" u="sng" dirty="0" smtClean="0"/>
              <a:t>central ideas </a:t>
            </a:r>
            <a:r>
              <a:rPr lang="en-US" sz="2800" dirty="0" smtClean="0"/>
              <a:t>or </a:t>
            </a:r>
            <a:r>
              <a:rPr lang="en-US" sz="2800" u="sng" dirty="0" smtClean="0"/>
              <a:t>conclusions</a:t>
            </a:r>
            <a:r>
              <a:rPr lang="en-US" sz="2800" dirty="0" smtClean="0"/>
              <a:t> of a text</a:t>
            </a:r>
            <a:br>
              <a:rPr lang="en-US" sz="2800" dirty="0" smtClean="0"/>
            </a:br>
            <a:endParaRPr lang="en-US" sz="2800" dirty="0" smtClean="0"/>
          </a:p>
          <a:p>
            <a:pPr lvl="1"/>
            <a:r>
              <a:rPr lang="en-US" sz="2800" dirty="0" smtClean="0"/>
              <a:t>Trace the text’s explanation or depiction of a complex process, phenomenon, or concept</a:t>
            </a:r>
            <a:br>
              <a:rPr lang="en-US" sz="2800" dirty="0" smtClean="0"/>
            </a:br>
            <a:endParaRPr lang="en-US" sz="2800" dirty="0" smtClean="0"/>
          </a:p>
          <a:p>
            <a:pPr lvl="1"/>
            <a:r>
              <a:rPr lang="en-US" sz="2800" dirty="0" smtClean="0"/>
              <a:t>Provide an accurate summary of the text</a:t>
            </a:r>
          </a:p>
          <a:p>
            <a:pPr lvl="1"/>
            <a:endParaRPr lang="en-US" sz="2800" dirty="0"/>
          </a:p>
          <a:p>
            <a:pPr lvl="1"/>
            <a:endParaRPr lang="en-US" sz="2800" dirty="0" smtClean="0"/>
          </a:p>
          <a:p>
            <a:pPr marL="0" indent="0" algn="ctr">
              <a:buNone/>
            </a:pPr>
            <a:r>
              <a:rPr lang="en-US" sz="3200" i="1" u="sng" dirty="0" smtClean="0">
                <a:effectLst>
                  <a:outerShdw blurRad="38100" dist="38100" dir="2700000" algn="tl">
                    <a:srgbClr val="000000">
                      <a:alpha val="43137"/>
                    </a:srgbClr>
                  </a:outerShdw>
                </a:effectLst>
              </a:rPr>
              <a:t>Why do I need to be able to read a textbook.</a:t>
            </a:r>
          </a:p>
          <a:p>
            <a:pPr marL="0" indent="0">
              <a:buNone/>
            </a:pPr>
            <a:r>
              <a:rPr lang="en-US" sz="3200" dirty="0"/>
              <a:t>	</a:t>
            </a:r>
            <a:r>
              <a:rPr lang="en-US" sz="3200" dirty="0" smtClean="0"/>
              <a:t>1. Being able to learn from a textbook allows you to become an INDEPENDENT LEARNER.  </a:t>
            </a:r>
          </a:p>
          <a:p>
            <a:pPr marL="0" indent="0">
              <a:buNone/>
            </a:pPr>
            <a:r>
              <a:rPr lang="en-US" sz="3200" dirty="0"/>
              <a:t>	</a:t>
            </a:r>
            <a:r>
              <a:rPr lang="en-US" sz="3200" dirty="0" smtClean="0"/>
              <a:t>2. You will be expected to read to learn in college</a:t>
            </a:r>
          </a:p>
          <a:p>
            <a:pPr marL="0" indent="0">
              <a:buNone/>
            </a:pPr>
            <a:r>
              <a:rPr lang="en-US" sz="3200" dirty="0"/>
              <a:t>	</a:t>
            </a:r>
            <a:r>
              <a:rPr lang="en-US" sz="3200" dirty="0" smtClean="0"/>
              <a:t>3. This is a skill that colleges and business feel high school students are lacking.</a:t>
            </a:r>
            <a:endParaRPr lang="en-US" sz="3200" dirty="0"/>
          </a:p>
        </p:txBody>
      </p:sp>
    </p:spTree>
    <p:extLst>
      <p:ext uri="{BB962C8B-B14F-4D97-AF65-F5344CB8AC3E}">
        <p14:creationId xmlns:p14="http://schemas.microsoft.com/office/powerpoint/2010/main" val="234032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Chunking</a:t>
            </a:r>
            <a:endParaRPr lang="en-US" dirty="0"/>
          </a:p>
        </p:txBody>
      </p:sp>
      <p:sp>
        <p:nvSpPr>
          <p:cNvPr id="3" name="Content Placeholder 2"/>
          <p:cNvSpPr>
            <a:spLocks noGrp="1"/>
          </p:cNvSpPr>
          <p:nvPr>
            <p:ph idx="1"/>
          </p:nvPr>
        </p:nvSpPr>
        <p:spPr/>
        <p:txBody>
          <a:bodyPr>
            <a:normAutofit/>
          </a:bodyPr>
          <a:lstStyle/>
          <a:p>
            <a:r>
              <a:rPr lang="en-US" i="1" u="sng" dirty="0" smtClean="0"/>
              <a:t>Chunking</a:t>
            </a:r>
            <a:r>
              <a:rPr lang="en-US" dirty="0" smtClean="0"/>
              <a:t>: Breaking up a text into smaller more manageable pieces</a:t>
            </a:r>
            <a:br>
              <a:rPr lang="en-US" dirty="0" smtClean="0"/>
            </a:br>
            <a:endParaRPr lang="en-US" dirty="0" smtClean="0"/>
          </a:p>
          <a:p>
            <a:endParaRPr lang="en-US" dirty="0"/>
          </a:p>
          <a:p>
            <a:r>
              <a:rPr lang="en-US" dirty="0" smtClean="0"/>
              <a:t>Your brain can only store so much in it’s short term memory.  If you try to take in too much information at once you’re only going to get a portion of the information. </a:t>
            </a:r>
            <a:br>
              <a:rPr lang="en-US" dirty="0" smtClean="0"/>
            </a:br>
            <a:endParaRPr lang="en-US" dirty="0" smtClean="0"/>
          </a:p>
          <a:p>
            <a:r>
              <a:rPr lang="en-US" dirty="0" smtClean="0"/>
              <a:t>Textbooks usually do the chunking for you.  Look at the reading assigned and see if you can determine the chunks. </a:t>
            </a:r>
          </a:p>
          <a:p>
            <a:pPr lvl="1"/>
            <a:r>
              <a:rPr lang="en-US" dirty="0" smtClean="0"/>
              <a:t>Look at the headings and sub headings</a:t>
            </a:r>
          </a:p>
        </p:txBody>
      </p:sp>
    </p:spTree>
    <p:extLst>
      <p:ext uri="{BB962C8B-B14F-4D97-AF65-F5344CB8AC3E}">
        <p14:creationId xmlns:p14="http://schemas.microsoft.com/office/powerpoint/2010/main" val="2281554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Chunking of assigned text</a:t>
            </a:r>
            <a:endParaRPr lang="en-US" dirty="0"/>
          </a:p>
        </p:txBody>
      </p:sp>
      <p:sp>
        <p:nvSpPr>
          <p:cNvPr id="3" name="Content Placeholder 2"/>
          <p:cNvSpPr>
            <a:spLocks noGrp="1"/>
          </p:cNvSpPr>
          <p:nvPr>
            <p:ph idx="1"/>
          </p:nvPr>
        </p:nvSpPr>
        <p:spPr/>
        <p:txBody>
          <a:bodyPr/>
          <a:lstStyle/>
          <a:p>
            <a:r>
              <a:rPr lang="en-US" dirty="0" smtClean="0"/>
              <a:t>Introduction (2 Paragraphs)</a:t>
            </a:r>
          </a:p>
          <a:p>
            <a:r>
              <a:rPr lang="en-US" dirty="0" smtClean="0"/>
              <a:t>Griffith and Transformation (2)</a:t>
            </a:r>
          </a:p>
          <a:p>
            <a:pPr lvl="1"/>
            <a:r>
              <a:rPr lang="en-US" dirty="0" smtClean="0"/>
              <a:t>Griffith’s Experiments (2)</a:t>
            </a:r>
          </a:p>
          <a:p>
            <a:pPr lvl="1"/>
            <a:r>
              <a:rPr lang="en-US" dirty="0" smtClean="0"/>
              <a:t>Transformation (2)</a:t>
            </a:r>
          </a:p>
          <a:p>
            <a:pPr lvl="2"/>
            <a:r>
              <a:rPr lang="en-US" dirty="0" smtClean="0"/>
              <a:t>Figure 12.2</a:t>
            </a:r>
          </a:p>
          <a:p>
            <a:r>
              <a:rPr lang="en-US" dirty="0" smtClean="0"/>
              <a:t>Avery and DNA (3)</a:t>
            </a:r>
          </a:p>
          <a:p>
            <a:r>
              <a:rPr lang="en-US" dirty="0" smtClean="0"/>
              <a:t>The Hershey-Chase Experiment (1)</a:t>
            </a:r>
            <a:endParaRPr lang="en-US" dirty="0"/>
          </a:p>
          <a:p>
            <a:pPr lvl="1"/>
            <a:r>
              <a:rPr lang="en-US" dirty="0" smtClean="0"/>
              <a:t>Bacteriophages</a:t>
            </a:r>
          </a:p>
          <a:p>
            <a:pPr lvl="2"/>
            <a:r>
              <a:rPr lang="en-US" dirty="0" smtClean="0"/>
              <a:t>Figure 12-3</a:t>
            </a:r>
          </a:p>
          <a:p>
            <a:pPr lvl="1"/>
            <a:r>
              <a:rPr lang="en-US" dirty="0" smtClean="0"/>
              <a:t>Radioactive Markers</a:t>
            </a:r>
          </a:p>
          <a:p>
            <a:pPr lvl="2"/>
            <a:r>
              <a:rPr lang="en-US" dirty="0" smtClean="0"/>
              <a:t>Figure 12-4</a:t>
            </a:r>
          </a:p>
          <a:p>
            <a:r>
              <a:rPr lang="en-US" dirty="0" smtClean="0"/>
              <a:t>The Structure of DNA</a:t>
            </a:r>
          </a:p>
          <a:p>
            <a:pPr lvl="1"/>
            <a:r>
              <a:rPr lang="en-US" dirty="0" smtClean="0"/>
              <a:t>Introduction</a:t>
            </a:r>
          </a:p>
          <a:p>
            <a:pPr lvl="2"/>
            <a:r>
              <a:rPr lang="en-US" dirty="0" smtClean="0"/>
              <a:t>Figure 12-5</a:t>
            </a:r>
          </a:p>
          <a:p>
            <a:pPr lvl="1"/>
            <a:r>
              <a:rPr lang="en-US" dirty="0" smtClean="0"/>
              <a:t>Chargaff’s Rule</a:t>
            </a:r>
          </a:p>
          <a:p>
            <a:pPr lvl="2"/>
            <a:r>
              <a:rPr lang="en-US" dirty="0" smtClean="0"/>
              <a:t>Figure 12-6</a:t>
            </a:r>
          </a:p>
          <a:p>
            <a:pPr lvl="1"/>
            <a:r>
              <a:rPr lang="en-US" dirty="0" smtClean="0"/>
              <a:t>X-Ray Evidence</a:t>
            </a:r>
          </a:p>
          <a:p>
            <a:pPr lvl="1"/>
            <a:r>
              <a:rPr lang="en-US" dirty="0" smtClean="0"/>
              <a:t>The Double Helix</a:t>
            </a:r>
          </a:p>
          <a:p>
            <a:pPr lvl="2"/>
            <a:r>
              <a:rPr lang="en-US" dirty="0" smtClean="0"/>
              <a:t>Figure 12-7</a:t>
            </a:r>
            <a:endParaRPr lang="en-US" dirty="0"/>
          </a:p>
        </p:txBody>
      </p:sp>
    </p:spTree>
    <p:extLst>
      <p:ext uri="{BB962C8B-B14F-4D97-AF65-F5344CB8AC3E}">
        <p14:creationId xmlns:p14="http://schemas.microsoft.com/office/powerpoint/2010/main" val="2278850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FIGURES!!</a:t>
            </a:r>
            <a:endParaRPr lang="en-US" dirty="0"/>
          </a:p>
        </p:txBody>
      </p:sp>
      <p:sp>
        <p:nvSpPr>
          <p:cNvPr id="3" name="Content Placeholder 2"/>
          <p:cNvSpPr>
            <a:spLocks noGrp="1"/>
          </p:cNvSpPr>
          <p:nvPr>
            <p:ph idx="1"/>
          </p:nvPr>
        </p:nvSpPr>
        <p:spPr/>
        <p:txBody>
          <a:bodyPr/>
          <a:lstStyle/>
          <a:p>
            <a:r>
              <a:rPr lang="en-US" dirty="0" smtClean="0"/>
              <a:t>Figures (or images and graphs)  are excellent ways to visualize what you are writing about.  </a:t>
            </a:r>
          </a:p>
          <a:p>
            <a:endParaRPr lang="en-US" dirty="0"/>
          </a:p>
          <a:p>
            <a:r>
              <a:rPr lang="en-US" dirty="0" smtClean="0"/>
              <a:t>Read the captions and study the pictures</a:t>
            </a:r>
          </a:p>
        </p:txBody>
      </p:sp>
    </p:spTree>
    <p:extLst>
      <p:ext uri="{BB962C8B-B14F-4D97-AF65-F5344CB8AC3E}">
        <p14:creationId xmlns:p14="http://schemas.microsoft.com/office/powerpoint/2010/main" val="414458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helpful hints</a:t>
            </a:r>
            <a:endParaRPr lang="en-US" dirty="0"/>
          </a:p>
        </p:txBody>
      </p:sp>
      <p:sp>
        <p:nvSpPr>
          <p:cNvPr id="3" name="Content Placeholder 2"/>
          <p:cNvSpPr>
            <a:spLocks noGrp="1"/>
          </p:cNvSpPr>
          <p:nvPr>
            <p:ph idx="1"/>
          </p:nvPr>
        </p:nvSpPr>
        <p:spPr/>
        <p:txBody>
          <a:bodyPr/>
          <a:lstStyle/>
          <a:p>
            <a:r>
              <a:rPr lang="en-US" dirty="0" smtClean="0"/>
              <a:t>Bolded Words are important.</a:t>
            </a:r>
          </a:p>
          <a:p>
            <a:pPr lvl="1"/>
            <a:r>
              <a:rPr lang="en-US" dirty="0" smtClean="0"/>
              <a:t>Make sure you know what they are </a:t>
            </a:r>
          </a:p>
          <a:p>
            <a:r>
              <a:rPr lang="en-US" dirty="0" smtClean="0"/>
              <a:t>Italics are important too</a:t>
            </a:r>
          </a:p>
          <a:p>
            <a:pPr lvl="1"/>
            <a:r>
              <a:rPr lang="en-US" dirty="0" smtClean="0"/>
              <a:t>Often times these words connect to the bold words.  Don’t ignore them.</a:t>
            </a:r>
            <a:br>
              <a:rPr lang="en-US" dirty="0" smtClean="0"/>
            </a:br>
            <a:endParaRPr lang="en-US" dirty="0" smtClean="0"/>
          </a:p>
          <a:p>
            <a:r>
              <a:rPr lang="en-US" dirty="0" smtClean="0"/>
              <a:t>Checkpoints or check your recall questions are good ways to determine if you have understood the material</a:t>
            </a:r>
          </a:p>
          <a:p>
            <a:pPr marL="457200" lvl="1" indent="0">
              <a:buNone/>
            </a:pPr>
            <a:endParaRPr lang="en-US" dirty="0"/>
          </a:p>
        </p:txBody>
      </p:sp>
    </p:spTree>
    <p:extLst>
      <p:ext uri="{BB962C8B-B14F-4D97-AF65-F5344CB8AC3E}">
        <p14:creationId xmlns:p14="http://schemas.microsoft.com/office/powerpoint/2010/main" val="723185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465"/>
            <a:ext cx="7886700" cy="2356556"/>
          </a:xfrm>
        </p:spPr>
        <p:txBody>
          <a:bodyPr/>
          <a:lstStyle/>
          <a:p>
            <a:r>
              <a:rPr lang="en-US" dirty="0" smtClean="0"/>
              <a:t>Class Assignment</a:t>
            </a:r>
            <a:endParaRPr lang="en-US" dirty="0"/>
          </a:p>
        </p:txBody>
      </p:sp>
      <p:sp>
        <p:nvSpPr>
          <p:cNvPr id="3" name="Content Placeholder 2"/>
          <p:cNvSpPr>
            <a:spLocks noGrp="1"/>
          </p:cNvSpPr>
          <p:nvPr>
            <p:ph idx="1"/>
          </p:nvPr>
        </p:nvSpPr>
        <p:spPr>
          <a:xfrm>
            <a:off x="0" y="1192166"/>
            <a:ext cx="7886700" cy="10678992"/>
          </a:xfrm>
        </p:spPr>
        <p:txBody>
          <a:bodyPr>
            <a:normAutofit lnSpcReduction="10000"/>
          </a:bodyPr>
          <a:lstStyle/>
          <a:p>
            <a:r>
              <a:rPr lang="en-US" sz="3200" dirty="0" smtClean="0"/>
              <a:t>Do this assignment in your notebook.</a:t>
            </a:r>
          </a:p>
          <a:p>
            <a:endParaRPr lang="en-US" sz="3200" dirty="0"/>
          </a:p>
          <a:p>
            <a:r>
              <a:rPr lang="en-US" sz="3200" dirty="0" smtClean="0"/>
              <a:t>We will do the introduction and Griffith and Transformation together.</a:t>
            </a:r>
            <a:r>
              <a:rPr lang="en-US" dirty="0" smtClean="0"/>
              <a:t/>
            </a:r>
            <a:br>
              <a:rPr lang="en-US" dirty="0" smtClean="0"/>
            </a:br>
            <a:endParaRPr lang="en-US" dirty="0" smtClean="0"/>
          </a:p>
          <a:p>
            <a:r>
              <a:rPr lang="en-US" sz="3600" dirty="0" smtClean="0"/>
              <a:t>You will complete </a:t>
            </a:r>
            <a:r>
              <a:rPr lang="en-US" sz="3600" dirty="0"/>
              <a:t>a close read for the following sections:</a:t>
            </a:r>
          </a:p>
          <a:p>
            <a:pPr lvl="1"/>
            <a:r>
              <a:rPr lang="en-US" sz="3200" dirty="0"/>
              <a:t>Avery and DNA</a:t>
            </a:r>
          </a:p>
          <a:p>
            <a:pPr lvl="1"/>
            <a:r>
              <a:rPr lang="en-US" sz="3200" dirty="0"/>
              <a:t>The Hershey-Chase Experiment</a:t>
            </a:r>
          </a:p>
          <a:p>
            <a:pPr marL="457200" lvl="1" indent="0">
              <a:buNone/>
            </a:pPr>
            <a:endParaRPr lang="en-US" sz="3200" dirty="0"/>
          </a:p>
          <a:p>
            <a:r>
              <a:rPr lang="en-US" sz="3600" dirty="0"/>
              <a:t>Make sure to include</a:t>
            </a:r>
          </a:p>
          <a:p>
            <a:pPr lvl="1"/>
            <a:r>
              <a:rPr lang="en-US" sz="3200" dirty="0"/>
              <a:t>Central Ideas or conclusions</a:t>
            </a:r>
          </a:p>
          <a:p>
            <a:pPr lvl="1"/>
            <a:r>
              <a:rPr lang="en-US" sz="3200" dirty="0"/>
              <a:t>Bolded or Italicized vocabulary words</a:t>
            </a:r>
          </a:p>
          <a:p>
            <a:pPr lvl="1"/>
            <a:r>
              <a:rPr lang="en-US" sz="3200" dirty="0"/>
              <a:t>Analysis of Figures</a:t>
            </a:r>
          </a:p>
          <a:p>
            <a:pPr lvl="1"/>
            <a:r>
              <a:rPr lang="en-US" sz="3200" dirty="0"/>
              <a:t>Answer any checkpoint questions</a:t>
            </a:r>
          </a:p>
          <a:p>
            <a:pPr lvl="1"/>
            <a:r>
              <a:rPr lang="en-US" sz="3200" dirty="0"/>
              <a:t>A summary of the </a:t>
            </a:r>
            <a:r>
              <a:rPr lang="en-US" sz="3200" dirty="0" smtClean="0"/>
              <a:t>chunk</a:t>
            </a:r>
            <a:endParaRPr lang="en-US" sz="3200" dirty="0"/>
          </a:p>
          <a:p>
            <a:pPr lvl="1"/>
            <a:endParaRPr lang="en-US" sz="3200" dirty="0" smtClean="0"/>
          </a:p>
          <a:p>
            <a:pPr lvl="1"/>
            <a:r>
              <a:rPr lang="en-US" sz="3200" dirty="0" smtClean="0"/>
              <a:t>You will have 35 minutes to complete this assignment</a:t>
            </a:r>
          </a:p>
          <a:p>
            <a:pPr lvl="1"/>
            <a:endParaRPr lang="en-US" sz="3200" dirty="0"/>
          </a:p>
          <a:p>
            <a:pPr lvl="1"/>
            <a:r>
              <a:rPr lang="en-US" sz="3200" dirty="0" smtClean="0"/>
              <a:t>There will be a reading comprehension quiz at the end</a:t>
            </a:r>
          </a:p>
        </p:txBody>
      </p:sp>
    </p:spTree>
    <p:extLst>
      <p:ext uri="{BB962C8B-B14F-4D97-AF65-F5344CB8AC3E}">
        <p14:creationId xmlns:p14="http://schemas.microsoft.com/office/powerpoint/2010/main" val="1086490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85800" y="0"/>
            <a:ext cx="7772400" cy="1625600"/>
          </a:xfrm>
        </p:spPr>
        <p:txBody>
          <a:bodyPr/>
          <a:lstStyle/>
          <a:p>
            <a:pPr eaLnBrk="1" hangingPunct="1"/>
            <a:r>
              <a:rPr lang="en-US" altLang="en-US" dirty="0" smtClean="0">
                <a:ea typeface="Geneva" charset="-128"/>
              </a:rPr>
              <a:t>12-1</a:t>
            </a:r>
          </a:p>
        </p:txBody>
      </p:sp>
      <p:sp>
        <p:nvSpPr>
          <p:cNvPr id="165891" name="Rectangle 3"/>
          <p:cNvSpPr>
            <a:spLocks noGrp="1" noChangeArrowheads="1"/>
          </p:cNvSpPr>
          <p:nvPr>
            <p:ph type="body" idx="1"/>
          </p:nvPr>
        </p:nvSpPr>
        <p:spPr>
          <a:xfrm>
            <a:off x="685800" y="1480457"/>
            <a:ext cx="7772400" cy="10609943"/>
          </a:xfrm>
        </p:spPr>
        <p:txBody>
          <a:bodyPr/>
          <a:lstStyle/>
          <a:p>
            <a:pPr eaLnBrk="1" hangingPunct="1">
              <a:lnSpc>
                <a:spcPct val="90000"/>
              </a:lnSpc>
            </a:pPr>
            <a:r>
              <a:rPr lang="en-US" altLang="en-US" sz="3200" dirty="0" smtClean="0">
                <a:ea typeface="Geneva" charset="-128"/>
              </a:rPr>
              <a:t>Introduction</a:t>
            </a:r>
            <a:endParaRPr lang="en-US" altLang="en-US" sz="2800" dirty="0" smtClean="0">
              <a:ea typeface="Geneva" charset="-128"/>
            </a:endParaRPr>
          </a:p>
          <a:p>
            <a:pPr lvl="1" eaLnBrk="1" hangingPunct="1">
              <a:lnSpc>
                <a:spcPct val="90000"/>
              </a:lnSpc>
            </a:pPr>
            <a:r>
              <a:rPr lang="en-US" altLang="en-US" sz="2800" dirty="0" smtClean="0">
                <a:ea typeface="Geneva" charset="-128"/>
              </a:rPr>
              <a:t>P1:  </a:t>
            </a:r>
          </a:p>
          <a:p>
            <a:pPr lvl="2" eaLnBrk="1" hangingPunct="1">
              <a:lnSpc>
                <a:spcPct val="90000"/>
              </a:lnSpc>
            </a:pPr>
            <a:r>
              <a:rPr lang="en-US" altLang="en-US" sz="2400" dirty="0" smtClean="0">
                <a:ea typeface="Geneva" charset="-128"/>
              </a:rPr>
              <a:t>CI: </a:t>
            </a:r>
            <a:r>
              <a:rPr lang="en-US" sz="2400" dirty="0" smtClean="0"/>
              <a:t>Scientists in the early 1900’s wanted to </a:t>
            </a:r>
            <a:br>
              <a:rPr lang="en-US" sz="2400" dirty="0" smtClean="0"/>
            </a:br>
            <a:r>
              <a:rPr lang="en-US" sz="2400" dirty="0" smtClean="0"/>
              <a:t/>
            </a:r>
            <a:br>
              <a:rPr lang="en-US" sz="2400" dirty="0" smtClean="0"/>
            </a:br>
            <a:r>
              <a:rPr lang="en-US" sz="2400" dirty="0" smtClean="0"/>
              <a:t>understand what genes were and how they </a:t>
            </a:r>
            <a:br>
              <a:rPr lang="en-US" sz="2400" dirty="0" smtClean="0"/>
            </a:br>
            <a:r>
              <a:rPr lang="en-US" sz="2400" dirty="0" smtClean="0"/>
              <a:t/>
            </a:r>
            <a:br>
              <a:rPr lang="en-US" sz="2400" dirty="0" smtClean="0"/>
            </a:br>
            <a:r>
              <a:rPr lang="en-US" sz="2400" dirty="0" smtClean="0"/>
              <a:t>worked.</a:t>
            </a:r>
            <a:br>
              <a:rPr lang="en-US" sz="2400" dirty="0" smtClean="0"/>
            </a:br>
            <a:endParaRPr lang="en-US" sz="2400" dirty="0" smtClean="0"/>
          </a:p>
          <a:p>
            <a:pPr lvl="2" eaLnBrk="1" hangingPunct="1">
              <a:lnSpc>
                <a:spcPct val="90000"/>
              </a:lnSpc>
            </a:pPr>
            <a:r>
              <a:rPr lang="en-US" sz="2400" dirty="0" smtClean="0"/>
              <a:t>Vocabulary:  </a:t>
            </a:r>
          </a:p>
          <a:p>
            <a:pPr lvl="1" eaLnBrk="1" hangingPunct="1">
              <a:lnSpc>
                <a:spcPct val="90000"/>
              </a:lnSpc>
            </a:pPr>
            <a:r>
              <a:rPr lang="en-US" sz="2800" dirty="0" smtClean="0"/>
              <a:t>P2: </a:t>
            </a:r>
          </a:p>
          <a:p>
            <a:pPr lvl="2" eaLnBrk="1" hangingPunct="1">
              <a:lnSpc>
                <a:spcPct val="90000"/>
              </a:lnSpc>
            </a:pPr>
            <a:r>
              <a:rPr lang="en-US" sz="2400" dirty="0" smtClean="0"/>
              <a:t>CI: In order to understand the passage of </a:t>
            </a:r>
            <a:br>
              <a:rPr lang="en-US" sz="2400" dirty="0" smtClean="0"/>
            </a:br>
            <a:r>
              <a:rPr lang="en-US" sz="2400" dirty="0" smtClean="0"/>
              <a:t/>
            </a:r>
            <a:br>
              <a:rPr lang="en-US" sz="2400" dirty="0" smtClean="0"/>
            </a:br>
            <a:r>
              <a:rPr lang="en-US" sz="2400" dirty="0" smtClean="0"/>
              <a:t>genetic information, scientists needed to find </a:t>
            </a:r>
            <a:br>
              <a:rPr lang="en-US" sz="2400" dirty="0" smtClean="0"/>
            </a:br>
            <a:r>
              <a:rPr lang="en-US" sz="2400" dirty="0" smtClean="0"/>
              <a:t/>
            </a:r>
            <a:br>
              <a:rPr lang="en-US" sz="2400" dirty="0" smtClean="0"/>
            </a:br>
            <a:r>
              <a:rPr lang="en-US" sz="2400" dirty="0" smtClean="0"/>
              <a:t>out what molecule genes were made up of.</a:t>
            </a:r>
          </a:p>
          <a:p>
            <a:pPr eaLnBrk="1" hangingPunct="1">
              <a:lnSpc>
                <a:spcPct val="90000"/>
              </a:lnSpc>
            </a:pPr>
            <a:r>
              <a:rPr lang="en-US" sz="3200" dirty="0" smtClean="0"/>
              <a:t>Griffith and Transformation</a:t>
            </a:r>
          </a:p>
          <a:p>
            <a:pPr lvl="1" eaLnBrk="1" hangingPunct="1">
              <a:lnSpc>
                <a:spcPct val="90000"/>
              </a:lnSpc>
            </a:pPr>
            <a:r>
              <a:rPr lang="en-US" sz="2800" dirty="0" smtClean="0"/>
              <a:t>P1: </a:t>
            </a:r>
            <a:br>
              <a:rPr lang="en-US" sz="2800" dirty="0" smtClean="0"/>
            </a:br>
            <a:endParaRPr lang="en-US" sz="2800" dirty="0" smtClean="0"/>
          </a:p>
          <a:p>
            <a:pPr lvl="2" eaLnBrk="1" hangingPunct="1">
              <a:lnSpc>
                <a:spcPct val="90000"/>
              </a:lnSpc>
            </a:pPr>
            <a:r>
              <a:rPr lang="en-US" sz="2400" dirty="0" smtClean="0"/>
              <a:t>CI: Scientists Frederick Griffith wanted to know how bacteria gave people pneumonia.</a:t>
            </a:r>
            <a:br>
              <a:rPr lang="en-US" sz="2400" dirty="0" smtClean="0"/>
            </a:br>
            <a:endParaRPr lang="en-US" sz="2400" dirty="0" smtClean="0"/>
          </a:p>
          <a:p>
            <a:pPr lvl="1" eaLnBrk="1" hangingPunct="1">
              <a:lnSpc>
                <a:spcPct val="90000"/>
              </a:lnSpc>
            </a:pPr>
            <a:r>
              <a:rPr lang="en-US" sz="2800" dirty="0" smtClean="0"/>
              <a:t>P2:</a:t>
            </a:r>
          </a:p>
          <a:p>
            <a:pPr lvl="2" eaLnBrk="1" hangingPunct="1">
              <a:lnSpc>
                <a:spcPct val="90000"/>
              </a:lnSpc>
            </a:pPr>
            <a:r>
              <a:rPr lang="en-US" sz="2400" dirty="0" smtClean="0"/>
              <a:t>CI:  Griffith had two strains of bacteria, a smooth edged bacteria that caused pneumonia and a rough edged bacteria that did not cause pneumonia.</a:t>
            </a:r>
          </a:p>
          <a:p>
            <a:pPr lvl="2" eaLnBrk="1" hangingPunct="1">
              <a:lnSpc>
                <a:spcPct val="90000"/>
              </a:lnSpc>
            </a:pPr>
            <a:endParaRPr lang="en-US" sz="2400" dirty="0" smtClean="0"/>
          </a:p>
          <a:p>
            <a:pPr lvl="2" eaLnBrk="1" hangingPunct="1">
              <a:lnSpc>
                <a:spcPct val="90000"/>
              </a:lnSpc>
            </a:pPr>
            <a:endParaRPr lang="en-US" altLang="en-US" sz="2400" dirty="0" smtClean="0">
              <a:ea typeface="Geneva" charset="-128"/>
            </a:endParaRPr>
          </a:p>
        </p:txBody>
      </p:sp>
    </p:spTree>
    <p:extLst>
      <p:ext uri="{BB962C8B-B14F-4D97-AF65-F5344CB8AC3E}">
        <p14:creationId xmlns:p14="http://schemas.microsoft.com/office/powerpoint/2010/main" val="176617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5891">
                                            <p:txEl>
                                              <p:pRg st="1" end="1"/>
                                            </p:txEl>
                                          </p:spTgt>
                                        </p:tgtEl>
                                        <p:attrNameLst>
                                          <p:attrName>style.visibility</p:attrName>
                                        </p:attrNameLst>
                                      </p:cBhvr>
                                      <p:to>
                                        <p:strVal val="visible"/>
                                      </p:to>
                                    </p:set>
                                    <p:animEffect transition="in" filter="wipe(left)">
                                      <p:cBhvr>
                                        <p:cTn id="12" dur="500"/>
                                        <p:tgtEl>
                                          <p:spTgt spid="165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5891">
                                            <p:txEl>
                                              <p:pRg st="2" end="2"/>
                                            </p:txEl>
                                          </p:spTgt>
                                        </p:tgtEl>
                                        <p:attrNameLst>
                                          <p:attrName>style.visibility</p:attrName>
                                        </p:attrNameLst>
                                      </p:cBhvr>
                                      <p:to>
                                        <p:strVal val="visible"/>
                                      </p:to>
                                    </p:set>
                                    <p:animEffect transition="in" filter="wipe(left)">
                                      <p:cBhvr>
                                        <p:cTn id="17" dur="500"/>
                                        <p:tgtEl>
                                          <p:spTgt spid="165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3" end="3"/>
                                            </p:txEl>
                                          </p:spTgt>
                                        </p:tgtEl>
                                        <p:attrNameLst>
                                          <p:attrName>style.visibility</p:attrName>
                                        </p:attrNameLst>
                                      </p:cBhvr>
                                      <p:to>
                                        <p:strVal val="visible"/>
                                      </p:to>
                                    </p:set>
                                    <p:animEffect transition="in" filter="wipe(left)">
                                      <p:cBhvr>
                                        <p:cTn id="22" dur="500"/>
                                        <p:tgtEl>
                                          <p:spTgt spid="165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5891">
                                            <p:txEl>
                                              <p:pRg st="4" end="4"/>
                                            </p:txEl>
                                          </p:spTgt>
                                        </p:tgtEl>
                                        <p:attrNameLst>
                                          <p:attrName>style.visibility</p:attrName>
                                        </p:attrNameLst>
                                      </p:cBhvr>
                                      <p:to>
                                        <p:strVal val="visible"/>
                                      </p:to>
                                    </p:set>
                                    <p:animEffect transition="in" filter="wipe(left)">
                                      <p:cBhvr>
                                        <p:cTn id="27" dur="500"/>
                                        <p:tgtEl>
                                          <p:spTgt spid="165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5891">
                                            <p:txEl>
                                              <p:pRg st="5" end="5"/>
                                            </p:txEl>
                                          </p:spTgt>
                                        </p:tgtEl>
                                        <p:attrNameLst>
                                          <p:attrName>style.visibility</p:attrName>
                                        </p:attrNameLst>
                                      </p:cBhvr>
                                      <p:to>
                                        <p:strVal val="visible"/>
                                      </p:to>
                                    </p:set>
                                    <p:animEffect transition="in" filter="wipe(left)">
                                      <p:cBhvr>
                                        <p:cTn id="32" dur="500"/>
                                        <p:tgtEl>
                                          <p:spTgt spid="1658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5891">
                                            <p:txEl>
                                              <p:pRg st="6" end="6"/>
                                            </p:txEl>
                                          </p:spTgt>
                                        </p:tgtEl>
                                        <p:attrNameLst>
                                          <p:attrName>style.visibility</p:attrName>
                                        </p:attrNameLst>
                                      </p:cBhvr>
                                      <p:to>
                                        <p:strVal val="visible"/>
                                      </p:to>
                                    </p:set>
                                    <p:animEffect transition="in" filter="wipe(left)">
                                      <p:cBhvr>
                                        <p:cTn id="37" dur="500"/>
                                        <p:tgtEl>
                                          <p:spTgt spid="1658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5891">
                                            <p:txEl>
                                              <p:pRg st="7" end="7"/>
                                            </p:txEl>
                                          </p:spTgt>
                                        </p:tgtEl>
                                        <p:attrNameLst>
                                          <p:attrName>style.visibility</p:attrName>
                                        </p:attrNameLst>
                                      </p:cBhvr>
                                      <p:to>
                                        <p:strVal val="visible"/>
                                      </p:to>
                                    </p:set>
                                    <p:animEffect transition="in" filter="wipe(left)">
                                      <p:cBhvr>
                                        <p:cTn id="42" dur="500"/>
                                        <p:tgtEl>
                                          <p:spTgt spid="1658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5891">
                                            <p:txEl>
                                              <p:pRg st="8" end="8"/>
                                            </p:txEl>
                                          </p:spTgt>
                                        </p:tgtEl>
                                        <p:attrNameLst>
                                          <p:attrName>style.visibility</p:attrName>
                                        </p:attrNameLst>
                                      </p:cBhvr>
                                      <p:to>
                                        <p:strVal val="visible"/>
                                      </p:to>
                                    </p:set>
                                    <p:animEffect transition="in" filter="wipe(left)">
                                      <p:cBhvr>
                                        <p:cTn id="47" dur="500"/>
                                        <p:tgtEl>
                                          <p:spTgt spid="16589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5891">
                                            <p:txEl>
                                              <p:pRg st="9" end="9"/>
                                            </p:txEl>
                                          </p:spTgt>
                                        </p:tgtEl>
                                        <p:attrNameLst>
                                          <p:attrName>style.visibility</p:attrName>
                                        </p:attrNameLst>
                                      </p:cBhvr>
                                      <p:to>
                                        <p:strVal val="visible"/>
                                      </p:to>
                                    </p:set>
                                    <p:animEffect transition="in" filter="wipe(left)">
                                      <p:cBhvr>
                                        <p:cTn id="52" dur="500"/>
                                        <p:tgtEl>
                                          <p:spTgt spid="16589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5891">
                                            <p:txEl>
                                              <p:pRg st="10" end="10"/>
                                            </p:txEl>
                                          </p:spTgt>
                                        </p:tgtEl>
                                        <p:attrNameLst>
                                          <p:attrName>style.visibility</p:attrName>
                                        </p:attrNameLst>
                                      </p:cBhvr>
                                      <p:to>
                                        <p:strVal val="visible"/>
                                      </p:to>
                                    </p:set>
                                    <p:animEffect transition="in" filter="wipe(left)">
                                      <p:cBhvr>
                                        <p:cTn id="57" dur="500"/>
                                        <p:tgtEl>
                                          <p:spTgt spid="165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mposition">
  <a:themeElements>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Composi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lnDef>
  </a:objectDefaults>
  <a:extraClrSchemeLst>
    <a:extraClrScheme>
      <a:clrScheme name="Composition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osition 3">
        <a:dk1>
          <a:srgbClr val="000000"/>
        </a:dk1>
        <a:lt1>
          <a:srgbClr val="E6FFFF"/>
        </a:lt1>
        <a:dk2>
          <a:srgbClr val="6300E6"/>
        </a:dk2>
        <a:lt2>
          <a:srgbClr val="B8DEDE"/>
        </a:lt2>
        <a:accent1>
          <a:srgbClr val="99D7F3"/>
        </a:accent1>
        <a:accent2>
          <a:srgbClr val="D7FAF5"/>
        </a:accent2>
        <a:accent3>
          <a:srgbClr val="F0FFFF"/>
        </a:accent3>
        <a:accent4>
          <a:srgbClr val="000000"/>
        </a:accent4>
        <a:accent5>
          <a:srgbClr val="CAE8F8"/>
        </a:accent5>
        <a:accent6>
          <a:srgbClr val="C3E3DE"/>
        </a:accent6>
        <a:hlink>
          <a:srgbClr val="0033CC"/>
        </a:hlink>
        <a:folHlink>
          <a:srgbClr val="140C66"/>
        </a:folHlink>
      </a:clrScheme>
      <a:clrMap bg1="lt1" tx1="dk1" bg2="lt2" tx2="dk2" accent1="accent1" accent2="accent2" accent3="accent3" accent4="accent4" accent5="accent5" accent6="accent6" hlink="hlink" folHlink="folHlink"/>
    </a:extraClrScheme>
    <a:extraClrScheme>
      <a:clrScheme name="Composition 4">
        <a:dk1>
          <a:srgbClr val="000000"/>
        </a:dk1>
        <a:lt1>
          <a:srgbClr val="FFFFCC"/>
        </a:lt1>
        <a:dk2>
          <a:srgbClr val="543335"/>
        </a:dk2>
        <a:lt2>
          <a:srgbClr val="666633"/>
        </a:lt2>
        <a:accent1>
          <a:srgbClr val="A3A86E"/>
        </a:accent1>
        <a:accent2>
          <a:srgbClr val="F3EFA2"/>
        </a:accent2>
        <a:accent3>
          <a:srgbClr val="FFFFE2"/>
        </a:accent3>
        <a:accent4>
          <a:srgbClr val="000000"/>
        </a:accent4>
        <a:accent5>
          <a:srgbClr val="CED1BA"/>
        </a:accent5>
        <a:accent6>
          <a:srgbClr val="DCD992"/>
        </a:accent6>
        <a:hlink>
          <a:srgbClr val="2300C5"/>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470</TotalTime>
  <Words>329</Words>
  <Application>Microsoft Office PowerPoint</Application>
  <PresentationFormat>Custom</PresentationFormat>
  <Paragraphs>134</Paragraphs>
  <Slides>13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Arial Black</vt:lpstr>
      <vt:lpstr>Calibri</vt:lpstr>
      <vt:lpstr>Calibri Light</vt:lpstr>
      <vt:lpstr>Geneva</vt:lpstr>
      <vt:lpstr>Times</vt:lpstr>
      <vt:lpstr>ヒラギノ角ゴ Pro W3</vt:lpstr>
      <vt:lpstr>Office Theme</vt:lpstr>
      <vt:lpstr>Composition</vt:lpstr>
      <vt:lpstr>Directions</vt:lpstr>
      <vt:lpstr>DNA Discovery Close Reading</vt:lpstr>
      <vt:lpstr>Science Reading Objective</vt:lpstr>
      <vt:lpstr>Chunking</vt:lpstr>
      <vt:lpstr>Chunking of assigned text</vt:lpstr>
      <vt:lpstr>DON’T FORGET FIGURES!!</vt:lpstr>
      <vt:lpstr>Other helpful hints</vt:lpstr>
      <vt:lpstr>Class Assignment</vt:lpstr>
      <vt:lpstr>12-1</vt:lpstr>
      <vt:lpstr>12-1</vt:lpstr>
      <vt:lpstr>12-1</vt:lpstr>
      <vt:lpstr>Assignment</vt:lpstr>
      <vt:lpstr>Reading Comprehension Quiz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Roderick, Teri</dc:creator>
  <cp:lastModifiedBy>Roderick, Teri</cp:lastModifiedBy>
  <cp:revision>11</cp:revision>
  <dcterms:created xsi:type="dcterms:W3CDTF">2016-02-05T16:26:42Z</dcterms:created>
  <dcterms:modified xsi:type="dcterms:W3CDTF">2016-02-09T19:27:37Z</dcterms:modified>
</cp:coreProperties>
</file>