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4" autoAdjust="0"/>
    <p:restoredTop sz="94660"/>
  </p:normalViewPr>
  <p:slideViewPr>
    <p:cSldViewPr snapToGrid="0">
      <p:cViewPr varScale="1">
        <p:scale>
          <a:sx n="103" d="100"/>
          <a:sy n="103" d="100"/>
        </p:scale>
        <p:origin x="21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F13A51-52F6-4BDC-8BA2-F24D4F0A03E7}"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164335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F13A51-52F6-4BDC-8BA2-F24D4F0A03E7}"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85645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F13A51-52F6-4BDC-8BA2-F24D4F0A03E7}"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350570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F13A51-52F6-4BDC-8BA2-F24D4F0A03E7}"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43966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13A51-52F6-4BDC-8BA2-F24D4F0A03E7}"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189858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F13A51-52F6-4BDC-8BA2-F24D4F0A03E7}"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348518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F13A51-52F6-4BDC-8BA2-F24D4F0A03E7}"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212827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F13A51-52F6-4BDC-8BA2-F24D4F0A03E7}"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109992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13A51-52F6-4BDC-8BA2-F24D4F0A03E7}"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332227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13A51-52F6-4BDC-8BA2-F24D4F0A03E7}"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395987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13A51-52F6-4BDC-8BA2-F24D4F0A03E7}"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BAC15-7470-48F8-BE97-EDF697EA3067}" type="slidenum">
              <a:rPr lang="en-US" smtClean="0"/>
              <a:t>‹#›</a:t>
            </a:fld>
            <a:endParaRPr lang="en-US"/>
          </a:p>
        </p:txBody>
      </p:sp>
    </p:spTree>
    <p:extLst>
      <p:ext uri="{BB962C8B-B14F-4D97-AF65-F5344CB8AC3E}">
        <p14:creationId xmlns:p14="http://schemas.microsoft.com/office/powerpoint/2010/main" val="418935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13A51-52F6-4BDC-8BA2-F24D4F0A03E7}"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BAC15-7470-48F8-BE97-EDF697EA3067}" type="slidenum">
              <a:rPr lang="en-US" smtClean="0"/>
              <a:t>‹#›</a:t>
            </a:fld>
            <a:endParaRPr lang="en-US"/>
          </a:p>
        </p:txBody>
      </p:sp>
    </p:spTree>
    <p:extLst>
      <p:ext uri="{BB962C8B-B14F-4D97-AF65-F5344CB8AC3E}">
        <p14:creationId xmlns:p14="http://schemas.microsoft.com/office/powerpoint/2010/main" val="3555899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7886700" cy="578150"/>
          </a:xfrm>
        </p:spPr>
        <p:txBody>
          <a:bodyPr>
            <a:normAutofit fontScale="90000"/>
          </a:bodyPr>
          <a:lstStyle/>
          <a:p>
            <a:r>
              <a:rPr lang="en-US" dirty="0" smtClean="0"/>
              <a:t>Daily Warm Up</a:t>
            </a:r>
            <a:endParaRPr lang="en-US" dirty="0"/>
          </a:p>
        </p:txBody>
      </p:sp>
      <p:sp>
        <p:nvSpPr>
          <p:cNvPr id="5" name="Content Placeholder 4"/>
          <p:cNvSpPr>
            <a:spLocks noGrp="1"/>
          </p:cNvSpPr>
          <p:nvPr>
            <p:ph idx="1"/>
          </p:nvPr>
        </p:nvSpPr>
        <p:spPr>
          <a:xfrm>
            <a:off x="192505" y="654518"/>
            <a:ext cx="8951495" cy="6203482"/>
          </a:xfrm>
        </p:spPr>
        <p:txBody>
          <a:bodyPr>
            <a:normAutofit fontScale="92500" lnSpcReduction="10000"/>
          </a:bodyPr>
          <a:lstStyle/>
          <a:p>
            <a:pPr marL="0" indent="0">
              <a:buNone/>
            </a:pPr>
            <a:r>
              <a:rPr lang="en-US" dirty="0" smtClean="0">
                <a:solidFill>
                  <a:srgbClr val="FF0000"/>
                </a:solidFill>
              </a:rPr>
              <a:t>*Write this on a separate piece of paper, you will be turning it in.</a:t>
            </a:r>
          </a:p>
          <a:p>
            <a:pPr marL="514350" indent="-514350">
              <a:buFont typeface="+mj-lt"/>
              <a:buAutoNum type="arabicPeriod"/>
            </a:pPr>
            <a:r>
              <a:rPr lang="en-US" dirty="0" smtClean="0"/>
              <a:t>This scientist discovered </a:t>
            </a:r>
            <a:r>
              <a:rPr lang="en-US" b="1" dirty="0" smtClean="0"/>
              <a:t>Transformation.  </a:t>
            </a:r>
            <a:r>
              <a:rPr lang="en-US" dirty="0" smtClean="0"/>
              <a:t>He observed one bacteria being changed into another.</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When Avery used an enzyme to destroy DNA, transformation did not occur.  What does this tell us about DNA?</a:t>
            </a:r>
            <a:br>
              <a:rPr lang="en-US" dirty="0" smtClean="0"/>
            </a:br>
            <a:endParaRPr lang="en-US" dirty="0" smtClean="0"/>
          </a:p>
          <a:p>
            <a:pPr marL="514350" indent="-514350">
              <a:buFont typeface="+mj-lt"/>
              <a:buAutoNum type="arabicPeriod"/>
            </a:pPr>
            <a:r>
              <a:rPr lang="en-US" dirty="0" smtClean="0"/>
              <a:t>What is a bacteriophage?</a:t>
            </a:r>
            <a:br>
              <a:rPr lang="en-US" dirty="0" smtClean="0"/>
            </a:br>
            <a:endParaRPr lang="en-US" dirty="0" smtClean="0"/>
          </a:p>
          <a:p>
            <a:pPr marL="514350" indent="-514350">
              <a:buFont typeface="+mj-lt"/>
              <a:buAutoNum type="arabicPeriod"/>
            </a:pPr>
            <a:r>
              <a:rPr lang="en-US" dirty="0" smtClean="0"/>
              <a:t>In Hershey and Chase’s experiment, how did they know DNA was being inserted in the bacterium and not protein?</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James Watson, Francis Crick, Rosalind Franklin and Maurice Wilkens were all trying to discover the ______________ of D.N.A.</a:t>
            </a:r>
            <a:endParaRPr lang="en-US" dirty="0"/>
          </a:p>
        </p:txBody>
      </p:sp>
      <p:sp>
        <p:nvSpPr>
          <p:cNvPr id="6" name="TextBox 5"/>
          <p:cNvSpPr txBox="1"/>
          <p:nvPr/>
        </p:nvSpPr>
        <p:spPr>
          <a:xfrm>
            <a:off x="635267" y="1828801"/>
            <a:ext cx="6073541" cy="461665"/>
          </a:xfrm>
          <a:prstGeom prst="rect">
            <a:avLst/>
          </a:prstGeom>
          <a:noFill/>
        </p:spPr>
        <p:txBody>
          <a:bodyPr wrap="square" rtlCol="0">
            <a:spAutoFit/>
          </a:bodyPr>
          <a:lstStyle/>
          <a:p>
            <a:r>
              <a:rPr lang="en-US" sz="2400" dirty="0" smtClean="0">
                <a:solidFill>
                  <a:srgbClr val="FF0000"/>
                </a:solidFill>
              </a:rPr>
              <a:t>Frederick Griffith</a:t>
            </a:r>
            <a:endParaRPr lang="en-US" sz="2400" dirty="0">
              <a:solidFill>
                <a:srgbClr val="FF0000"/>
              </a:solidFill>
            </a:endParaRPr>
          </a:p>
        </p:txBody>
      </p:sp>
      <p:sp>
        <p:nvSpPr>
          <p:cNvPr id="7" name="TextBox 6"/>
          <p:cNvSpPr txBox="1"/>
          <p:nvPr/>
        </p:nvSpPr>
        <p:spPr>
          <a:xfrm>
            <a:off x="635267" y="3120993"/>
            <a:ext cx="8835991" cy="461665"/>
          </a:xfrm>
          <a:prstGeom prst="rect">
            <a:avLst/>
          </a:prstGeom>
          <a:noFill/>
        </p:spPr>
        <p:txBody>
          <a:bodyPr wrap="square" rtlCol="0">
            <a:spAutoFit/>
          </a:bodyPr>
          <a:lstStyle/>
          <a:p>
            <a:r>
              <a:rPr lang="en-US" sz="2400" dirty="0" smtClean="0">
                <a:solidFill>
                  <a:srgbClr val="FF0000"/>
                </a:solidFill>
              </a:rPr>
              <a:t>DNA is the molecule that carries genes and transmits information.</a:t>
            </a:r>
            <a:endParaRPr lang="en-US" sz="2400" dirty="0">
              <a:solidFill>
                <a:srgbClr val="FF0000"/>
              </a:solidFill>
            </a:endParaRPr>
          </a:p>
        </p:txBody>
      </p:sp>
      <p:sp>
        <p:nvSpPr>
          <p:cNvPr id="8" name="TextBox 7"/>
          <p:cNvSpPr txBox="1"/>
          <p:nvPr/>
        </p:nvSpPr>
        <p:spPr>
          <a:xfrm>
            <a:off x="635267" y="3879784"/>
            <a:ext cx="8835991" cy="461665"/>
          </a:xfrm>
          <a:prstGeom prst="rect">
            <a:avLst/>
          </a:prstGeom>
          <a:noFill/>
        </p:spPr>
        <p:txBody>
          <a:bodyPr wrap="square" rtlCol="0">
            <a:spAutoFit/>
          </a:bodyPr>
          <a:lstStyle/>
          <a:p>
            <a:r>
              <a:rPr lang="en-US" sz="2400" dirty="0" smtClean="0">
                <a:solidFill>
                  <a:srgbClr val="FF0000"/>
                </a:solidFill>
              </a:rPr>
              <a:t>A VIRUS</a:t>
            </a:r>
            <a:endParaRPr lang="en-US" sz="2400" dirty="0">
              <a:solidFill>
                <a:srgbClr val="FF0000"/>
              </a:solidFill>
            </a:endParaRPr>
          </a:p>
        </p:txBody>
      </p:sp>
      <p:sp>
        <p:nvSpPr>
          <p:cNvPr id="9" name="TextBox 8"/>
          <p:cNvSpPr txBox="1"/>
          <p:nvPr/>
        </p:nvSpPr>
        <p:spPr>
          <a:xfrm>
            <a:off x="635266" y="5004335"/>
            <a:ext cx="8835991" cy="738664"/>
          </a:xfrm>
          <a:prstGeom prst="rect">
            <a:avLst/>
          </a:prstGeom>
          <a:noFill/>
        </p:spPr>
        <p:txBody>
          <a:bodyPr wrap="square" rtlCol="0">
            <a:spAutoFit/>
          </a:bodyPr>
          <a:lstStyle/>
          <a:p>
            <a:r>
              <a:rPr lang="en-US" sz="1400" dirty="0" smtClean="0">
                <a:solidFill>
                  <a:srgbClr val="FF0000"/>
                </a:solidFill>
              </a:rPr>
              <a:t>They attached specific radioactive markers that were different from the </a:t>
            </a:r>
            <a:r>
              <a:rPr lang="en-US" sz="1400" dirty="0" err="1" smtClean="0">
                <a:solidFill>
                  <a:srgbClr val="FF0000"/>
                </a:solidFill>
              </a:rPr>
              <a:t>radioactice</a:t>
            </a:r>
            <a:r>
              <a:rPr lang="en-US" sz="1400" dirty="0" smtClean="0">
                <a:solidFill>
                  <a:srgbClr val="FF0000"/>
                </a:solidFill>
              </a:rPr>
              <a:t> markers they attached to the proteins.  When they looked at the insides of the bacteria, the DNA radioactive marker was present.  This meant that DNA had been inserted in to the bacteria, not protein.</a:t>
            </a:r>
            <a:endParaRPr lang="en-US" sz="1400" dirty="0">
              <a:solidFill>
                <a:srgbClr val="FF0000"/>
              </a:solidFill>
            </a:endParaRPr>
          </a:p>
        </p:txBody>
      </p:sp>
      <p:sp>
        <p:nvSpPr>
          <p:cNvPr id="10" name="TextBox 9"/>
          <p:cNvSpPr txBox="1"/>
          <p:nvPr/>
        </p:nvSpPr>
        <p:spPr>
          <a:xfrm>
            <a:off x="6225940" y="6025070"/>
            <a:ext cx="8835991" cy="461665"/>
          </a:xfrm>
          <a:prstGeom prst="rect">
            <a:avLst/>
          </a:prstGeom>
          <a:noFill/>
        </p:spPr>
        <p:txBody>
          <a:bodyPr wrap="square" rtlCol="0">
            <a:spAutoFit/>
          </a:bodyPr>
          <a:lstStyle/>
          <a:p>
            <a:r>
              <a:rPr lang="en-US" sz="2400" dirty="0" smtClean="0">
                <a:solidFill>
                  <a:srgbClr val="FF0000"/>
                </a:solidFill>
              </a:rPr>
              <a:t>Structure</a:t>
            </a:r>
            <a:endParaRPr lang="en-US" sz="2400" dirty="0">
              <a:solidFill>
                <a:srgbClr val="FF0000"/>
              </a:solidFill>
            </a:endParaRPr>
          </a:p>
        </p:txBody>
      </p:sp>
    </p:spTree>
    <p:extLst>
      <p:ext uri="{BB962C8B-B14F-4D97-AF65-F5344CB8AC3E}">
        <p14:creationId xmlns:p14="http://schemas.microsoft.com/office/powerpoint/2010/main" val="122099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510773"/>
          </a:xfrm>
        </p:spPr>
        <p:txBody>
          <a:bodyPr>
            <a:normAutofit fontScale="90000"/>
          </a:bodyPr>
          <a:lstStyle/>
          <a:p>
            <a:r>
              <a:rPr lang="en-US" dirty="0" smtClean="0"/>
              <a:t>DNA Structure Candy Activity</a:t>
            </a:r>
            <a:endParaRPr lang="en-US" dirty="0"/>
          </a:p>
        </p:txBody>
      </p:sp>
      <p:sp>
        <p:nvSpPr>
          <p:cNvPr id="3" name="Content Placeholder 2"/>
          <p:cNvSpPr>
            <a:spLocks noGrp="1"/>
          </p:cNvSpPr>
          <p:nvPr>
            <p:ph idx="1"/>
          </p:nvPr>
        </p:nvSpPr>
        <p:spPr>
          <a:xfrm>
            <a:off x="48129" y="625643"/>
            <a:ext cx="9009246" cy="6083166"/>
          </a:xfrm>
        </p:spPr>
        <p:txBody>
          <a:bodyPr>
            <a:normAutofit/>
          </a:bodyPr>
          <a:lstStyle/>
          <a:p>
            <a:r>
              <a:rPr lang="en-US" dirty="0" smtClean="0"/>
              <a:t>Given the contents in the cup you will need to assemble </a:t>
            </a:r>
            <a:r>
              <a:rPr lang="en-US" i="1" u="sng" dirty="0" smtClean="0">
                <a:effectLst>
                  <a:outerShdw blurRad="38100" dist="38100" dir="2700000" algn="tl">
                    <a:srgbClr val="000000">
                      <a:alpha val="43137"/>
                    </a:srgbClr>
                  </a:outerShdw>
                </a:effectLst>
              </a:rPr>
              <a:t>4 nucleotides </a:t>
            </a:r>
            <a:r>
              <a:rPr lang="en-US" dirty="0" smtClean="0"/>
              <a:t>and </a:t>
            </a:r>
            <a:r>
              <a:rPr lang="en-US" i="1" u="sng" dirty="0" smtClean="0">
                <a:effectLst>
                  <a:outerShdw blurRad="38100" dist="38100" dir="2700000" algn="tl">
                    <a:srgbClr val="000000">
                      <a:alpha val="43137"/>
                    </a:srgbClr>
                  </a:outerShdw>
                </a:effectLst>
              </a:rPr>
              <a:t>properly base pair </a:t>
            </a:r>
            <a:r>
              <a:rPr lang="en-US" dirty="0" smtClean="0"/>
              <a:t>them together.</a:t>
            </a:r>
          </a:p>
          <a:p>
            <a:endParaRPr lang="en-US" dirty="0"/>
          </a:p>
          <a:p>
            <a:r>
              <a:rPr lang="en-US" i="1" u="sng" dirty="0" smtClean="0">
                <a:effectLst>
                  <a:outerShdw blurRad="38100" dist="38100" dir="2700000" algn="tl">
                    <a:srgbClr val="000000">
                      <a:alpha val="43137"/>
                    </a:srgbClr>
                  </a:outerShdw>
                </a:effectLst>
              </a:rPr>
              <a:t>Make a key </a:t>
            </a:r>
            <a:r>
              <a:rPr lang="en-US" dirty="0" smtClean="0"/>
              <a:t>listing what each piece of candy/toothpick represents.</a:t>
            </a:r>
          </a:p>
          <a:p>
            <a:endParaRPr lang="en-US" dirty="0"/>
          </a:p>
          <a:p>
            <a:r>
              <a:rPr lang="en-US" b="1" u="sng" dirty="0" smtClean="0">
                <a:effectLst>
                  <a:outerShdw blurRad="38100" dist="38100" dir="2700000" algn="tl">
                    <a:srgbClr val="000000">
                      <a:alpha val="43137"/>
                    </a:srgbClr>
                  </a:outerShdw>
                </a:effectLst>
              </a:rPr>
              <a:t>To receive points </a:t>
            </a:r>
            <a:r>
              <a:rPr lang="en-US" dirty="0" smtClean="0"/>
              <a:t>you will have to </a:t>
            </a:r>
            <a:r>
              <a:rPr lang="en-US" i="1" u="sng" dirty="0" smtClean="0">
                <a:effectLst>
                  <a:outerShdw blurRad="38100" dist="38100" dir="2700000" algn="tl">
                    <a:srgbClr val="000000">
                      <a:alpha val="43137"/>
                    </a:srgbClr>
                  </a:outerShdw>
                </a:effectLst>
              </a:rPr>
              <a:t>explain the structure </a:t>
            </a:r>
            <a:r>
              <a:rPr lang="en-US" dirty="0" smtClean="0"/>
              <a:t>of your nucleotides and the general structure of DNA to me and </a:t>
            </a:r>
            <a:r>
              <a:rPr lang="en-US" i="1" u="sng" dirty="0" smtClean="0">
                <a:effectLst>
                  <a:outerShdw blurRad="38100" dist="38100" dir="2700000" algn="tl">
                    <a:srgbClr val="000000">
                      <a:alpha val="43137"/>
                    </a:srgbClr>
                  </a:outerShdw>
                </a:effectLst>
              </a:rPr>
              <a:t>show me your key.</a:t>
            </a:r>
            <a:r>
              <a:rPr lang="en-US" dirty="0" smtClean="0"/>
              <a:t/>
            </a:r>
            <a:br>
              <a:rPr lang="en-US" dirty="0" smtClean="0"/>
            </a:br>
            <a:endParaRPr lang="en-US" dirty="0" smtClean="0"/>
          </a:p>
          <a:p>
            <a:r>
              <a:rPr lang="en-US" dirty="0" smtClean="0"/>
              <a:t>You may eat your candy </a:t>
            </a:r>
            <a:r>
              <a:rPr lang="en-US" i="1" u="sng" dirty="0" smtClean="0">
                <a:effectLst>
                  <a:outerShdw blurRad="38100" dist="38100" dir="2700000" algn="tl">
                    <a:srgbClr val="000000">
                      <a:alpha val="43137"/>
                    </a:srgbClr>
                  </a:outerShdw>
                </a:effectLst>
              </a:rPr>
              <a:t>after you have received your points</a:t>
            </a:r>
            <a:endParaRPr lang="en-US"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1924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491522"/>
          </a:xfrm>
        </p:spPr>
        <p:txBody>
          <a:bodyPr>
            <a:normAutofit fontScale="90000"/>
          </a:bodyPr>
          <a:lstStyle/>
          <a:p>
            <a:r>
              <a:rPr lang="en-US" dirty="0" smtClean="0"/>
              <a:t>DNA Quiz</a:t>
            </a:r>
            <a:endParaRPr lang="en-US" dirty="0"/>
          </a:p>
        </p:txBody>
      </p:sp>
      <p:sp>
        <p:nvSpPr>
          <p:cNvPr id="3" name="Content Placeholder 2"/>
          <p:cNvSpPr>
            <a:spLocks noGrp="1"/>
          </p:cNvSpPr>
          <p:nvPr>
            <p:ph idx="1"/>
          </p:nvPr>
        </p:nvSpPr>
        <p:spPr>
          <a:xfrm>
            <a:off x="80009" y="641717"/>
            <a:ext cx="8977363" cy="6105591"/>
          </a:xfrm>
        </p:spPr>
        <p:txBody>
          <a:bodyPr/>
          <a:lstStyle/>
          <a:p>
            <a:pPr marL="514350" indent="-514350">
              <a:buFont typeface="+mj-lt"/>
              <a:buAutoNum type="arabicPeriod"/>
            </a:pPr>
            <a:r>
              <a:rPr lang="en-US" dirty="0" smtClean="0"/>
              <a:t>What kind of molecule is DNA?</a:t>
            </a:r>
          </a:p>
          <a:p>
            <a:pPr marL="514350" indent="-514350">
              <a:buFont typeface="+mj-lt"/>
              <a:buAutoNum type="arabicPeriod"/>
            </a:pPr>
            <a:r>
              <a:rPr lang="en-US" dirty="0" smtClean="0"/>
              <a:t>This molecule is a polymer that is made up of many monomers.  What is the monomer called?</a:t>
            </a:r>
            <a:br>
              <a:rPr lang="en-US" dirty="0" smtClean="0"/>
            </a:b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159254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190</Words>
  <Application>Microsoft Office PowerPoint</Application>
  <PresentationFormat>On-screen Show (4:3)</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Daily Warm Up</vt:lpstr>
      <vt:lpstr>DNA Structure Candy Activity</vt:lpstr>
      <vt:lpstr>DNA Quiz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Warm Up</dc:title>
  <dc:creator>Roderick, Teri</dc:creator>
  <cp:lastModifiedBy>Roderick, Teri</cp:lastModifiedBy>
  <cp:revision>4</cp:revision>
  <dcterms:created xsi:type="dcterms:W3CDTF">2016-02-17T16:51:28Z</dcterms:created>
  <dcterms:modified xsi:type="dcterms:W3CDTF">2016-02-17T20:44:50Z</dcterms:modified>
</cp:coreProperties>
</file>