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324" r:id="rId13"/>
    <p:sldId id="269" r:id="rId14"/>
    <p:sldId id="271" r:id="rId15"/>
    <p:sldId id="272" r:id="rId16"/>
    <p:sldId id="274" r:id="rId17"/>
    <p:sldId id="281" r:id="rId18"/>
    <p:sldId id="275" r:id="rId19"/>
    <p:sldId id="276" r:id="rId20"/>
    <p:sldId id="277" r:id="rId21"/>
    <p:sldId id="278" r:id="rId22"/>
    <p:sldId id="290" r:id="rId23"/>
    <p:sldId id="273" r:id="rId24"/>
    <p:sldId id="285" r:id="rId25"/>
    <p:sldId id="316" r:id="rId26"/>
    <p:sldId id="317" r:id="rId27"/>
    <p:sldId id="318" r:id="rId28"/>
    <p:sldId id="319" r:id="rId29"/>
    <p:sldId id="280" r:id="rId30"/>
    <p:sldId id="320" r:id="rId31"/>
    <p:sldId id="322" r:id="rId32"/>
    <p:sldId id="321" r:id="rId33"/>
    <p:sldId id="292" r:id="rId34"/>
    <p:sldId id="293" r:id="rId35"/>
    <p:sldId id="297" r:id="rId36"/>
    <p:sldId id="299" r:id="rId37"/>
    <p:sldId id="291" r:id="rId38"/>
    <p:sldId id="326" r:id="rId39"/>
    <p:sldId id="327" r:id="rId40"/>
    <p:sldId id="323" r:id="rId41"/>
    <p:sldId id="329" r:id="rId42"/>
    <p:sldId id="330" r:id="rId43"/>
    <p:sldId id="288" r:id="rId44"/>
    <p:sldId id="331" r:id="rId45"/>
    <p:sldId id="352" r:id="rId46"/>
    <p:sldId id="301" r:id="rId47"/>
    <p:sldId id="307" r:id="rId48"/>
    <p:sldId id="308" r:id="rId49"/>
    <p:sldId id="302" r:id="rId50"/>
    <p:sldId id="332" r:id="rId51"/>
    <p:sldId id="346" r:id="rId52"/>
    <p:sldId id="347" r:id="rId53"/>
    <p:sldId id="348" r:id="rId54"/>
    <p:sldId id="349" r:id="rId55"/>
    <p:sldId id="350" r:id="rId56"/>
    <p:sldId id="351" r:id="rId57"/>
    <p:sldId id="333" r:id="rId58"/>
    <p:sldId id="334" r:id="rId59"/>
    <p:sldId id="335" r:id="rId60"/>
    <p:sldId id="336" r:id="rId61"/>
    <p:sldId id="337" r:id="rId62"/>
    <p:sldId id="345" r:id="rId63"/>
    <p:sldId id="338" r:id="rId64"/>
    <p:sldId id="339" r:id="rId65"/>
    <p:sldId id="340" r:id="rId66"/>
    <p:sldId id="341" r:id="rId67"/>
    <p:sldId id="342" r:id="rId68"/>
    <p:sldId id="311" r:id="rId69"/>
    <p:sldId id="362" r:id="rId70"/>
    <p:sldId id="343" r:id="rId71"/>
    <p:sldId id="344" r:id="rId72"/>
    <p:sldId id="363" r:id="rId73"/>
    <p:sldId id="364" r:id="rId74"/>
    <p:sldId id="365" r:id="rId75"/>
    <p:sldId id="366" r:id="rId76"/>
    <p:sldId id="367" r:id="rId77"/>
    <p:sldId id="368" r:id="rId78"/>
    <p:sldId id="369" r:id="rId79"/>
    <p:sldId id="370" r:id="rId80"/>
    <p:sldId id="371" r:id="rId81"/>
    <p:sldId id="372" r:id="rId82"/>
    <p:sldId id="373" r:id="rId83"/>
    <p:sldId id="374" r:id="rId84"/>
    <p:sldId id="375" r:id="rId85"/>
    <p:sldId id="376" r:id="rId86"/>
    <p:sldId id="377" r:id="rId87"/>
    <p:sldId id="378" r:id="rId88"/>
    <p:sldId id="379" r:id="rId89"/>
    <p:sldId id="354" r:id="rId90"/>
    <p:sldId id="355" r:id="rId91"/>
    <p:sldId id="360" r:id="rId92"/>
    <p:sldId id="356" r:id="rId93"/>
    <p:sldId id="357" r:id="rId94"/>
    <p:sldId id="358" r:id="rId95"/>
    <p:sldId id="361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DEA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6044" autoAdjust="0"/>
    <p:restoredTop sz="96552" autoAdjust="0"/>
  </p:normalViewPr>
  <p:slideViewPr>
    <p:cSldViewPr snapToGrid="0">
      <p:cViewPr varScale="1">
        <p:scale>
          <a:sx n="120" d="100"/>
          <a:sy n="120" d="100"/>
        </p:scale>
        <p:origin x="204" y="108"/>
      </p:cViewPr>
      <p:guideLst/>
    </p:cSldViewPr>
  </p:slideViewPr>
  <p:outlineViewPr>
    <p:cViewPr>
      <p:scale>
        <a:sx n="33" d="100"/>
        <a:sy n="33" d="100"/>
      </p:scale>
      <p:origin x="0" y="-157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87464-618D-43B8-A4B9-59709EF87F4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1F47D-DCA3-48AF-8F92-EE49C275E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2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A0DF6-EEF1-481F-AC6C-5DDAFD929A9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54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A0DF6-EEF1-481F-AC6C-5DDAFD929A9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19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A0DF6-EEF1-481F-AC6C-5DDAFD929A9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81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A0DF6-EEF1-481F-AC6C-5DDAFD929A9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77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A0DF6-EEF1-481F-AC6C-5DDAFD929A92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8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20E4-9773-437C-ABAC-B4A68F52059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4FF5-E1EC-40A3-BABF-2B407A3C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1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20E4-9773-437C-ABAC-B4A68F52059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4FF5-E1EC-40A3-BABF-2B407A3C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2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20E4-9773-437C-ABAC-B4A68F52059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4FF5-E1EC-40A3-BABF-2B407A3C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1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20E4-9773-437C-ABAC-B4A68F52059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Roderick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4FF5-E1EC-40A3-BABF-2B407A3C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3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20E4-9773-437C-ABAC-B4A68F52059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4FF5-E1EC-40A3-BABF-2B407A3C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9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20E4-9773-437C-ABAC-B4A68F52059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4FF5-E1EC-40A3-BABF-2B407A3C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6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20E4-9773-437C-ABAC-B4A68F52059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4FF5-E1EC-40A3-BABF-2B407A3C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2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20E4-9773-437C-ABAC-B4A68F52059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4FF5-E1EC-40A3-BABF-2B407A3C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2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20E4-9773-437C-ABAC-B4A68F52059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4FF5-E1EC-40A3-BABF-2B407A3C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2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20E4-9773-437C-ABAC-B4A68F52059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4FF5-E1EC-40A3-BABF-2B407A3C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5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20E4-9773-437C-ABAC-B4A68F52059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4FF5-E1EC-40A3-BABF-2B407A3C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5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320E4-9773-437C-ABAC-B4A68F52059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34FF5-E1EC-40A3-BABF-2B407A3C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8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ukRgqzk-KE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IzcZ_UWuB0" TargetMode="External"/><Relationship Id="rId2" Type="http://schemas.openxmlformats.org/officeDocument/2006/relationships/hyperlink" Target="https://www.youtube.com/watch?v=y9hprlmck44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VmU3CLxvgU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gif"/><Relationship Id="rId4" Type="http://schemas.openxmlformats.org/officeDocument/2006/relationships/image" Target="../media/image59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7150"/>
            <a:ext cx="9067800" cy="6743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4084" y="1803633"/>
            <a:ext cx="4456651" cy="1194602"/>
          </a:xfrm>
          <a:solidFill>
            <a:schemeClr val="bg1"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r>
              <a:rPr lang="en-US" dirty="0" smtClean="0"/>
              <a:t>Unit 02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txBody>
          <a:bodyPr anchor="ctr"/>
          <a:lstStyle/>
          <a:p>
            <a:r>
              <a:rPr lang="en-US" dirty="0" smtClean="0"/>
              <a:t>The Chemical Basis of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Introduction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355434" y="-40172"/>
            <a:ext cx="78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90" y="633369"/>
            <a:ext cx="8867163" cy="5855516"/>
          </a:xfrm>
        </p:spPr>
        <p:txBody>
          <a:bodyPr anchor="ctr"/>
          <a:lstStyle/>
          <a:p>
            <a:r>
              <a:rPr lang="en-US" sz="4000" dirty="0" smtClean="0"/>
              <a:t>There are 118 known elements</a:t>
            </a:r>
          </a:p>
          <a:p>
            <a:endParaRPr lang="en-US" sz="4000" dirty="0"/>
          </a:p>
          <a:p>
            <a:r>
              <a:rPr lang="en-US" sz="4000" dirty="0" smtClean="0"/>
              <a:t>20 of these elements make up all living things</a:t>
            </a:r>
            <a:endParaRPr lang="en-US" sz="3600" dirty="0" smtClean="0"/>
          </a:p>
          <a:p>
            <a:pPr lvl="1"/>
            <a:endParaRPr lang="en-US" sz="3600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3396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Introduction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205624" y="42852"/>
            <a:ext cx="66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90" y="633369"/>
            <a:ext cx="8867163" cy="5855516"/>
          </a:xfrm>
        </p:spPr>
        <p:txBody>
          <a:bodyPr anchor="ctr"/>
          <a:lstStyle/>
          <a:p>
            <a:pPr lvl="1"/>
            <a:endParaRPr lang="en-US" sz="3600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1147" y="850970"/>
            <a:ext cx="773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Elements in the Human Body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" y="1943986"/>
            <a:ext cx="8477250" cy="4762500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2902591" y="2535612"/>
            <a:ext cx="142613" cy="155709"/>
          </a:xfrm>
          <a:prstGeom prst="star5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903989" y="2839014"/>
            <a:ext cx="142613" cy="155709"/>
          </a:xfrm>
          <a:prstGeom prst="star5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903989" y="3149407"/>
            <a:ext cx="142613" cy="155709"/>
          </a:xfrm>
          <a:prstGeom prst="star5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2912378" y="3451411"/>
            <a:ext cx="142613" cy="155709"/>
          </a:xfrm>
          <a:prstGeom prst="star5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2920767" y="3725653"/>
            <a:ext cx="142613" cy="155709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2922340" y="4037506"/>
            <a:ext cx="142613" cy="155709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4790" y="81213"/>
            <a:ext cx="714708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C.H.O.N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1271" y="2281473"/>
            <a:ext cx="2163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Carbon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77905" y="2281473"/>
            <a:ext cx="2163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Hydrogen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96826" y="2281473"/>
            <a:ext cx="2163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Oxygen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41948" y="2281473"/>
            <a:ext cx="2163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Nitrogen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79933" y="-25383"/>
            <a:ext cx="8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things are composed mostly of these four elements: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Introduction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90" y="633369"/>
            <a:ext cx="8867163" cy="5855516"/>
          </a:xfrm>
        </p:spPr>
        <p:txBody>
          <a:bodyPr anchor="ctr"/>
          <a:lstStyle/>
          <a:p>
            <a:pPr lvl="1"/>
            <a:r>
              <a:rPr lang="en-US" sz="3600" dirty="0" smtClean="0"/>
              <a:t>The type of element is determined by the type of atom.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 smtClean="0"/>
              <a:t>Do you remember the structure of an atom?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6994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an Atom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48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3889" y="2038241"/>
            <a:ext cx="3299496" cy="564684"/>
            <a:chOff x="-153622" y="778865"/>
            <a:chExt cx="3299496" cy="564684"/>
          </a:xfrm>
        </p:grpSpPr>
        <p:sp>
          <p:nvSpPr>
            <p:cNvPr id="5" name="Rounded Rectangle 4"/>
            <p:cNvSpPr/>
            <p:nvPr/>
          </p:nvSpPr>
          <p:spPr>
            <a:xfrm>
              <a:off x="411062" y="896595"/>
              <a:ext cx="2734812" cy="44695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Introduction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504" y="813732"/>
            <a:ext cx="8867163" cy="5855516"/>
          </a:xfrm>
        </p:spPr>
        <p:txBody>
          <a:bodyPr anchor="ctr"/>
          <a:lstStyle/>
          <a:p>
            <a:r>
              <a:rPr lang="en-US" sz="4000" dirty="0" smtClean="0"/>
              <a:t>Atom</a:t>
            </a:r>
          </a:p>
          <a:p>
            <a:pPr lvl="1"/>
            <a:r>
              <a:rPr lang="en-US" sz="3600" dirty="0" smtClean="0"/>
              <a:t>The basic unit of matter</a:t>
            </a:r>
          </a:p>
          <a:p>
            <a:pPr lvl="1"/>
            <a:r>
              <a:rPr lang="en-US" sz="3600" dirty="0" smtClean="0"/>
              <a:t>The type of atom determines the type of element</a:t>
            </a:r>
          </a:p>
          <a:p>
            <a:pPr lvl="1"/>
            <a:endParaRPr lang="en-US" sz="3600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7062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721" y="1104171"/>
            <a:ext cx="5992558" cy="4351338"/>
          </a:xfrm>
        </p:spPr>
      </p:pic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Introduction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397379" y="-58831"/>
            <a:ext cx="74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504" y="813732"/>
            <a:ext cx="8867163" cy="5855516"/>
          </a:xfrm>
        </p:spPr>
        <p:txBody>
          <a:bodyPr anchor="t"/>
          <a:lstStyle/>
          <a:p>
            <a:r>
              <a:rPr lang="en-US" sz="4000" dirty="0" smtClean="0"/>
              <a:t>An atom is composed of three particles</a:t>
            </a:r>
          </a:p>
          <a:p>
            <a:pPr marL="457200" lvl="1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59235" y="3204594"/>
            <a:ext cx="1468073" cy="143451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77113" y="3204595"/>
            <a:ext cx="1468073" cy="143451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87526" y="4015290"/>
            <a:ext cx="295005" cy="28826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80844" y="4923905"/>
            <a:ext cx="1947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Proton (+)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77210" y="4923905"/>
            <a:ext cx="194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Neutron (N)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12877" y="4923905"/>
            <a:ext cx="194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(e-)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09056" y="2828007"/>
            <a:ext cx="3299496" cy="564684"/>
            <a:chOff x="-153622" y="778865"/>
            <a:chExt cx="3299496" cy="564684"/>
          </a:xfrm>
        </p:grpSpPr>
        <p:sp>
          <p:nvSpPr>
            <p:cNvPr id="9" name="Rounded Rectangle 8"/>
            <p:cNvSpPr/>
            <p:nvPr/>
          </p:nvSpPr>
          <p:spPr>
            <a:xfrm>
              <a:off x="411062" y="896595"/>
              <a:ext cx="2734812" cy="44695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-78383" y="4595703"/>
            <a:ext cx="3299496" cy="564684"/>
            <a:chOff x="-153622" y="778865"/>
            <a:chExt cx="3299496" cy="564684"/>
          </a:xfrm>
        </p:grpSpPr>
        <p:sp>
          <p:nvSpPr>
            <p:cNvPr id="12" name="Rounded Rectangle 11"/>
            <p:cNvSpPr/>
            <p:nvPr/>
          </p:nvSpPr>
          <p:spPr>
            <a:xfrm>
              <a:off x="411062" y="896595"/>
              <a:ext cx="2734812" cy="44695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-109056" y="613357"/>
            <a:ext cx="3299496" cy="564684"/>
            <a:chOff x="-153622" y="778865"/>
            <a:chExt cx="3299496" cy="564684"/>
          </a:xfrm>
        </p:grpSpPr>
        <p:sp>
          <p:nvSpPr>
            <p:cNvPr id="5" name="Rounded Rectangle 4"/>
            <p:cNvSpPr/>
            <p:nvPr/>
          </p:nvSpPr>
          <p:spPr>
            <a:xfrm>
              <a:off x="411062" y="896595"/>
              <a:ext cx="2734812" cy="44695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Introduction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439324" y="-25383"/>
            <a:ext cx="70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504" y="813732"/>
            <a:ext cx="8867163" cy="5855516"/>
          </a:xfrm>
        </p:spPr>
        <p:txBody>
          <a:bodyPr anchor="ctr">
            <a:normAutofit/>
          </a:bodyPr>
          <a:lstStyle/>
          <a:p>
            <a:r>
              <a:rPr lang="en-US" sz="4000" dirty="0" smtClean="0"/>
              <a:t>Proton</a:t>
            </a:r>
          </a:p>
          <a:p>
            <a:pPr lvl="1"/>
            <a:r>
              <a:rPr lang="en-US" sz="3600" dirty="0" smtClean="0"/>
              <a:t>Subatomic particle with a positive (+) charge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4000" dirty="0" smtClean="0"/>
              <a:t>Neutron </a:t>
            </a:r>
          </a:p>
          <a:p>
            <a:pPr lvl="1"/>
            <a:r>
              <a:rPr lang="en-US" sz="3600" dirty="0" smtClean="0"/>
              <a:t>Subatomic Particle with no charge (N)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4000" dirty="0" smtClean="0"/>
              <a:t>Electron</a:t>
            </a:r>
          </a:p>
          <a:p>
            <a:pPr lvl="1"/>
            <a:r>
              <a:rPr lang="en-US" sz="3600" dirty="0" smtClean="0"/>
              <a:t>Subatomic Particle with a negative charge (-)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9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67" y="419450"/>
            <a:ext cx="8867163" cy="6241409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4000" dirty="0" smtClean="0"/>
              <a:t>What do you think of when you hear the word chemistry?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Think and Share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117445" y="747580"/>
            <a:ext cx="3299496" cy="564684"/>
            <a:chOff x="-153622" y="778865"/>
            <a:chExt cx="3299496" cy="564684"/>
          </a:xfrm>
        </p:grpSpPr>
        <p:sp>
          <p:nvSpPr>
            <p:cNvPr id="25" name="Rounded Rectangle 24"/>
            <p:cNvSpPr/>
            <p:nvPr/>
          </p:nvSpPr>
          <p:spPr>
            <a:xfrm>
              <a:off x="411062" y="896595"/>
              <a:ext cx="2734812" cy="44695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504" y="813732"/>
            <a:ext cx="8867163" cy="5855516"/>
          </a:xfrm>
        </p:spPr>
        <p:txBody>
          <a:bodyPr anchor="t"/>
          <a:lstStyle/>
          <a:p>
            <a:r>
              <a:rPr lang="en-US" sz="4000" dirty="0" smtClean="0"/>
              <a:t>Nucleus</a:t>
            </a:r>
          </a:p>
          <a:p>
            <a:pPr lvl="1"/>
            <a:r>
              <a:rPr lang="en-US" sz="3600" dirty="0" smtClean="0"/>
              <a:t>Center of an atom</a:t>
            </a:r>
          </a:p>
          <a:p>
            <a:pPr lvl="1"/>
            <a:r>
              <a:rPr lang="en-US" sz="3600" dirty="0" smtClean="0"/>
              <a:t>Made up of Protons and Neutrons</a:t>
            </a:r>
          </a:p>
          <a:p>
            <a:pPr lvl="1"/>
            <a:r>
              <a:rPr lang="en-US" sz="3600" dirty="0" smtClean="0"/>
              <a:t>Contains most of the mass</a:t>
            </a:r>
          </a:p>
          <a:p>
            <a:pPr marL="457200" lvl="1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22" name="Oval 21"/>
          <p:cNvSpPr/>
          <p:nvPr/>
        </p:nvSpPr>
        <p:spPr>
          <a:xfrm>
            <a:off x="4101439" y="4298140"/>
            <a:ext cx="680995" cy="66543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Introduction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430937" y="-25383"/>
            <a:ext cx="71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2381" y="4298140"/>
            <a:ext cx="629175" cy="66543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9" name="Oval 8"/>
          <p:cNvSpPr/>
          <p:nvPr/>
        </p:nvSpPr>
        <p:spPr>
          <a:xfrm>
            <a:off x="3867206" y="4699218"/>
            <a:ext cx="680995" cy="66543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  <p:sp>
        <p:nvSpPr>
          <p:cNvPr id="20" name="Oval 19"/>
          <p:cNvSpPr/>
          <p:nvPr/>
        </p:nvSpPr>
        <p:spPr>
          <a:xfrm>
            <a:off x="4514663" y="4642298"/>
            <a:ext cx="629175" cy="66543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21" name="Oval 20"/>
          <p:cNvSpPr/>
          <p:nvPr/>
        </p:nvSpPr>
        <p:spPr>
          <a:xfrm>
            <a:off x="4085437" y="5092853"/>
            <a:ext cx="629175" cy="66543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23" name="Oval 22"/>
          <p:cNvSpPr/>
          <p:nvPr/>
        </p:nvSpPr>
        <p:spPr>
          <a:xfrm>
            <a:off x="4579295" y="5054359"/>
            <a:ext cx="680995" cy="66543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  <p:sp>
        <p:nvSpPr>
          <p:cNvPr id="6" name="Oval 5"/>
          <p:cNvSpPr/>
          <p:nvPr/>
        </p:nvSpPr>
        <p:spPr>
          <a:xfrm>
            <a:off x="3684117" y="4256195"/>
            <a:ext cx="1876689" cy="156773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e 32"/>
          <p:cNvSpPr/>
          <p:nvPr/>
        </p:nvSpPr>
        <p:spPr>
          <a:xfrm>
            <a:off x="5015138" y="4070687"/>
            <a:ext cx="1558638" cy="204433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635689" y="4904101"/>
            <a:ext cx="1585519" cy="377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Nucleus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117446" y="747580"/>
            <a:ext cx="3858935" cy="564684"/>
            <a:chOff x="-153622" y="778865"/>
            <a:chExt cx="3299496" cy="564684"/>
          </a:xfrm>
        </p:grpSpPr>
        <p:sp>
          <p:nvSpPr>
            <p:cNvPr id="25" name="Rounded Rectangle 24"/>
            <p:cNvSpPr/>
            <p:nvPr/>
          </p:nvSpPr>
          <p:spPr>
            <a:xfrm>
              <a:off x="411062" y="896595"/>
              <a:ext cx="2734812" cy="44695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504" y="813732"/>
            <a:ext cx="8867163" cy="5855516"/>
          </a:xfrm>
        </p:spPr>
        <p:txBody>
          <a:bodyPr anchor="t"/>
          <a:lstStyle/>
          <a:p>
            <a:r>
              <a:rPr lang="en-US" sz="4000" dirty="0" smtClean="0"/>
              <a:t>Electron Shell</a:t>
            </a:r>
          </a:p>
          <a:p>
            <a:pPr lvl="1"/>
            <a:r>
              <a:rPr lang="en-US" sz="3600" dirty="0" smtClean="0"/>
              <a:t>An orbit around the nucleus</a:t>
            </a:r>
          </a:p>
          <a:p>
            <a:pPr lvl="1"/>
            <a:r>
              <a:rPr lang="en-US" sz="3600" dirty="0" smtClean="0"/>
              <a:t>Electrons can be found on electron shells</a:t>
            </a:r>
          </a:p>
          <a:p>
            <a:pPr lvl="2"/>
            <a:r>
              <a:rPr lang="en-US" sz="2400" dirty="0" smtClean="0"/>
              <a:t>Electrons on the outermost electron shell are called </a:t>
            </a:r>
            <a:r>
              <a:rPr lang="en-US" sz="2400" i="1" dirty="0" smtClean="0"/>
              <a:t>valence electrons</a:t>
            </a:r>
            <a:endParaRPr lang="en-US" sz="3200" dirty="0" smtClean="0"/>
          </a:p>
          <a:p>
            <a:pPr marL="457200" lvl="1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22" name="Oval 21"/>
          <p:cNvSpPr/>
          <p:nvPr/>
        </p:nvSpPr>
        <p:spPr>
          <a:xfrm>
            <a:off x="4101439" y="4298140"/>
            <a:ext cx="680995" cy="66543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Introduction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046752" y="0"/>
            <a:ext cx="203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2381" y="4298140"/>
            <a:ext cx="629175" cy="66543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9" name="Oval 8"/>
          <p:cNvSpPr/>
          <p:nvPr/>
        </p:nvSpPr>
        <p:spPr>
          <a:xfrm>
            <a:off x="3867206" y="4699218"/>
            <a:ext cx="680995" cy="66543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  <p:sp>
        <p:nvSpPr>
          <p:cNvPr id="20" name="Oval 19"/>
          <p:cNvSpPr/>
          <p:nvPr/>
        </p:nvSpPr>
        <p:spPr>
          <a:xfrm>
            <a:off x="4514663" y="4642298"/>
            <a:ext cx="629175" cy="66543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21" name="Oval 20"/>
          <p:cNvSpPr/>
          <p:nvPr/>
        </p:nvSpPr>
        <p:spPr>
          <a:xfrm>
            <a:off x="4085437" y="5092853"/>
            <a:ext cx="629175" cy="66543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23" name="Oval 22"/>
          <p:cNvSpPr/>
          <p:nvPr/>
        </p:nvSpPr>
        <p:spPr>
          <a:xfrm>
            <a:off x="4579295" y="5054359"/>
            <a:ext cx="680995" cy="66543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  <p:sp>
        <p:nvSpPr>
          <p:cNvPr id="6" name="Oval 5"/>
          <p:cNvSpPr/>
          <p:nvPr/>
        </p:nvSpPr>
        <p:spPr>
          <a:xfrm>
            <a:off x="3741490" y="4264584"/>
            <a:ext cx="1753299" cy="155737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99823" y="3963094"/>
            <a:ext cx="2558942" cy="213767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57685" y="3757890"/>
            <a:ext cx="2999166" cy="250542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809994" y="3582105"/>
            <a:ext cx="3524774" cy="294450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50172" y="3182828"/>
            <a:ext cx="1409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Valence Electron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897153" y="4884363"/>
            <a:ext cx="780310" cy="1353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18999" y="4733604"/>
            <a:ext cx="1409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electron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Connector 13"/>
          <p:cNvCxnSpPr>
            <a:stCxn id="17" idx="1"/>
          </p:cNvCxnSpPr>
          <p:nvPr/>
        </p:nvCxnSpPr>
        <p:spPr>
          <a:xfrm flipH="1" flipV="1">
            <a:off x="1456534" y="4269623"/>
            <a:ext cx="2218037" cy="65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1411518" y="4263097"/>
            <a:ext cx="1803826" cy="1739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1411518" y="4269623"/>
            <a:ext cx="1440950" cy="4596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7720" y="4021141"/>
            <a:ext cx="1409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Shells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ight Brace 36"/>
          <p:cNvSpPr/>
          <p:nvPr/>
        </p:nvSpPr>
        <p:spPr>
          <a:xfrm rot="5400000">
            <a:off x="3975564" y="4971161"/>
            <a:ext cx="1258209" cy="1852694"/>
          </a:xfrm>
          <a:prstGeom prst="rightBrace">
            <a:avLst>
              <a:gd name="adj1" fmla="val 21788"/>
              <a:gd name="adj2" fmla="val 48641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618139" y="3340621"/>
            <a:ext cx="429226" cy="3603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4429004" y="3614972"/>
            <a:ext cx="411061" cy="261610"/>
            <a:chOff x="4429004" y="3614972"/>
            <a:chExt cx="411061" cy="261610"/>
          </a:xfrm>
        </p:grpSpPr>
        <p:sp>
          <p:nvSpPr>
            <p:cNvPr id="29" name="Oval 28"/>
            <p:cNvSpPr/>
            <p:nvPr/>
          </p:nvSpPr>
          <p:spPr>
            <a:xfrm>
              <a:off x="4480001" y="3686511"/>
              <a:ext cx="154534" cy="151002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29004" y="3614972"/>
              <a:ext cx="4110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e</a:t>
              </a:r>
              <a:r>
                <a:rPr lang="en-US" sz="1100" dirty="0" smtClean="0">
                  <a:solidFill>
                    <a:schemeClr val="bg1"/>
                  </a:solidFill>
                </a:rPr>
                <a:t>-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191998" y="4901126"/>
            <a:ext cx="411061" cy="261610"/>
            <a:chOff x="4429004" y="3614972"/>
            <a:chExt cx="411061" cy="261610"/>
          </a:xfrm>
        </p:grpSpPr>
        <p:sp>
          <p:nvSpPr>
            <p:cNvPr id="43" name="Oval 42"/>
            <p:cNvSpPr/>
            <p:nvPr/>
          </p:nvSpPr>
          <p:spPr>
            <a:xfrm>
              <a:off x="4480001" y="3686511"/>
              <a:ext cx="154534" cy="151002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29004" y="3614972"/>
              <a:ext cx="4110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e</a:t>
              </a:r>
              <a:r>
                <a:rPr lang="en-US" sz="1100" dirty="0" smtClean="0">
                  <a:solidFill>
                    <a:schemeClr val="bg1"/>
                  </a:solidFill>
                </a:rPr>
                <a:t>-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730925" y="4875049"/>
            <a:ext cx="411061" cy="261610"/>
            <a:chOff x="4429004" y="3614972"/>
            <a:chExt cx="411061" cy="261610"/>
          </a:xfrm>
        </p:grpSpPr>
        <p:sp>
          <p:nvSpPr>
            <p:cNvPr id="46" name="Oval 45"/>
            <p:cNvSpPr/>
            <p:nvPr/>
          </p:nvSpPr>
          <p:spPr>
            <a:xfrm>
              <a:off x="4480001" y="3686511"/>
              <a:ext cx="154534" cy="151002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429004" y="3614972"/>
              <a:ext cx="4110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e</a:t>
              </a:r>
              <a:r>
                <a:rPr lang="en-US" sz="1100" dirty="0" smtClean="0">
                  <a:solidFill>
                    <a:schemeClr val="bg1"/>
                  </a:solidFill>
                </a:rPr>
                <a:t>-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2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504" y="813732"/>
            <a:ext cx="8867163" cy="5855516"/>
          </a:xfrm>
        </p:spPr>
        <p:txBody>
          <a:bodyPr anchor="t"/>
          <a:lstStyle/>
          <a:p>
            <a:r>
              <a:rPr lang="en-US" sz="4000" dirty="0" smtClean="0"/>
              <a:t>Each electron shell can hold a certain amount of electrons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electron shell = 2 electrons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electron shell = 8 electrons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electron shell = 8 electrons</a:t>
            </a:r>
          </a:p>
          <a:p>
            <a:pPr marL="457200" lvl="1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Introduction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385800" y="-25383"/>
            <a:ext cx="1792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and draw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3246" y="4587385"/>
            <a:ext cx="1903700" cy="1405860"/>
            <a:chOff x="71898" y="3784480"/>
            <a:chExt cx="1903700" cy="1405860"/>
          </a:xfrm>
        </p:grpSpPr>
        <p:sp>
          <p:nvSpPr>
            <p:cNvPr id="17" name="Oval 16"/>
            <p:cNvSpPr/>
            <p:nvPr/>
          </p:nvSpPr>
          <p:spPr>
            <a:xfrm>
              <a:off x="177353" y="3784480"/>
              <a:ext cx="1540242" cy="140586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71898" y="4307181"/>
              <a:ext cx="411061" cy="261610"/>
              <a:chOff x="4429004" y="3614972"/>
              <a:chExt cx="411061" cy="26161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1564537" y="4323416"/>
              <a:ext cx="411061" cy="261610"/>
              <a:chOff x="4429004" y="3614972"/>
              <a:chExt cx="411061" cy="26161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2022724" y="3749790"/>
            <a:ext cx="3382682" cy="2720591"/>
            <a:chOff x="2111875" y="3201507"/>
            <a:chExt cx="3382682" cy="2720591"/>
          </a:xfrm>
        </p:grpSpPr>
        <p:sp>
          <p:nvSpPr>
            <p:cNvPr id="18" name="Oval 17"/>
            <p:cNvSpPr/>
            <p:nvPr/>
          </p:nvSpPr>
          <p:spPr>
            <a:xfrm>
              <a:off x="2241906" y="3332312"/>
              <a:ext cx="2999166" cy="2505427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534816" y="3201507"/>
              <a:ext cx="411061" cy="261610"/>
              <a:chOff x="4429004" y="3614972"/>
              <a:chExt cx="411061" cy="26161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741489" y="3201507"/>
              <a:ext cx="411061" cy="261610"/>
              <a:chOff x="4429004" y="3614972"/>
              <a:chExt cx="411061" cy="26161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3533673" y="5660488"/>
              <a:ext cx="411061" cy="261610"/>
              <a:chOff x="4429004" y="3614972"/>
              <a:chExt cx="411061" cy="261610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3740346" y="5660488"/>
              <a:ext cx="411061" cy="261610"/>
              <a:chOff x="4429004" y="3614972"/>
              <a:chExt cx="411061" cy="261610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111876" y="4613439"/>
              <a:ext cx="411061" cy="261610"/>
              <a:chOff x="4429004" y="3614972"/>
              <a:chExt cx="411061" cy="261610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2111875" y="4387599"/>
              <a:ext cx="411061" cy="261610"/>
              <a:chOff x="4429004" y="3614972"/>
              <a:chExt cx="411061" cy="26161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5073311" y="4649209"/>
              <a:ext cx="411061" cy="261610"/>
              <a:chOff x="4429004" y="3614972"/>
              <a:chExt cx="411061" cy="261610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5083496" y="4423368"/>
              <a:ext cx="411061" cy="261610"/>
              <a:chOff x="4429004" y="3614972"/>
              <a:chExt cx="411061" cy="261610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5367249" y="3460512"/>
            <a:ext cx="3923969" cy="3195749"/>
            <a:chOff x="5287882" y="2948890"/>
            <a:chExt cx="3923969" cy="3195749"/>
          </a:xfrm>
        </p:grpSpPr>
        <p:sp>
          <p:nvSpPr>
            <p:cNvPr id="19" name="Oval 18"/>
            <p:cNvSpPr/>
            <p:nvPr/>
          </p:nvSpPr>
          <p:spPr>
            <a:xfrm>
              <a:off x="5437681" y="3112771"/>
              <a:ext cx="3524774" cy="2944507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5303768" y="4631093"/>
              <a:ext cx="411061" cy="261610"/>
              <a:chOff x="4429004" y="3614972"/>
              <a:chExt cx="411061" cy="26161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897658" y="2948890"/>
              <a:ext cx="411061" cy="261610"/>
              <a:chOff x="4429004" y="3614972"/>
              <a:chExt cx="411061" cy="261610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7104331" y="2948890"/>
              <a:ext cx="411061" cy="261610"/>
              <a:chOff x="4429004" y="3614972"/>
              <a:chExt cx="411061" cy="261610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6895372" y="5883029"/>
              <a:ext cx="411061" cy="261610"/>
              <a:chOff x="4429004" y="3614972"/>
              <a:chExt cx="411061" cy="261610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7102045" y="5883029"/>
              <a:ext cx="411061" cy="261610"/>
              <a:chOff x="4429004" y="3614972"/>
              <a:chExt cx="411061" cy="261610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5287882" y="4423368"/>
              <a:ext cx="411061" cy="261610"/>
              <a:chOff x="4429004" y="3614972"/>
              <a:chExt cx="411061" cy="261610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8800790" y="4494907"/>
              <a:ext cx="411061" cy="261610"/>
              <a:chOff x="4429004" y="3614972"/>
              <a:chExt cx="411061" cy="261610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8778858" y="4307380"/>
              <a:ext cx="411061" cy="261610"/>
              <a:chOff x="4429004" y="3614972"/>
              <a:chExt cx="411061" cy="261610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657988" y="5143631"/>
            <a:ext cx="49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1st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3404152" y="4977056"/>
            <a:ext cx="65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2nd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7142171" y="4977056"/>
            <a:ext cx="676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3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the Atom</a:t>
            </a:r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389666" y="1825625"/>
            <a:ext cx="8322796" cy="3699481"/>
            <a:chOff x="389666" y="1825625"/>
            <a:chExt cx="8322796" cy="3699481"/>
          </a:xfrm>
        </p:grpSpPr>
        <p:sp>
          <p:nvSpPr>
            <p:cNvPr id="27" name="Oval 26"/>
            <p:cNvSpPr/>
            <p:nvPr/>
          </p:nvSpPr>
          <p:spPr>
            <a:xfrm>
              <a:off x="4260830" y="2940937"/>
              <a:ext cx="680995" cy="66543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r>
                <a:rPr lang="en-US" baseline="30000" dirty="0" smtClean="0"/>
                <a:t>0</a:t>
              </a:r>
              <a:endParaRPr lang="en-US" baseline="300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31772" y="2940937"/>
              <a:ext cx="629175" cy="66543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r>
                <a:rPr lang="en-US" baseline="30000" dirty="0" smtClean="0"/>
                <a:t>+</a:t>
              </a:r>
              <a:endParaRPr lang="en-US" baseline="300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026597" y="3342015"/>
              <a:ext cx="680995" cy="66543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r>
                <a:rPr lang="en-US" baseline="30000" dirty="0" smtClean="0"/>
                <a:t>0</a:t>
              </a:r>
              <a:endParaRPr lang="en-US" baseline="300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4674054" y="3285095"/>
              <a:ext cx="629175" cy="66543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r>
                <a:rPr lang="en-US" baseline="30000" dirty="0" smtClean="0"/>
                <a:t>+</a:t>
              </a:r>
              <a:endParaRPr lang="en-US" baseline="300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4244828" y="3735650"/>
              <a:ext cx="629175" cy="66543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r>
                <a:rPr lang="en-US" baseline="30000" dirty="0" smtClean="0"/>
                <a:t>+</a:t>
              </a:r>
              <a:endParaRPr lang="en-US" baseline="300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4738686" y="3697156"/>
              <a:ext cx="680995" cy="66543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r>
                <a:rPr lang="en-US" baseline="30000" dirty="0" smtClean="0"/>
                <a:t>0</a:t>
              </a:r>
              <a:endParaRPr lang="en-US" baseline="300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3900881" y="2907381"/>
              <a:ext cx="1753299" cy="1557376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459214" y="2605891"/>
              <a:ext cx="2558942" cy="2137675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217076" y="2400687"/>
              <a:ext cx="2999166" cy="2505427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969385" y="2224902"/>
              <a:ext cx="3524774" cy="2944507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209563" y="1825625"/>
              <a:ext cx="1929468" cy="276999"/>
            </a:xfrm>
            <a:prstGeom prst="rect">
              <a:avLst/>
            </a:prstGeom>
            <a:noFill/>
            <a:ln>
              <a:solidFill>
                <a:schemeClr val="dk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>
              <a:off x="6056544" y="3527160"/>
              <a:ext cx="780310" cy="13539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833948" y="3367819"/>
              <a:ext cx="1409351" cy="276999"/>
            </a:xfrm>
            <a:prstGeom prst="rect">
              <a:avLst/>
            </a:prstGeom>
            <a:noFill/>
            <a:ln>
              <a:solidFill>
                <a:schemeClr val="dk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0" name="Straight Connector 39"/>
            <p:cNvCxnSpPr>
              <a:stCxn id="34" idx="1"/>
            </p:cNvCxnSpPr>
            <p:nvPr/>
          </p:nvCxnSpPr>
          <p:spPr>
            <a:xfrm flipH="1" flipV="1">
              <a:off x="1615925" y="2912420"/>
              <a:ext cx="2218037" cy="652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1570909" y="2905894"/>
              <a:ext cx="1803826" cy="17393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1570909" y="2912420"/>
              <a:ext cx="1440950" cy="45964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89666" y="2620656"/>
              <a:ext cx="1409351" cy="276999"/>
            </a:xfrm>
            <a:prstGeom prst="rect">
              <a:avLst/>
            </a:prstGeom>
            <a:noFill/>
            <a:ln>
              <a:solidFill>
                <a:schemeClr val="dk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Right Brace 43"/>
            <p:cNvSpPr/>
            <p:nvPr/>
          </p:nvSpPr>
          <p:spPr>
            <a:xfrm rot="5400000">
              <a:off x="4134955" y="3613958"/>
              <a:ext cx="1258209" cy="1852694"/>
            </a:xfrm>
            <a:prstGeom prst="rightBrace">
              <a:avLst>
                <a:gd name="adj1" fmla="val 21788"/>
                <a:gd name="adj2" fmla="val 48641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4777530" y="1983418"/>
              <a:ext cx="429226" cy="36034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6" name="Group 45"/>
            <p:cNvGrpSpPr/>
            <p:nvPr/>
          </p:nvGrpSpPr>
          <p:grpSpPr>
            <a:xfrm>
              <a:off x="4588395" y="2257769"/>
              <a:ext cx="411061" cy="261610"/>
              <a:chOff x="4429004" y="3614972"/>
              <a:chExt cx="411061" cy="26161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351389" y="3543923"/>
              <a:ext cx="411061" cy="261610"/>
              <a:chOff x="4429004" y="3614972"/>
              <a:chExt cx="411061" cy="26161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5890316" y="3517846"/>
              <a:ext cx="411061" cy="261610"/>
              <a:chOff x="4429004" y="3614972"/>
              <a:chExt cx="411061" cy="26161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4169327" y="5248107"/>
              <a:ext cx="1409351" cy="276999"/>
            </a:xfrm>
            <a:prstGeom prst="rect">
              <a:avLst/>
            </a:prstGeom>
            <a:noFill/>
            <a:ln>
              <a:solidFill>
                <a:schemeClr val="dk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H="1">
              <a:off x="5178729" y="2715488"/>
              <a:ext cx="1520647" cy="86650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696383" y="2555067"/>
              <a:ext cx="2016079" cy="276999"/>
            </a:xfrm>
            <a:prstGeom prst="rect">
              <a:avLst/>
            </a:prstGeom>
            <a:noFill/>
            <a:ln>
              <a:solidFill>
                <a:schemeClr val="dk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 flipV="1">
              <a:off x="5256048" y="4146892"/>
              <a:ext cx="1431136" cy="91147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678518" y="4893756"/>
              <a:ext cx="1409351" cy="276999"/>
            </a:xfrm>
            <a:prstGeom prst="rect">
              <a:avLst/>
            </a:prstGeom>
            <a:noFill/>
            <a:ln>
              <a:solidFill>
                <a:schemeClr val="dk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833948" y="-25383"/>
            <a:ext cx="215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and Label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0468" y="2550814"/>
            <a:ext cx="164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Shells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241392" y="1805693"/>
            <a:ext cx="201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Valence Electron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731063" y="2519379"/>
            <a:ext cx="201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78276" y="3327823"/>
            <a:ext cx="201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696383" y="4873701"/>
            <a:ext cx="201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224394" y="5225592"/>
            <a:ext cx="201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Nucleus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821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0" grpId="0"/>
      <p:bldP spid="64" grpId="0"/>
      <p:bldP spid="65" grpId="0"/>
      <p:bldP spid="66" grpId="0"/>
      <p:bldP spid="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375199"/>
            <a:ext cx="4320329" cy="564684"/>
            <a:chOff x="-153622" y="778865"/>
            <a:chExt cx="3299496" cy="564684"/>
          </a:xfrm>
        </p:grpSpPr>
        <p:sp>
          <p:nvSpPr>
            <p:cNvPr id="9" name="Rounded Rectangle 8"/>
            <p:cNvSpPr/>
            <p:nvPr/>
          </p:nvSpPr>
          <p:spPr>
            <a:xfrm>
              <a:off x="411062" y="896595"/>
              <a:ext cx="2734812" cy="44695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0" y="4329834"/>
            <a:ext cx="4320329" cy="564684"/>
            <a:chOff x="-153622" y="778865"/>
            <a:chExt cx="3299496" cy="564684"/>
          </a:xfrm>
        </p:grpSpPr>
        <p:sp>
          <p:nvSpPr>
            <p:cNvPr id="12" name="Rounded Rectangle 11"/>
            <p:cNvSpPr/>
            <p:nvPr/>
          </p:nvSpPr>
          <p:spPr>
            <a:xfrm>
              <a:off x="411062" y="896595"/>
              <a:ext cx="2734812" cy="44695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0" y="1149008"/>
            <a:ext cx="4320329" cy="564684"/>
            <a:chOff x="-153622" y="778865"/>
            <a:chExt cx="3299496" cy="564684"/>
          </a:xfrm>
        </p:grpSpPr>
        <p:sp>
          <p:nvSpPr>
            <p:cNvPr id="5" name="Rounded Rectangle 4"/>
            <p:cNvSpPr/>
            <p:nvPr/>
          </p:nvSpPr>
          <p:spPr>
            <a:xfrm>
              <a:off x="411062" y="896595"/>
              <a:ext cx="2734812" cy="44695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Introduction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507" y="830510"/>
            <a:ext cx="8632273" cy="5855516"/>
          </a:xfrm>
        </p:spPr>
        <p:txBody>
          <a:bodyPr anchor="ctr">
            <a:normAutofit/>
          </a:bodyPr>
          <a:lstStyle/>
          <a:p>
            <a:r>
              <a:rPr lang="en-US" sz="4000" dirty="0" smtClean="0"/>
              <a:t>Balanced Atom</a:t>
            </a:r>
          </a:p>
          <a:p>
            <a:pPr lvl="1"/>
            <a:r>
              <a:rPr lang="en-US" sz="3600" dirty="0" smtClean="0"/>
              <a:t>Protons = Neutron = Electron</a:t>
            </a:r>
          </a:p>
          <a:p>
            <a:r>
              <a:rPr lang="en-US" sz="4000" dirty="0" smtClean="0"/>
              <a:t>Isotope</a:t>
            </a:r>
          </a:p>
          <a:p>
            <a:pPr lvl="1"/>
            <a:r>
              <a:rPr lang="en-US" sz="3200" dirty="0" smtClean="0"/>
              <a:t>Protons = Electrons</a:t>
            </a:r>
          </a:p>
          <a:p>
            <a:pPr lvl="2"/>
            <a:r>
              <a:rPr lang="en-US" sz="2800" dirty="0" smtClean="0"/>
              <a:t>More or less Neutrons than protons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3600" dirty="0" smtClean="0"/>
              <a:t>Ion</a:t>
            </a:r>
          </a:p>
          <a:p>
            <a:pPr lvl="1"/>
            <a:r>
              <a:rPr lang="en-US" sz="3200" dirty="0" smtClean="0"/>
              <a:t>Protons = Neutrons</a:t>
            </a:r>
          </a:p>
          <a:p>
            <a:pPr lvl="2"/>
            <a:r>
              <a:rPr lang="en-US" sz="2800" dirty="0" smtClean="0"/>
              <a:t>More or less electrons than protons</a:t>
            </a:r>
          </a:p>
          <a:p>
            <a:pPr lvl="3"/>
            <a:r>
              <a:rPr lang="en-US" sz="2600" dirty="0" smtClean="0"/>
              <a:t>Creates a positive or negative charge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7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Atom, Isotope, or Ion?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67" y="1825625"/>
            <a:ext cx="4385466" cy="4351338"/>
          </a:xfrm>
        </p:spPr>
      </p:pic>
      <p:sp>
        <p:nvSpPr>
          <p:cNvPr id="5" name="TextBox 4"/>
          <p:cNvSpPr txBox="1"/>
          <p:nvPr/>
        </p:nvSpPr>
        <p:spPr>
          <a:xfrm>
            <a:off x="377505" y="5234730"/>
            <a:ext cx="2357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7247" y="-40172"/>
            <a:ext cx="158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Identify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44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Atom, Isotope, or Ion?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98" y="1825625"/>
            <a:ext cx="4521403" cy="4351338"/>
          </a:xfrm>
        </p:spPr>
      </p:pic>
      <p:sp>
        <p:nvSpPr>
          <p:cNvPr id="7" name="TextBox 6"/>
          <p:cNvSpPr txBox="1"/>
          <p:nvPr/>
        </p:nvSpPr>
        <p:spPr>
          <a:xfrm>
            <a:off x="377505" y="5234730"/>
            <a:ext cx="2357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Balanced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7247" y="-40172"/>
            <a:ext cx="158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Identify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Atom, Isotope, or Ion?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98" y="1825625"/>
            <a:ext cx="4521403" cy="4351338"/>
          </a:xfrm>
        </p:spPr>
      </p:pic>
      <p:sp>
        <p:nvSpPr>
          <p:cNvPr id="6" name="TextBox 5"/>
          <p:cNvSpPr txBox="1"/>
          <p:nvPr/>
        </p:nvSpPr>
        <p:spPr>
          <a:xfrm>
            <a:off x="377505" y="5234730"/>
            <a:ext cx="2357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7247" y="-40172"/>
            <a:ext cx="158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Identify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35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Atom, Isotope, or Ion?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98" y="1825625"/>
            <a:ext cx="4521403" cy="4351338"/>
          </a:xfrm>
        </p:spPr>
      </p:pic>
      <p:sp>
        <p:nvSpPr>
          <p:cNvPr id="6" name="TextBox 5"/>
          <p:cNvSpPr txBox="1"/>
          <p:nvPr/>
        </p:nvSpPr>
        <p:spPr>
          <a:xfrm>
            <a:off x="377505" y="5234730"/>
            <a:ext cx="2357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Isotope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7247" y="-40172"/>
            <a:ext cx="158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Identify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Introduction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271544" y="-25383"/>
            <a:ext cx="721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35" y="838899"/>
            <a:ext cx="8867163" cy="5855516"/>
          </a:xfrm>
        </p:spPr>
        <p:txBody>
          <a:bodyPr anchor="ctr">
            <a:normAutofit/>
          </a:bodyPr>
          <a:lstStyle/>
          <a:p>
            <a:r>
              <a:rPr lang="en-US" sz="4000" dirty="0" smtClean="0"/>
              <a:t>The type of atom is determined by the number of protons </a:t>
            </a:r>
            <a:br>
              <a:rPr lang="en-US" sz="4000" dirty="0" smtClean="0"/>
            </a:br>
            <a:endParaRPr lang="en-US" sz="3600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608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58722" y="2641221"/>
            <a:ext cx="3299496" cy="564684"/>
            <a:chOff x="-153622" y="778865"/>
            <a:chExt cx="3299496" cy="564684"/>
          </a:xfrm>
        </p:grpSpPr>
        <p:sp>
          <p:nvSpPr>
            <p:cNvPr id="5" name="Rounded Rectangle 4"/>
            <p:cNvSpPr/>
            <p:nvPr/>
          </p:nvSpPr>
          <p:spPr>
            <a:xfrm>
              <a:off x="411062" y="778865"/>
              <a:ext cx="2734812" cy="56468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504" y="813732"/>
            <a:ext cx="8867163" cy="5855516"/>
          </a:xfrm>
        </p:spPr>
        <p:txBody>
          <a:bodyPr anchor="ctr"/>
          <a:lstStyle/>
          <a:p>
            <a:r>
              <a:rPr lang="en-US" sz="4000" dirty="0" smtClean="0"/>
              <a:t> Chemistry</a:t>
            </a:r>
          </a:p>
          <a:p>
            <a:pPr lvl="1"/>
            <a:r>
              <a:rPr lang="en-US" sz="3600" dirty="0" smtClean="0"/>
              <a:t>The composition of matter and how it changes.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982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021"/>
            <a:ext cx="9155653" cy="514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Introduction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271544" y="-25383"/>
            <a:ext cx="721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31913" y="1089527"/>
            <a:ext cx="8570708" cy="4171950"/>
            <a:chOff x="331913" y="1089527"/>
            <a:chExt cx="8570708" cy="41719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913" y="1089527"/>
              <a:ext cx="4695825" cy="417195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027738" y="1638677"/>
              <a:ext cx="3874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Atomic Number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27737" y="2557159"/>
              <a:ext cx="3874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Element Symbol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27736" y="3475641"/>
              <a:ext cx="3874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Element Name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27735" y="4368559"/>
              <a:ext cx="3874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Atomic Mass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8537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60032" y="796183"/>
            <a:ext cx="4337108" cy="564684"/>
            <a:chOff x="-153622" y="778865"/>
            <a:chExt cx="3299496" cy="564684"/>
          </a:xfrm>
        </p:grpSpPr>
        <p:sp>
          <p:nvSpPr>
            <p:cNvPr id="10" name="Rounded Rectangle 9"/>
            <p:cNvSpPr/>
            <p:nvPr/>
          </p:nvSpPr>
          <p:spPr>
            <a:xfrm>
              <a:off x="411062" y="896595"/>
              <a:ext cx="2734812" cy="44695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Introduction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271544" y="-25383"/>
            <a:ext cx="721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94" y="880844"/>
            <a:ext cx="8867163" cy="5855516"/>
          </a:xfrm>
        </p:spPr>
        <p:txBody>
          <a:bodyPr anchor="t">
            <a:normAutofit/>
          </a:bodyPr>
          <a:lstStyle/>
          <a:p>
            <a:r>
              <a:rPr lang="en-US" sz="4000" dirty="0" smtClean="0"/>
              <a:t>Atomic Number</a:t>
            </a:r>
          </a:p>
          <a:p>
            <a:pPr lvl="1"/>
            <a:r>
              <a:rPr lang="en-US" sz="3600" dirty="0" smtClean="0"/>
              <a:t>The number of protons in an atom</a:t>
            </a:r>
            <a:br>
              <a:rPr lang="en-US" sz="3600" dirty="0" smtClean="0"/>
            </a:br>
            <a:endParaRPr lang="en-US" sz="3600" dirty="0" smtClean="0"/>
          </a:p>
          <a:p>
            <a:pPr lvl="1"/>
            <a:endParaRPr lang="en-US" sz="3600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74" y="2221210"/>
            <a:ext cx="4695825" cy="41719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00403" y="2534971"/>
            <a:ext cx="651850" cy="7242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00989" y="2779413"/>
            <a:ext cx="387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Atomic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842700" y="1677799"/>
            <a:ext cx="2596025" cy="2499748"/>
            <a:chOff x="2730384" y="1119909"/>
            <a:chExt cx="4682594" cy="4508933"/>
          </a:xfrm>
        </p:grpSpPr>
        <p:sp>
          <p:nvSpPr>
            <p:cNvPr id="4" name="Oval 3"/>
            <p:cNvSpPr/>
            <p:nvPr/>
          </p:nvSpPr>
          <p:spPr>
            <a:xfrm>
              <a:off x="4788460" y="3099245"/>
              <a:ext cx="566442" cy="55025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P</a:t>
              </a:r>
              <a:r>
                <a:rPr lang="en-US" sz="1200" baseline="30000" dirty="0" smtClean="0"/>
                <a:t>+</a:t>
              </a:r>
              <a:endParaRPr lang="en-US" sz="1200" baseline="300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071642" y="2411425"/>
              <a:ext cx="2000081" cy="1925905"/>
            </a:xfrm>
            <a:prstGeom prst="ellipse">
              <a:avLst/>
            </a:prstGeom>
            <a:noFill/>
            <a:ln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296154" y="1664697"/>
              <a:ext cx="3551055" cy="3419359"/>
            </a:xfrm>
            <a:prstGeom prst="ellipse">
              <a:avLst/>
            </a:prstGeom>
            <a:noFill/>
            <a:ln cmpd="sng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730384" y="1119909"/>
              <a:ext cx="4682594" cy="4508933"/>
            </a:xfrm>
            <a:prstGeom prst="ellipse">
              <a:avLst/>
            </a:prstGeom>
            <a:noFill/>
            <a:ln cmpd="sng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628049" y="3228718"/>
              <a:ext cx="404602" cy="291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e</a:t>
              </a:r>
              <a:r>
                <a:rPr lang="en-US" sz="1100" baseline="30000" dirty="0" smtClean="0"/>
                <a:t>-</a:t>
              </a:r>
              <a:endParaRPr lang="en-US" sz="1100" baseline="300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628049" y="169933"/>
            <a:ext cx="219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Protons 	= 	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8049" y="460255"/>
            <a:ext cx="219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Neutrons = 	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28049" y="741632"/>
            <a:ext cx="219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Electrons = 	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4" y="1246300"/>
            <a:ext cx="4400550" cy="35242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49799" y="4479577"/>
            <a:ext cx="2357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599844" y="1894434"/>
            <a:ext cx="549448" cy="4993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1191" y="0"/>
            <a:ext cx="158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67944" y="5185853"/>
            <a:ext cx="275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number of protons will tell you what the element 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9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28049" y="169933"/>
            <a:ext cx="219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Protons 	= 	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8049" y="460255"/>
            <a:ext cx="219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Neutrons = 	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28049" y="741632"/>
            <a:ext cx="219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Electrons = 	2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591030" y="1619076"/>
            <a:ext cx="2874813" cy="2768196"/>
            <a:chOff x="2730384" y="1119909"/>
            <a:chExt cx="4682594" cy="4508933"/>
          </a:xfrm>
        </p:grpSpPr>
        <p:sp>
          <p:nvSpPr>
            <p:cNvPr id="4" name="Oval 3"/>
            <p:cNvSpPr/>
            <p:nvPr/>
          </p:nvSpPr>
          <p:spPr>
            <a:xfrm>
              <a:off x="4476679" y="3072925"/>
              <a:ext cx="566442" cy="55025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r>
                <a:rPr lang="en-US" baseline="30000" dirty="0" smtClean="0"/>
                <a:t>+</a:t>
              </a:r>
              <a:endParaRPr lang="en-US" baseline="300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071642" y="2411425"/>
              <a:ext cx="2000081" cy="1925905"/>
            </a:xfrm>
            <a:prstGeom prst="ellipse">
              <a:avLst/>
            </a:prstGeom>
            <a:noFill/>
            <a:ln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296154" y="1664697"/>
              <a:ext cx="3551055" cy="3419359"/>
            </a:xfrm>
            <a:prstGeom prst="ellipse">
              <a:avLst/>
            </a:prstGeom>
            <a:noFill/>
            <a:ln cmpd="sng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730384" y="1119909"/>
              <a:ext cx="4682594" cy="4508933"/>
            </a:xfrm>
            <a:prstGeom prst="ellipse">
              <a:avLst/>
            </a:prstGeom>
            <a:noFill/>
            <a:ln cmpd="sng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628049" y="3228718"/>
              <a:ext cx="404602" cy="291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e</a:t>
              </a:r>
              <a:r>
                <a:rPr lang="en-US" sz="1100" baseline="30000" dirty="0" smtClean="0"/>
                <a:t>-</a:t>
              </a:r>
              <a:endParaRPr lang="en-US" sz="1100" baseline="300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932345" y="2773557"/>
              <a:ext cx="616344" cy="59873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r>
                <a:rPr lang="en-US" baseline="30000" dirty="0" smtClean="0"/>
                <a:t>0</a:t>
              </a:r>
              <a:endParaRPr lang="en-US" baseline="300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161472" y="3228718"/>
              <a:ext cx="404602" cy="291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e</a:t>
              </a:r>
              <a:r>
                <a:rPr lang="en-US" sz="1100" baseline="30000" dirty="0" smtClean="0"/>
                <a:t>-</a:t>
              </a:r>
              <a:endParaRPr lang="en-US" sz="1100" baseline="300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296195" y="2699563"/>
              <a:ext cx="566442" cy="55025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r>
                <a:rPr lang="en-US" baseline="30000" dirty="0" smtClean="0"/>
                <a:t>+</a:t>
              </a:r>
              <a:endParaRPr lang="en-US" baseline="300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915433" y="3319768"/>
              <a:ext cx="616344" cy="59873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r>
                <a:rPr lang="en-US" baseline="30000" dirty="0" smtClean="0"/>
                <a:t>0</a:t>
              </a:r>
              <a:endParaRPr lang="en-US" baseline="30000" dirty="0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4" y="1246300"/>
            <a:ext cx="4400550" cy="35242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49799" y="4479577"/>
            <a:ext cx="2357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Helium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57168" y="1912607"/>
            <a:ext cx="549448" cy="4993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191" y="0"/>
            <a:ext cx="158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667944" y="5185853"/>
            <a:ext cx="275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number of protons will tell you what the element 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5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28049" y="169933"/>
            <a:ext cx="219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Protons 	= 	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8049" y="460255"/>
            <a:ext cx="219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Neutrons = 	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28049" y="741632"/>
            <a:ext cx="219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Electrons = 	6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630252" y="1771207"/>
            <a:ext cx="2960076" cy="2784016"/>
            <a:chOff x="2495465" y="974252"/>
            <a:chExt cx="5161772" cy="4800249"/>
          </a:xfrm>
        </p:grpSpPr>
        <p:sp>
          <p:nvSpPr>
            <p:cNvPr id="4" name="Oval 3"/>
            <p:cNvSpPr/>
            <p:nvPr/>
          </p:nvSpPr>
          <p:spPr>
            <a:xfrm>
              <a:off x="4190131" y="3399951"/>
              <a:ext cx="566442" cy="55025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r>
                <a:rPr lang="en-US" baseline="30000" dirty="0" smtClean="0"/>
                <a:t>+</a:t>
              </a:r>
              <a:endParaRPr lang="en-US" baseline="300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071642" y="2411425"/>
              <a:ext cx="2000081" cy="1925905"/>
            </a:xfrm>
            <a:prstGeom prst="ellipse">
              <a:avLst/>
            </a:prstGeom>
            <a:noFill/>
            <a:ln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296154" y="1664697"/>
              <a:ext cx="3551055" cy="3419359"/>
            </a:xfrm>
            <a:prstGeom prst="ellipse">
              <a:avLst/>
            </a:prstGeom>
            <a:noFill/>
            <a:ln cmpd="sng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730384" y="1119909"/>
              <a:ext cx="4682594" cy="4508933"/>
            </a:xfrm>
            <a:prstGeom prst="ellipse">
              <a:avLst/>
            </a:prstGeom>
            <a:noFill/>
            <a:ln cmpd="sng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628049" y="3228718"/>
              <a:ext cx="404602" cy="291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e</a:t>
              </a:r>
              <a:r>
                <a:rPr lang="en-US" sz="1100" baseline="30000" dirty="0" smtClean="0"/>
                <a:t>-</a:t>
              </a:r>
              <a:endParaRPr lang="en-US" sz="1100" baseline="300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206693" y="2555337"/>
              <a:ext cx="616344" cy="59873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r>
                <a:rPr lang="en-US" baseline="30000" dirty="0" smtClean="0"/>
                <a:t>0</a:t>
              </a:r>
              <a:endParaRPr lang="en-US" baseline="300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161472" y="3228718"/>
              <a:ext cx="404602" cy="291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e</a:t>
              </a:r>
              <a:r>
                <a:rPr lang="en-US" sz="1100" baseline="30000" dirty="0" smtClean="0"/>
                <a:t>-</a:t>
              </a:r>
              <a:endParaRPr lang="en-US" sz="1100" baseline="300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121158" y="2940932"/>
              <a:ext cx="566442" cy="55025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r>
                <a:rPr lang="en-US" baseline="30000" dirty="0" smtClean="0"/>
                <a:t>+</a:t>
              </a:r>
              <a:endParaRPr lang="en-US" baseline="300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430682" y="3127098"/>
              <a:ext cx="616344" cy="59873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r>
                <a:rPr lang="en-US" baseline="30000" dirty="0" smtClean="0"/>
                <a:t>0</a:t>
              </a:r>
              <a:endParaRPr lang="en-US" baseline="300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473352" y="3662614"/>
              <a:ext cx="616344" cy="59873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r>
                <a:rPr lang="en-US" baseline="30000" dirty="0" smtClean="0"/>
                <a:t>0</a:t>
              </a:r>
              <a:endParaRPr lang="en-US" baseline="300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657163" y="2426165"/>
              <a:ext cx="566442" cy="55025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r>
                <a:rPr lang="en-US" baseline="30000" dirty="0" smtClean="0"/>
                <a:t>+</a:t>
              </a:r>
              <a:endParaRPr lang="en-US" baseline="300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4891398" y="974252"/>
              <a:ext cx="404602" cy="291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e</a:t>
              </a:r>
              <a:r>
                <a:rPr lang="en-US" sz="1100" baseline="30000" dirty="0" smtClean="0"/>
                <a:t>-</a:t>
              </a:r>
              <a:endParaRPr lang="en-US" sz="1100" baseline="300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844488" y="3752536"/>
              <a:ext cx="616344" cy="59873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r>
                <a:rPr lang="en-US" baseline="30000" dirty="0" smtClean="0"/>
                <a:t>0</a:t>
              </a:r>
              <a:endParaRPr lang="en-US" baseline="300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4729558" y="3000364"/>
              <a:ext cx="566442" cy="55025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r>
                <a:rPr lang="en-US" baseline="30000" dirty="0" smtClean="0"/>
                <a:t>+</a:t>
              </a:r>
              <a:endParaRPr lang="en-US" baseline="300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4891398" y="5483187"/>
              <a:ext cx="404602" cy="291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e</a:t>
              </a:r>
              <a:r>
                <a:rPr lang="en-US" sz="1100" baseline="30000" dirty="0" smtClean="0"/>
                <a:t>-</a:t>
              </a:r>
              <a:endParaRPr lang="en-US" sz="1100" baseline="300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7252635" y="3228718"/>
              <a:ext cx="404602" cy="291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e</a:t>
              </a:r>
              <a:r>
                <a:rPr lang="en-US" sz="1100" baseline="30000" dirty="0" smtClean="0"/>
                <a:t>-</a:t>
              </a:r>
              <a:endParaRPr lang="en-US" sz="1100" baseline="300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2495465" y="3228718"/>
              <a:ext cx="404602" cy="291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e</a:t>
              </a:r>
              <a:r>
                <a:rPr lang="en-US" sz="1100" baseline="30000" dirty="0" smtClean="0"/>
                <a:t>-</a:t>
              </a:r>
              <a:endParaRPr lang="en-US" sz="1100" baseline="300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594876" y="3272757"/>
              <a:ext cx="566442" cy="55025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r>
                <a:rPr lang="en-US" baseline="30000" dirty="0" smtClean="0"/>
                <a:t>+</a:t>
              </a:r>
              <a:endParaRPr lang="en-US" baseline="300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337924" y="2552901"/>
              <a:ext cx="566442" cy="55025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r>
                <a:rPr lang="en-US" baseline="30000" dirty="0" smtClean="0"/>
                <a:t>+</a:t>
              </a:r>
              <a:endParaRPr lang="en-US" baseline="300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5281889" y="3599099"/>
              <a:ext cx="616344" cy="59873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r>
                <a:rPr lang="en-US" baseline="30000" dirty="0" smtClean="0"/>
                <a:t>0</a:t>
              </a:r>
              <a:endParaRPr lang="en-US" baseline="300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016836" y="3196846"/>
              <a:ext cx="616344" cy="59873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r>
                <a:rPr lang="en-US" baseline="30000" dirty="0" smtClean="0"/>
                <a:t>0</a:t>
              </a:r>
              <a:endParaRPr lang="en-US" baseline="30000" dirty="0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4" y="1246300"/>
            <a:ext cx="4400550" cy="352425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3619881" y="2171647"/>
            <a:ext cx="549448" cy="4993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249799" y="4479577"/>
            <a:ext cx="2357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191" y="0"/>
            <a:ext cx="158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667944" y="5185853"/>
            <a:ext cx="275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number of protons will tell you what the element 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0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28049" y="169933"/>
            <a:ext cx="219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Protons 	= 	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8049" y="460255"/>
            <a:ext cx="219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Neutrons = 	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28049" y="741632"/>
            <a:ext cx="219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Electrons = 	8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081179" y="1635781"/>
            <a:ext cx="3242735" cy="3045277"/>
            <a:chOff x="2541647" y="998217"/>
            <a:chExt cx="5085981" cy="4776284"/>
          </a:xfrm>
        </p:grpSpPr>
        <p:sp>
          <p:nvSpPr>
            <p:cNvPr id="4" name="Oval 3"/>
            <p:cNvSpPr/>
            <p:nvPr/>
          </p:nvSpPr>
          <p:spPr>
            <a:xfrm>
              <a:off x="4190131" y="3399951"/>
              <a:ext cx="566442" cy="55025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r>
                <a:rPr lang="en-US" baseline="30000" dirty="0" smtClean="0"/>
                <a:t>+</a:t>
              </a:r>
              <a:endParaRPr lang="en-US" baseline="300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071642" y="2411425"/>
              <a:ext cx="2000081" cy="1925905"/>
            </a:xfrm>
            <a:prstGeom prst="ellipse">
              <a:avLst/>
            </a:prstGeom>
            <a:noFill/>
            <a:ln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296154" y="1664697"/>
              <a:ext cx="3551055" cy="3419359"/>
            </a:xfrm>
            <a:prstGeom prst="ellipse">
              <a:avLst/>
            </a:prstGeom>
            <a:noFill/>
            <a:ln cmpd="sng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730384" y="1119909"/>
              <a:ext cx="4682594" cy="4508933"/>
            </a:xfrm>
            <a:prstGeom prst="ellipse">
              <a:avLst/>
            </a:prstGeom>
            <a:noFill/>
            <a:ln cmpd="sng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628049" y="3228718"/>
              <a:ext cx="404602" cy="291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e</a:t>
              </a:r>
              <a:r>
                <a:rPr lang="en-US" sz="1100" baseline="30000" dirty="0" smtClean="0"/>
                <a:t>-</a:t>
              </a:r>
              <a:endParaRPr lang="en-US" sz="1100" baseline="300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161472" y="3228718"/>
              <a:ext cx="404602" cy="291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e</a:t>
              </a:r>
              <a:r>
                <a:rPr lang="en-US" sz="1100" baseline="30000" dirty="0" smtClean="0"/>
                <a:t>-</a:t>
              </a:r>
              <a:endParaRPr lang="en-US" sz="1100" baseline="300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121158" y="2940932"/>
              <a:ext cx="566442" cy="55025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r>
                <a:rPr lang="en-US" baseline="30000" dirty="0" smtClean="0"/>
                <a:t>+</a:t>
              </a:r>
              <a:endParaRPr lang="en-US" baseline="300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430682" y="3127098"/>
              <a:ext cx="616344" cy="59873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r>
                <a:rPr lang="en-US" baseline="30000" dirty="0" smtClean="0"/>
                <a:t>0</a:t>
              </a:r>
              <a:endParaRPr lang="en-US" baseline="300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473352" y="3662614"/>
              <a:ext cx="616344" cy="59873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r>
                <a:rPr lang="en-US" baseline="30000" dirty="0" smtClean="0"/>
                <a:t>0</a:t>
              </a:r>
              <a:endParaRPr lang="en-US" baseline="300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657132" y="2280207"/>
              <a:ext cx="566442" cy="55025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r>
                <a:rPr lang="en-US" baseline="30000" dirty="0" smtClean="0"/>
                <a:t>+</a:t>
              </a:r>
              <a:endParaRPr lang="en-US" baseline="300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301552" y="1000019"/>
              <a:ext cx="404602" cy="291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e</a:t>
              </a:r>
              <a:r>
                <a:rPr lang="en-US" sz="1100" baseline="30000" dirty="0" smtClean="0"/>
                <a:t>-</a:t>
              </a:r>
              <a:endParaRPr lang="en-US" sz="1100" baseline="300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844488" y="3752536"/>
              <a:ext cx="616344" cy="59873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r>
                <a:rPr lang="en-US" baseline="30000" dirty="0" smtClean="0"/>
                <a:t>0</a:t>
              </a:r>
              <a:endParaRPr lang="en-US" baseline="300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4729558" y="3000364"/>
              <a:ext cx="566442" cy="55025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r>
                <a:rPr lang="en-US" baseline="30000" dirty="0" smtClean="0"/>
                <a:t>+</a:t>
              </a:r>
              <a:endParaRPr lang="en-US" baseline="300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4527257" y="5483187"/>
              <a:ext cx="404602" cy="291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e</a:t>
              </a:r>
              <a:r>
                <a:rPr lang="en-US" sz="1100" baseline="30000" dirty="0" smtClean="0"/>
                <a:t>-</a:t>
              </a:r>
              <a:endParaRPr lang="en-US" sz="1100" baseline="300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7223026" y="3406764"/>
              <a:ext cx="404602" cy="291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e</a:t>
              </a:r>
              <a:r>
                <a:rPr lang="en-US" sz="1100" baseline="30000" dirty="0" smtClean="0"/>
                <a:t>-</a:t>
              </a:r>
              <a:endParaRPr lang="en-US" sz="1100" baseline="300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2541647" y="2905532"/>
              <a:ext cx="404602" cy="291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e</a:t>
              </a:r>
              <a:r>
                <a:rPr lang="en-US" sz="1100" baseline="30000" dirty="0" smtClean="0"/>
                <a:t>-</a:t>
              </a:r>
              <a:endParaRPr lang="en-US" sz="1100" baseline="300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594876" y="3272757"/>
              <a:ext cx="566442" cy="55025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r>
                <a:rPr lang="en-US" baseline="30000" dirty="0" smtClean="0"/>
                <a:t>+</a:t>
              </a:r>
              <a:endParaRPr lang="en-US" baseline="300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337924" y="2552901"/>
              <a:ext cx="566442" cy="55025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r>
                <a:rPr lang="en-US" baseline="30000" dirty="0" smtClean="0"/>
                <a:t>+</a:t>
              </a:r>
              <a:endParaRPr lang="en-US" baseline="300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5281889" y="3599099"/>
              <a:ext cx="616344" cy="59873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r>
                <a:rPr lang="en-US" baseline="30000" dirty="0" smtClean="0"/>
                <a:t>0</a:t>
              </a:r>
              <a:endParaRPr lang="en-US" baseline="300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476358" y="2723766"/>
              <a:ext cx="616344" cy="59873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r>
                <a:rPr lang="en-US" baseline="30000" dirty="0" smtClean="0"/>
                <a:t>0</a:t>
              </a:r>
              <a:endParaRPr lang="en-US" baseline="300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016836" y="3196846"/>
              <a:ext cx="616344" cy="59873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r>
                <a:rPr lang="en-US" baseline="30000" dirty="0" smtClean="0"/>
                <a:t>0</a:t>
              </a:r>
              <a:endParaRPr lang="en-US" baseline="300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5296000" y="5481440"/>
              <a:ext cx="404602" cy="291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e</a:t>
              </a:r>
              <a:r>
                <a:rPr lang="en-US" sz="1100" baseline="30000" dirty="0" smtClean="0"/>
                <a:t>-</a:t>
              </a:r>
              <a:endParaRPr lang="en-US" sz="1100" baseline="30000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4867000" y="2559294"/>
              <a:ext cx="566442" cy="55025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r>
                <a:rPr lang="en-US" baseline="30000" dirty="0" smtClean="0"/>
                <a:t>+</a:t>
              </a:r>
              <a:endParaRPr lang="en-US" baseline="300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167976" y="2410143"/>
              <a:ext cx="616344" cy="59873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r>
                <a:rPr lang="en-US" baseline="30000" dirty="0" smtClean="0"/>
                <a:t>0</a:t>
              </a:r>
              <a:endParaRPr lang="en-US" baseline="30000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5159556" y="2886970"/>
              <a:ext cx="616344" cy="59873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r>
                <a:rPr lang="en-US" baseline="30000" dirty="0" smtClean="0"/>
                <a:t>0</a:t>
              </a:r>
              <a:endParaRPr lang="en-US" baseline="3000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088813" y="3697994"/>
              <a:ext cx="566442" cy="55025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r>
                <a:rPr lang="en-US" baseline="30000" dirty="0" smtClean="0"/>
                <a:t>+</a:t>
              </a:r>
              <a:endParaRPr lang="en-US" baseline="30000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4525017" y="998217"/>
              <a:ext cx="404602" cy="291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e</a:t>
              </a:r>
              <a:r>
                <a:rPr lang="en-US" sz="1100" baseline="30000" dirty="0" smtClean="0"/>
                <a:t>-</a:t>
              </a:r>
              <a:endParaRPr lang="en-US" sz="1100" baseline="300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2545612" y="3406680"/>
              <a:ext cx="404602" cy="291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e</a:t>
              </a:r>
              <a:r>
                <a:rPr lang="en-US" sz="1100" baseline="30000" dirty="0" smtClean="0"/>
                <a:t>-</a:t>
              </a:r>
              <a:endParaRPr lang="en-US" sz="1100" baseline="30000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7223026" y="2903296"/>
              <a:ext cx="404602" cy="291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e</a:t>
              </a:r>
              <a:r>
                <a:rPr lang="en-US" sz="1100" baseline="30000" dirty="0" smtClean="0"/>
                <a:t>-</a:t>
              </a:r>
              <a:endParaRPr lang="en-US" sz="1100" baseline="30000" dirty="0"/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4" y="1246300"/>
            <a:ext cx="4400550" cy="35242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088248" y="5140471"/>
            <a:ext cx="2357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Oval 40"/>
          <p:cNvSpPr/>
          <p:nvPr/>
        </p:nvSpPr>
        <p:spPr>
          <a:xfrm>
            <a:off x="4081275" y="2203467"/>
            <a:ext cx="549448" cy="4993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667944" y="5185853"/>
            <a:ext cx="275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number of protons will tell you what the element is.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1191" y="0"/>
            <a:ext cx="158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5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4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021"/>
            <a:ext cx="9155653" cy="514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0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Introduction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111905" y="0"/>
            <a:ext cx="85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94" y="880844"/>
            <a:ext cx="8867163" cy="5855516"/>
          </a:xfrm>
        </p:spPr>
        <p:txBody>
          <a:bodyPr anchor="t">
            <a:normAutofit/>
          </a:bodyPr>
          <a:lstStyle/>
          <a:p>
            <a:pPr lvl="1"/>
            <a:r>
              <a:rPr lang="en-US" sz="3600" dirty="0" smtClean="0"/>
              <a:t>Element Symbol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4" y="2221210"/>
            <a:ext cx="4695825" cy="41719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27564" y="3322622"/>
            <a:ext cx="651850" cy="7242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70475" y="3623936"/>
            <a:ext cx="387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Element Symbol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Introduction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111905" y="0"/>
            <a:ext cx="85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94" y="880844"/>
            <a:ext cx="8867163" cy="5855516"/>
          </a:xfrm>
        </p:spPr>
        <p:txBody>
          <a:bodyPr anchor="t">
            <a:normAutofit/>
          </a:bodyPr>
          <a:lstStyle/>
          <a:p>
            <a:pPr lvl="1"/>
            <a:r>
              <a:rPr lang="en-US" sz="3600" dirty="0" smtClean="0"/>
              <a:t>Element Name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4" y="2221210"/>
            <a:ext cx="4695825" cy="41719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14400" y="4119327"/>
            <a:ext cx="3114392" cy="10954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70474" y="4530163"/>
            <a:ext cx="387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9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90064" y="4231066"/>
            <a:ext cx="3299496" cy="564684"/>
            <a:chOff x="-153622" y="708999"/>
            <a:chExt cx="3299496" cy="56468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08999"/>
              <a:ext cx="564684" cy="564684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411062" y="778865"/>
              <a:ext cx="2734812" cy="424953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0064" y="2852388"/>
            <a:ext cx="3299496" cy="564684"/>
            <a:chOff x="-153622" y="708999"/>
            <a:chExt cx="3299496" cy="56468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08999"/>
              <a:ext cx="564684" cy="564684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411062" y="778865"/>
              <a:ext cx="2734812" cy="424953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92278" y="1726822"/>
            <a:ext cx="3299496" cy="564684"/>
            <a:chOff x="-153622" y="778865"/>
            <a:chExt cx="3299496" cy="564684"/>
          </a:xfrm>
        </p:grpSpPr>
        <p:sp>
          <p:nvSpPr>
            <p:cNvPr id="5" name="Rounded Rectangle 4"/>
            <p:cNvSpPr/>
            <p:nvPr/>
          </p:nvSpPr>
          <p:spPr>
            <a:xfrm>
              <a:off x="411062" y="778865"/>
              <a:ext cx="2734812" cy="56468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820862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504" y="813732"/>
            <a:ext cx="8867163" cy="5855516"/>
          </a:xfrm>
        </p:spPr>
        <p:txBody>
          <a:bodyPr anchor="ctr"/>
          <a:lstStyle/>
          <a:p>
            <a:r>
              <a:rPr lang="en-US" sz="4000" dirty="0" smtClean="0"/>
              <a:t> Matter</a:t>
            </a:r>
          </a:p>
          <a:p>
            <a:pPr lvl="1"/>
            <a:r>
              <a:rPr lang="en-US" sz="3600" dirty="0" smtClean="0"/>
              <a:t>Anything that has mass and takes up space</a:t>
            </a:r>
          </a:p>
          <a:p>
            <a:pPr lvl="2"/>
            <a:r>
              <a:rPr lang="en-US" sz="3200" dirty="0" smtClean="0"/>
              <a:t>Mass –</a:t>
            </a:r>
          </a:p>
          <a:p>
            <a:pPr lvl="3"/>
            <a:r>
              <a:rPr lang="en-US" sz="3000" dirty="0" smtClean="0"/>
              <a:t>A measure of how much matter is in an object</a:t>
            </a:r>
          </a:p>
          <a:p>
            <a:pPr lvl="2"/>
            <a:r>
              <a:rPr lang="en-US" sz="3200" dirty="0" smtClean="0"/>
              <a:t>Volume</a:t>
            </a:r>
          </a:p>
          <a:p>
            <a:pPr lvl="3"/>
            <a:r>
              <a:rPr lang="en-US" sz="3000" dirty="0" smtClean="0"/>
              <a:t>The amount of space taken up by matter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60032" y="796183"/>
            <a:ext cx="4337108" cy="564684"/>
            <a:chOff x="-153622" y="778865"/>
            <a:chExt cx="3299496" cy="564684"/>
          </a:xfrm>
        </p:grpSpPr>
        <p:sp>
          <p:nvSpPr>
            <p:cNvPr id="10" name="Rounded Rectangle 9"/>
            <p:cNvSpPr/>
            <p:nvPr/>
          </p:nvSpPr>
          <p:spPr>
            <a:xfrm>
              <a:off x="411062" y="896595"/>
              <a:ext cx="2734812" cy="44695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Introduction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271544" y="-25383"/>
            <a:ext cx="721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94" y="880844"/>
            <a:ext cx="8867163" cy="5855516"/>
          </a:xfrm>
        </p:spPr>
        <p:txBody>
          <a:bodyPr anchor="t">
            <a:normAutofit/>
          </a:bodyPr>
          <a:lstStyle/>
          <a:p>
            <a:r>
              <a:rPr lang="en-US" sz="4000" dirty="0" smtClean="0"/>
              <a:t>Atomic Mass</a:t>
            </a:r>
          </a:p>
          <a:p>
            <a:pPr lvl="1"/>
            <a:r>
              <a:rPr lang="en-US" sz="3600" dirty="0" smtClean="0"/>
              <a:t>The average weight of all atoms of an element</a:t>
            </a:r>
          </a:p>
          <a:p>
            <a:pPr lvl="1"/>
            <a:endParaRPr lang="en-US" sz="3600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74" y="2580238"/>
            <a:ext cx="4695825" cy="381292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02873" y="5341545"/>
            <a:ext cx="2000817" cy="7242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70475" y="5519017"/>
            <a:ext cx="387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Atomic 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0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60032" y="796183"/>
            <a:ext cx="4337108" cy="564684"/>
            <a:chOff x="-153622" y="778865"/>
            <a:chExt cx="3299496" cy="564684"/>
          </a:xfrm>
        </p:grpSpPr>
        <p:sp>
          <p:nvSpPr>
            <p:cNvPr id="10" name="Rounded Rectangle 9"/>
            <p:cNvSpPr/>
            <p:nvPr/>
          </p:nvSpPr>
          <p:spPr>
            <a:xfrm>
              <a:off x="411062" y="896595"/>
              <a:ext cx="2734812" cy="44695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Introduction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271544" y="-25383"/>
            <a:ext cx="721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94" y="880844"/>
            <a:ext cx="8867163" cy="5855516"/>
          </a:xfrm>
        </p:spPr>
        <p:txBody>
          <a:bodyPr anchor="t">
            <a:normAutofit/>
          </a:bodyPr>
          <a:lstStyle/>
          <a:p>
            <a:r>
              <a:rPr lang="en-US" sz="4000" dirty="0" smtClean="0"/>
              <a:t>Mass Number</a:t>
            </a:r>
          </a:p>
          <a:p>
            <a:pPr lvl="1"/>
            <a:r>
              <a:rPr lang="en-US" sz="3600" dirty="0" smtClean="0"/>
              <a:t>Weight of a single atom</a:t>
            </a:r>
          </a:p>
          <a:p>
            <a:pPr lvl="1"/>
            <a:r>
              <a:rPr lang="en-US" sz="3600" dirty="0" smtClean="0"/>
              <a:t>P+N</a:t>
            </a:r>
          </a:p>
          <a:p>
            <a:pPr lvl="1"/>
            <a:endParaRPr lang="en-US" sz="3600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866" y="2788467"/>
            <a:ext cx="4309017" cy="287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2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08" y="343949"/>
            <a:ext cx="8291463" cy="39543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1544" y="-25383"/>
            <a:ext cx="721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9116" y="4605556"/>
            <a:ext cx="80618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Formulas:</a:t>
            </a:r>
          </a:p>
          <a:p>
            <a:endParaRPr lang="en-US" dirty="0"/>
          </a:p>
          <a:p>
            <a:r>
              <a:rPr lang="en-US" dirty="0" smtClean="0"/>
              <a:t>To find </a:t>
            </a:r>
            <a:r>
              <a:rPr lang="en-US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 Look at the </a:t>
            </a:r>
            <a:r>
              <a:rPr lang="en-US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Atomic number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To find </a:t>
            </a:r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Neutrons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mass number </a:t>
            </a:r>
            <a:r>
              <a:rPr lang="en-US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- </a:t>
            </a:r>
            <a:r>
              <a:rPr lang="en-US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atomic number </a:t>
            </a:r>
            <a:br>
              <a:rPr lang="en-US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</a:br>
            <a:endParaRPr lang="en-US" b="1" u="sng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To find electrons  electrons = </a:t>
            </a: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charge</a:t>
            </a:r>
            <a:r>
              <a:rPr lang="en-US" dirty="0" smtClean="0">
                <a:sym typeface="Wingdings" panose="05000000000000000000" pitchFamily="2" charset="2"/>
              </a:rPr>
              <a:t> - </a:t>
            </a:r>
            <a:r>
              <a:rPr lang="en-US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protons</a:t>
            </a:r>
            <a:endParaRPr lang="en-US" b="1" u="sng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3835324" y="2725270"/>
            <a:ext cx="1129404" cy="1084730"/>
          </a:xfrm>
          <a:prstGeom prst="ellipse">
            <a:avLst/>
          </a:prstGeom>
          <a:solidFill>
            <a:schemeClr val="accent4">
              <a:alpha val="4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3542831" y="3833446"/>
            <a:ext cx="18874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59015" y="3267635"/>
            <a:ext cx="2838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98507" y="3940819"/>
            <a:ext cx="1159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5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35323" y="1459451"/>
            <a:ext cx="1129404" cy="1084730"/>
          </a:xfrm>
          <a:prstGeom prst="ellipse">
            <a:avLst/>
          </a:prstGeom>
          <a:solidFill>
            <a:schemeClr val="accent6">
              <a:alpha val="4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59190" y="1541761"/>
            <a:ext cx="759539" cy="779383"/>
          </a:xfrm>
          <a:prstGeom prst="ellipse">
            <a:avLst/>
          </a:prstGeom>
          <a:solidFill>
            <a:srgbClr val="7030A0">
              <a:alpha val="4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69731" y="1639064"/>
            <a:ext cx="2574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(1 – 11 = -10)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336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 animBg="1"/>
      <p:bldP spid="13" grpId="0" animBg="1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507" y="417365"/>
            <a:ext cx="8800131" cy="106822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5024" r="1"/>
          <a:stretch/>
        </p:blipFill>
        <p:spPr>
          <a:xfrm>
            <a:off x="10066946" y="-1714500"/>
            <a:ext cx="12793053" cy="1028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824" y="2196270"/>
            <a:ext cx="2999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Protons:___________</a:t>
            </a:r>
          </a:p>
          <a:p>
            <a:endParaRPr lang="en-US" dirty="0"/>
          </a:p>
          <a:p>
            <a:r>
              <a:rPr lang="en-US" dirty="0" smtClean="0"/>
              <a:t>Neutrons:__________</a:t>
            </a:r>
          </a:p>
          <a:p>
            <a:endParaRPr lang="en-US" dirty="0"/>
          </a:p>
          <a:p>
            <a:r>
              <a:rPr lang="en-US" dirty="0" smtClean="0"/>
              <a:t>Electrons:___________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31435" y="2196270"/>
            <a:ext cx="2999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Protons:___________</a:t>
            </a:r>
          </a:p>
          <a:p>
            <a:endParaRPr lang="en-US" dirty="0"/>
          </a:p>
          <a:p>
            <a:r>
              <a:rPr lang="en-US" dirty="0" smtClean="0"/>
              <a:t>Neutrons:__________</a:t>
            </a:r>
          </a:p>
          <a:p>
            <a:endParaRPr lang="en-US" dirty="0"/>
          </a:p>
          <a:p>
            <a:r>
              <a:rPr lang="en-US" dirty="0" smtClean="0"/>
              <a:t>Electrons:___________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6467" y="2196270"/>
            <a:ext cx="2999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Protons:___________</a:t>
            </a:r>
          </a:p>
          <a:p>
            <a:endParaRPr lang="en-US" dirty="0"/>
          </a:p>
          <a:p>
            <a:r>
              <a:rPr lang="en-US" dirty="0" smtClean="0"/>
              <a:t>Neutrons:__________</a:t>
            </a:r>
          </a:p>
          <a:p>
            <a:endParaRPr lang="en-US" dirty="0"/>
          </a:p>
          <a:p>
            <a:r>
              <a:rPr lang="en-US" dirty="0" smtClean="0"/>
              <a:t>Electrons:___________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25398" y="-25383"/>
            <a:ext cx="12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9546" y="1496235"/>
            <a:ext cx="86490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15 protons, 16 neutrons, and 18 electrons __________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56 protons, 82 neutrons, and 54 electrons _________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13 protons, 14 neutrons, and 10 electrons __________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4330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2.2: Structure of Matter </a:t>
            </a:r>
            <a:r>
              <a:rPr lang="en-US" dirty="0">
                <a:sym typeface="Wingdings" panose="05000000000000000000" pitchFamily="2" charset="2"/>
              </a:rPr>
              <a:t> Atomic Structure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0695" y="609618"/>
            <a:ext cx="81557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 the Isotopic Symbol for the following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2377" y="1170926"/>
            <a:ext cx="1327040" cy="1603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22377" y="3251823"/>
            <a:ext cx="1327040" cy="1603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22377" y="5172070"/>
            <a:ext cx="1327040" cy="1603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14828" y="1459522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29470" y="3591752"/>
            <a:ext cx="893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1853" y="5511999"/>
            <a:ext cx="744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3816" y="1921187"/>
            <a:ext cx="502024" cy="373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285" y="2195963"/>
            <a:ext cx="311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Mass # = 15 + 16 = 31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2889" y="1616378"/>
            <a:ext cx="439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284" y="2568078"/>
            <a:ext cx="311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Charge = 15-18 = -3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4639" y="1496235"/>
            <a:ext cx="439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0682" y="4020745"/>
            <a:ext cx="502024" cy="373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1713" y="3703686"/>
            <a:ext cx="63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138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21352" y="3632168"/>
            <a:ext cx="63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0682" y="5911976"/>
            <a:ext cx="63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0682" y="5707624"/>
            <a:ext cx="63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61525" y="5496587"/>
            <a:ext cx="63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52565" y="1358455"/>
            <a:ext cx="3177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Atomic # = Protons</a:t>
            </a:r>
          </a:p>
          <a:p>
            <a:r>
              <a:rPr lang="en-US" dirty="0" smtClean="0"/>
              <a:t>Mass # = Protons + Neutrons</a:t>
            </a:r>
          </a:p>
          <a:p>
            <a:r>
              <a:rPr lang="en-US" dirty="0" smtClean="0"/>
              <a:t>Charge = Protons - Electrons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0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the Atom</a:t>
            </a:r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389666" y="1825625"/>
            <a:ext cx="8322796" cy="3699481"/>
            <a:chOff x="389666" y="1825625"/>
            <a:chExt cx="8322796" cy="3699481"/>
          </a:xfrm>
        </p:grpSpPr>
        <p:sp>
          <p:nvSpPr>
            <p:cNvPr id="27" name="Oval 26"/>
            <p:cNvSpPr/>
            <p:nvPr/>
          </p:nvSpPr>
          <p:spPr>
            <a:xfrm>
              <a:off x="4260830" y="2940937"/>
              <a:ext cx="680995" cy="66543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r>
                <a:rPr lang="en-US" baseline="30000" dirty="0" smtClean="0"/>
                <a:t>0</a:t>
              </a:r>
              <a:endParaRPr lang="en-US" baseline="300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31772" y="2940937"/>
              <a:ext cx="629175" cy="66543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r>
                <a:rPr lang="en-US" baseline="30000" dirty="0" smtClean="0"/>
                <a:t>+</a:t>
              </a:r>
              <a:endParaRPr lang="en-US" baseline="300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026597" y="3342015"/>
              <a:ext cx="680995" cy="66543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r>
                <a:rPr lang="en-US" baseline="30000" dirty="0" smtClean="0"/>
                <a:t>0</a:t>
              </a:r>
              <a:endParaRPr lang="en-US" baseline="300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4674054" y="3285095"/>
              <a:ext cx="629175" cy="66543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r>
                <a:rPr lang="en-US" baseline="30000" dirty="0" smtClean="0"/>
                <a:t>+</a:t>
              </a:r>
              <a:endParaRPr lang="en-US" baseline="300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4244828" y="3735650"/>
              <a:ext cx="629175" cy="66543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r>
                <a:rPr lang="en-US" baseline="30000" dirty="0" smtClean="0"/>
                <a:t>+</a:t>
              </a:r>
              <a:endParaRPr lang="en-US" baseline="300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4738686" y="3697156"/>
              <a:ext cx="680995" cy="66543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r>
                <a:rPr lang="en-US" baseline="30000" dirty="0" smtClean="0"/>
                <a:t>0</a:t>
              </a:r>
              <a:endParaRPr lang="en-US" baseline="300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3900881" y="2907381"/>
              <a:ext cx="1753299" cy="1557376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459214" y="2605891"/>
              <a:ext cx="2558942" cy="2137675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217076" y="2400687"/>
              <a:ext cx="2999166" cy="2505427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969385" y="2224902"/>
              <a:ext cx="3524774" cy="2944507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209563" y="1825625"/>
              <a:ext cx="1929468" cy="276999"/>
            </a:xfrm>
            <a:prstGeom prst="rect">
              <a:avLst/>
            </a:prstGeom>
            <a:noFill/>
            <a:ln>
              <a:solidFill>
                <a:schemeClr val="dk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>
              <a:off x="6056544" y="3527160"/>
              <a:ext cx="780310" cy="13539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833948" y="3367819"/>
              <a:ext cx="1409351" cy="276999"/>
            </a:xfrm>
            <a:prstGeom prst="rect">
              <a:avLst/>
            </a:prstGeom>
            <a:noFill/>
            <a:ln>
              <a:solidFill>
                <a:schemeClr val="dk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0" name="Straight Connector 39"/>
            <p:cNvCxnSpPr>
              <a:stCxn id="34" idx="1"/>
            </p:cNvCxnSpPr>
            <p:nvPr/>
          </p:nvCxnSpPr>
          <p:spPr>
            <a:xfrm flipH="1" flipV="1">
              <a:off x="1615925" y="2912420"/>
              <a:ext cx="2218037" cy="652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1570909" y="2905894"/>
              <a:ext cx="1803826" cy="17393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1570909" y="2912420"/>
              <a:ext cx="1440950" cy="45964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89666" y="2620656"/>
              <a:ext cx="1409351" cy="276999"/>
            </a:xfrm>
            <a:prstGeom prst="rect">
              <a:avLst/>
            </a:prstGeom>
            <a:noFill/>
            <a:ln>
              <a:solidFill>
                <a:schemeClr val="dk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Right Brace 43"/>
            <p:cNvSpPr/>
            <p:nvPr/>
          </p:nvSpPr>
          <p:spPr>
            <a:xfrm rot="5400000">
              <a:off x="4134955" y="3613958"/>
              <a:ext cx="1258209" cy="1852694"/>
            </a:xfrm>
            <a:prstGeom prst="rightBrace">
              <a:avLst>
                <a:gd name="adj1" fmla="val 21788"/>
                <a:gd name="adj2" fmla="val 48641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4777530" y="1983418"/>
              <a:ext cx="429226" cy="36034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6" name="Group 45"/>
            <p:cNvGrpSpPr/>
            <p:nvPr/>
          </p:nvGrpSpPr>
          <p:grpSpPr>
            <a:xfrm>
              <a:off x="4588395" y="2257769"/>
              <a:ext cx="411061" cy="261610"/>
              <a:chOff x="4429004" y="3614972"/>
              <a:chExt cx="411061" cy="26161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351389" y="3543923"/>
              <a:ext cx="411061" cy="261610"/>
              <a:chOff x="4429004" y="3614972"/>
              <a:chExt cx="411061" cy="26161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5890316" y="3517846"/>
              <a:ext cx="411061" cy="261610"/>
              <a:chOff x="4429004" y="3614972"/>
              <a:chExt cx="411061" cy="26161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4169327" y="5248107"/>
              <a:ext cx="1409351" cy="276999"/>
            </a:xfrm>
            <a:prstGeom prst="rect">
              <a:avLst/>
            </a:prstGeom>
            <a:noFill/>
            <a:ln>
              <a:solidFill>
                <a:schemeClr val="dk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H="1">
              <a:off x="5178729" y="2715488"/>
              <a:ext cx="1520647" cy="86650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696383" y="2555067"/>
              <a:ext cx="2016079" cy="276999"/>
            </a:xfrm>
            <a:prstGeom prst="rect">
              <a:avLst/>
            </a:prstGeom>
            <a:noFill/>
            <a:ln>
              <a:solidFill>
                <a:schemeClr val="dk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 flipV="1">
              <a:off x="5256048" y="4146892"/>
              <a:ext cx="1431136" cy="91147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678518" y="4893756"/>
              <a:ext cx="1409351" cy="276999"/>
            </a:xfrm>
            <a:prstGeom prst="rect">
              <a:avLst/>
            </a:prstGeom>
            <a:noFill/>
            <a:ln>
              <a:solidFill>
                <a:schemeClr val="dk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833948" y="-25383"/>
            <a:ext cx="215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and Label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0468" y="2550814"/>
            <a:ext cx="164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Shells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241392" y="1805693"/>
            <a:ext cx="201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Valence Electron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731063" y="2519379"/>
            <a:ext cx="201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78276" y="3327823"/>
            <a:ext cx="201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696383" y="4873701"/>
            <a:ext cx="201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224394" y="5225592"/>
            <a:ext cx="201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Nucleus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6" y="4863385"/>
            <a:ext cx="2953945" cy="1974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110" y="3109710"/>
            <a:ext cx="3486926" cy="16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6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0" grpId="0"/>
      <p:bldP spid="64" grpId="0"/>
      <p:bldP spid="65" grpId="0"/>
      <p:bldP spid="66" grpId="0"/>
      <p:bldP spid="6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600303"/>
            <a:ext cx="4924338" cy="671403"/>
            <a:chOff x="-153622" y="778865"/>
            <a:chExt cx="3299496" cy="564684"/>
          </a:xfrm>
        </p:grpSpPr>
        <p:sp>
          <p:nvSpPr>
            <p:cNvPr id="5" name="Rounded Rectangle 4"/>
            <p:cNvSpPr/>
            <p:nvPr/>
          </p:nvSpPr>
          <p:spPr>
            <a:xfrm>
              <a:off x="411062" y="896595"/>
              <a:ext cx="2734812" cy="44695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Introduction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674" y="889233"/>
            <a:ext cx="8867163" cy="5855516"/>
          </a:xfrm>
        </p:spPr>
        <p:txBody>
          <a:bodyPr anchor="ctr"/>
          <a:lstStyle/>
          <a:p>
            <a:r>
              <a:rPr lang="en-US" sz="4000" dirty="0" smtClean="0"/>
              <a:t>Chemical Bonding</a:t>
            </a:r>
          </a:p>
          <a:p>
            <a:pPr lvl="1"/>
            <a:r>
              <a:rPr lang="en-US" sz="3600" dirty="0"/>
              <a:t>an attraction between atoms </a:t>
            </a:r>
            <a:r>
              <a:rPr lang="en-US" sz="3600" dirty="0" smtClean="0"/>
              <a:t>that causes them to bind and create molecules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9179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42613" y="3481289"/>
            <a:ext cx="4924338" cy="671403"/>
            <a:chOff x="-153622" y="778865"/>
            <a:chExt cx="3299496" cy="564684"/>
          </a:xfrm>
        </p:grpSpPr>
        <p:sp>
          <p:nvSpPr>
            <p:cNvPr id="9" name="Rounded Rectangle 8"/>
            <p:cNvSpPr/>
            <p:nvPr/>
          </p:nvSpPr>
          <p:spPr>
            <a:xfrm>
              <a:off x="411062" y="896595"/>
              <a:ext cx="2734812" cy="44695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-142613" y="1224508"/>
            <a:ext cx="4924338" cy="671403"/>
            <a:chOff x="-153622" y="778865"/>
            <a:chExt cx="3299496" cy="564684"/>
          </a:xfrm>
        </p:grpSpPr>
        <p:sp>
          <p:nvSpPr>
            <p:cNvPr id="5" name="Rounded Rectangle 4"/>
            <p:cNvSpPr/>
            <p:nvPr/>
          </p:nvSpPr>
          <p:spPr>
            <a:xfrm>
              <a:off x="411062" y="896595"/>
              <a:ext cx="2734812" cy="44695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Introduction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674" y="889233"/>
            <a:ext cx="8867163" cy="5855516"/>
          </a:xfrm>
        </p:spPr>
        <p:txBody>
          <a:bodyPr anchor="ctr"/>
          <a:lstStyle/>
          <a:p>
            <a:r>
              <a:rPr lang="en-US" sz="4000" dirty="0" smtClean="0"/>
              <a:t>Molecule</a:t>
            </a:r>
          </a:p>
          <a:p>
            <a:pPr lvl="1"/>
            <a:r>
              <a:rPr lang="en-US" sz="3600" dirty="0" smtClean="0"/>
              <a:t>Any time two or more atoms combine together a molecule is formed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4000" dirty="0" smtClean="0"/>
              <a:t>Compound</a:t>
            </a:r>
          </a:p>
          <a:p>
            <a:pPr lvl="1"/>
            <a:r>
              <a:rPr lang="en-US" sz="3600" dirty="0" smtClean="0"/>
              <a:t>When different atoms form together a type of molecule called a compound is formed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4230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-324464"/>
            <a:ext cx="7704667" cy="1347020"/>
          </a:xfrm>
        </p:spPr>
        <p:txBody>
          <a:bodyPr/>
          <a:lstStyle/>
          <a:p>
            <a:r>
              <a:rPr lang="en-US" dirty="0"/>
              <a:t>Unit 02 Vocabulary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00002" y="1500573"/>
            <a:ext cx="4798142" cy="4591664"/>
            <a:chOff x="1248697" y="1897626"/>
            <a:chExt cx="4798142" cy="4591664"/>
          </a:xfrm>
        </p:grpSpPr>
        <p:sp>
          <p:nvSpPr>
            <p:cNvPr id="5" name="Oval 4"/>
            <p:cNvSpPr/>
            <p:nvPr/>
          </p:nvSpPr>
          <p:spPr>
            <a:xfrm>
              <a:off x="1248697" y="1897626"/>
              <a:ext cx="4798142" cy="45916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888278" y="3020962"/>
              <a:ext cx="3518980" cy="336754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84207" y="2260262"/>
              <a:ext cx="2231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Molecule</a:t>
              </a:r>
              <a:endParaRPr lang="en-US" sz="3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48232" y="4193458"/>
              <a:ext cx="24678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Compound</a:t>
              </a:r>
              <a:endParaRPr lang="en-US" sz="36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948516" y="1288026"/>
            <a:ext cx="27382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Compounds are a </a:t>
            </a:r>
            <a:r>
              <a:rPr lang="en-US" sz="3200" i="1" dirty="0" smtClean="0"/>
              <a:t>type of molecule.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All compounds are molecules but not all molecules are compounds.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644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Introduction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6" y="369332"/>
            <a:ext cx="8867163" cy="5855516"/>
          </a:xfrm>
        </p:spPr>
        <p:txBody>
          <a:bodyPr anchor="t"/>
          <a:lstStyle/>
          <a:p>
            <a:pPr algn="ctr"/>
            <a:r>
              <a:rPr lang="en-US" sz="4000" dirty="0" smtClean="0"/>
              <a:t>Why does chemical bonding occur?</a:t>
            </a:r>
          </a:p>
          <a:p>
            <a:endParaRPr lang="en-US" sz="4000" dirty="0"/>
          </a:p>
          <a:p>
            <a:pPr lvl="1"/>
            <a:r>
              <a:rPr lang="en-US" sz="3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Every atom wants its outer </a:t>
            </a:r>
            <a:r>
              <a:rPr lang="en-US" sz="36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electron shell full </a:t>
            </a:r>
            <a:r>
              <a:rPr lang="en-US" sz="3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of electrons.  This is why bonding between atoms occurs.</a:t>
            </a:r>
          </a:p>
          <a:p>
            <a:endParaRPr lang="en-US" sz="4000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51" y="5106128"/>
            <a:ext cx="647419" cy="64944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82620" y="4272408"/>
            <a:ext cx="2202461" cy="1708651"/>
            <a:chOff x="71898" y="3784480"/>
            <a:chExt cx="1903700" cy="1405860"/>
          </a:xfrm>
        </p:grpSpPr>
        <p:sp>
          <p:nvSpPr>
            <p:cNvPr id="10" name="Oval 9"/>
            <p:cNvSpPr/>
            <p:nvPr/>
          </p:nvSpPr>
          <p:spPr>
            <a:xfrm>
              <a:off x="177353" y="3784480"/>
              <a:ext cx="1540242" cy="140586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1898" y="4307181"/>
              <a:ext cx="411061" cy="261610"/>
              <a:chOff x="4429004" y="3614972"/>
              <a:chExt cx="411061" cy="26161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564537" y="4323416"/>
              <a:ext cx="411061" cy="261610"/>
              <a:chOff x="4429004" y="3614972"/>
              <a:chExt cx="411061" cy="26161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2049732" y="3749790"/>
            <a:ext cx="3382682" cy="2720591"/>
            <a:chOff x="2111875" y="3201507"/>
            <a:chExt cx="3382682" cy="2720591"/>
          </a:xfrm>
        </p:grpSpPr>
        <p:sp>
          <p:nvSpPr>
            <p:cNvPr id="18" name="Oval 17"/>
            <p:cNvSpPr/>
            <p:nvPr/>
          </p:nvSpPr>
          <p:spPr>
            <a:xfrm>
              <a:off x="2241906" y="3332312"/>
              <a:ext cx="2999166" cy="2505427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534816" y="3201507"/>
              <a:ext cx="411061" cy="261610"/>
              <a:chOff x="4429004" y="3614972"/>
              <a:chExt cx="411061" cy="26161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741489" y="3201507"/>
              <a:ext cx="411061" cy="261610"/>
              <a:chOff x="4429004" y="3614972"/>
              <a:chExt cx="411061" cy="26161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533673" y="5660488"/>
              <a:ext cx="411061" cy="261610"/>
              <a:chOff x="4429004" y="3614972"/>
              <a:chExt cx="411061" cy="26161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740346" y="5660488"/>
              <a:ext cx="411061" cy="261610"/>
              <a:chOff x="4429004" y="3614972"/>
              <a:chExt cx="411061" cy="26161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111876" y="4613439"/>
              <a:ext cx="411061" cy="261610"/>
              <a:chOff x="4429004" y="3614972"/>
              <a:chExt cx="411061" cy="26161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111875" y="4387599"/>
              <a:ext cx="411061" cy="261610"/>
              <a:chOff x="4429004" y="3614972"/>
              <a:chExt cx="411061" cy="26161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073311" y="4649209"/>
              <a:ext cx="411061" cy="261610"/>
              <a:chOff x="4429004" y="3614972"/>
              <a:chExt cx="411061" cy="26161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083496" y="4423368"/>
              <a:ext cx="411061" cy="261610"/>
              <a:chOff x="4429004" y="3614972"/>
              <a:chExt cx="411061" cy="26161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5517048" y="3460512"/>
            <a:ext cx="3524774" cy="3108388"/>
            <a:chOff x="5437681" y="2948890"/>
            <a:chExt cx="3524774" cy="3108388"/>
          </a:xfrm>
        </p:grpSpPr>
        <p:sp>
          <p:nvSpPr>
            <p:cNvPr id="44" name="Oval 43"/>
            <p:cNvSpPr/>
            <p:nvPr/>
          </p:nvSpPr>
          <p:spPr>
            <a:xfrm>
              <a:off x="5437681" y="3112771"/>
              <a:ext cx="3524774" cy="2944507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7104331" y="2948890"/>
              <a:ext cx="411061" cy="261610"/>
              <a:chOff x="4429004" y="3614972"/>
              <a:chExt cx="411061" cy="26161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751" y="4756456"/>
            <a:ext cx="647419" cy="649448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235646" y="4739785"/>
            <a:ext cx="1903700" cy="1405860"/>
            <a:chOff x="71898" y="3784480"/>
            <a:chExt cx="1903700" cy="1405860"/>
          </a:xfrm>
        </p:grpSpPr>
        <p:sp>
          <p:nvSpPr>
            <p:cNvPr id="71" name="Oval 70"/>
            <p:cNvSpPr/>
            <p:nvPr/>
          </p:nvSpPr>
          <p:spPr>
            <a:xfrm>
              <a:off x="177353" y="3784480"/>
              <a:ext cx="1540242" cy="140586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71898" y="4307181"/>
              <a:ext cx="411061" cy="261610"/>
              <a:chOff x="4429004" y="3614972"/>
              <a:chExt cx="411061" cy="261610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1564537" y="4323416"/>
              <a:ext cx="411061" cy="261610"/>
              <a:chOff x="4429004" y="3614972"/>
              <a:chExt cx="411061" cy="261610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6213015" y="4268217"/>
            <a:ext cx="2202461" cy="1708651"/>
            <a:chOff x="71898" y="3784480"/>
            <a:chExt cx="1903700" cy="1405860"/>
          </a:xfrm>
        </p:grpSpPr>
        <p:sp>
          <p:nvSpPr>
            <p:cNvPr id="80" name="Oval 79"/>
            <p:cNvSpPr/>
            <p:nvPr/>
          </p:nvSpPr>
          <p:spPr>
            <a:xfrm>
              <a:off x="177353" y="3784480"/>
              <a:ext cx="1540242" cy="140586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71898" y="4307181"/>
              <a:ext cx="411061" cy="261610"/>
              <a:chOff x="4429004" y="3614972"/>
              <a:chExt cx="411061" cy="261610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564537" y="4323416"/>
              <a:ext cx="411061" cy="261610"/>
              <a:chOff x="4429004" y="3614972"/>
              <a:chExt cx="411061" cy="261610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5680127" y="3745599"/>
            <a:ext cx="3372497" cy="2720591"/>
            <a:chOff x="2111875" y="3201507"/>
            <a:chExt cx="3372497" cy="2720591"/>
          </a:xfrm>
        </p:grpSpPr>
        <p:sp>
          <p:nvSpPr>
            <p:cNvPr id="88" name="Oval 87"/>
            <p:cNvSpPr/>
            <p:nvPr/>
          </p:nvSpPr>
          <p:spPr>
            <a:xfrm>
              <a:off x="2241906" y="3332312"/>
              <a:ext cx="2999166" cy="2505427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3534816" y="3201507"/>
              <a:ext cx="411061" cy="261610"/>
              <a:chOff x="4429004" y="3614972"/>
              <a:chExt cx="411061" cy="261610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3741489" y="3201507"/>
              <a:ext cx="411061" cy="261610"/>
              <a:chOff x="4429004" y="3614972"/>
              <a:chExt cx="411061" cy="261610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3533673" y="5660488"/>
              <a:ext cx="411061" cy="261610"/>
              <a:chOff x="4429004" y="3614972"/>
              <a:chExt cx="411061" cy="261610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3740346" y="5660488"/>
              <a:ext cx="411061" cy="261610"/>
              <a:chOff x="4429004" y="3614972"/>
              <a:chExt cx="411061" cy="261610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2111876" y="4613439"/>
              <a:ext cx="411061" cy="261610"/>
              <a:chOff x="4429004" y="3614972"/>
              <a:chExt cx="411061" cy="261610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2111875" y="4387599"/>
              <a:ext cx="411061" cy="261610"/>
              <a:chOff x="4429004" y="3614972"/>
              <a:chExt cx="411061" cy="261610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5073311" y="4649209"/>
              <a:ext cx="411061" cy="261610"/>
              <a:chOff x="4429004" y="3614972"/>
              <a:chExt cx="411061" cy="26161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429004" y="3614972"/>
                <a:ext cx="411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5083496" y="4423368"/>
              <a:ext cx="286649" cy="430887"/>
              <a:chOff x="4429004" y="3614972"/>
              <a:chExt cx="286649" cy="430887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4480001" y="3686511"/>
                <a:ext cx="154534" cy="15100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429004" y="3614972"/>
                <a:ext cx="2866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e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13" name="Picture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741" y="4780129"/>
            <a:ext cx="878851" cy="612533"/>
          </a:xfrm>
          <a:prstGeom prst="rect">
            <a:avLst/>
          </a:prstGeom>
        </p:spPr>
      </p:pic>
      <p:sp>
        <p:nvSpPr>
          <p:cNvPr id="114" name="Oval 113"/>
          <p:cNvSpPr/>
          <p:nvPr/>
        </p:nvSpPr>
        <p:spPr>
          <a:xfrm>
            <a:off x="6994862" y="3542452"/>
            <a:ext cx="163337" cy="16388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5462332" y="4849750"/>
            <a:ext cx="163337" cy="16388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5451904" y="5105150"/>
            <a:ext cx="163337" cy="16388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8942629" y="4767809"/>
            <a:ext cx="163337" cy="16388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8967171" y="5078731"/>
            <a:ext cx="163337" cy="16388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7071358" y="6497361"/>
            <a:ext cx="163337" cy="16388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7326629" y="6510052"/>
            <a:ext cx="163337" cy="16388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773" y="365126"/>
            <a:ext cx="5051090" cy="630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600303"/>
            <a:ext cx="4924338" cy="671403"/>
            <a:chOff x="-153622" y="778865"/>
            <a:chExt cx="3299496" cy="564684"/>
          </a:xfrm>
        </p:grpSpPr>
        <p:sp>
          <p:nvSpPr>
            <p:cNvPr id="5" name="Rounded Rectangle 4"/>
            <p:cNvSpPr/>
            <p:nvPr/>
          </p:nvSpPr>
          <p:spPr>
            <a:xfrm>
              <a:off x="411062" y="896595"/>
              <a:ext cx="2734812" cy="44695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2.2: Structure of Matter </a:t>
            </a:r>
            <a:r>
              <a:rPr lang="en-US" sz="2800" dirty="0" smtClean="0">
                <a:sym typeface="Wingdings" panose="05000000000000000000" pitchFamily="2" charset="2"/>
              </a:rPr>
              <a:t>  Bonding of Atoms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674" y="889233"/>
            <a:ext cx="8867163" cy="5855516"/>
          </a:xfrm>
        </p:spPr>
        <p:txBody>
          <a:bodyPr anchor="ctr"/>
          <a:lstStyle/>
          <a:p>
            <a:r>
              <a:rPr lang="en-US" sz="4000" dirty="0" smtClean="0"/>
              <a:t>Octet Rule</a:t>
            </a:r>
          </a:p>
          <a:p>
            <a:pPr lvl="1"/>
            <a:r>
              <a:rPr lang="en-US" sz="3600" dirty="0"/>
              <a:t>atoms </a:t>
            </a:r>
            <a:r>
              <a:rPr lang="en-US" sz="3600" dirty="0" smtClean="0"/>
              <a:t>create chemical bonds to achieve an octet (8) of electrons in their outer most electron shell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9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05422" y="3640773"/>
            <a:ext cx="1094431" cy="143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73530" y="2537459"/>
            <a:ext cx="3176977" cy="36395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00413" y="4041978"/>
            <a:ext cx="300187" cy="458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70970" y="4157660"/>
            <a:ext cx="96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Nucleus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23438" y="4127950"/>
            <a:ext cx="520602" cy="458520"/>
            <a:chOff x="1323438" y="4127950"/>
            <a:chExt cx="520602" cy="458520"/>
          </a:xfrm>
        </p:grpSpPr>
        <p:sp>
          <p:nvSpPr>
            <p:cNvPr id="6" name="Oval 5"/>
            <p:cNvSpPr/>
            <p:nvPr/>
          </p:nvSpPr>
          <p:spPr>
            <a:xfrm>
              <a:off x="1329690" y="4127950"/>
              <a:ext cx="300187" cy="4585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23438" y="4185146"/>
              <a:ext cx="520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</a:t>
              </a:r>
              <a:r>
                <a:rPr lang="en-US" dirty="0" smtClean="0">
                  <a:solidFill>
                    <a:schemeClr val="bg1"/>
                  </a:solidFill>
                </a:rPr>
                <a:t>-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3900" y="7495990"/>
            <a:ext cx="520602" cy="458520"/>
            <a:chOff x="1323438" y="4127950"/>
            <a:chExt cx="520602" cy="458520"/>
          </a:xfrm>
        </p:grpSpPr>
        <p:sp>
          <p:nvSpPr>
            <p:cNvPr id="14" name="Oval 13"/>
            <p:cNvSpPr/>
            <p:nvPr/>
          </p:nvSpPr>
          <p:spPr>
            <a:xfrm>
              <a:off x="1329690" y="4127950"/>
              <a:ext cx="300187" cy="4585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23438" y="4185146"/>
              <a:ext cx="520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</a:t>
              </a:r>
              <a:r>
                <a:rPr lang="en-US" dirty="0" smtClean="0">
                  <a:solidFill>
                    <a:schemeClr val="bg1"/>
                  </a:solidFill>
                </a:rPr>
                <a:t>-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1173344" y="7595389"/>
            <a:ext cx="300187" cy="458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76950" y="2075794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electrons does Hydrogen need to meet the octet rule?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879698" y="372094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193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05422" y="3640773"/>
            <a:ext cx="1094431" cy="143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73530" y="2537459"/>
            <a:ext cx="3176977" cy="36395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00413" y="4041978"/>
            <a:ext cx="300187" cy="458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70970" y="4157660"/>
            <a:ext cx="96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Nucleus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23438" y="4127950"/>
            <a:ext cx="520602" cy="458520"/>
            <a:chOff x="1323438" y="4127950"/>
            <a:chExt cx="520602" cy="458520"/>
          </a:xfrm>
        </p:grpSpPr>
        <p:sp>
          <p:nvSpPr>
            <p:cNvPr id="6" name="Oval 5"/>
            <p:cNvSpPr/>
            <p:nvPr/>
          </p:nvSpPr>
          <p:spPr>
            <a:xfrm>
              <a:off x="1329690" y="4127950"/>
              <a:ext cx="300187" cy="4585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23438" y="4185146"/>
              <a:ext cx="520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</a:t>
              </a:r>
              <a:r>
                <a:rPr lang="en-US" dirty="0" smtClean="0">
                  <a:solidFill>
                    <a:schemeClr val="bg1"/>
                  </a:solidFill>
                </a:rPr>
                <a:t>-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00413" y="4041978"/>
            <a:ext cx="520602" cy="458520"/>
            <a:chOff x="1323438" y="4127950"/>
            <a:chExt cx="520602" cy="458520"/>
          </a:xfrm>
        </p:grpSpPr>
        <p:sp>
          <p:nvSpPr>
            <p:cNvPr id="14" name="Oval 13"/>
            <p:cNvSpPr/>
            <p:nvPr/>
          </p:nvSpPr>
          <p:spPr>
            <a:xfrm>
              <a:off x="1329690" y="4127950"/>
              <a:ext cx="300187" cy="4585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23438" y="4185146"/>
              <a:ext cx="520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</a:t>
              </a:r>
              <a:r>
                <a:rPr lang="en-US" dirty="0" smtClean="0">
                  <a:solidFill>
                    <a:schemeClr val="bg1"/>
                  </a:solidFill>
                </a:rPr>
                <a:t>-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1173344" y="7595389"/>
            <a:ext cx="300187" cy="458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913120" y="2075794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electrons does Helium need to meet the octet rule?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879698" y="372094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0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203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0017"/>
            <a:ext cx="7886700" cy="1325563"/>
          </a:xfrm>
        </p:spPr>
        <p:txBody>
          <a:bodyPr/>
          <a:lstStyle/>
          <a:p>
            <a:r>
              <a:rPr lang="en-US" dirty="0" smtClean="0"/>
              <a:t>Chemical Bonds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295238" y="1775459"/>
            <a:ext cx="3697577" cy="3639503"/>
            <a:chOff x="2984598" y="2156459"/>
            <a:chExt cx="3697577" cy="3639503"/>
          </a:xfrm>
        </p:grpSpPr>
        <p:sp>
          <p:nvSpPr>
            <p:cNvPr id="4" name="Oval 3"/>
            <p:cNvSpPr/>
            <p:nvPr/>
          </p:nvSpPr>
          <p:spPr>
            <a:xfrm>
              <a:off x="4166582" y="3259773"/>
              <a:ext cx="1094431" cy="14328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34690" y="2156459"/>
              <a:ext cx="3176977" cy="363950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161573" y="3660978"/>
              <a:ext cx="300187" cy="4585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32130" y="3776660"/>
              <a:ext cx="963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Nucleus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984598" y="3746950"/>
              <a:ext cx="520602" cy="458520"/>
              <a:chOff x="1323438" y="4127950"/>
              <a:chExt cx="520602" cy="45852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329690" y="4127950"/>
                <a:ext cx="300187" cy="4585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323438" y="4185146"/>
                <a:ext cx="520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e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161573" y="3660978"/>
              <a:ext cx="520602" cy="458520"/>
              <a:chOff x="1323438" y="4127950"/>
              <a:chExt cx="520602" cy="45852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329690" y="4127950"/>
                <a:ext cx="300187" cy="4585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323438" y="4185146"/>
                <a:ext cx="520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e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6" name="Oval 15"/>
          <p:cNvSpPr/>
          <p:nvPr/>
        </p:nvSpPr>
        <p:spPr>
          <a:xfrm>
            <a:off x="3811636" y="3087961"/>
            <a:ext cx="300187" cy="458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961731" y="1234057"/>
            <a:ext cx="4144173" cy="47475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77222" y="5737359"/>
            <a:ext cx="300187" cy="458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80646" y="5752307"/>
            <a:ext cx="300187" cy="458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11637" y="3764992"/>
            <a:ext cx="300187" cy="458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90020" y="1015546"/>
            <a:ext cx="300187" cy="458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017244" y="1015090"/>
            <a:ext cx="300187" cy="458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55810" y="2870062"/>
            <a:ext cx="300187" cy="458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969342" y="3497889"/>
            <a:ext cx="300187" cy="458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798106" y="3077212"/>
            <a:ext cx="520602" cy="458520"/>
            <a:chOff x="1323438" y="4127950"/>
            <a:chExt cx="520602" cy="458520"/>
          </a:xfrm>
        </p:grpSpPr>
        <p:sp>
          <p:nvSpPr>
            <p:cNvPr id="27" name="Oval 26"/>
            <p:cNvSpPr/>
            <p:nvPr/>
          </p:nvSpPr>
          <p:spPr>
            <a:xfrm>
              <a:off x="1329690" y="4127950"/>
              <a:ext cx="300187" cy="4585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23438" y="4185146"/>
              <a:ext cx="520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</a:t>
              </a:r>
              <a:r>
                <a:rPr lang="en-US" dirty="0" smtClean="0">
                  <a:solidFill>
                    <a:schemeClr val="bg1"/>
                  </a:solidFill>
                </a:rPr>
                <a:t>-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017244" y="994542"/>
            <a:ext cx="520602" cy="458520"/>
            <a:chOff x="1323438" y="4127950"/>
            <a:chExt cx="520602" cy="458520"/>
          </a:xfrm>
        </p:grpSpPr>
        <p:sp>
          <p:nvSpPr>
            <p:cNvPr id="30" name="Oval 29"/>
            <p:cNvSpPr/>
            <p:nvPr/>
          </p:nvSpPr>
          <p:spPr>
            <a:xfrm>
              <a:off x="1329690" y="4127950"/>
              <a:ext cx="300187" cy="4585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23438" y="4185146"/>
              <a:ext cx="520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</a:t>
              </a:r>
              <a:r>
                <a:rPr lang="en-US" dirty="0" smtClean="0">
                  <a:solidFill>
                    <a:schemeClr val="bg1"/>
                  </a:solidFill>
                </a:rPr>
                <a:t>-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952685" y="2861470"/>
            <a:ext cx="520602" cy="458520"/>
            <a:chOff x="1323438" y="4127950"/>
            <a:chExt cx="520602" cy="458520"/>
          </a:xfrm>
        </p:grpSpPr>
        <p:sp>
          <p:nvSpPr>
            <p:cNvPr id="33" name="Oval 32"/>
            <p:cNvSpPr/>
            <p:nvPr/>
          </p:nvSpPr>
          <p:spPr>
            <a:xfrm>
              <a:off x="1329690" y="4127950"/>
              <a:ext cx="300187" cy="4585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23438" y="4185146"/>
              <a:ext cx="520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</a:t>
              </a:r>
              <a:r>
                <a:rPr lang="en-US" dirty="0" smtClean="0">
                  <a:solidFill>
                    <a:schemeClr val="bg1"/>
                  </a:solidFill>
                </a:rPr>
                <a:t>-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80646" y="5769351"/>
            <a:ext cx="520602" cy="458520"/>
            <a:chOff x="1323438" y="4127950"/>
            <a:chExt cx="520602" cy="458520"/>
          </a:xfrm>
        </p:grpSpPr>
        <p:sp>
          <p:nvSpPr>
            <p:cNvPr id="36" name="Oval 35"/>
            <p:cNvSpPr/>
            <p:nvPr/>
          </p:nvSpPr>
          <p:spPr>
            <a:xfrm>
              <a:off x="1329690" y="4127950"/>
              <a:ext cx="300187" cy="4585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23438" y="4185146"/>
              <a:ext cx="520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</a:t>
              </a:r>
              <a:r>
                <a:rPr lang="en-US" dirty="0" smtClean="0">
                  <a:solidFill>
                    <a:schemeClr val="bg1"/>
                  </a:solidFill>
                </a:rPr>
                <a:t>-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65760" y="1556948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electrons does Carbon need to meet the octet rule?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920858" y="349474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51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0017"/>
            <a:ext cx="7886700" cy="1325563"/>
          </a:xfrm>
        </p:spPr>
        <p:txBody>
          <a:bodyPr/>
          <a:lstStyle/>
          <a:p>
            <a:r>
              <a:rPr lang="en-US" dirty="0" smtClean="0"/>
              <a:t>Chemical Bonds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295238" y="1775459"/>
            <a:ext cx="3697577" cy="3639503"/>
            <a:chOff x="2984598" y="2156459"/>
            <a:chExt cx="3697577" cy="3639503"/>
          </a:xfrm>
        </p:grpSpPr>
        <p:sp>
          <p:nvSpPr>
            <p:cNvPr id="4" name="Oval 3"/>
            <p:cNvSpPr/>
            <p:nvPr/>
          </p:nvSpPr>
          <p:spPr>
            <a:xfrm>
              <a:off x="4166582" y="3259773"/>
              <a:ext cx="1094431" cy="14328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34690" y="2156459"/>
              <a:ext cx="3176977" cy="363950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161573" y="3660978"/>
              <a:ext cx="300187" cy="4585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32130" y="3776660"/>
              <a:ext cx="963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Nucleus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984598" y="3746950"/>
              <a:ext cx="520602" cy="458520"/>
              <a:chOff x="1323438" y="4127950"/>
              <a:chExt cx="520602" cy="45852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329690" y="4127950"/>
                <a:ext cx="300187" cy="4585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323438" y="4185146"/>
                <a:ext cx="520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e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161573" y="3660978"/>
              <a:ext cx="520602" cy="458520"/>
              <a:chOff x="1323438" y="4127950"/>
              <a:chExt cx="520602" cy="45852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329690" y="4127950"/>
                <a:ext cx="300187" cy="4585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323438" y="4185146"/>
                <a:ext cx="520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e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6" name="Oval 15"/>
          <p:cNvSpPr/>
          <p:nvPr/>
        </p:nvSpPr>
        <p:spPr>
          <a:xfrm>
            <a:off x="3811636" y="3087961"/>
            <a:ext cx="300187" cy="458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961731" y="1234057"/>
            <a:ext cx="4144173" cy="47475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77222" y="5737359"/>
            <a:ext cx="300187" cy="458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80646" y="5752307"/>
            <a:ext cx="300187" cy="458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11637" y="3764992"/>
            <a:ext cx="300187" cy="458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90020" y="1015546"/>
            <a:ext cx="300187" cy="458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017244" y="1015090"/>
            <a:ext cx="300187" cy="458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55810" y="2870062"/>
            <a:ext cx="300187" cy="458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969342" y="3497889"/>
            <a:ext cx="300187" cy="458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798106" y="3077212"/>
            <a:ext cx="520602" cy="458520"/>
            <a:chOff x="1323438" y="4127950"/>
            <a:chExt cx="520602" cy="458520"/>
          </a:xfrm>
        </p:grpSpPr>
        <p:sp>
          <p:nvSpPr>
            <p:cNvPr id="27" name="Oval 26"/>
            <p:cNvSpPr/>
            <p:nvPr/>
          </p:nvSpPr>
          <p:spPr>
            <a:xfrm>
              <a:off x="1329690" y="4127950"/>
              <a:ext cx="300187" cy="4585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23438" y="4185146"/>
              <a:ext cx="520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</a:t>
              </a:r>
              <a:r>
                <a:rPr lang="en-US" dirty="0" smtClean="0">
                  <a:solidFill>
                    <a:schemeClr val="bg1"/>
                  </a:solidFill>
                </a:rPr>
                <a:t>-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017244" y="994542"/>
            <a:ext cx="520602" cy="458520"/>
            <a:chOff x="1323438" y="4127950"/>
            <a:chExt cx="520602" cy="458520"/>
          </a:xfrm>
        </p:grpSpPr>
        <p:sp>
          <p:nvSpPr>
            <p:cNvPr id="30" name="Oval 29"/>
            <p:cNvSpPr/>
            <p:nvPr/>
          </p:nvSpPr>
          <p:spPr>
            <a:xfrm>
              <a:off x="1329690" y="4127950"/>
              <a:ext cx="300187" cy="4585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23438" y="4185146"/>
              <a:ext cx="520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</a:t>
              </a:r>
              <a:r>
                <a:rPr lang="en-US" dirty="0" smtClean="0">
                  <a:solidFill>
                    <a:schemeClr val="bg1"/>
                  </a:solidFill>
                </a:rPr>
                <a:t>-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952685" y="2861470"/>
            <a:ext cx="520602" cy="458520"/>
            <a:chOff x="1323438" y="4127950"/>
            <a:chExt cx="520602" cy="458520"/>
          </a:xfrm>
        </p:grpSpPr>
        <p:sp>
          <p:nvSpPr>
            <p:cNvPr id="33" name="Oval 32"/>
            <p:cNvSpPr/>
            <p:nvPr/>
          </p:nvSpPr>
          <p:spPr>
            <a:xfrm>
              <a:off x="1329690" y="4127950"/>
              <a:ext cx="300187" cy="4585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23438" y="4185146"/>
              <a:ext cx="520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</a:t>
              </a:r>
              <a:r>
                <a:rPr lang="en-US" dirty="0" smtClean="0">
                  <a:solidFill>
                    <a:schemeClr val="bg1"/>
                  </a:solidFill>
                </a:rPr>
                <a:t>-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80646" y="5769351"/>
            <a:ext cx="520602" cy="458520"/>
            <a:chOff x="1323438" y="4127950"/>
            <a:chExt cx="520602" cy="458520"/>
          </a:xfrm>
        </p:grpSpPr>
        <p:sp>
          <p:nvSpPr>
            <p:cNvPr id="36" name="Oval 35"/>
            <p:cNvSpPr/>
            <p:nvPr/>
          </p:nvSpPr>
          <p:spPr>
            <a:xfrm>
              <a:off x="1329690" y="4127950"/>
              <a:ext cx="300187" cy="4585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23438" y="4185146"/>
              <a:ext cx="520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</a:t>
              </a:r>
              <a:r>
                <a:rPr lang="en-US" dirty="0" smtClean="0">
                  <a:solidFill>
                    <a:schemeClr val="bg1"/>
                  </a:solidFill>
                </a:rPr>
                <a:t>-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65760" y="1556948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electrons does </a:t>
            </a:r>
            <a:r>
              <a:rPr lang="en-US" dirty="0" err="1" smtClean="0"/>
              <a:t>Flourine</a:t>
            </a:r>
            <a:r>
              <a:rPr lang="en-US" dirty="0" smtClean="0"/>
              <a:t> need to meet the octet rule?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920858" y="349474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811986" y="3778023"/>
            <a:ext cx="520602" cy="458520"/>
            <a:chOff x="1323438" y="4127950"/>
            <a:chExt cx="520602" cy="458520"/>
          </a:xfrm>
        </p:grpSpPr>
        <p:sp>
          <p:nvSpPr>
            <p:cNvPr id="41" name="Oval 40"/>
            <p:cNvSpPr/>
            <p:nvPr/>
          </p:nvSpPr>
          <p:spPr>
            <a:xfrm>
              <a:off x="1329690" y="4127950"/>
              <a:ext cx="300187" cy="4585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323438" y="4185146"/>
              <a:ext cx="520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</a:t>
              </a:r>
              <a:r>
                <a:rPr lang="en-US" dirty="0" smtClean="0">
                  <a:solidFill>
                    <a:schemeClr val="bg1"/>
                  </a:solidFill>
                </a:rPr>
                <a:t>-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73067" y="5714088"/>
            <a:ext cx="520602" cy="458520"/>
            <a:chOff x="1323438" y="4127950"/>
            <a:chExt cx="520602" cy="458520"/>
          </a:xfrm>
        </p:grpSpPr>
        <p:sp>
          <p:nvSpPr>
            <p:cNvPr id="44" name="Oval 43"/>
            <p:cNvSpPr/>
            <p:nvPr/>
          </p:nvSpPr>
          <p:spPr>
            <a:xfrm>
              <a:off x="1329690" y="4127950"/>
              <a:ext cx="300187" cy="4585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3438" y="4185146"/>
              <a:ext cx="520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</a:t>
              </a:r>
              <a:r>
                <a:rPr lang="en-US" dirty="0" smtClean="0">
                  <a:solidFill>
                    <a:schemeClr val="bg1"/>
                  </a:solidFill>
                </a:rPr>
                <a:t>-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958937" y="3504199"/>
            <a:ext cx="520602" cy="458520"/>
            <a:chOff x="1323438" y="4127950"/>
            <a:chExt cx="520602" cy="458520"/>
          </a:xfrm>
        </p:grpSpPr>
        <p:sp>
          <p:nvSpPr>
            <p:cNvPr id="47" name="Oval 46"/>
            <p:cNvSpPr/>
            <p:nvPr/>
          </p:nvSpPr>
          <p:spPr>
            <a:xfrm>
              <a:off x="1329690" y="4127950"/>
              <a:ext cx="300187" cy="4585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23438" y="4185146"/>
              <a:ext cx="520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</a:t>
              </a:r>
              <a:r>
                <a:rPr lang="en-US" dirty="0" smtClean="0">
                  <a:solidFill>
                    <a:schemeClr val="bg1"/>
                  </a:solidFill>
                </a:rPr>
                <a:t>-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40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0017"/>
            <a:ext cx="7886700" cy="1325563"/>
          </a:xfrm>
        </p:spPr>
        <p:txBody>
          <a:bodyPr/>
          <a:lstStyle/>
          <a:p>
            <a:r>
              <a:rPr lang="en-US" dirty="0" smtClean="0"/>
              <a:t>Chemical Bonds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295238" y="1775459"/>
            <a:ext cx="3697577" cy="3639503"/>
            <a:chOff x="2984598" y="2156459"/>
            <a:chExt cx="3697577" cy="3639503"/>
          </a:xfrm>
        </p:grpSpPr>
        <p:sp>
          <p:nvSpPr>
            <p:cNvPr id="4" name="Oval 3"/>
            <p:cNvSpPr/>
            <p:nvPr/>
          </p:nvSpPr>
          <p:spPr>
            <a:xfrm>
              <a:off x="4166582" y="3259773"/>
              <a:ext cx="1094431" cy="14328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34690" y="2156459"/>
              <a:ext cx="3176977" cy="363950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161573" y="3660978"/>
              <a:ext cx="300187" cy="4585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32130" y="3776660"/>
              <a:ext cx="963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Nucleus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984598" y="3746950"/>
              <a:ext cx="520602" cy="458520"/>
              <a:chOff x="1323438" y="4127950"/>
              <a:chExt cx="520602" cy="45852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329690" y="4127950"/>
                <a:ext cx="300187" cy="4585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323438" y="4185146"/>
                <a:ext cx="520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e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161573" y="3660978"/>
              <a:ext cx="520602" cy="458520"/>
              <a:chOff x="1323438" y="4127950"/>
              <a:chExt cx="520602" cy="45852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329690" y="4127950"/>
                <a:ext cx="300187" cy="4585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323438" y="4185146"/>
                <a:ext cx="520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e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6" name="Oval 15"/>
          <p:cNvSpPr/>
          <p:nvPr/>
        </p:nvSpPr>
        <p:spPr>
          <a:xfrm>
            <a:off x="3811636" y="3087961"/>
            <a:ext cx="300187" cy="458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961731" y="1234057"/>
            <a:ext cx="4144173" cy="47475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77222" y="5737359"/>
            <a:ext cx="300187" cy="458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80646" y="5752307"/>
            <a:ext cx="300187" cy="458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11637" y="3764992"/>
            <a:ext cx="300187" cy="458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90020" y="1015546"/>
            <a:ext cx="300187" cy="458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017244" y="1015090"/>
            <a:ext cx="300187" cy="458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55810" y="2870062"/>
            <a:ext cx="300187" cy="458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969342" y="3497889"/>
            <a:ext cx="300187" cy="458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65760" y="1556948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electrons does Lithium need to meet the octet rule?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920858" y="349474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7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811986" y="3778023"/>
            <a:ext cx="520602" cy="458520"/>
            <a:chOff x="1323438" y="4127950"/>
            <a:chExt cx="520602" cy="458520"/>
          </a:xfrm>
        </p:grpSpPr>
        <p:sp>
          <p:nvSpPr>
            <p:cNvPr id="41" name="Oval 40"/>
            <p:cNvSpPr/>
            <p:nvPr/>
          </p:nvSpPr>
          <p:spPr>
            <a:xfrm>
              <a:off x="1329690" y="4127950"/>
              <a:ext cx="300187" cy="4585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323438" y="4185146"/>
              <a:ext cx="520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</a:t>
              </a:r>
              <a:r>
                <a:rPr lang="en-US" dirty="0" smtClean="0">
                  <a:solidFill>
                    <a:schemeClr val="bg1"/>
                  </a:solidFill>
                </a:rPr>
                <a:t>-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75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021"/>
            <a:ext cx="9155653" cy="514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2.2: Structure of Matter </a:t>
            </a:r>
            <a:r>
              <a:rPr lang="en-US" sz="2800" dirty="0" smtClean="0">
                <a:sym typeface="Wingdings" panose="05000000000000000000" pitchFamily="2" charset="2"/>
              </a:rPr>
              <a:t>  Bonding of Atoms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674" y="889233"/>
            <a:ext cx="8867163" cy="5855516"/>
          </a:xfrm>
        </p:spPr>
        <p:txBody>
          <a:bodyPr anchor="t"/>
          <a:lstStyle/>
          <a:p>
            <a:r>
              <a:rPr lang="en-US" sz="4000" dirty="0" smtClean="0"/>
              <a:t>Two ways to obtain an octet:</a:t>
            </a:r>
            <a:br>
              <a:rPr lang="en-US" sz="4000" dirty="0" smtClean="0"/>
            </a:br>
            <a:endParaRPr lang="en-US" sz="4000" dirty="0" smtClean="0"/>
          </a:p>
          <a:p>
            <a:pPr lvl="1"/>
            <a:r>
              <a:rPr lang="en-US" sz="3600" dirty="0" smtClean="0"/>
              <a:t>Ionization </a:t>
            </a:r>
          </a:p>
          <a:p>
            <a:pPr lvl="2"/>
            <a:r>
              <a:rPr lang="en-US" sz="3200" dirty="0" smtClean="0"/>
              <a:t>Transfer of electrons (Ionic Bond)</a:t>
            </a:r>
            <a:br>
              <a:rPr lang="en-US" sz="3200" dirty="0" smtClean="0"/>
            </a:br>
            <a:endParaRPr lang="en-US" sz="3200" dirty="0" smtClean="0"/>
          </a:p>
          <a:p>
            <a:pPr lvl="1"/>
            <a:r>
              <a:rPr lang="en-US" sz="3600" dirty="0" smtClean="0"/>
              <a:t>Sharing (Covalent Bond)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1873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781028"/>
            <a:ext cx="4924338" cy="671403"/>
            <a:chOff x="-153622" y="778865"/>
            <a:chExt cx="3299496" cy="564684"/>
          </a:xfrm>
        </p:grpSpPr>
        <p:sp>
          <p:nvSpPr>
            <p:cNvPr id="5" name="Rounded Rectangle 4"/>
            <p:cNvSpPr/>
            <p:nvPr/>
          </p:nvSpPr>
          <p:spPr>
            <a:xfrm>
              <a:off x="411062" y="896595"/>
              <a:ext cx="2734812" cy="44695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2.2: Structure of Matter </a:t>
            </a:r>
            <a:r>
              <a:rPr lang="en-US" sz="2800" dirty="0" smtClean="0">
                <a:sym typeface="Wingdings" panose="05000000000000000000" pitchFamily="2" charset="2"/>
              </a:rPr>
              <a:t>  Bonding of Atoms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674" y="889233"/>
            <a:ext cx="8867163" cy="5855516"/>
          </a:xfrm>
        </p:spPr>
        <p:txBody>
          <a:bodyPr anchor="t"/>
          <a:lstStyle/>
          <a:p>
            <a:r>
              <a:rPr lang="en-US" sz="4000" dirty="0" smtClean="0"/>
              <a:t>Ionization</a:t>
            </a:r>
          </a:p>
          <a:p>
            <a:pPr lvl="1"/>
            <a:r>
              <a:rPr lang="en-US" sz="3600" dirty="0" smtClean="0"/>
              <a:t>Occurs when an atom gives away or receives an electron causing it to turn into an ion.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758" y="3267208"/>
            <a:ext cx="6875514" cy="32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7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59400" y="1524000"/>
            <a:ext cx="2184400" cy="2286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</a:t>
            </a:r>
          </a:p>
          <a:p>
            <a:pPr algn="ctr"/>
            <a:r>
              <a:rPr lang="en-US" sz="3200" dirty="0" smtClean="0"/>
              <a:t>17</a:t>
            </a:r>
          </a:p>
        </p:txBody>
      </p:sp>
      <p:sp>
        <p:nvSpPr>
          <p:cNvPr id="4" name="Oval 3"/>
          <p:cNvSpPr/>
          <p:nvPr/>
        </p:nvSpPr>
        <p:spPr>
          <a:xfrm>
            <a:off x="1019362" y="4261224"/>
            <a:ext cx="1255059" cy="125505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Na</a:t>
            </a:r>
          </a:p>
          <a:p>
            <a:pPr algn="ctr"/>
            <a:r>
              <a:rPr lang="en-US" sz="2800" dirty="0" smtClean="0"/>
              <a:t>11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810185" y="3947459"/>
            <a:ext cx="1725706" cy="18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99141" y="3733800"/>
            <a:ext cx="2144059" cy="23389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483597" y="4784165"/>
            <a:ext cx="104588" cy="104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62000" y="4876800"/>
            <a:ext cx="104588" cy="104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490009" y="3685988"/>
            <a:ext cx="104588" cy="104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646891" y="3685988"/>
            <a:ext cx="104588" cy="104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692774" y="4731871"/>
            <a:ext cx="104588" cy="104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692774" y="4888753"/>
            <a:ext cx="104588" cy="104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751479" y="6039224"/>
            <a:ext cx="104588" cy="104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594597" y="6039224"/>
            <a:ext cx="104588" cy="104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81212" y="4619812"/>
            <a:ext cx="104588" cy="104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48715" y="4836459"/>
            <a:ext cx="104588" cy="104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57200" y="3581400"/>
            <a:ext cx="2444750" cy="2667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676400" y="3505200"/>
            <a:ext cx="104588" cy="104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118099" y="1219200"/>
            <a:ext cx="2654301" cy="2895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077012" y="2590800"/>
            <a:ext cx="104588" cy="1045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7744012" y="2562412"/>
            <a:ext cx="104588" cy="1045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800600" y="838200"/>
            <a:ext cx="3352800" cy="36575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324600" y="762000"/>
            <a:ext cx="104588" cy="1045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553200" y="762000"/>
            <a:ext cx="104588" cy="1045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72212" y="2410012"/>
            <a:ext cx="104588" cy="1045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772212" y="2714812"/>
            <a:ext cx="104588" cy="1045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324600" y="4419600"/>
            <a:ext cx="104588" cy="1045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553200" y="4419600"/>
            <a:ext cx="104588" cy="1045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8077200" y="2362200"/>
            <a:ext cx="104588" cy="1045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8077200" y="2590800"/>
            <a:ext cx="104588" cy="1045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4495800" y="533400"/>
            <a:ext cx="3962400" cy="43226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324600" y="457200"/>
            <a:ext cx="104588" cy="1045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6629400" y="457200"/>
            <a:ext cx="104588" cy="1045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8382000" y="2362200"/>
            <a:ext cx="104588" cy="1045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8382000" y="2590800"/>
            <a:ext cx="104588" cy="1045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6553200" y="4800600"/>
            <a:ext cx="104588" cy="1045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6324600" y="4800600"/>
            <a:ext cx="104588" cy="1045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4419600" y="2438400"/>
            <a:ext cx="104588" cy="1045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477000" y="1752600"/>
            <a:ext cx="4138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US" sz="5400" b="1" cap="none" spc="0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52600" y="4114800"/>
            <a:ext cx="4138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en-US" sz="5400" b="1" cap="none" spc="0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49326" y="-31952"/>
            <a:ext cx="7080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Ionization: How atoms become Ions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8494" y="559751"/>
            <a:ext cx="297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 is going to donate an electron to Cl.  This fills Cl’s energy level and drops Na back to a full energy level.</a:t>
            </a:r>
          </a:p>
          <a:p>
            <a:endParaRPr lang="en-US" dirty="0"/>
          </a:p>
          <a:p>
            <a:r>
              <a:rPr lang="en-US" dirty="0" smtClean="0"/>
              <a:t>Because of the number of electrons is no longer the same as the protons there is a negative and positive charge.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450548" y="639556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and Watch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79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 -0.09993 " pathEditMode="relative" ptsTypes="AA">
                                      <p:cBhvr>
                                        <p:cTn id="1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4" grpId="1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00667" y="2859335"/>
            <a:ext cx="3299496" cy="564684"/>
            <a:chOff x="-153622" y="778865"/>
            <a:chExt cx="3299496" cy="564684"/>
          </a:xfrm>
        </p:grpSpPr>
        <p:sp>
          <p:nvSpPr>
            <p:cNvPr id="5" name="Rounded Rectangle 4"/>
            <p:cNvSpPr/>
            <p:nvPr/>
          </p:nvSpPr>
          <p:spPr>
            <a:xfrm>
              <a:off x="411062" y="778865"/>
              <a:ext cx="2734812" cy="56468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8313489" y="0"/>
            <a:ext cx="83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504" y="813732"/>
            <a:ext cx="8867163" cy="5855516"/>
          </a:xfrm>
        </p:spPr>
        <p:txBody>
          <a:bodyPr anchor="ctr"/>
          <a:lstStyle/>
          <a:p>
            <a:r>
              <a:rPr lang="en-US" sz="4000" dirty="0" smtClean="0"/>
              <a:t>Density</a:t>
            </a:r>
          </a:p>
          <a:p>
            <a:pPr lvl="1"/>
            <a:r>
              <a:rPr lang="en-US" sz="3600" dirty="0" smtClean="0"/>
              <a:t>Ratio of Mass and Volume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612" y="4657943"/>
            <a:ext cx="4662602" cy="130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1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 Bond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0083"/>
            <a:ext cx="8996089" cy="3935789"/>
          </a:xfrm>
        </p:spPr>
      </p:pic>
      <p:sp>
        <p:nvSpPr>
          <p:cNvPr id="3" name="TextBox 2"/>
          <p:cNvSpPr txBox="1"/>
          <p:nvPr/>
        </p:nvSpPr>
        <p:spPr>
          <a:xfrm>
            <a:off x="762000" y="1885950"/>
            <a:ext cx="733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Transfering</a:t>
            </a:r>
            <a:r>
              <a:rPr lang="en-US" dirty="0" smtClean="0"/>
              <a:t> electrons creates ions.   Oppositely charged ions are attracted to one another (opposites attract).  This attraction is an ionic bond.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923" y="82830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and Watch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Covalent Bonds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923" y="82830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Read and Watch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5775" y="1690689"/>
            <a:ext cx="7886700" cy="1203325"/>
          </a:xfrm>
        </p:spPr>
        <p:txBody>
          <a:bodyPr/>
          <a:lstStyle/>
          <a:p>
            <a:r>
              <a:rPr lang="en-US" dirty="0"/>
              <a:t>Sharing Electrons.  Both atoms obtain 8 electrons in their outer electron shell.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7" y="2929215"/>
            <a:ext cx="3724099" cy="264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6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2.2: Structure of Matter </a:t>
            </a:r>
            <a:r>
              <a:rPr lang="en-US" sz="2800" dirty="0">
                <a:sym typeface="Wingdings" panose="05000000000000000000" pitchFamily="2" charset="2"/>
              </a:rPr>
              <a:t>  Bonding of Atoms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117291" y="1180708"/>
            <a:ext cx="4662347" cy="671403"/>
            <a:chOff x="-153622" y="778865"/>
            <a:chExt cx="3299496" cy="564684"/>
          </a:xfrm>
        </p:grpSpPr>
        <p:sp>
          <p:nvSpPr>
            <p:cNvPr id="6" name="Rounded Rectangle 5"/>
            <p:cNvSpPr/>
            <p:nvPr/>
          </p:nvSpPr>
          <p:spPr>
            <a:xfrm>
              <a:off x="411062" y="896595"/>
              <a:ext cx="2734812" cy="44695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4735575" y="1186431"/>
            <a:ext cx="4269996" cy="671403"/>
            <a:chOff x="-153622" y="778865"/>
            <a:chExt cx="3299496" cy="564684"/>
          </a:xfrm>
        </p:grpSpPr>
        <p:sp>
          <p:nvSpPr>
            <p:cNvPr id="9" name="Rounded Rectangle 8"/>
            <p:cNvSpPr/>
            <p:nvPr/>
          </p:nvSpPr>
          <p:spPr>
            <a:xfrm>
              <a:off x="411062" y="896595"/>
              <a:ext cx="2734812" cy="44695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797176" y="4367603"/>
            <a:ext cx="4924338" cy="671403"/>
            <a:chOff x="-153622" y="778865"/>
            <a:chExt cx="3299496" cy="564684"/>
          </a:xfrm>
        </p:grpSpPr>
        <p:sp>
          <p:nvSpPr>
            <p:cNvPr id="12" name="Rounded Rectangle 11"/>
            <p:cNvSpPr/>
            <p:nvPr/>
          </p:nvSpPr>
          <p:spPr>
            <a:xfrm>
              <a:off x="411062" y="896595"/>
              <a:ext cx="2734812" cy="44695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cxnSp>
        <p:nvCxnSpPr>
          <p:cNvPr id="15" name="Straight Connector 14"/>
          <p:cNvCxnSpPr/>
          <p:nvPr/>
        </p:nvCxnSpPr>
        <p:spPr>
          <a:xfrm>
            <a:off x="-26944" y="445074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701165" y="1189099"/>
            <a:ext cx="0" cy="32407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0814" y="1345001"/>
            <a:ext cx="3732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Ionic Bond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100964" y="1355566"/>
            <a:ext cx="3732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Covalent Bond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814291" y="4549338"/>
            <a:ext cx="3732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Hydrogen Bond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-417735" y="1868527"/>
            <a:ext cx="5209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Transfer of electrons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Occurs between two 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Attraction of +ions to –ions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strongest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58" y="2724283"/>
            <a:ext cx="3362419" cy="160699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812263" y="18932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Sharing electrons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Occurs between two atoms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strongest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678510" y="5180575"/>
            <a:ext cx="50929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Occurs between two polar molecules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Attraction of +pole to –pole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Weakest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1189099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037869" y="408512"/>
            <a:ext cx="7014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600" dirty="0" smtClean="0"/>
              <a:t>Three Types of Chemical Bonds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622" y="2772440"/>
            <a:ext cx="3708671" cy="157063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7116" y="4780170"/>
            <a:ext cx="1538935" cy="201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2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3948" y="3936830"/>
            <a:ext cx="5335399" cy="671403"/>
            <a:chOff x="-153622" y="778865"/>
            <a:chExt cx="3299496" cy="564684"/>
          </a:xfrm>
        </p:grpSpPr>
        <p:sp>
          <p:nvSpPr>
            <p:cNvPr id="9" name="Rounded Rectangle 8"/>
            <p:cNvSpPr/>
            <p:nvPr/>
          </p:nvSpPr>
          <p:spPr>
            <a:xfrm>
              <a:off x="411062" y="896595"/>
              <a:ext cx="2734812" cy="44695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43948" y="1671638"/>
            <a:ext cx="6115574" cy="671403"/>
            <a:chOff x="-153622" y="778865"/>
            <a:chExt cx="4097670" cy="564684"/>
          </a:xfrm>
        </p:grpSpPr>
        <p:sp>
          <p:nvSpPr>
            <p:cNvPr id="6" name="Rounded Rectangle 5"/>
            <p:cNvSpPr/>
            <p:nvPr/>
          </p:nvSpPr>
          <p:spPr>
            <a:xfrm>
              <a:off x="411062" y="896595"/>
              <a:ext cx="3532986" cy="44695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2.2: Structure of Matter </a:t>
            </a:r>
            <a:r>
              <a:rPr lang="en-US" sz="2800" dirty="0" smtClean="0">
                <a:sym typeface="Wingdings" panose="05000000000000000000" pitchFamily="2" charset="2"/>
              </a:rPr>
              <a:t>  Bonding of Atoms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Listen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674" y="889233"/>
            <a:ext cx="8867163" cy="5855516"/>
          </a:xfrm>
        </p:spPr>
        <p:txBody>
          <a:bodyPr anchor="t">
            <a:normAutofit lnSpcReduction="10000"/>
          </a:bodyPr>
          <a:lstStyle/>
          <a:p>
            <a:r>
              <a:rPr lang="en-US" sz="4000" dirty="0" smtClean="0"/>
              <a:t>Two types of Covalent Bonds:</a:t>
            </a:r>
            <a:br>
              <a:rPr lang="en-US" sz="4000" dirty="0" smtClean="0"/>
            </a:br>
            <a:endParaRPr lang="en-US" sz="4000" dirty="0" smtClean="0"/>
          </a:p>
          <a:p>
            <a:pPr lvl="1"/>
            <a:r>
              <a:rPr lang="en-US" sz="3600" dirty="0" smtClean="0"/>
              <a:t>Non-polar Covalent Bonds</a:t>
            </a:r>
          </a:p>
          <a:p>
            <a:pPr lvl="2"/>
            <a:r>
              <a:rPr lang="en-US" sz="3200" b="1" i="1" u="sng" dirty="0" smtClean="0"/>
              <a:t>Electrons are shared </a:t>
            </a:r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equally</a:t>
            </a:r>
          </a:p>
          <a:p>
            <a:pPr lvl="2"/>
            <a:r>
              <a:rPr lang="en-US" sz="3200" dirty="0" smtClean="0"/>
              <a:t>Results in a non-polar molecule</a:t>
            </a:r>
          </a:p>
          <a:p>
            <a:pPr lvl="3"/>
            <a:r>
              <a:rPr lang="en-US" sz="3000" dirty="0" smtClean="0"/>
              <a:t>Molecule does not have poles</a:t>
            </a:r>
            <a:br>
              <a:rPr lang="en-US" sz="3000" dirty="0" smtClean="0"/>
            </a:br>
            <a:endParaRPr lang="en-US" sz="3000" dirty="0" smtClean="0"/>
          </a:p>
          <a:p>
            <a:pPr lvl="1"/>
            <a:r>
              <a:rPr lang="en-US" sz="3600" dirty="0" smtClean="0"/>
              <a:t>Polar Covalent Bonds</a:t>
            </a:r>
          </a:p>
          <a:p>
            <a:pPr lvl="2"/>
            <a:r>
              <a:rPr lang="en-US" sz="3600" b="1" i="1" u="sng" dirty="0" smtClean="0"/>
              <a:t>Electrons are shared 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unequally</a:t>
            </a:r>
          </a:p>
          <a:p>
            <a:pPr lvl="2"/>
            <a:r>
              <a:rPr lang="en-US" sz="3600" dirty="0" smtClean="0"/>
              <a:t>Results in a polar molecule</a:t>
            </a:r>
          </a:p>
          <a:p>
            <a:pPr lvl="3"/>
            <a:r>
              <a:rPr lang="en-US" sz="3200" dirty="0" smtClean="0"/>
              <a:t>Molecules have positive and negative poles</a:t>
            </a:r>
          </a:p>
        </p:txBody>
      </p:sp>
    </p:spTree>
    <p:extLst>
      <p:ext uri="{BB962C8B-B14F-4D97-AF65-F5344CB8AC3E}">
        <p14:creationId xmlns:p14="http://schemas.microsoft.com/office/powerpoint/2010/main" val="310029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0"/>
            <a:ext cx="7704667" cy="951874"/>
          </a:xfrm>
        </p:spPr>
        <p:txBody>
          <a:bodyPr/>
          <a:lstStyle/>
          <a:p>
            <a:r>
              <a:rPr lang="en-US" dirty="0" smtClean="0"/>
              <a:t>Let’s Make Water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702570" y="1738859"/>
            <a:ext cx="2218545" cy="22485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O</a:t>
            </a:r>
            <a:endParaRPr lang="en-US" sz="4800" dirty="0"/>
          </a:p>
        </p:txBody>
      </p:sp>
      <p:sp>
        <p:nvSpPr>
          <p:cNvPr id="5" name="Oval 4"/>
          <p:cNvSpPr/>
          <p:nvPr/>
        </p:nvSpPr>
        <p:spPr>
          <a:xfrm>
            <a:off x="3499650" y="1417584"/>
            <a:ext cx="2669631" cy="28910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51571" y="2704541"/>
            <a:ext cx="207217" cy="2406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36023" y="2762133"/>
            <a:ext cx="207217" cy="2406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83593" y="818651"/>
            <a:ext cx="207217" cy="2406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98399" y="944785"/>
            <a:ext cx="3472132" cy="37601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34465" y="794725"/>
            <a:ext cx="207217" cy="2406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42037" y="2463910"/>
            <a:ext cx="207217" cy="2406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66922" y="2514337"/>
            <a:ext cx="207217" cy="2406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03608" y="2933113"/>
            <a:ext cx="207217" cy="2406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488512" y="2945172"/>
            <a:ext cx="207217" cy="2406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937092" y="5428524"/>
            <a:ext cx="1379096" cy="1429476"/>
            <a:chOff x="6937092" y="5428524"/>
            <a:chExt cx="1379096" cy="1429476"/>
          </a:xfrm>
        </p:grpSpPr>
        <p:sp>
          <p:nvSpPr>
            <p:cNvPr id="7" name="Oval 6"/>
            <p:cNvSpPr/>
            <p:nvPr/>
          </p:nvSpPr>
          <p:spPr>
            <a:xfrm>
              <a:off x="7289361" y="5808688"/>
              <a:ext cx="674558" cy="73451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937092" y="5493895"/>
              <a:ext cx="1379096" cy="1364105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185752" y="5428524"/>
              <a:ext cx="207217" cy="24063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62132" y="5179101"/>
            <a:ext cx="1379096" cy="1364105"/>
            <a:chOff x="2462132" y="5179101"/>
            <a:chExt cx="1379096" cy="1364105"/>
          </a:xfrm>
        </p:grpSpPr>
        <p:grpSp>
          <p:nvGrpSpPr>
            <p:cNvPr id="12" name="Group 11"/>
            <p:cNvGrpSpPr/>
            <p:nvPr/>
          </p:nvGrpSpPr>
          <p:grpSpPr>
            <a:xfrm>
              <a:off x="2462132" y="5179101"/>
              <a:ext cx="1379096" cy="1364105"/>
              <a:chOff x="2462132" y="5179101"/>
              <a:chExt cx="1379096" cy="136410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814401" y="5493895"/>
                <a:ext cx="674558" cy="73451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H</a:t>
                </a:r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462132" y="5179101"/>
                <a:ext cx="1379096" cy="1364105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Oval 22"/>
            <p:cNvSpPr/>
            <p:nvPr/>
          </p:nvSpPr>
          <p:spPr>
            <a:xfrm>
              <a:off x="3439631" y="5192864"/>
              <a:ext cx="207217" cy="24063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Arrow Connector 25"/>
          <p:cNvCxnSpPr>
            <a:stCxn id="23" idx="5"/>
            <a:endCxn id="16" idx="3"/>
          </p:cNvCxnSpPr>
          <p:nvPr/>
        </p:nvCxnSpPr>
        <p:spPr>
          <a:xfrm flipH="1" flipV="1">
            <a:off x="3606881" y="4154267"/>
            <a:ext cx="9621" cy="12439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921115" y="4308658"/>
            <a:ext cx="1357566" cy="11198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52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-0.14948 -0.175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-879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0.0066 -0.1597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-798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02570" y="1738859"/>
            <a:ext cx="2218545" cy="22485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O</a:t>
            </a:r>
            <a:endParaRPr lang="en-US" sz="4800" dirty="0"/>
          </a:p>
        </p:txBody>
      </p:sp>
      <p:sp>
        <p:nvSpPr>
          <p:cNvPr id="5" name="Oval 4"/>
          <p:cNvSpPr/>
          <p:nvPr/>
        </p:nvSpPr>
        <p:spPr>
          <a:xfrm>
            <a:off x="3499650" y="1417584"/>
            <a:ext cx="2669631" cy="28910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728289" y="4215956"/>
            <a:ext cx="1379096" cy="1364105"/>
            <a:chOff x="2462132" y="5179101"/>
            <a:chExt cx="1379096" cy="1364105"/>
          </a:xfrm>
        </p:grpSpPr>
        <p:sp>
          <p:nvSpPr>
            <p:cNvPr id="6" name="Oval 5"/>
            <p:cNvSpPr/>
            <p:nvPr/>
          </p:nvSpPr>
          <p:spPr>
            <a:xfrm>
              <a:off x="2814401" y="5493895"/>
              <a:ext cx="674558" cy="73451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462132" y="5179101"/>
              <a:ext cx="1379096" cy="1364105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34103" y="4256417"/>
            <a:ext cx="1379096" cy="1364105"/>
            <a:chOff x="6937092" y="5493895"/>
            <a:chExt cx="1379096" cy="1364105"/>
          </a:xfrm>
        </p:grpSpPr>
        <p:sp>
          <p:nvSpPr>
            <p:cNvPr id="7" name="Oval 6"/>
            <p:cNvSpPr/>
            <p:nvPr/>
          </p:nvSpPr>
          <p:spPr>
            <a:xfrm>
              <a:off x="7289361" y="5808688"/>
              <a:ext cx="674558" cy="73451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937092" y="5493895"/>
              <a:ext cx="1379096" cy="1364105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6051571" y="2704541"/>
            <a:ext cx="207217" cy="2406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36023" y="2762133"/>
            <a:ext cx="207217" cy="2406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83593" y="818651"/>
            <a:ext cx="207217" cy="2406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98399" y="944785"/>
            <a:ext cx="3472132" cy="37601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34465" y="794725"/>
            <a:ext cx="207217" cy="2406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42037" y="2463910"/>
            <a:ext cx="207217" cy="2406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66922" y="2514337"/>
            <a:ext cx="207217" cy="2406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03608" y="2933113"/>
            <a:ext cx="207217" cy="2406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488512" y="2945172"/>
            <a:ext cx="207217" cy="2406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64165" y="4298908"/>
            <a:ext cx="207217" cy="2406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684463" y="4209476"/>
            <a:ext cx="207217" cy="2406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r="86069" b="50381"/>
          <a:stretch/>
        </p:blipFill>
        <p:spPr>
          <a:xfrm>
            <a:off x="3011707" y="5751251"/>
            <a:ext cx="648632" cy="5964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r="86069" b="50381"/>
          <a:stretch/>
        </p:blipFill>
        <p:spPr>
          <a:xfrm>
            <a:off x="6051571" y="5762605"/>
            <a:ext cx="648632" cy="5964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6442" r="70753" b="50492"/>
          <a:stretch/>
        </p:blipFill>
        <p:spPr>
          <a:xfrm>
            <a:off x="4348055" y="64128"/>
            <a:ext cx="735058" cy="7337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6770" y="5023413"/>
            <a:ext cx="203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 Pole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96770" y="569634"/>
            <a:ext cx="203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Negative Pole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9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72 0.05579 C 0.00746 0.05579 -0.07535 -0.06736 -0.07535 -0.21829 C -0.07535 -0.36944 0.00746 -0.49144 0.10972 -0.49144 C 0.2118 -0.49144 0.29514 -0.36944 0.29514 -0.21829 C 0.29514 -0.06736 0.2118 0.05579 0.10972 0.05579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73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77 0.0426 C 0.00261 0.0426 0.09167 -0.078 0.09167 -0.22569 C 0.09167 -0.37384 0.00261 -0.49398 -0.10677 -0.49398 C -0.21632 -0.49398 -0.30503 -0.37384 -0.30503 -0.22569 C -0.30503 -0.078 -0.21632 0.0426 -0.10677 0.0426 Z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82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92 0.19722 C 0.06476 0.19722 -0.00243 0.10648 -0.00243 -0.00509 C -0.00243 -0.11643 0.06476 -0.20602 0.14792 -0.20602 C 0.2309 -0.20602 0.29879 -0.11643 0.29879 -0.00509 C 0.29879 0.10648 0.2309 0.19722 0.14792 0.19722 Z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0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608 -0.19977 C -0.07812 -0.19977 -0.01441 -0.10973 -0.01441 0.00138 C -0.01441 0.1125 -0.07812 0.203 -0.15608 0.203 C -0.23403 0.203 -0.2974 0.1125 -0.2974 0.00138 C -0.2974 -0.10973 -0.23403 -0.19977 -0.15608 -0.19977 Z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01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0.00231 C 0.12517 0.00231 0.21753 0.12523 0.21753 0.27685 C 0.21753 0.42847 0.12517 0.55162 0.01233 0.55162 C -0.10017 0.55162 -0.19184 0.42847 -0.19184 0.27685 C -0.19184 0.12523 -0.10017 0.00231 0.01233 0.00231 Z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745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3.33333E-6 C 0.09149 -3.33333E-6 0.17483 0.12385 0.17483 0.27639 C 0.17483 0.42871 0.09149 0.55278 -0.01042 0.55278 C -0.11233 0.55278 -0.19514 0.42871 -0.19514 0.27639 C -0.19514 0.12385 -0.11233 -3.33333E-6 -0.01042 -3.33333E-6 Z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76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75 -0.24491 C -0.09514 -0.24491 -0.01459 -0.12269 -0.01459 0.02824 C -0.01459 0.17916 -0.09514 0.30208 -0.19375 0.30208 C -0.29271 0.30208 -0.37292 0.17916 -0.37292 0.02824 C -0.37292 -0.12269 -0.29271 -0.24491 -0.19375 -0.24491 Z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3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80626E-18 C -0.0151 0.14329 -0.1184 0.24282 -0.23038 0.22176 C -0.34219 0.20069 -0.42101 0.06736 -0.4059 -0.07593 C -0.39097 -0.21898 -0.2875 -0.31806 -0.17569 -0.29699 C -0.06371 -0.27593 0.01493 -0.14306 -1.38889E-6 7.80626E-18 Z " pathEditMode="relative" rAng="5880000" ptsTypes="AAA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95" y="-377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91 -0.23773 C 0.28264 -0.23773 0.36528 -0.11551 0.36528 0.03542 C 0.36528 0.18658 0.28264 0.30926 0.18091 0.30926 C 0.07934 0.30926 -0.00312 0.18658 -0.00312 0.03542 C -0.00312 -0.11551 0.07934 -0.23773 0.18091 -0.23773 Z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733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C 0.01632 0.13981 0.11962 0.23611 0.23021 0.21389 C 0.34115 0.18958 0.41632 0.05579 0.39983 -0.0838 C 0.38316 -0.22523 0.28004 -0.32014 0.16962 -0.29583 C 0.05921 -0.27245 -0.01649 -0.13912 -4.16667E-6 3.7037E-7 Z " pathEditMode="relative" rAng="4860000" ptsTypes="AAA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1/15/Water-elpot-transparent-3D-balls.png/250px-Water-elpot-transparent-3D-ba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503" y="4504141"/>
            <a:ext cx="2381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466" y="1161237"/>
            <a:ext cx="6922639" cy="284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923923"/>
            <a:ext cx="2505075" cy="166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7455" t="43206" b="1144"/>
          <a:stretch/>
        </p:blipFill>
        <p:spPr>
          <a:xfrm>
            <a:off x="5648241" y="1772155"/>
            <a:ext cx="3187208" cy="1574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953" r="47634" b="47088"/>
          <a:stretch/>
        </p:blipFill>
        <p:spPr>
          <a:xfrm>
            <a:off x="628650" y="4394151"/>
            <a:ext cx="2717069" cy="1496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543" y="4033318"/>
            <a:ext cx="3638550" cy="23336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 flipV="1">
            <a:off x="4629211" y="0"/>
            <a:ext cx="41628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0" y="1085272"/>
            <a:ext cx="92330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05685" y="219471"/>
            <a:ext cx="3940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dirty="0" smtClean="0"/>
              <a:t>Polar Molecules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82989" y="206116"/>
            <a:ext cx="4661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dirty="0" smtClean="0"/>
              <a:t>Non-Polar Molecules</a:t>
            </a:r>
          </a:p>
        </p:txBody>
      </p:sp>
    </p:spTree>
    <p:extLst>
      <p:ext uri="{BB962C8B-B14F-4D97-AF65-F5344CB8AC3E}">
        <p14:creationId xmlns:p14="http://schemas.microsoft.com/office/powerpoint/2010/main" val="172099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83890" y="3816991"/>
            <a:ext cx="5352176" cy="671403"/>
            <a:chOff x="-153622" y="778865"/>
            <a:chExt cx="3586164" cy="564684"/>
          </a:xfrm>
        </p:grpSpPr>
        <p:sp>
          <p:nvSpPr>
            <p:cNvPr id="9" name="Rounded Rectangle 8"/>
            <p:cNvSpPr/>
            <p:nvPr/>
          </p:nvSpPr>
          <p:spPr>
            <a:xfrm>
              <a:off x="411062" y="896595"/>
              <a:ext cx="3021480" cy="44695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-142613" y="1311205"/>
            <a:ext cx="4924338" cy="671403"/>
            <a:chOff x="-153622" y="778865"/>
            <a:chExt cx="3299496" cy="564684"/>
          </a:xfrm>
        </p:grpSpPr>
        <p:sp>
          <p:nvSpPr>
            <p:cNvPr id="5" name="Rounded Rectangle 4"/>
            <p:cNvSpPr/>
            <p:nvPr/>
          </p:nvSpPr>
          <p:spPr>
            <a:xfrm>
              <a:off x="411062" y="896595"/>
              <a:ext cx="2734812" cy="44695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Introduction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674" y="889233"/>
            <a:ext cx="8179267" cy="5855516"/>
          </a:xfrm>
        </p:spPr>
        <p:txBody>
          <a:bodyPr anchor="ctr"/>
          <a:lstStyle/>
          <a:p>
            <a:r>
              <a:rPr lang="en-US" sz="4000" dirty="0" smtClean="0"/>
              <a:t>Polar Molecule</a:t>
            </a:r>
          </a:p>
          <a:p>
            <a:pPr lvl="1"/>
            <a:r>
              <a:rPr lang="en-US" sz="3200" dirty="0" smtClean="0"/>
              <a:t>A molecule that has positive and negative poles due to uneven sharing of electrons.  Created by </a:t>
            </a:r>
            <a:r>
              <a:rPr lang="en-US" sz="3200" i="1" dirty="0" smtClean="0"/>
              <a:t>polar covalent bonds.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4000" dirty="0" smtClean="0"/>
              <a:t>Nonpolar Molecules</a:t>
            </a:r>
          </a:p>
          <a:p>
            <a:pPr lvl="1"/>
            <a:r>
              <a:rPr lang="en-US" sz="3600" dirty="0" smtClean="0"/>
              <a:t>A molecule that is neutral.  Created by </a:t>
            </a:r>
            <a:r>
              <a:rPr lang="en-US" sz="3600" i="1" dirty="0" smtClean="0"/>
              <a:t>nonpolar covalent bonds.</a:t>
            </a:r>
            <a:endParaRPr lang="en-US" sz="3600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844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cdni.wired.co.uk/620x413/g_j/htwo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5" t="1580" r="24329" b="38450"/>
          <a:stretch/>
        </p:blipFill>
        <p:spPr bwMode="auto">
          <a:xfrm rot="7547330">
            <a:off x="3685032" y="2852928"/>
            <a:ext cx="1920240" cy="23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6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Cube is more dense?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546" y="2220329"/>
            <a:ext cx="5942695" cy="214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Bond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923" y="82830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Read and Watch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5775" y="1690689"/>
            <a:ext cx="7886700" cy="1203325"/>
          </a:xfrm>
        </p:spPr>
        <p:txBody>
          <a:bodyPr/>
          <a:lstStyle/>
          <a:p>
            <a:r>
              <a:rPr lang="en-US" dirty="0" smtClean="0"/>
              <a:t>A bond formed between two polar molecules.  A positive pole is attracted to a negative pole.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http://cdni.wired.co.uk/620x413/g_j/htw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10" y="2790767"/>
            <a:ext cx="59055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56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82" b="13200"/>
          <a:stretch/>
        </p:blipFill>
        <p:spPr>
          <a:xfrm>
            <a:off x="956766" y="296144"/>
            <a:ext cx="7230467" cy="6039847"/>
          </a:xfrm>
        </p:spPr>
      </p:pic>
      <p:cxnSp>
        <p:nvCxnSpPr>
          <p:cNvPr id="4" name="Straight Connector 3"/>
          <p:cNvCxnSpPr/>
          <p:nvPr/>
        </p:nvCxnSpPr>
        <p:spPr>
          <a:xfrm flipH="1" flipV="1">
            <a:off x="4130040" y="2453640"/>
            <a:ext cx="381000" cy="19812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939540" y="1432560"/>
            <a:ext cx="190500" cy="441484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320540" y="1027907"/>
            <a:ext cx="769620" cy="206533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904155" y="1973104"/>
            <a:ext cx="186005" cy="678656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5638800" y="829787"/>
            <a:ext cx="381000" cy="19812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6257696" y="1234440"/>
            <a:ext cx="381000" cy="19812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6922314" y="1694736"/>
            <a:ext cx="11886" cy="278368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922314" y="2383036"/>
            <a:ext cx="42366" cy="786884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829300" y="3797502"/>
            <a:ext cx="229284" cy="454458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73141" y="2560003"/>
            <a:ext cx="628876" cy="832264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638800" y="1527541"/>
            <a:ext cx="423366" cy="1025159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192573" y="1234440"/>
            <a:ext cx="657910" cy="241933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934200" y="3711339"/>
            <a:ext cx="30480" cy="540621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7201356" y="4413892"/>
            <a:ext cx="342444" cy="340988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638696" y="4584386"/>
            <a:ext cx="325984" cy="316147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829300" y="4413892"/>
            <a:ext cx="409802" cy="623879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320540" y="4618790"/>
            <a:ext cx="1095603" cy="13609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5943601" y="2853104"/>
            <a:ext cx="114983" cy="539163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849674" y="2776478"/>
            <a:ext cx="789126" cy="1137426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7074714" y="2535436"/>
            <a:ext cx="42366" cy="786884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56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Properties of Water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72275" y="127027"/>
            <a:ext cx="254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8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Cohesion</a:t>
            </a:r>
          </a:p>
          <a:p>
            <a:r>
              <a:rPr lang="en-US" dirty="0" smtClean="0"/>
              <a:t>Adhesion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Surface Tension</a:t>
            </a:r>
          </a:p>
          <a:p>
            <a:r>
              <a:rPr lang="en-US" dirty="0" smtClean="0"/>
              <a:t>Floating Ice</a:t>
            </a:r>
          </a:p>
          <a:p>
            <a:r>
              <a:rPr lang="en-US" dirty="0" smtClean="0"/>
              <a:t>High Heat Capacity</a:t>
            </a:r>
          </a:p>
          <a:p>
            <a:r>
              <a:rPr lang="en-US" dirty="0" smtClean="0"/>
              <a:t>Capillary Action</a:t>
            </a:r>
          </a:p>
          <a:p>
            <a:r>
              <a:rPr lang="en-US" dirty="0" smtClean="0"/>
              <a:t>Solvent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72275" y="127027"/>
            <a:ext cx="254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010400" cy="4351338"/>
          </a:xfrm>
        </p:spPr>
        <p:txBody>
          <a:bodyPr/>
          <a:lstStyle/>
          <a:p>
            <a:r>
              <a:rPr lang="en-US" dirty="0" smtClean="0"/>
              <a:t>Cohesion</a:t>
            </a:r>
          </a:p>
          <a:p>
            <a:pPr lvl="1"/>
            <a:r>
              <a:rPr lang="en-US" dirty="0" smtClean="0"/>
              <a:t>Hydrogen bonds between two water molecules</a:t>
            </a:r>
          </a:p>
          <a:p>
            <a:pPr lvl="2"/>
            <a:r>
              <a:rPr lang="en-US" dirty="0" smtClean="0"/>
              <a:t>co = together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8" y="3620294"/>
            <a:ext cx="3851009" cy="2310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49833"/>
          <a:stretch/>
        </p:blipFill>
        <p:spPr>
          <a:xfrm>
            <a:off x="5138737" y="3454400"/>
            <a:ext cx="3514725" cy="238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2275" y="127027"/>
            <a:ext cx="254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Adhesion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143500" cy="4351338"/>
          </a:xfrm>
        </p:spPr>
        <p:txBody>
          <a:bodyPr/>
          <a:lstStyle/>
          <a:p>
            <a:r>
              <a:rPr lang="en-US" dirty="0" smtClean="0"/>
              <a:t>Adhesion</a:t>
            </a:r>
          </a:p>
          <a:p>
            <a:pPr lvl="1"/>
            <a:r>
              <a:rPr lang="en-US" dirty="0" smtClean="0"/>
              <a:t>Hydrogen bonds between water and other polar molecules</a:t>
            </a:r>
          </a:p>
          <a:p>
            <a:pPr lvl="2"/>
            <a:r>
              <a:rPr lang="en-US" dirty="0" smtClean="0"/>
              <a:t>Ad= to other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181" t="11689" r="23737"/>
          <a:stretch/>
        </p:blipFill>
        <p:spPr>
          <a:xfrm>
            <a:off x="6172200" y="649302"/>
            <a:ext cx="2219325" cy="5970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0367"/>
          <a:stretch/>
        </p:blipFill>
        <p:spPr>
          <a:xfrm>
            <a:off x="3071861" y="4163226"/>
            <a:ext cx="3000278" cy="2013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2" y="4067976"/>
            <a:ext cx="3156848" cy="2108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2275" y="127027"/>
            <a:ext cx="254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Surface Tension</a:t>
            </a:r>
          </a:p>
          <a:p>
            <a:pPr lvl="1"/>
            <a:r>
              <a:rPr lang="en-US" dirty="0"/>
              <a:t>surface film of a liquid caused by </a:t>
            </a:r>
            <a:r>
              <a:rPr lang="en-US" dirty="0" smtClean="0"/>
              <a:t>hydrogen </a:t>
            </a:r>
            <a:r>
              <a:rPr lang="en-US" dirty="0" smtClean="0"/>
              <a:t>bonds between water (cohesion)</a:t>
            </a:r>
            <a:endParaRPr lang="en-US" dirty="0" smtClean="0"/>
          </a:p>
          <a:p>
            <a:pPr lvl="2"/>
            <a:r>
              <a:rPr lang="en-US" dirty="0" smtClean="0"/>
              <a:t>Examples: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925" y="4001294"/>
            <a:ext cx="2036291" cy="2175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1925" y="6488668"/>
            <a:ext cx="352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Insects walking on water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928" y="4001294"/>
            <a:ext cx="2334697" cy="23346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53225" y="6488668"/>
            <a:ext cx="352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Droplet of water</a:t>
            </a:r>
            <a:endParaRPr lang="en-US" dirty="0"/>
          </a:p>
        </p:txBody>
      </p:sp>
      <p:pic>
        <p:nvPicPr>
          <p:cNvPr id="1028" name="Picture 4" descr="http://hyperphysics.phy-astr.gsu.edu/hbase/fluids/imgflu/surten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4001294"/>
            <a:ext cx="24003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72275" y="127027"/>
            <a:ext cx="254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0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Ice Float in Water?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2870201"/>
            <a:ext cx="2905125" cy="2914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887" y="3914774"/>
            <a:ext cx="4382212" cy="2638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2275" y="127027"/>
            <a:ext cx="254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82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504" y="2032001"/>
            <a:ext cx="6046992" cy="3768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72275" y="127027"/>
            <a:ext cx="254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8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65126"/>
            <a:ext cx="7058025" cy="58405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2275" y="127027"/>
            <a:ext cx="254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09056" y="2398968"/>
            <a:ext cx="3299496" cy="564684"/>
            <a:chOff x="-153622" y="778865"/>
            <a:chExt cx="3299496" cy="564684"/>
          </a:xfrm>
        </p:grpSpPr>
        <p:sp>
          <p:nvSpPr>
            <p:cNvPr id="5" name="Rounded Rectangle 4"/>
            <p:cNvSpPr/>
            <p:nvPr/>
          </p:nvSpPr>
          <p:spPr>
            <a:xfrm>
              <a:off x="411062" y="778865"/>
              <a:ext cx="2734812" cy="56468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8279933" y="-25383"/>
            <a:ext cx="8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504" y="813732"/>
            <a:ext cx="8867163" cy="5855516"/>
          </a:xfrm>
        </p:spPr>
        <p:txBody>
          <a:bodyPr anchor="ctr"/>
          <a:lstStyle/>
          <a:p>
            <a:r>
              <a:rPr lang="en-US" sz="4000" dirty="0" smtClean="0"/>
              <a:t>Element</a:t>
            </a:r>
          </a:p>
          <a:p>
            <a:pPr lvl="1"/>
            <a:r>
              <a:rPr lang="en-US" sz="3600" dirty="0" smtClean="0"/>
              <a:t>Any material that can’t be broken down into a more fundamental substance</a:t>
            </a:r>
          </a:p>
          <a:p>
            <a:pPr lvl="1"/>
            <a:endParaRPr lang="en-US" sz="3600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Floating Ice</a:t>
            </a:r>
          </a:p>
          <a:p>
            <a:pPr lvl="1"/>
            <a:r>
              <a:rPr lang="en-US" dirty="0" smtClean="0"/>
              <a:t>Solid water is less dense than liquid water due to hydrogen bonds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3871913"/>
            <a:ext cx="57721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 Ed Video on 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www.youtube.com/watch?v=UukRgqzk-KE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72275" y="127027"/>
            <a:ext cx="254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2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Heat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Heat Capacity</a:t>
            </a:r>
          </a:p>
          <a:p>
            <a:pPr lvl="1"/>
            <a:r>
              <a:rPr lang="en-US" dirty="0" smtClean="0"/>
              <a:t>Water takes longer to evaporate because you have to break the  hydrogen bonds.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49" y="3364705"/>
            <a:ext cx="5295902" cy="2647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" y="3676649"/>
            <a:ext cx="3200402" cy="2133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2275" y="127027"/>
            <a:ext cx="254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0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089"/>
            <a:ext cx="4810125" cy="6909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5" y="717551"/>
            <a:ext cx="4205287" cy="5614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2275" y="127027"/>
            <a:ext cx="254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5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Capillary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895850" cy="4351338"/>
          </a:xfrm>
        </p:spPr>
        <p:txBody>
          <a:bodyPr/>
          <a:lstStyle/>
          <a:p>
            <a:r>
              <a:rPr lang="en-US" dirty="0" smtClean="0"/>
              <a:t>Capillary Action</a:t>
            </a:r>
          </a:p>
          <a:p>
            <a:pPr lvl="1"/>
            <a:r>
              <a:rPr lang="en-US" dirty="0" smtClean="0"/>
              <a:t>Movement of water up straws or trees.  Occurs due to cohesion and adhesion.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775" y="1743869"/>
            <a:ext cx="3143250" cy="4514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72275" y="127027"/>
            <a:ext cx="254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7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Capillary Action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www.youtube.com/watch?v=y9hprlmck44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www.youtube.com/watch?v=0IzcZ_UWuB0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7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027907"/>
            <a:ext cx="5960444" cy="52109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7625" y="45524"/>
            <a:ext cx="254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Solvent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Universal Solvent</a:t>
            </a:r>
          </a:p>
          <a:p>
            <a:pPr lvl="1"/>
            <a:r>
              <a:rPr lang="en-US" dirty="0" smtClean="0"/>
              <a:t>Water dissolves polar molecules or charged molecules.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020501"/>
            <a:ext cx="3917303" cy="3424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925" y="3020501"/>
            <a:ext cx="2057400" cy="3024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7375" y="6176963"/>
            <a:ext cx="254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can’t dissolve oil because it is nonpolar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72275" y="127027"/>
            <a:ext cx="254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2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www.youtube.com/watch?v=aVmU3CLxvgU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99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 Structure </a:t>
            </a:r>
            <a:r>
              <a:rPr lang="en-US" smtClean="0"/>
              <a:t>of Matter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3" y="956341"/>
            <a:ext cx="9155653" cy="5146441"/>
          </a:xfrm>
        </p:spPr>
      </p:pic>
      <p:sp>
        <p:nvSpPr>
          <p:cNvPr id="4" name="TextBox 3"/>
          <p:cNvSpPr txBox="1"/>
          <p:nvPr/>
        </p:nvSpPr>
        <p:spPr>
          <a:xfrm>
            <a:off x="7586805" y="0"/>
            <a:ext cx="155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Remember?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62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2613" y="762781"/>
            <a:ext cx="5085805" cy="671403"/>
            <a:chOff x="-153622" y="778865"/>
            <a:chExt cx="3407685" cy="564684"/>
          </a:xfrm>
        </p:grpSpPr>
        <p:sp>
          <p:nvSpPr>
            <p:cNvPr id="5" name="Rounded Rectangle 4"/>
            <p:cNvSpPr/>
            <p:nvPr/>
          </p:nvSpPr>
          <p:spPr>
            <a:xfrm>
              <a:off x="411062" y="896595"/>
              <a:ext cx="2843001" cy="44695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Structure of Matter </a:t>
            </a:r>
            <a:r>
              <a:rPr lang="en-US" sz="2800" dirty="0" smtClean="0">
                <a:sym typeface="Wingdings" panose="05000000000000000000" pitchFamily="2" charset="2"/>
              </a:rPr>
              <a:t> Formulas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674" y="889233"/>
            <a:ext cx="8149615" cy="1917341"/>
          </a:xfrm>
        </p:spPr>
        <p:txBody>
          <a:bodyPr anchor="t">
            <a:normAutofit fontScale="85000" lnSpcReduction="10000"/>
          </a:bodyPr>
          <a:lstStyle/>
          <a:p>
            <a:r>
              <a:rPr lang="en-US" sz="4000" dirty="0" smtClean="0"/>
              <a:t>Molecular Formula</a:t>
            </a:r>
          </a:p>
          <a:p>
            <a:pPr lvl="1"/>
            <a:r>
              <a:rPr lang="en-US" sz="3600" dirty="0" smtClean="0"/>
              <a:t>Represents the numbers and types of atoms in a molecule as well as any charges.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0151" y="4117085"/>
            <a:ext cx="115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363770" y="2933026"/>
            <a:ext cx="115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4470902" y="4832745"/>
            <a:ext cx="115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865387" y="5693793"/>
            <a:ext cx="1406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HCO</a:t>
            </a:r>
            <a:r>
              <a:rPr lang="en-US" sz="3600" baseline="-25000" dirty="0" smtClean="0"/>
              <a:t>3</a:t>
            </a:r>
            <a:r>
              <a:rPr lang="en-US" sz="3600" baseline="30000" dirty="0" smtClean="0"/>
              <a:t>-</a:t>
            </a:r>
            <a:endParaRPr lang="en-US" sz="3600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73222" y="2995255"/>
            <a:ext cx="1406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Ca</a:t>
            </a:r>
            <a:r>
              <a:rPr lang="en-US" sz="3600" baseline="30000" dirty="0" smtClean="0"/>
              <a:t>+2</a:t>
            </a:r>
            <a:endParaRPr lang="en-US" sz="3600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2537044" y="2653059"/>
            <a:ext cx="1406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</a:t>
            </a:r>
            <a:r>
              <a:rPr lang="en-US" sz="3600" baseline="-25000" dirty="0" smtClean="0"/>
              <a:t>3</a:t>
            </a:r>
            <a:r>
              <a:rPr lang="en-US" sz="3600" baseline="30000" dirty="0" smtClean="0"/>
              <a:t>-2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14596" y="5370627"/>
            <a:ext cx="2556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r>
              <a:rPr lang="en-US" sz="3600" baseline="-25000" dirty="0" smtClean="0"/>
              <a:t>6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12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67928" y="3143883"/>
            <a:ext cx="2556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Cl</a:t>
            </a:r>
            <a:r>
              <a:rPr lang="en-US" sz="3600" baseline="30000" dirty="0" smtClean="0"/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21473" y="2251724"/>
            <a:ext cx="2556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Mg</a:t>
            </a:r>
            <a:r>
              <a:rPr lang="en-US" sz="3600" baseline="30000" dirty="0" smtClean="0"/>
              <a:t>+2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6662" y="2514404"/>
            <a:ext cx="67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K</a:t>
            </a:r>
            <a:r>
              <a:rPr lang="en-US" sz="3600" baseline="30000" dirty="0" smtClean="0"/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37044" y="4654037"/>
            <a:ext cx="2556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Na</a:t>
            </a:r>
            <a:r>
              <a:rPr lang="en-US" sz="3600" baseline="30000" dirty="0" smtClean="0"/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22614" y="3997733"/>
            <a:ext cx="2556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</a:t>
            </a:r>
            <a:r>
              <a:rPr lang="en-US" sz="3600" baseline="-25000" dirty="0" smtClean="0"/>
              <a:t>4</a:t>
            </a:r>
            <a:r>
              <a:rPr lang="en-US" sz="3600" baseline="30000" dirty="0" smtClean="0"/>
              <a:t>-2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316" y="2976971"/>
            <a:ext cx="461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46210" y="5081945"/>
            <a:ext cx="461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33876" y="3431009"/>
            <a:ext cx="461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63770" y="5370627"/>
            <a:ext cx="1080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Diatomic Molecule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0129" y="4692071"/>
            <a:ext cx="1080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Diatomic Molecule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66386" y="3604475"/>
            <a:ext cx="461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90315" y="2737884"/>
            <a:ext cx="461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63769" y="3444199"/>
            <a:ext cx="1080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Molecular Compound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98318" y="6009213"/>
            <a:ext cx="1080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Molecular Compound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7497" y="6263078"/>
            <a:ext cx="1080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Polyatomic 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35669" y="3168820"/>
            <a:ext cx="1080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Polyatomic 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33735" y="4564233"/>
            <a:ext cx="1080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Polyatomic 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3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/>
      <p:bldP spid="35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2613" y="762781"/>
            <a:ext cx="5085805" cy="671403"/>
            <a:chOff x="-153622" y="778865"/>
            <a:chExt cx="3407685" cy="564684"/>
          </a:xfrm>
        </p:grpSpPr>
        <p:sp>
          <p:nvSpPr>
            <p:cNvPr id="5" name="Rounded Rectangle 4"/>
            <p:cNvSpPr/>
            <p:nvPr/>
          </p:nvSpPr>
          <p:spPr>
            <a:xfrm>
              <a:off x="411062" y="896595"/>
              <a:ext cx="2843001" cy="44695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Structure of Matter </a:t>
            </a:r>
            <a:r>
              <a:rPr lang="en-US" sz="2800" dirty="0" smtClean="0">
                <a:sym typeface="Wingdings" panose="05000000000000000000" pitchFamily="2" charset="2"/>
              </a:rPr>
              <a:t> Formulas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00151" y="904942"/>
            <a:ext cx="7886700" cy="569416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Ion</a:t>
            </a:r>
          </a:p>
          <a:p>
            <a:pPr lvl="1"/>
            <a:r>
              <a:rPr lang="en-US" dirty="0" smtClean="0"/>
              <a:t>Single element with a positive or negative charge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Polyatomic Ion</a:t>
            </a:r>
          </a:p>
          <a:p>
            <a:pPr lvl="1"/>
            <a:r>
              <a:rPr lang="en-US" dirty="0" smtClean="0"/>
              <a:t>More than one elements bonded covalently into a molecule with a positive or negative charge.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Diatomic Molecule</a:t>
            </a:r>
          </a:p>
          <a:p>
            <a:pPr lvl="1"/>
            <a:r>
              <a:rPr lang="en-US" dirty="0" smtClean="0"/>
              <a:t>Two atoms (same or different) bonded covalently.</a:t>
            </a:r>
          </a:p>
          <a:p>
            <a:pPr lvl="2"/>
            <a:r>
              <a:rPr lang="en-US" dirty="0" smtClean="0"/>
              <a:t>O2,  CO,  H2, NO</a:t>
            </a:r>
          </a:p>
          <a:p>
            <a:r>
              <a:rPr lang="en-US" dirty="0" smtClean="0"/>
              <a:t>Molecular Compound</a:t>
            </a:r>
          </a:p>
          <a:p>
            <a:pPr lvl="1"/>
            <a:r>
              <a:rPr lang="en-US" dirty="0" smtClean="0"/>
              <a:t>Two or more atoms of different elements bonded together covalently.</a:t>
            </a:r>
          </a:p>
          <a:p>
            <a:r>
              <a:rPr lang="en-US" dirty="0" smtClean="0"/>
              <a:t>Polar Molecule</a:t>
            </a:r>
          </a:p>
          <a:p>
            <a:pPr lvl="1"/>
            <a:r>
              <a:rPr lang="en-US" dirty="0" smtClean="0"/>
              <a:t>Molecules with positive and negative sides due to uneven sharing of electrons.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26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05271" y="1503990"/>
            <a:ext cx="48833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/>
              <a:t>CO</a:t>
            </a:r>
            <a:r>
              <a:rPr lang="en-US" sz="16600" baseline="-25000" dirty="0" smtClean="0"/>
              <a:t>3</a:t>
            </a:r>
            <a:r>
              <a:rPr lang="en-US" sz="16600" baseline="30000" dirty="0" smtClean="0"/>
              <a:t>-2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Structure of Matter </a:t>
            </a:r>
            <a:r>
              <a:rPr lang="en-US" sz="2800" dirty="0" smtClean="0">
                <a:sym typeface="Wingdings" panose="05000000000000000000" pitchFamily="2" charset="2"/>
              </a:rPr>
              <a:t> Formulas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646947" y="3046478"/>
            <a:ext cx="1124793" cy="1132885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72594" y="4264502"/>
            <a:ext cx="224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Elements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506630" y="1828107"/>
            <a:ext cx="1347324" cy="1132885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02506" y="2209883"/>
            <a:ext cx="224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Overall Charge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3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88292" y="774303"/>
            <a:ext cx="5275928" cy="671403"/>
            <a:chOff x="-153622" y="778865"/>
            <a:chExt cx="3535075" cy="564684"/>
          </a:xfrm>
        </p:grpSpPr>
        <p:sp>
          <p:nvSpPr>
            <p:cNvPr id="9" name="Rounded Rectangle 8"/>
            <p:cNvSpPr/>
            <p:nvPr/>
          </p:nvSpPr>
          <p:spPr>
            <a:xfrm>
              <a:off x="411062" y="896595"/>
              <a:ext cx="2970391" cy="44695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Structure of Matter </a:t>
            </a:r>
            <a:r>
              <a:rPr lang="en-US" sz="2800" dirty="0" smtClean="0">
                <a:sym typeface="Wingdings" panose="05000000000000000000" pitchFamily="2" charset="2"/>
              </a:rPr>
              <a:t> Formulas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674" y="889233"/>
            <a:ext cx="8149615" cy="5855516"/>
          </a:xfrm>
        </p:spPr>
        <p:txBody>
          <a:bodyPr anchor="t"/>
          <a:lstStyle/>
          <a:p>
            <a:r>
              <a:rPr lang="en-US" sz="4000" dirty="0" smtClean="0"/>
              <a:t>Structural Formulas</a:t>
            </a:r>
          </a:p>
          <a:p>
            <a:pPr lvl="1"/>
            <a:r>
              <a:rPr lang="en-US" sz="3600" dirty="0" smtClean="0"/>
              <a:t>Represents how the atoms are bonded together</a:t>
            </a:r>
          </a:p>
          <a:p>
            <a:pPr lvl="2"/>
            <a:r>
              <a:rPr lang="en-US" sz="2800" dirty="0" smtClean="0"/>
              <a:t>1 bond			2 bonds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</a:p>
          <a:p>
            <a:pPr lvl="2"/>
            <a:r>
              <a:rPr lang="en-US" sz="2800" dirty="0" smtClean="0"/>
              <a:t>3 Bonds			4 Bonds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610" y="3041813"/>
            <a:ext cx="2188391" cy="4634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129" y="3041813"/>
            <a:ext cx="1952625" cy="1000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4011" y="4587222"/>
            <a:ext cx="1330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      </a:t>
            </a:r>
            <a:r>
              <a:rPr lang="en-US" sz="3200" dirty="0" err="1" smtClean="0"/>
              <a:t>N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328569" y="4836810"/>
            <a:ext cx="381742" cy="170508"/>
            <a:chOff x="704674" y="5078994"/>
            <a:chExt cx="381742" cy="17050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04674" y="5078994"/>
              <a:ext cx="381742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04674" y="5171997"/>
              <a:ext cx="381742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04674" y="5249502"/>
              <a:ext cx="381742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4823" y="4714121"/>
            <a:ext cx="1480803" cy="10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2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Structure of Matter </a:t>
            </a:r>
            <a:r>
              <a:rPr lang="en-US" sz="2800" dirty="0" smtClean="0">
                <a:sym typeface="Wingdings" panose="05000000000000000000" pitchFamily="2" charset="2"/>
              </a:rPr>
              <a:t> Formulas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517" y="2613954"/>
            <a:ext cx="1800523" cy="20225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827" y="937917"/>
            <a:ext cx="1774289" cy="18414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42" y="937916"/>
            <a:ext cx="3098928" cy="2312277"/>
          </a:xfrm>
          <a:prstGeom prst="rect">
            <a:avLst/>
          </a:prstGeom>
        </p:spPr>
      </p:pic>
      <p:pic>
        <p:nvPicPr>
          <p:cNvPr id="1026" name="Picture 2" descr="http://www.biology.arizona.edu/biochemistry/problem_sets/large_molecules/graphics/06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7" y="4123786"/>
            <a:ext cx="2975363" cy="217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5782" y="3155462"/>
            <a:ext cx="2647950" cy="17240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7556" y="5049419"/>
            <a:ext cx="2088063" cy="135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55" y="952907"/>
            <a:ext cx="7762395" cy="504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7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1326</TotalTime>
  <Words>1642</Words>
  <Application>Microsoft Office PowerPoint</Application>
  <PresentationFormat>On-screen Show (4:3)</PresentationFormat>
  <Paragraphs>660</Paragraphs>
  <Slides>95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0" baseType="lpstr">
      <vt:lpstr>Arial</vt:lpstr>
      <vt:lpstr>Calibri</vt:lpstr>
      <vt:lpstr>Calibri Light</vt:lpstr>
      <vt:lpstr>Wingdings</vt:lpstr>
      <vt:lpstr>Office Theme</vt:lpstr>
      <vt:lpstr>Unit 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Cube is more dense?</vt:lpstr>
      <vt:lpstr>PowerPoint Presentation</vt:lpstr>
      <vt:lpstr>PowerPoint Presentation</vt:lpstr>
      <vt:lpstr>2.1: Introduction </vt:lpstr>
      <vt:lpstr>2.1: Introduction </vt:lpstr>
      <vt:lpstr>PowerPoint Presentation</vt:lpstr>
      <vt:lpstr>Living things are composed mostly of these four elements:</vt:lpstr>
      <vt:lpstr>2.1: Introduction </vt:lpstr>
      <vt:lpstr>Draw an Atom</vt:lpstr>
      <vt:lpstr>2.1: Introduction </vt:lpstr>
      <vt:lpstr>PowerPoint Presentation</vt:lpstr>
      <vt:lpstr>2.1: Introduction </vt:lpstr>
      <vt:lpstr>2.1: Introduction </vt:lpstr>
      <vt:lpstr>2.1: Introduction </vt:lpstr>
      <vt:lpstr>2.1: Introduction </vt:lpstr>
      <vt:lpstr>2.1: Introduction </vt:lpstr>
      <vt:lpstr>Label the Atom</vt:lpstr>
      <vt:lpstr>2.1: Introduction </vt:lpstr>
      <vt:lpstr>Balanced Atom, Isotope, or Ion?</vt:lpstr>
      <vt:lpstr>Balanced Atom, Isotope, or Ion?</vt:lpstr>
      <vt:lpstr>Balanced Atom, Isotope, or Ion?</vt:lpstr>
      <vt:lpstr>Balanced Atom, Isotope, or Ion?</vt:lpstr>
      <vt:lpstr>2.1: Introduction </vt:lpstr>
      <vt:lpstr>PowerPoint Presentation</vt:lpstr>
      <vt:lpstr>2.1: Introduction </vt:lpstr>
      <vt:lpstr>2.1: Introduction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2.1: Introduction </vt:lpstr>
      <vt:lpstr>2.1: Introduction </vt:lpstr>
      <vt:lpstr>2.1: Introduction </vt:lpstr>
      <vt:lpstr>2.1: Introduction </vt:lpstr>
      <vt:lpstr>PowerPoint Presentation</vt:lpstr>
      <vt:lpstr>PowerPoint Presentation</vt:lpstr>
      <vt:lpstr>PowerPoint Presentation</vt:lpstr>
      <vt:lpstr>Label the Atom</vt:lpstr>
      <vt:lpstr>2.1: Introduction </vt:lpstr>
      <vt:lpstr>2.1: Introduction </vt:lpstr>
      <vt:lpstr>Unit 02 Vocabulary</vt:lpstr>
      <vt:lpstr>2.1: Introduction </vt:lpstr>
      <vt:lpstr>2.2: Structure of Matter   Bonding of Atoms</vt:lpstr>
      <vt:lpstr>Chemical Bonds</vt:lpstr>
      <vt:lpstr>Chemical Bonds</vt:lpstr>
      <vt:lpstr>Chemical Bonds</vt:lpstr>
      <vt:lpstr>Chemical Bonds</vt:lpstr>
      <vt:lpstr>Chemical Bonds</vt:lpstr>
      <vt:lpstr>PowerPoint Presentation</vt:lpstr>
      <vt:lpstr>2.2: Structure of Matter   Bonding of Atoms</vt:lpstr>
      <vt:lpstr>2.2: Structure of Matter   Bonding of Atoms</vt:lpstr>
      <vt:lpstr>PowerPoint Presentation</vt:lpstr>
      <vt:lpstr>Ionic Bond</vt:lpstr>
      <vt:lpstr>Covalent Bonds</vt:lpstr>
      <vt:lpstr>2.2: Structure of Matter   Bonding of Atoms</vt:lpstr>
      <vt:lpstr>2.2: Structure of Matter   Bonding of Atoms</vt:lpstr>
      <vt:lpstr>Let’s Make Water</vt:lpstr>
      <vt:lpstr>PowerPoint Presentation</vt:lpstr>
      <vt:lpstr>PowerPoint Presentation</vt:lpstr>
      <vt:lpstr>PowerPoint Presentation</vt:lpstr>
      <vt:lpstr>2.1: Introduction </vt:lpstr>
      <vt:lpstr>PowerPoint Presentation</vt:lpstr>
      <vt:lpstr>Hydrogen Bond</vt:lpstr>
      <vt:lpstr>PowerPoint Presentation</vt:lpstr>
      <vt:lpstr>Properties of Water</vt:lpstr>
      <vt:lpstr>Properties of Water</vt:lpstr>
      <vt:lpstr>Cohesion</vt:lpstr>
      <vt:lpstr>Adhesion</vt:lpstr>
      <vt:lpstr>Surface Tension</vt:lpstr>
      <vt:lpstr>Why does Ice Float in Water?</vt:lpstr>
      <vt:lpstr>PowerPoint Presentation</vt:lpstr>
      <vt:lpstr>PowerPoint Presentation</vt:lpstr>
      <vt:lpstr>Floating Ice</vt:lpstr>
      <vt:lpstr>TED Ed Video on Ice</vt:lpstr>
      <vt:lpstr>High Heat Capacity</vt:lpstr>
      <vt:lpstr>PowerPoint Presentation</vt:lpstr>
      <vt:lpstr>Capillary Action</vt:lpstr>
      <vt:lpstr>Capillary Action Video</vt:lpstr>
      <vt:lpstr>PowerPoint Presentation</vt:lpstr>
      <vt:lpstr>Universal Solvent</vt:lpstr>
      <vt:lpstr>Review</vt:lpstr>
      <vt:lpstr>2.2 Structure of Matter</vt:lpstr>
      <vt:lpstr>2.1: Structure of Matter  Formulas</vt:lpstr>
      <vt:lpstr>2.1: Structure of Matter  Formulas</vt:lpstr>
      <vt:lpstr>2.1: Structure of Matter  Formulas</vt:lpstr>
      <vt:lpstr>2.1: Structure of Matter  Formulas</vt:lpstr>
      <vt:lpstr>2.1: Structure of Matter  Formulas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02</dc:title>
  <dc:creator>Sam Hancock</dc:creator>
  <cp:lastModifiedBy>Roderick, Teri</cp:lastModifiedBy>
  <cp:revision>52</cp:revision>
  <dcterms:created xsi:type="dcterms:W3CDTF">2015-09-03T23:24:09Z</dcterms:created>
  <dcterms:modified xsi:type="dcterms:W3CDTF">2015-09-14T22:25:34Z</dcterms:modified>
</cp:coreProperties>
</file>