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5BD49-0396-4C49-B230-8723771A929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1E7966AE-099C-48A1-8F8D-BF5F776CDE44}">
      <dgm:prSet phldrT="[Text]"/>
      <dgm:spPr/>
      <dgm:t>
        <a:bodyPr/>
        <a:lstStyle/>
        <a:p>
          <a:r>
            <a:rPr lang="en-US" dirty="0" smtClean="0"/>
            <a:t>Plant</a:t>
          </a:r>
        </a:p>
        <a:p>
          <a:r>
            <a:rPr lang="en-US" dirty="0" smtClean="0"/>
            <a:t>Central Vacuole</a:t>
          </a:r>
        </a:p>
        <a:p>
          <a:r>
            <a:rPr lang="en-US" dirty="0" smtClean="0"/>
            <a:t>Chloroplasts</a:t>
          </a:r>
        </a:p>
        <a:p>
          <a:r>
            <a:rPr lang="en-US" dirty="0" smtClean="0"/>
            <a:t>Cell Wall</a:t>
          </a:r>
        </a:p>
      </dgm:t>
    </dgm:pt>
    <dgm:pt modelId="{7F5B58E7-D185-496B-A550-E89AB1DE0E7D}" type="parTrans" cxnId="{81A26FE6-0E49-428C-B122-6DB475A3DD92}">
      <dgm:prSet/>
      <dgm:spPr/>
      <dgm:t>
        <a:bodyPr/>
        <a:lstStyle/>
        <a:p>
          <a:endParaRPr lang="en-US"/>
        </a:p>
      </dgm:t>
    </dgm:pt>
    <dgm:pt modelId="{48648F1F-1A12-457D-9C9F-ADEB394DFB60}" type="sibTrans" cxnId="{81A26FE6-0E49-428C-B122-6DB475A3DD92}">
      <dgm:prSet/>
      <dgm:spPr/>
      <dgm:t>
        <a:bodyPr/>
        <a:lstStyle/>
        <a:p>
          <a:endParaRPr lang="en-US"/>
        </a:p>
      </dgm:t>
    </dgm:pt>
    <dgm:pt modelId="{CFDFA952-10BC-47E2-BBF8-3E0156C9E99D}">
      <dgm:prSet phldrT="[Text]"/>
      <dgm:spPr/>
      <dgm:t>
        <a:bodyPr anchor="t"/>
        <a:lstStyle/>
        <a:p>
          <a:r>
            <a:rPr lang="en-US" dirty="0" smtClean="0"/>
            <a:t>Animal</a:t>
          </a:r>
        </a:p>
        <a:p>
          <a:endParaRPr lang="en-US" dirty="0" smtClean="0"/>
        </a:p>
        <a:p>
          <a:r>
            <a:rPr lang="en-US" dirty="0" smtClean="0"/>
            <a:t>Centrioles</a:t>
          </a:r>
          <a:endParaRPr lang="en-US" dirty="0"/>
        </a:p>
      </dgm:t>
    </dgm:pt>
    <dgm:pt modelId="{CC886D2D-6F90-4910-9359-DD84AEDF4080}" type="parTrans" cxnId="{B0F4F85D-197D-414C-9AD9-D8606908794A}">
      <dgm:prSet/>
      <dgm:spPr/>
      <dgm:t>
        <a:bodyPr/>
        <a:lstStyle/>
        <a:p>
          <a:endParaRPr lang="en-US"/>
        </a:p>
      </dgm:t>
    </dgm:pt>
    <dgm:pt modelId="{BBD89C8A-D2B2-4CC0-B30D-0613F8141E15}" type="sibTrans" cxnId="{B0F4F85D-197D-414C-9AD9-D8606908794A}">
      <dgm:prSet/>
      <dgm:spPr/>
      <dgm:t>
        <a:bodyPr/>
        <a:lstStyle/>
        <a:p>
          <a:endParaRPr lang="en-US"/>
        </a:p>
      </dgm:t>
    </dgm:pt>
    <dgm:pt modelId="{BB0344C7-43B6-4B3A-A94B-71FEFF0C26D0}" type="pres">
      <dgm:prSet presAssocID="{F2F5BD49-0396-4C49-B230-8723771A9295}" presName="compositeShape" presStyleCnt="0">
        <dgm:presLayoutVars>
          <dgm:chMax val="7"/>
          <dgm:dir/>
          <dgm:resizeHandles val="exact"/>
        </dgm:presLayoutVars>
      </dgm:prSet>
      <dgm:spPr/>
    </dgm:pt>
    <dgm:pt modelId="{8A0F9610-909B-496E-AFE4-A42DB0A4AE58}" type="pres">
      <dgm:prSet presAssocID="{1E7966AE-099C-48A1-8F8D-BF5F776CDE44}" presName="circ1" presStyleLbl="vennNode1" presStyleIdx="0" presStyleCnt="2"/>
      <dgm:spPr/>
      <dgm:t>
        <a:bodyPr/>
        <a:lstStyle/>
        <a:p>
          <a:endParaRPr lang="en-US"/>
        </a:p>
      </dgm:t>
    </dgm:pt>
    <dgm:pt modelId="{75D2CDCD-090A-40D7-B22D-E697873663F9}" type="pres">
      <dgm:prSet presAssocID="{1E7966AE-099C-48A1-8F8D-BF5F776CDE4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B2690A-6FFA-4C2F-B017-F5B4765FF362}" type="pres">
      <dgm:prSet presAssocID="{CFDFA952-10BC-47E2-BBF8-3E0156C9E99D}" presName="circ2" presStyleLbl="vennNode1" presStyleIdx="1" presStyleCnt="2"/>
      <dgm:spPr/>
      <dgm:t>
        <a:bodyPr/>
        <a:lstStyle/>
        <a:p>
          <a:endParaRPr lang="en-US"/>
        </a:p>
      </dgm:t>
    </dgm:pt>
    <dgm:pt modelId="{9B44E5F7-2C98-4595-9863-D779A106AAB1}" type="pres">
      <dgm:prSet presAssocID="{CFDFA952-10BC-47E2-BBF8-3E0156C9E99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A26FE6-0E49-428C-B122-6DB475A3DD92}" srcId="{F2F5BD49-0396-4C49-B230-8723771A9295}" destId="{1E7966AE-099C-48A1-8F8D-BF5F776CDE44}" srcOrd="0" destOrd="0" parTransId="{7F5B58E7-D185-496B-A550-E89AB1DE0E7D}" sibTransId="{48648F1F-1A12-457D-9C9F-ADEB394DFB60}"/>
    <dgm:cxn modelId="{DBA94D73-8AF0-4ABF-95A0-75F72299F49A}" type="presOf" srcId="{CFDFA952-10BC-47E2-BBF8-3E0156C9E99D}" destId="{BEB2690A-6FFA-4C2F-B017-F5B4765FF362}" srcOrd="0" destOrd="0" presId="urn:microsoft.com/office/officeart/2005/8/layout/venn1"/>
    <dgm:cxn modelId="{62988460-4CA4-4988-95BA-BC70D45AADE2}" type="presOf" srcId="{CFDFA952-10BC-47E2-BBF8-3E0156C9E99D}" destId="{9B44E5F7-2C98-4595-9863-D779A106AAB1}" srcOrd="1" destOrd="0" presId="urn:microsoft.com/office/officeart/2005/8/layout/venn1"/>
    <dgm:cxn modelId="{8BA774ED-09BB-4D01-8A6E-B77403945EC8}" type="presOf" srcId="{1E7966AE-099C-48A1-8F8D-BF5F776CDE44}" destId="{8A0F9610-909B-496E-AFE4-A42DB0A4AE58}" srcOrd="0" destOrd="0" presId="urn:microsoft.com/office/officeart/2005/8/layout/venn1"/>
    <dgm:cxn modelId="{9072261B-6516-4BD3-873F-2B5CF7139AC0}" type="presOf" srcId="{F2F5BD49-0396-4C49-B230-8723771A9295}" destId="{BB0344C7-43B6-4B3A-A94B-71FEFF0C26D0}" srcOrd="0" destOrd="0" presId="urn:microsoft.com/office/officeart/2005/8/layout/venn1"/>
    <dgm:cxn modelId="{AF13B457-0DBE-4F9F-9892-7EC598F9D453}" type="presOf" srcId="{1E7966AE-099C-48A1-8F8D-BF5F776CDE44}" destId="{75D2CDCD-090A-40D7-B22D-E697873663F9}" srcOrd="1" destOrd="0" presId="urn:microsoft.com/office/officeart/2005/8/layout/venn1"/>
    <dgm:cxn modelId="{B0F4F85D-197D-414C-9AD9-D8606908794A}" srcId="{F2F5BD49-0396-4C49-B230-8723771A9295}" destId="{CFDFA952-10BC-47E2-BBF8-3E0156C9E99D}" srcOrd="1" destOrd="0" parTransId="{CC886D2D-6F90-4910-9359-DD84AEDF4080}" sibTransId="{BBD89C8A-D2B2-4CC0-B30D-0613F8141E15}"/>
    <dgm:cxn modelId="{0C135743-8E90-440F-85FF-4F0A0F098BD4}" type="presParOf" srcId="{BB0344C7-43B6-4B3A-A94B-71FEFF0C26D0}" destId="{8A0F9610-909B-496E-AFE4-A42DB0A4AE58}" srcOrd="0" destOrd="0" presId="urn:microsoft.com/office/officeart/2005/8/layout/venn1"/>
    <dgm:cxn modelId="{CF03AE5A-1CDC-4B26-8A39-DB94E59CE827}" type="presParOf" srcId="{BB0344C7-43B6-4B3A-A94B-71FEFF0C26D0}" destId="{75D2CDCD-090A-40D7-B22D-E697873663F9}" srcOrd="1" destOrd="0" presId="urn:microsoft.com/office/officeart/2005/8/layout/venn1"/>
    <dgm:cxn modelId="{2A46380F-EEC9-4F0C-BE45-81E9E3A0B450}" type="presParOf" srcId="{BB0344C7-43B6-4B3A-A94B-71FEFF0C26D0}" destId="{BEB2690A-6FFA-4C2F-B017-F5B4765FF362}" srcOrd="2" destOrd="0" presId="urn:microsoft.com/office/officeart/2005/8/layout/venn1"/>
    <dgm:cxn modelId="{045352FC-ED13-400B-80D4-666772839A3C}" type="presParOf" srcId="{BB0344C7-43B6-4B3A-A94B-71FEFF0C26D0}" destId="{9B44E5F7-2C98-4595-9863-D779A106AAB1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F9610-909B-496E-AFE4-A42DB0A4AE58}">
      <dsp:nvSpPr>
        <dsp:cNvPr id="0" name=""/>
        <dsp:cNvSpPr/>
      </dsp:nvSpPr>
      <dsp:spPr>
        <a:xfrm>
          <a:off x="193764" y="292027"/>
          <a:ext cx="4779514" cy="47795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Plant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Central Vacuole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Chloroplasts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Cell Wall</a:t>
          </a:r>
        </a:p>
      </dsp:txBody>
      <dsp:txXfrm>
        <a:off x="861173" y="855634"/>
        <a:ext cx="2755756" cy="3652299"/>
      </dsp:txXfrm>
    </dsp:sp>
    <dsp:sp modelId="{BEB2690A-6FFA-4C2F-B017-F5B4765FF362}">
      <dsp:nvSpPr>
        <dsp:cNvPr id="0" name=""/>
        <dsp:cNvSpPr/>
      </dsp:nvSpPr>
      <dsp:spPr>
        <a:xfrm>
          <a:off x="3638459" y="292027"/>
          <a:ext cx="4779514" cy="47795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Animal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 smtClean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Centrioles</a:t>
          </a:r>
          <a:endParaRPr lang="en-US" sz="3600" kern="1200" dirty="0"/>
        </a:p>
      </dsp:txBody>
      <dsp:txXfrm>
        <a:off x="4994808" y="855634"/>
        <a:ext cx="2755756" cy="3652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47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33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213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43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93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2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01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59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9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03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4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90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2117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and Plant Cells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/>
            <a:r>
              <a:rPr lang="en-US" dirty="0"/>
              <a:t>Students will be able to identify the difference between an animal cell and a plant cell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5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Major Groups of Cells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251881" y="1572573"/>
            <a:ext cx="4271749" cy="3113819"/>
            <a:chOff x="1269242" y="1640812"/>
            <a:chExt cx="5991366" cy="4367305"/>
          </a:xfrm>
        </p:grpSpPr>
        <p:sp>
          <p:nvSpPr>
            <p:cNvPr id="4" name="Rectangle 3"/>
            <p:cNvSpPr/>
            <p:nvPr/>
          </p:nvSpPr>
          <p:spPr>
            <a:xfrm>
              <a:off x="1269242" y="4368088"/>
              <a:ext cx="2265528" cy="1640029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Prokaryote</a:t>
              </a:r>
              <a:endParaRPr lang="en-US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995080" y="4368088"/>
              <a:ext cx="2265528" cy="1640029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Eukaryote</a:t>
              </a:r>
              <a:endParaRPr lang="en-US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261813" y="1640812"/>
              <a:ext cx="2265528" cy="1640029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All Cells</a:t>
              </a:r>
              <a:endParaRPr lang="en-US" dirty="0"/>
            </a:p>
          </p:txBody>
        </p:sp>
        <p:cxnSp>
          <p:nvCxnSpPr>
            <p:cNvPr id="8" name="Straight Connector 7"/>
            <p:cNvCxnSpPr>
              <a:stCxn id="6" idx="2"/>
            </p:cNvCxnSpPr>
            <p:nvPr/>
          </p:nvCxnSpPr>
          <p:spPr>
            <a:xfrm>
              <a:off x="4394577" y="3280841"/>
              <a:ext cx="0" cy="595123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2729552" y="3875964"/>
              <a:ext cx="1665025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729552" y="3875964"/>
              <a:ext cx="0" cy="492124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4369559" y="3875964"/>
              <a:ext cx="1665025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034584" y="3875964"/>
              <a:ext cx="0" cy="492124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>
            <a:off x="5721991" y="4686392"/>
            <a:ext cx="0" cy="42431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715987" y="5099252"/>
            <a:ext cx="118713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571998" y="5110705"/>
            <a:ext cx="118713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1998" y="5110705"/>
            <a:ext cx="0" cy="35087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03123" y="5110705"/>
            <a:ext cx="0" cy="35087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764355" y="5380031"/>
            <a:ext cx="1615286" cy="116931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Animal</a:t>
            </a:r>
            <a:endParaRPr lang="en-US" sz="2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95480" y="5427799"/>
            <a:ext cx="1615286" cy="116931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</a:t>
            </a:r>
            <a:endParaRPr lang="en-US" sz="2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44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and Animal Cells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05029" y="2150701"/>
            <a:ext cx="3670723" cy="576262"/>
          </a:xfrm>
        </p:spPr>
        <p:txBody>
          <a:bodyPr/>
          <a:lstStyle/>
          <a:p>
            <a:r>
              <a:rPr lang="en-US" sz="3200" dirty="0" smtClean="0"/>
              <a:t>Animal</a:t>
            </a:r>
            <a:r>
              <a:rPr lang="en-US" dirty="0" smtClean="0"/>
              <a:t> </a:t>
            </a:r>
            <a:r>
              <a:rPr lang="en-US" sz="3200" dirty="0" smtClean="0"/>
              <a:t>Cells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5029" y="2958511"/>
            <a:ext cx="3687391" cy="3028904"/>
          </a:xfrm>
        </p:spPr>
        <p:txBody>
          <a:bodyPr anchor="t"/>
          <a:lstStyle/>
          <a:p>
            <a:r>
              <a:rPr lang="en-US" dirty="0" smtClean="0"/>
              <a:t>Cells found in animals</a:t>
            </a:r>
          </a:p>
          <a:p>
            <a:pPr lvl="1"/>
            <a:r>
              <a:rPr lang="en-US" dirty="0" smtClean="0"/>
              <a:t>No cell wall</a:t>
            </a:r>
          </a:p>
          <a:p>
            <a:pPr lvl="1"/>
            <a:r>
              <a:rPr lang="en-US" dirty="0" smtClean="0"/>
              <a:t>Centrioles for cell division</a:t>
            </a:r>
          </a:p>
          <a:p>
            <a:pPr lvl="1"/>
            <a:r>
              <a:rPr lang="en-US" dirty="0" smtClean="0"/>
              <a:t>Designed for movement to catch prey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13406" y="2176702"/>
            <a:ext cx="3670720" cy="576262"/>
          </a:xfrm>
        </p:spPr>
        <p:txBody>
          <a:bodyPr/>
          <a:lstStyle/>
          <a:p>
            <a:r>
              <a:rPr lang="en-US" sz="3200" dirty="0" smtClean="0"/>
              <a:t>Plant Cells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895" y="2769201"/>
            <a:ext cx="3670720" cy="3407523"/>
          </a:xfrm>
        </p:spPr>
        <p:txBody>
          <a:bodyPr anchor="ctr"/>
          <a:lstStyle/>
          <a:p>
            <a:r>
              <a:rPr lang="en-US" dirty="0" smtClean="0"/>
              <a:t>Cells </a:t>
            </a:r>
            <a:r>
              <a:rPr lang="en-US" dirty="0"/>
              <a:t>found in plants</a:t>
            </a:r>
          </a:p>
          <a:p>
            <a:pPr lvl="1"/>
            <a:r>
              <a:rPr lang="en-US" dirty="0"/>
              <a:t>cell wall</a:t>
            </a:r>
          </a:p>
          <a:p>
            <a:pPr lvl="1"/>
            <a:r>
              <a:rPr lang="en-US" dirty="0"/>
              <a:t>Designed for growing tall to reach sunlight</a:t>
            </a:r>
          </a:p>
          <a:p>
            <a:pPr lvl="1"/>
            <a:r>
              <a:rPr lang="en-US" dirty="0"/>
              <a:t>Large central vacuole</a:t>
            </a:r>
          </a:p>
          <a:p>
            <a:pPr lvl="1"/>
            <a:r>
              <a:rPr lang="en-US" dirty="0"/>
              <a:t>Chloroplasts for photosynthesis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8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Plants vs Animal Cell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368489" y="1228299"/>
          <a:ext cx="8611738" cy="5363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85146" y="2797792"/>
            <a:ext cx="1460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DNA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Cell Membrane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Organelles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30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0</TotalTime>
  <Words>91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Trebuchet MS</vt:lpstr>
      <vt:lpstr>Wingdings 2</vt:lpstr>
      <vt:lpstr>Quotable</vt:lpstr>
      <vt:lpstr>Animal and Plant Cells</vt:lpstr>
      <vt:lpstr>Two Major Groups of Cells</vt:lpstr>
      <vt:lpstr>Plant and Animal Cells</vt:lpstr>
      <vt:lpstr>Plants vs Animal Cell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and Plant Cells</dc:title>
  <dc:creator>Roderick, Teri</dc:creator>
  <cp:lastModifiedBy>Roderick, Teri</cp:lastModifiedBy>
  <cp:revision>1</cp:revision>
  <dcterms:created xsi:type="dcterms:W3CDTF">2014-11-11T14:13:35Z</dcterms:created>
  <dcterms:modified xsi:type="dcterms:W3CDTF">2014-11-11T14:13:52Z</dcterms:modified>
</cp:coreProperties>
</file>